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sldIdLst>
    <p:sldId id="355" r:id="rId2"/>
    <p:sldId id="1070" r:id="rId3"/>
    <p:sldId id="440" r:id="rId4"/>
    <p:sldId id="1156" r:id="rId5"/>
    <p:sldId id="1157" r:id="rId6"/>
    <p:sldId id="1151" r:id="rId7"/>
    <p:sldId id="439" r:id="rId8"/>
    <p:sldId id="488" r:id="rId9"/>
    <p:sldId id="421" r:id="rId10"/>
    <p:sldId id="430" r:id="rId11"/>
    <p:sldId id="433" r:id="rId12"/>
    <p:sldId id="1152" r:id="rId13"/>
    <p:sldId id="474" r:id="rId14"/>
    <p:sldId id="476" r:id="rId15"/>
    <p:sldId id="475" r:id="rId16"/>
    <p:sldId id="1149" r:id="rId17"/>
    <p:sldId id="1078" r:id="rId18"/>
    <p:sldId id="1079" r:id="rId19"/>
    <p:sldId id="1080" r:id="rId20"/>
    <p:sldId id="446" r:id="rId21"/>
    <p:sldId id="1081" r:id="rId22"/>
    <p:sldId id="1082" r:id="rId23"/>
    <p:sldId id="1083" r:id="rId24"/>
    <p:sldId id="447" r:id="rId25"/>
    <p:sldId id="448" r:id="rId26"/>
    <p:sldId id="1084" r:id="rId27"/>
    <p:sldId id="1085" r:id="rId28"/>
    <p:sldId id="406" r:id="rId29"/>
    <p:sldId id="1086" r:id="rId30"/>
    <p:sldId id="1087" r:id="rId31"/>
    <p:sldId id="1150" r:id="rId32"/>
    <p:sldId id="1088" r:id="rId33"/>
    <p:sldId id="1089" r:id="rId34"/>
    <p:sldId id="1090" r:id="rId35"/>
    <p:sldId id="1153" r:id="rId36"/>
    <p:sldId id="1091" r:id="rId37"/>
    <p:sldId id="1092" r:id="rId38"/>
    <p:sldId id="1154" r:id="rId39"/>
    <p:sldId id="471" r:id="rId40"/>
    <p:sldId id="1155" r:id="rId41"/>
    <p:sldId id="1093" r:id="rId42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56" autoAdjust="0"/>
    <p:restoredTop sz="90929"/>
  </p:normalViewPr>
  <p:slideViewPr>
    <p:cSldViewPr>
      <p:cViewPr varScale="1">
        <p:scale>
          <a:sx n="95" d="100"/>
          <a:sy n="95" d="100"/>
        </p:scale>
        <p:origin x="36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ABB5A108-11D9-4928-9272-4190543FF61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0B449677-2C06-4012-BF5C-299E0E35B64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AE148A92-435D-47D7-B5C4-D9703790969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FD49A299-4CC3-4157-937B-F11B6CCB27C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noProof="0"/>
              <a:t>Образец текста</a:t>
            </a:r>
          </a:p>
          <a:p>
            <a:pPr lvl="1"/>
            <a:r>
              <a:rPr lang="ru-RU" altLang="ru-RU" noProof="0"/>
              <a:t>Второй уровень</a:t>
            </a:r>
          </a:p>
          <a:p>
            <a:pPr lvl="2"/>
            <a:r>
              <a:rPr lang="ru-RU" altLang="ru-RU" noProof="0"/>
              <a:t>Третий уровень</a:t>
            </a:r>
          </a:p>
          <a:p>
            <a:pPr lvl="3"/>
            <a:r>
              <a:rPr lang="ru-RU" altLang="ru-RU" noProof="0"/>
              <a:t>Четвертый уровень</a:t>
            </a:r>
          </a:p>
          <a:p>
            <a:pPr lvl="4"/>
            <a:r>
              <a:rPr lang="ru-RU" altLang="ru-RU" noProof="0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1B099229-F1F2-4A91-847D-9A0C9127629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38873F88-F704-4B49-B34C-5B9321E0FD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AFCF451F-AEE4-451A-8909-A88985A28F8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2CDB328D-70BE-4E90-BFE7-ADB95CB3BAE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C146E8F-F9B1-4BFE-8C31-D133069530B2}" type="slidenum">
              <a:rPr lang="ru-RU" altLang="ru-RU" sz="1200"/>
              <a:pPr/>
              <a:t>1</a:t>
            </a:fld>
            <a:endParaRPr lang="ru-RU" altLang="ru-RU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E74BF999-55EA-42CF-8A03-F28AFC711A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B26A53FF-581F-4179-B8C5-0AD4CD210C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2975E7FA-0822-434C-836B-EE01C1F5FF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0E50CEA-E6D2-4A54-AC4C-332D64EDF9A9}" type="slidenum">
              <a:rPr lang="ru-RU" altLang="ru-RU" sz="1200"/>
              <a:pPr/>
              <a:t>10</a:t>
            </a:fld>
            <a:endParaRPr lang="ru-RU" altLang="ru-RU" sz="12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705F3E84-4BF0-4D0C-A823-A33F63A6569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81BE570F-ADAD-49C6-80A4-E308D71458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1935BFE8-1B74-4ADD-851F-58DB7BB16D2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7986968-4611-4724-B90A-5C2968C4D7A4}" type="slidenum">
              <a:rPr lang="ru-RU" altLang="ru-RU" sz="1200"/>
              <a:pPr/>
              <a:t>11</a:t>
            </a:fld>
            <a:endParaRPr lang="ru-RU" altLang="ru-RU" sz="12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9BBF352A-DA23-4BB3-9BA9-1EAAD1821ED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32970112-29FD-4EDA-A480-60F6C30350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1935BFE8-1B74-4ADD-851F-58DB7BB16D2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7986968-4611-4724-B90A-5C2968C4D7A4}" type="slidenum">
              <a:rPr lang="ru-RU" altLang="ru-RU" sz="1200"/>
              <a:pPr/>
              <a:t>12</a:t>
            </a:fld>
            <a:endParaRPr lang="ru-RU" altLang="ru-RU" sz="12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9BBF352A-DA23-4BB3-9BA9-1EAAD1821ED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32970112-29FD-4EDA-A480-60F6C30350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8919627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5663828A-D8FC-4044-9571-94A6242790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879C407-B09F-4359-BF9F-68EF0C9D76C3}" type="slidenum">
              <a:rPr lang="ru-RU" altLang="ru-RU" sz="1200"/>
              <a:pPr/>
              <a:t>13</a:t>
            </a:fld>
            <a:endParaRPr lang="ru-RU" altLang="ru-RU" sz="12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29C6BAD0-5A15-4A01-8E9C-9AF305BA588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51E89F1F-C52C-430F-9F3C-C58D23387E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2491B4B7-8210-4793-890E-E07281FF0BB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8868EFB-1C57-4F91-86E3-763D9D9BED8D}" type="slidenum">
              <a:rPr lang="ru-RU" altLang="ru-RU" sz="1200"/>
              <a:pPr/>
              <a:t>14</a:t>
            </a:fld>
            <a:endParaRPr lang="ru-RU" altLang="ru-RU" sz="1200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D62D2553-4274-4F15-8879-A50CB4464C3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32A91C9F-762E-4E0A-894F-262556BCE7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7958280E-F3AA-448C-8653-2E2CE44148A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007326E-3AC4-45A8-8A04-D2793D43234A}" type="slidenum">
              <a:rPr lang="ru-RU" altLang="ru-RU" sz="1200"/>
              <a:pPr/>
              <a:t>15</a:t>
            </a:fld>
            <a:endParaRPr lang="ru-RU" altLang="ru-RU" sz="1200"/>
          </a:p>
        </p:txBody>
      </p:sp>
      <p:sp>
        <p:nvSpPr>
          <p:cNvPr id="32771" name="Rectangle 1026">
            <a:extLst>
              <a:ext uri="{FF2B5EF4-FFF2-40B4-BE49-F238E27FC236}">
                <a16:creationId xmlns:a16="http://schemas.microsoft.com/office/drawing/2014/main" id="{BE522749-41AD-4EBA-85AC-6F9FB3C63C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2772" name="Rectangle 1027">
            <a:extLst>
              <a:ext uri="{FF2B5EF4-FFF2-40B4-BE49-F238E27FC236}">
                <a16:creationId xmlns:a16="http://schemas.microsoft.com/office/drawing/2014/main" id="{A63A3869-FA82-45E6-95B8-7882B14C6F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7958280E-F3AA-448C-8653-2E2CE44148A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007326E-3AC4-45A8-8A04-D2793D43234A}" type="slidenum">
              <a:rPr lang="ru-RU" altLang="ru-RU" sz="1200"/>
              <a:pPr/>
              <a:t>16</a:t>
            </a:fld>
            <a:endParaRPr lang="ru-RU" altLang="ru-RU" sz="1200"/>
          </a:p>
        </p:txBody>
      </p:sp>
      <p:sp>
        <p:nvSpPr>
          <p:cNvPr id="32771" name="Rectangle 1026">
            <a:extLst>
              <a:ext uri="{FF2B5EF4-FFF2-40B4-BE49-F238E27FC236}">
                <a16:creationId xmlns:a16="http://schemas.microsoft.com/office/drawing/2014/main" id="{BE522749-41AD-4EBA-85AC-6F9FB3C63C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2772" name="Rectangle 1027">
            <a:extLst>
              <a:ext uri="{FF2B5EF4-FFF2-40B4-BE49-F238E27FC236}">
                <a16:creationId xmlns:a16="http://schemas.microsoft.com/office/drawing/2014/main" id="{A63A3869-FA82-45E6-95B8-7882B14C6F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427705282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A8A329DE-96DF-4CB0-B1B3-60F4771638B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F2A74E5-5EEF-4AC0-AFD4-BEB0364C6EFA}" type="slidenum">
              <a:rPr lang="ru-RU" altLang="ru-RU" sz="1200"/>
              <a:pPr/>
              <a:t>17</a:t>
            </a:fld>
            <a:endParaRPr lang="ru-RU" altLang="ru-RU" sz="1200"/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D3D8AFAE-9F4F-4B3E-8BB1-D951CE79BD7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CC3274F0-0322-4753-A47E-BFB795FD14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6F0008DF-68F7-4BB7-A5B7-2E458BEF72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BBDEDB8-2263-450A-9B54-04A552203564}" type="slidenum">
              <a:rPr lang="ru-RU" altLang="ru-RU" sz="1200"/>
              <a:pPr/>
              <a:t>18</a:t>
            </a:fld>
            <a:endParaRPr lang="ru-RU" altLang="ru-RU" sz="1200"/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C19509E1-D8F3-4112-8D6F-273C74A763D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9CA07B96-52F9-49B8-9A56-D285B89E82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>
            <a:extLst>
              <a:ext uri="{FF2B5EF4-FFF2-40B4-BE49-F238E27FC236}">
                <a16:creationId xmlns:a16="http://schemas.microsoft.com/office/drawing/2014/main" id="{217AD4F5-02D6-4568-809F-92A618722A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E85256F-1FC6-4BCF-A26A-5526B63405FB}" type="slidenum">
              <a:rPr lang="ru-RU" altLang="ru-RU" sz="1200"/>
              <a:pPr/>
              <a:t>19</a:t>
            </a:fld>
            <a:endParaRPr lang="ru-RU" altLang="ru-RU" sz="1200"/>
          </a:p>
        </p:txBody>
      </p:sp>
      <p:sp>
        <p:nvSpPr>
          <p:cNvPr id="75779" name="Rectangle 2">
            <a:extLst>
              <a:ext uri="{FF2B5EF4-FFF2-40B4-BE49-F238E27FC236}">
                <a16:creationId xmlns:a16="http://schemas.microsoft.com/office/drawing/2014/main" id="{1C7C9D9A-B717-4096-A067-9270145CE87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5780" name="Rectangle 3">
            <a:extLst>
              <a:ext uri="{FF2B5EF4-FFF2-40B4-BE49-F238E27FC236}">
                <a16:creationId xmlns:a16="http://schemas.microsoft.com/office/drawing/2014/main" id="{E96D7F2A-3757-4FBC-9BED-8966D9D03F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FCBA1211-BA34-41AD-8EF8-DBD1E77A710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7FF4A3E-CC6D-4760-A88F-508B437257A6}" type="slidenum">
              <a:rPr lang="ru-RU" altLang="ru-RU" sz="1200"/>
              <a:pPr/>
              <a:t>2</a:t>
            </a:fld>
            <a:endParaRPr lang="ru-RU" altLang="ru-RU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F37548FA-4592-4747-89E9-C69E7696FC4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7254EEA7-33DF-46C1-A6AD-ABBF95179A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>
            <a:extLst>
              <a:ext uri="{FF2B5EF4-FFF2-40B4-BE49-F238E27FC236}">
                <a16:creationId xmlns:a16="http://schemas.microsoft.com/office/drawing/2014/main" id="{2C637F1C-CEF7-46BB-82C9-07DC2A9C3F9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10E8BE6-398F-4F6A-8D22-A28C0A91A213}" type="slidenum">
              <a:rPr lang="ru-RU" altLang="ru-RU" sz="1200"/>
              <a:pPr/>
              <a:t>20</a:t>
            </a:fld>
            <a:endParaRPr lang="ru-RU" altLang="ru-RU" sz="1200"/>
          </a:p>
        </p:txBody>
      </p:sp>
      <p:sp>
        <p:nvSpPr>
          <p:cNvPr id="77827" name="Rectangle 2">
            <a:extLst>
              <a:ext uri="{FF2B5EF4-FFF2-40B4-BE49-F238E27FC236}">
                <a16:creationId xmlns:a16="http://schemas.microsoft.com/office/drawing/2014/main" id="{D70BE44E-46CA-4234-A476-DD787795BD4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7828" name="Rectangle 3">
            <a:extLst>
              <a:ext uri="{FF2B5EF4-FFF2-40B4-BE49-F238E27FC236}">
                <a16:creationId xmlns:a16="http://schemas.microsoft.com/office/drawing/2014/main" id="{0F613DF9-C30E-4E79-985D-6417B09C68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>
            <a:extLst>
              <a:ext uri="{FF2B5EF4-FFF2-40B4-BE49-F238E27FC236}">
                <a16:creationId xmlns:a16="http://schemas.microsoft.com/office/drawing/2014/main" id="{444DFAC4-23D9-4828-9937-715F4D237F9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F3C8A0B-ED88-40A1-BCC3-27106C1354B9}" type="slidenum">
              <a:rPr lang="ru-RU" altLang="ru-RU" sz="1200"/>
              <a:pPr/>
              <a:t>21</a:t>
            </a:fld>
            <a:endParaRPr lang="ru-RU" altLang="ru-RU" sz="1200"/>
          </a:p>
        </p:txBody>
      </p:sp>
      <p:sp>
        <p:nvSpPr>
          <p:cNvPr id="79875" name="Rectangle 1026">
            <a:extLst>
              <a:ext uri="{FF2B5EF4-FFF2-40B4-BE49-F238E27FC236}">
                <a16:creationId xmlns:a16="http://schemas.microsoft.com/office/drawing/2014/main" id="{E114A0AB-7938-482D-A5FC-84577C148CB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9876" name="Rectangle 1027">
            <a:extLst>
              <a:ext uri="{FF2B5EF4-FFF2-40B4-BE49-F238E27FC236}">
                <a16:creationId xmlns:a16="http://schemas.microsoft.com/office/drawing/2014/main" id="{461CC612-C63B-47AF-B1E9-042AA71B1D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>
            <a:extLst>
              <a:ext uri="{FF2B5EF4-FFF2-40B4-BE49-F238E27FC236}">
                <a16:creationId xmlns:a16="http://schemas.microsoft.com/office/drawing/2014/main" id="{EEB339AF-D7E2-4FA7-90A2-05B5EF99AC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826019A-B07D-4EF0-B6B9-4DB7AC1B120F}" type="slidenum">
              <a:rPr lang="ru-RU" altLang="ru-RU" sz="1200"/>
              <a:pPr/>
              <a:t>22</a:t>
            </a:fld>
            <a:endParaRPr lang="ru-RU" altLang="ru-RU" sz="1200"/>
          </a:p>
        </p:txBody>
      </p:sp>
      <p:sp>
        <p:nvSpPr>
          <p:cNvPr id="81923" name="Rectangle 2">
            <a:extLst>
              <a:ext uri="{FF2B5EF4-FFF2-40B4-BE49-F238E27FC236}">
                <a16:creationId xmlns:a16="http://schemas.microsoft.com/office/drawing/2014/main" id="{E0A9787B-AC03-4F07-9FC0-C2E90D00982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1924" name="Rectangle 3">
            <a:extLst>
              <a:ext uri="{FF2B5EF4-FFF2-40B4-BE49-F238E27FC236}">
                <a16:creationId xmlns:a16="http://schemas.microsoft.com/office/drawing/2014/main" id="{CA855BE3-AEAF-40BB-A7EC-2A7ACCD1B0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>
            <a:extLst>
              <a:ext uri="{FF2B5EF4-FFF2-40B4-BE49-F238E27FC236}">
                <a16:creationId xmlns:a16="http://schemas.microsoft.com/office/drawing/2014/main" id="{67B64BD7-388B-47CA-9552-74A213ADEFB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B4367C7-2689-4EA4-B77B-CB825B8710A0}" type="slidenum">
              <a:rPr lang="ru-RU" altLang="ru-RU" sz="1200"/>
              <a:pPr/>
              <a:t>23</a:t>
            </a:fld>
            <a:endParaRPr lang="ru-RU" altLang="ru-RU" sz="1200"/>
          </a:p>
        </p:txBody>
      </p:sp>
      <p:sp>
        <p:nvSpPr>
          <p:cNvPr id="83971" name="Rectangle 2">
            <a:extLst>
              <a:ext uri="{FF2B5EF4-FFF2-40B4-BE49-F238E27FC236}">
                <a16:creationId xmlns:a16="http://schemas.microsoft.com/office/drawing/2014/main" id="{FFFD06AC-CC8E-4278-BBC1-6D9610D3823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3972" name="Rectangle 3">
            <a:extLst>
              <a:ext uri="{FF2B5EF4-FFF2-40B4-BE49-F238E27FC236}">
                <a16:creationId xmlns:a16="http://schemas.microsoft.com/office/drawing/2014/main" id="{D02FFD4E-9D3B-454A-BAFE-620D463D50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>
            <a:extLst>
              <a:ext uri="{FF2B5EF4-FFF2-40B4-BE49-F238E27FC236}">
                <a16:creationId xmlns:a16="http://schemas.microsoft.com/office/drawing/2014/main" id="{DD6EED58-B01A-4F02-A6C3-B1339B490AC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3C3CCE8-25AF-47DC-A37F-BD0EF2ADF8CF}" type="slidenum">
              <a:rPr lang="ru-RU" altLang="ru-RU" sz="1200"/>
              <a:pPr/>
              <a:t>24</a:t>
            </a:fld>
            <a:endParaRPr lang="ru-RU" altLang="ru-RU" sz="1200"/>
          </a:p>
        </p:txBody>
      </p:sp>
      <p:sp>
        <p:nvSpPr>
          <p:cNvPr id="86019" name="Rectangle 2">
            <a:extLst>
              <a:ext uri="{FF2B5EF4-FFF2-40B4-BE49-F238E27FC236}">
                <a16:creationId xmlns:a16="http://schemas.microsoft.com/office/drawing/2014/main" id="{3EEB3096-BF29-41B2-9D40-86E7513423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6020" name="Rectangle 3">
            <a:extLst>
              <a:ext uri="{FF2B5EF4-FFF2-40B4-BE49-F238E27FC236}">
                <a16:creationId xmlns:a16="http://schemas.microsoft.com/office/drawing/2014/main" id="{4E53E43B-EEC8-4938-B783-EDFC632924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>
            <a:extLst>
              <a:ext uri="{FF2B5EF4-FFF2-40B4-BE49-F238E27FC236}">
                <a16:creationId xmlns:a16="http://schemas.microsoft.com/office/drawing/2014/main" id="{E1242DBE-EB6D-4D64-B09B-A744D3591B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7CFD02D-7ACE-4E61-B873-AC72D21E30BF}" type="slidenum">
              <a:rPr lang="ru-RU" altLang="ru-RU" sz="1200"/>
              <a:pPr/>
              <a:t>25</a:t>
            </a:fld>
            <a:endParaRPr lang="ru-RU" altLang="ru-RU" sz="1200"/>
          </a:p>
        </p:txBody>
      </p:sp>
      <p:sp>
        <p:nvSpPr>
          <p:cNvPr id="88067" name="Rectangle 2">
            <a:extLst>
              <a:ext uri="{FF2B5EF4-FFF2-40B4-BE49-F238E27FC236}">
                <a16:creationId xmlns:a16="http://schemas.microsoft.com/office/drawing/2014/main" id="{DDE9490A-B57C-4BFB-A1DF-1D5C1079971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8068" name="Rectangle 3">
            <a:extLst>
              <a:ext uri="{FF2B5EF4-FFF2-40B4-BE49-F238E27FC236}">
                <a16:creationId xmlns:a16="http://schemas.microsoft.com/office/drawing/2014/main" id="{8692BC86-915C-4852-9FA1-352076BA38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>
            <a:extLst>
              <a:ext uri="{FF2B5EF4-FFF2-40B4-BE49-F238E27FC236}">
                <a16:creationId xmlns:a16="http://schemas.microsoft.com/office/drawing/2014/main" id="{A76CB8D7-12CC-4F9A-A79B-471FD23864D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F7BFE61-BD73-4B67-92F4-4047C245FA26}" type="slidenum">
              <a:rPr lang="ru-RU" altLang="ru-RU" sz="1200"/>
              <a:pPr/>
              <a:t>26</a:t>
            </a:fld>
            <a:endParaRPr lang="ru-RU" altLang="ru-RU" sz="1200"/>
          </a:p>
        </p:txBody>
      </p:sp>
      <p:sp>
        <p:nvSpPr>
          <p:cNvPr id="90115" name="Rectangle 2">
            <a:extLst>
              <a:ext uri="{FF2B5EF4-FFF2-40B4-BE49-F238E27FC236}">
                <a16:creationId xmlns:a16="http://schemas.microsoft.com/office/drawing/2014/main" id="{23C13D1D-AC3D-406D-8F1F-40460ADD775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0116" name="Rectangle 3">
            <a:extLst>
              <a:ext uri="{FF2B5EF4-FFF2-40B4-BE49-F238E27FC236}">
                <a16:creationId xmlns:a16="http://schemas.microsoft.com/office/drawing/2014/main" id="{971130EE-2FEC-49BE-8541-2F82B1944B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>
            <a:extLst>
              <a:ext uri="{FF2B5EF4-FFF2-40B4-BE49-F238E27FC236}">
                <a16:creationId xmlns:a16="http://schemas.microsoft.com/office/drawing/2014/main" id="{5C072ECA-E4A7-40DB-91D8-5345365AD8E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906DFD7-9318-473A-995B-1308CBB23610}" type="slidenum">
              <a:rPr lang="ru-RU" altLang="ru-RU" sz="1200"/>
              <a:pPr/>
              <a:t>27</a:t>
            </a:fld>
            <a:endParaRPr lang="ru-RU" altLang="ru-RU" sz="1200"/>
          </a:p>
        </p:txBody>
      </p:sp>
      <p:sp>
        <p:nvSpPr>
          <p:cNvPr id="94211" name="Rectangle 2">
            <a:extLst>
              <a:ext uri="{FF2B5EF4-FFF2-40B4-BE49-F238E27FC236}">
                <a16:creationId xmlns:a16="http://schemas.microsoft.com/office/drawing/2014/main" id="{8FC232CC-345D-416C-9BC3-2821EF935C2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4212" name="Rectangle 3">
            <a:extLst>
              <a:ext uri="{FF2B5EF4-FFF2-40B4-BE49-F238E27FC236}">
                <a16:creationId xmlns:a16="http://schemas.microsoft.com/office/drawing/2014/main" id="{8F18DB32-8BEA-443D-8454-2A163735AD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>
            <a:extLst>
              <a:ext uri="{FF2B5EF4-FFF2-40B4-BE49-F238E27FC236}">
                <a16:creationId xmlns:a16="http://schemas.microsoft.com/office/drawing/2014/main" id="{CBA3E151-9886-40D9-A798-FD7434BA08E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B654A5D-3FC2-4E85-A8FA-854E1C206BFC}" type="slidenum">
              <a:rPr lang="ru-RU" altLang="ru-RU" sz="1200"/>
              <a:pPr/>
              <a:t>28</a:t>
            </a:fld>
            <a:endParaRPr lang="ru-RU" altLang="ru-RU" sz="1200"/>
          </a:p>
        </p:txBody>
      </p:sp>
      <p:sp>
        <p:nvSpPr>
          <p:cNvPr id="96259" name="Rectangle 2">
            <a:extLst>
              <a:ext uri="{FF2B5EF4-FFF2-40B4-BE49-F238E27FC236}">
                <a16:creationId xmlns:a16="http://schemas.microsoft.com/office/drawing/2014/main" id="{0FE60637-9025-4CD9-A234-080CDC790A7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6260" name="Rectangle 3">
            <a:extLst>
              <a:ext uri="{FF2B5EF4-FFF2-40B4-BE49-F238E27FC236}">
                <a16:creationId xmlns:a16="http://schemas.microsoft.com/office/drawing/2014/main" id="{8E776707-A30C-42B5-9C47-E662DE3351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>
            <a:extLst>
              <a:ext uri="{FF2B5EF4-FFF2-40B4-BE49-F238E27FC236}">
                <a16:creationId xmlns:a16="http://schemas.microsoft.com/office/drawing/2014/main" id="{AE3259DE-FE78-4B74-B1D8-4BCF95FFA3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9B0E7DD-421D-4C9E-ADEE-9720EC19960E}" type="slidenum">
              <a:rPr lang="ru-RU" altLang="ru-RU" sz="1200"/>
              <a:pPr/>
              <a:t>29</a:t>
            </a:fld>
            <a:endParaRPr lang="ru-RU" altLang="ru-RU" sz="1200"/>
          </a:p>
        </p:txBody>
      </p:sp>
      <p:sp>
        <p:nvSpPr>
          <p:cNvPr id="100355" name="Rectangle 2">
            <a:extLst>
              <a:ext uri="{FF2B5EF4-FFF2-40B4-BE49-F238E27FC236}">
                <a16:creationId xmlns:a16="http://schemas.microsoft.com/office/drawing/2014/main" id="{E485ED0B-B635-4D37-9176-ABD2F8D803A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0356" name="Rectangle 3">
            <a:extLst>
              <a:ext uri="{FF2B5EF4-FFF2-40B4-BE49-F238E27FC236}">
                <a16:creationId xmlns:a16="http://schemas.microsoft.com/office/drawing/2014/main" id="{D663CF54-31B7-4C38-A5B2-CD2D412373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92CE0798-4A07-4B13-BF60-4874C290F5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E0044E7-6980-43B4-AF35-B57965F4F445}" type="slidenum">
              <a:rPr lang="ru-RU" altLang="ru-RU" sz="1200"/>
              <a:pPr/>
              <a:t>3</a:t>
            </a:fld>
            <a:endParaRPr lang="ru-RU" altLang="ru-RU" sz="1200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554720C9-7D88-40AB-A145-150D2D8D6C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68A5D277-6BD6-4329-AFA8-74EAA7436E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>
            <a:extLst>
              <a:ext uri="{FF2B5EF4-FFF2-40B4-BE49-F238E27FC236}">
                <a16:creationId xmlns:a16="http://schemas.microsoft.com/office/drawing/2014/main" id="{66966ABD-4380-4D21-BED3-A8B1F7E9ED0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F1DFD8E-0128-4A32-8C41-A859A8A99DBA}" type="slidenum">
              <a:rPr lang="ru-RU" altLang="ru-RU" sz="1200"/>
              <a:pPr/>
              <a:t>30</a:t>
            </a:fld>
            <a:endParaRPr lang="ru-RU" altLang="ru-RU" sz="1200"/>
          </a:p>
        </p:txBody>
      </p:sp>
      <p:sp>
        <p:nvSpPr>
          <p:cNvPr id="102403" name="Rectangle 2">
            <a:extLst>
              <a:ext uri="{FF2B5EF4-FFF2-40B4-BE49-F238E27FC236}">
                <a16:creationId xmlns:a16="http://schemas.microsoft.com/office/drawing/2014/main" id="{7495778C-A500-446F-8DBB-8ABAE15471E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2404" name="Rectangle 3">
            <a:extLst>
              <a:ext uri="{FF2B5EF4-FFF2-40B4-BE49-F238E27FC236}">
                <a16:creationId xmlns:a16="http://schemas.microsoft.com/office/drawing/2014/main" id="{39616C68-EF6D-449C-8B98-7097040613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>
            <a:extLst>
              <a:ext uri="{FF2B5EF4-FFF2-40B4-BE49-F238E27FC236}">
                <a16:creationId xmlns:a16="http://schemas.microsoft.com/office/drawing/2014/main" id="{66966ABD-4380-4D21-BED3-A8B1F7E9ED0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F1DFD8E-0128-4A32-8C41-A859A8A99DBA}" type="slidenum">
              <a:rPr lang="ru-RU" altLang="ru-RU" sz="1200"/>
              <a:pPr/>
              <a:t>31</a:t>
            </a:fld>
            <a:endParaRPr lang="ru-RU" altLang="ru-RU" sz="1200"/>
          </a:p>
        </p:txBody>
      </p:sp>
      <p:sp>
        <p:nvSpPr>
          <p:cNvPr id="102403" name="Rectangle 2">
            <a:extLst>
              <a:ext uri="{FF2B5EF4-FFF2-40B4-BE49-F238E27FC236}">
                <a16:creationId xmlns:a16="http://schemas.microsoft.com/office/drawing/2014/main" id="{7495778C-A500-446F-8DBB-8ABAE15471E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2404" name="Rectangle 3">
            <a:extLst>
              <a:ext uri="{FF2B5EF4-FFF2-40B4-BE49-F238E27FC236}">
                <a16:creationId xmlns:a16="http://schemas.microsoft.com/office/drawing/2014/main" id="{39616C68-EF6D-449C-8B98-7097040613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00393652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>
            <a:extLst>
              <a:ext uri="{FF2B5EF4-FFF2-40B4-BE49-F238E27FC236}">
                <a16:creationId xmlns:a16="http://schemas.microsoft.com/office/drawing/2014/main" id="{A3EDDFD0-1003-4761-8F8E-19E47A973D6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BAAAF28-163F-460F-A777-99BA7836E646}" type="slidenum">
              <a:rPr lang="ru-RU" altLang="ru-RU" sz="1200"/>
              <a:pPr/>
              <a:t>32</a:t>
            </a:fld>
            <a:endParaRPr lang="ru-RU" altLang="ru-RU" sz="1200"/>
          </a:p>
        </p:txBody>
      </p:sp>
      <p:sp>
        <p:nvSpPr>
          <p:cNvPr id="104451" name="Rectangle 2">
            <a:extLst>
              <a:ext uri="{FF2B5EF4-FFF2-40B4-BE49-F238E27FC236}">
                <a16:creationId xmlns:a16="http://schemas.microsoft.com/office/drawing/2014/main" id="{E0F97005-358E-40B9-9A45-889BE3C3483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4452" name="Rectangle 3">
            <a:extLst>
              <a:ext uri="{FF2B5EF4-FFF2-40B4-BE49-F238E27FC236}">
                <a16:creationId xmlns:a16="http://schemas.microsoft.com/office/drawing/2014/main" id="{353A056B-FA1E-445C-AA2D-75A6C1BC44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>
            <a:extLst>
              <a:ext uri="{FF2B5EF4-FFF2-40B4-BE49-F238E27FC236}">
                <a16:creationId xmlns:a16="http://schemas.microsoft.com/office/drawing/2014/main" id="{FEC74D29-D2EC-4FB2-801D-27B148E160B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D949542-2003-4767-AA03-BD096029F9B5}" type="slidenum">
              <a:rPr lang="ru-RU" altLang="ru-RU" sz="1200"/>
              <a:pPr/>
              <a:t>33</a:t>
            </a:fld>
            <a:endParaRPr lang="ru-RU" altLang="ru-RU" sz="1200"/>
          </a:p>
        </p:txBody>
      </p:sp>
      <p:sp>
        <p:nvSpPr>
          <p:cNvPr id="108547" name="Rectangle 2">
            <a:extLst>
              <a:ext uri="{FF2B5EF4-FFF2-40B4-BE49-F238E27FC236}">
                <a16:creationId xmlns:a16="http://schemas.microsoft.com/office/drawing/2014/main" id="{1727772C-BCAA-45B5-A337-84C2DBE920B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8548" name="Rectangle 3">
            <a:extLst>
              <a:ext uri="{FF2B5EF4-FFF2-40B4-BE49-F238E27FC236}">
                <a16:creationId xmlns:a16="http://schemas.microsoft.com/office/drawing/2014/main" id="{85C07C60-9A94-4680-B163-D620C86BC6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>
            <a:extLst>
              <a:ext uri="{FF2B5EF4-FFF2-40B4-BE49-F238E27FC236}">
                <a16:creationId xmlns:a16="http://schemas.microsoft.com/office/drawing/2014/main" id="{318607EA-C5FA-4081-8F4C-52FC1BC81AF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F2BED85-1448-4560-A408-1E550EB48431}" type="slidenum">
              <a:rPr lang="ru-RU" altLang="ru-RU" sz="1200"/>
              <a:pPr/>
              <a:t>34</a:t>
            </a:fld>
            <a:endParaRPr lang="ru-RU" altLang="ru-RU" sz="1200"/>
          </a:p>
        </p:txBody>
      </p:sp>
      <p:sp>
        <p:nvSpPr>
          <p:cNvPr id="110595" name="Rectangle 2">
            <a:extLst>
              <a:ext uri="{FF2B5EF4-FFF2-40B4-BE49-F238E27FC236}">
                <a16:creationId xmlns:a16="http://schemas.microsoft.com/office/drawing/2014/main" id="{C360BF8E-015D-48AC-9327-2DB29A0BEB8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0596" name="Rectangle 3">
            <a:extLst>
              <a:ext uri="{FF2B5EF4-FFF2-40B4-BE49-F238E27FC236}">
                <a16:creationId xmlns:a16="http://schemas.microsoft.com/office/drawing/2014/main" id="{17C9AA3F-6919-4C52-8A00-DBE48BC3D4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>
            <a:extLst>
              <a:ext uri="{FF2B5EF4-FFF2-40B4-BE49-F238E27FC236}">
                <a16:creationId xmlns:a16="http://schemas.microsoft.com/office/drawing/2014/main" id="{318607EA-C5FA-4081-8F4C-52FC1BC81AF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F2BED85-1448-4560-A408-1E550EB48431}" type="slidenum">
              <a:rPr lang="ru-RU" altLang="ru-RU" sz="1200"/>
              <a:pPr/>
              <a:t>35</a:t>
            </a:fld>
            <a:endParaRPr lang="ru-RU" altLang="ru-RU" sz="1200"/>
          </a:p>
        </p:txBody>
      </p:sp>
      <p:sp>
        <p:nvSpPr>
          <p:cNvPr id="110595" name="Rectangle 2">
            <a:extLst>
              <a:ext uri="{FF2B5EF4-FFF2-40B4-BE49-F238E27FC236}">
                <a16:creationId xmlns:a16="http://schemas.microsoft.com/office/drawing/2014/main" id="{C360BF8E-015D-48AC-9327-2DB29A0BEB8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0596" name="Rectangle 3">
            <a:extLst>
              <a:ext uri="{FF2B5EF4-FFF2-40B4-BE49-F238E27FC236}">
                <a16:creationId xmlns:a16="http://schemas.microsoft.com/office/drawing/2014/main" id="{17C9AA3F-6919-4C52-8A00-DBE48BC3D4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37045902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>
            <a:extLst>
              <a:ext uri="{FF2B5EF4-FFF2-40B4-BE49-F238E27FC236}">
                <a16:creationId xmlns:a16="http://schemas.microsoft.com/office/drawing/2014/main" id="{D8BE0148-2B23-4057-9BA1-EFD1D2A42E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216F822-E40A-4BF0-9CA7-E571432CF963}" type="slidenum">
              <a:rPr lang="ru-RU" altLang="ru-RU" sz="1200"/>
              <a:pPr/>
              <a:t>36</a:t>
            </a:fld>
            <a:endParaRPr lang="ru-RU" altLang="ru-RU" sz="1200"/>
          </a:p>
        </p:txBody>
      </p:sp>
      <p:sp>
        <p:nvSpPr>
          <p:cNvPr id="112643" name="Rectangle 2">
            <a:extLst>
              <a:ext uri="{FF2B5EF4-FFF2-40B4-BE49-F238E27FC236}">
                <a16:creationId xmlns:a16="http://schemas.microsoft.com/office/drawing/2014/main" id="{42524E83-B228-48F2-9700-E0A208BEB3E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2644" name="Rectangle 3">
            <a:extLst>
              <a:ext uri="{FF2B5EF4-FFF2-40B4-BE49-F238E27FC236}">
                <a16:creationId xmlns:a16="http://schemas.microsoft.com/office/drawing/2014/main" id="{41694326-624A-49C9-BD1A-07CB7D0676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>
            <a:extLst>
              <a:ext uri="{FF2B5EF4-FFF2-40B4-BE49-F238E27FC236}">
                <a16:creationId xmlns:a16="http://schemas.microsoft.com/office/drawing/2014/main" id="{EE65BB46-05E4-487D-B54F-EADB69D414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4E24C89-F7BE-4507-8A2E-EC2F3E6F7491}" type="slidenum">
              <a:rPr lang="ru-RU" altLang="ru-RU" sz="1200"/>
              <a:pPr/>
              <a:t>37</a:t>
            </a:fld>
            <a:endParaRPr lang="ru-RU" altLang="ru-RU" sz="1200"/>
          </a:p>
        </p:txBody>
      </p:sp>
      <p:sp>
        <p:nvSpPr>
          <p:cNvPr id="114691" name="Rectangle 2">
            <a:extLst>
              <a:ext uri="{FF2B5EF4-FFF2-40B4-BE49-F238E27FC236}">
                <a16:creationId xmlns:a16="http://schemas.microsoft.com/office/drawing/2014/main" id="{0DB05BD3-3E61-4F2B-B335-44FC8AD90E5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4692" name="Rectangle 3">
            <a:extLst>
              <a:ext uri="{FF2B5EF4-FFF2-40B4-BE49-F238E27FC236}">
                <a16:creationId xmlns:a16="http://schemas.microsoft.com/office/drawing/2014/main" id="{8255393C-E295-47ED-A0CC-2FDFA1C513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>
            <a:extLst>
              <a:ext uri="{FF2B5EF4-FFF2-40B4-BE49-F238E27FC236}">
                <a16:creationId xmlns:a16="http://schemas.microsoft.com/office/drawing/2014/main" id="{EE65BB46-05E4-487D-B54F-EADB69D414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4E24C89-F7BE-4507-8A2E-EC2F3E6F7491}" type="slidenum">
              <a:rPr lang="ru-RU" altLang="ru-RU" sz="1200"/>
              <a:pPr/>
              <a:t>38</a:t>
            </a:fld>
            <a:endParaRPr lang="ru-RU" altLang="ru-RU" sz="1200"/>
          </a:p>
        </p:txBody>
      </p:sp>
      <p:sp>
        <p:nvSpPr>
          <p:cNvPr id="114691" name="Rectangle 2">
            <a:extLst>
              <a:ext uri="{FF2B5EF4-FFF2-40B4-BE49-F238E27FC236}">
                <a16:creationId xmlns:a16="http://schemas.microsoft.com/office/drawing/2014/main" id="{0DB05BD3-3E61-4F2B-B335-44FC8AD90E5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4692" name="Rectangle 3">
            <a:extLst>
              <a:ext uri="{FF2B5EF4-FFF2-40B4-BE49-F238E27FC236}">
                <a16:creationId xmlns:a16="http://schemas.microsoft.com/office/drawing/2014/main" id="{8255393C-E295-47ED-A0CC-2FDFA1C513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89059088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>
            <a:extLst>
              <a:ext uri="{FF2B5EF4-FFF2-40B4-BE49-F238E27FC236}">
                <a16:creationId xmlns:a16="http://schemas.microsoft.com/office/drawing/2014/main" id="{D450FD66-ECFD-4489-9CF3-AEFE676455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321EE96-2143-4D12-B575-BF03BC297477}" type="slidenum">
              <a:rPr lang="ru-RU" altLang="ru-RU" sz="1200"/>
              <a:pPr/>
              <a:t>39</a:t>
            </a:fld>
            <a:endParaRPr lang="ru-RU" altLang="ru-RU" sz="1200"/>
          </a:p>
        </p:txBody>
      </p:sp>
      <p:sp>
        <p:nvSpPr>
          <p:cNvPr id="116739" name="Rectangle 2">
            <a:extLst>
              <a:ext uri="{FF2B5EF4-FFF2-40B4-BE49-F238E27FC236}">
                <a16:creationId xmlns:a16="http://schemas.microsoft.com/office/drawing/2014/main" id="{1FF8D2F0-D867-4391-92F8-CD3552A5E9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6740" name="Rectangle 3">
            <a:extLst>
              <a:ext uri="{FF2B5EF4-FFF2-40B4-BE49-F238E27FC236}">
                <a16:creationId xmlns:a16="http://schemas.microsoft.com/office/drawing/2014/main" id="{848C6F81-56E5-41C0-A27D-A7971791CA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92CE0798-4A07-4B13-BF60-4874C290F5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E0044E7-6980-43B4-AF35-B57965F4F445}" type="slidenum">
              <a:rPr lang="ru-RU" altLang="ru-RU" sz="1200"/>
              <a:pPr/>
              <a:t>4</a:t>
            </a:fld>
            <a:endParaRPr lang="ru-RU" altLang="ru-RU" sz="1200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554720C9-7D88-40AB-A145-150D2D8D6C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68A5D277-6BD6-4329-AFA8-74EAA7436E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457633246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>
            <a:extLst>
              <a:ext uri="{FF2B5EF4-FFF2-40B4-BE49-F238E27FC236}">
                <a16:creationId xmlns:a16="http://schemas.microsoft.com/office/drawing/2014/main" id="{D8BE0148-2B23-4057-9BA1-EFD1D2A42E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216F822-E40A-4BF0-9CA7-E571432CF963}" type="slidenum">
              <a:rPr lang="ru-RU" altLang="ru-RU" sz="1200"/>
              <a:pPr/>
              <a:t>40</a:t>
            </a:fld>
            <a:endParaRPr lang="ru-RU" altLang="ru-RU" sz="1200"/>
          </a:p>
        </p:txBody>
      </p:sp>
      <p:sp>
        <p:nvSpPr>
          <p:cNvPr id="112643" name="Rectangle 2">
            <a:extLst>
              <a:ext uri="{FF2B5EF4-FFF2-40B4-BE49-F238E27FC236}">
                <a16:creationId xmlns:a16="http://schemas.microsoft.com/office/drawing/2014/main" id="{42524E83-B228-48F2-9700-E0A208BEB3E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2644" name="Rectangle 3">
            <a:extLst>
              <a:ext uri="{FF2B5EF4-FFF2-40B4-BE49-F238E27FC236}">
                <a16:creationId xmlns:a16="http://schemas.microsoft.com/office/drawing/2014/main" id="{41694326-624A-49C9-BD1A-07CB7D0676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074953213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>
            <a:extLst>
              <a:ext uri="{FF2B5EF4-FFF2-40B4-BE49-F238E27FC236}">
                <a16:creationId xmlns:a16="http://schemas.microsoft.com/office/drawing/2014/main" id="{0DE1A41B-6B84-4794-AD1F-AD62419E15D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D840635-B7E9-47DD-B572-B386FA513760}" type="slidenum">
              <a:rPr lang="ru-RU" altLang="ru-RU" sz="1200"/>
              <a:pPr/>
              <a:t>41</a:t>
            </a:fld>
            <a:endParaRPr lang="ru-RU" altLang="ru-RU" sz="1200"/>
          </a:p>
        </p:txBody>
      </p:sp>
      <p:sp>
        <p:nvSpPr>
          <p:cNvPr id="118787" name="Rectangle 2">
            <a:extLst>
              <a:ext uri="{FF2B5EF4-FFF2-40B4-BE49-F238E27FC236}">
                <a16:creationId xmlns:a16="http://schemas.microsoft.com/office/drawing/2014/main" id="{31267582-4555-4169-98C4-31878DD487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8788" name="Rectangle 3">
            <a:extLst>
              <a:ext uri="{FF2B5EF4-FFF2-40B4-BE49-F238E27FC236}">
                <a16:creationId xmlns:a16="http://schemas.microsoft.com/office/drawing/2014/main" id="{F4D07BDE-A0B4-4E28-B762-4304388202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92CE0798-4A07-4B13-BF60-4874C290F5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E0044E7-6980-43B4-AF35-B57965F4F445}" type="slidenum">
              <a:rPr lang="ru-RU" altLang="ru-RU" sz="1200"/>
              <a:pPr/>
              <a:t>5</a:t>
            </a:fld>
            <a:endParaRPr lang="ru-RU" altLang="ru-RU" sz="1200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554720C9-7D88-40AB-A145-150D2D8D6C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68A5D277-6BD6-4329-AFA8-74EAA7436E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6518155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92CE0798-4A07-4B13-BF60-4874C290F5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E0044E7-6980-43B4-AF35-B57965F4F445}" type="slidenum">
              <a:rPr lang="ru-RU" altLang="ru-RU" sz="1200"/>
              <a:pPr/>
              <a:t>6</a:t>
            </a:fld>
            <a:endParaRPr lang="ru-RU" altLang="ru-RU" sz="1200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554720C9-7D88-40AB-A145-150D2D8D6C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68A5D277-6BD6-4329-AFA8-74EAA7436E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9610767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68E3FEBB-0163-4643-A117-035860C9442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CC78B8F-7BA1-45C9-8247-642DEF883CE0}" type="slidenum">
              <a:rPr lang="ru-RU" altLang="ru-RU" sz="1200"/>
              <a:pPr/>
              <a:t>7</a:t>
            </a:fld>
            <a:endParaRPr lang="ru-RU" altLang="ru-RU" sz="1200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D34683C3-6915-4E0C-BD71-EA59220BD99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FCA052E2-AF68-41FD-B4C7-CC3DEBBF50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9136735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68E3FEBB-0163-4643-A117-035860C9442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CC78B8F-7BA1-45C9-8247-642DEF883CE0}" type="slidenum">
              <a:rPr lang="ru-RU" altLang="ru-RU" sz="1200"/>
              <a:pPr/>
              <a:t>8</a:t>
            </a:fld>
            <a:endParaRPr lang="ru-RU" altLang="ru-RU" sz="1200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D34683C3-6915-4E0C-BD71-EA59220BD99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FCA052E2-AF68-41FD-B4C7-CC3DEBBF50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9665939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F4D3BBFF-1CB5-4D81-AEE1-FFC08090F5E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3DCDA2C-D37E-4B02-8D8B-D66642FC8C95}" type="slidenum">
              <a:rPr lang="ru-RU" altLang="ru-RU" sz="1200"/>
              <a:pPr/>
              <a:t>9</a:t>
            </a:fld>
            <a:endParaRPr lang="ru-RU" altLang="ru-RU" sz="12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100B400E-7460-46E4-8931-B916C8147FD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1BF314BB-8741-488F-8625-60A7BC6962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DA0C0AE-B317-48F4-9519-6D001566FB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F9F6AEF-2071-467D-9EDB-BB511C54FD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8924027-6D51-4129-9BB7-EEDE3550992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AD1B7B-9793-474B-A9B8-3501CC644EA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49061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2A98D73-4F7E-4908-9C0D-CF73BD14E8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8191A9A-ADBF-46D8-A514-FAE154BC926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D6F0622-6D2B-4BC7-A22A-A6FC0025C2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AF70E4-6137-4DAC-972F-B498A6866FD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37498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0AAC831-6850-420F-9F07-112B6E60E41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F406F49-D492-4497-A132-B6F8280E9F9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A9CC523-FA85-49EF-9BB8-9FE5096F51E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01C535-A608-43D7-B7D7-26A84FF8EBA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45542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3D485D8-1A4F-42F8-A538-8CA6342689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AFC7F0B-4A26-4EED-B57E-DBF651500D0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65D3137-0092-4261-BF05-2EACC63F94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5C0FCC-B842-449A-85B6-5DB3AFE3342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55030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E0D0480-58AE-4ABA-9465-FEA1E86F9CE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B96E770-3DE5-49CB-B027-1A139D009E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125100E-B592-4BA3-94F8-7857571FA8D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5C3770-EACD-41DE-92BA-B1D61D7533E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99146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47039F3-5BC7-4599-BAEE-E4321EBCE66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2BA6267-9F4F-4B2C-956E-C3618F3E49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55E90F5-0D68-4AA3-8C25-888C05D269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C996BB-EA21-4CC9-A95C-553E42E3E6D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32053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0B6C011-360B-4616-8413-4795514F5E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654976A-4C56-4BFE-9CC6-2399B5094F9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C816E30-A1C6-49DA-A9E0-C7AF5F4EF7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A727A5-8FDF-4374-A59A-008D2D5C988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55594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CBCBE3F-87C3-4C7C-ADCC-BDCB830E5CC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E8AF972-ABDB-40F9-BFAE-075B4EE606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3AE0B8D-604E-40DC-ADBD-D323CF9E02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348571-52EB-4F81-BF69-06841AF9774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88912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F8DB7D4-D0BA-433F-A97C-689EF274E3A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3F95C8D-ACA4-4928-8551-33165FBD78A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9FBC259-19AD-4E06-9792-118E94D6EE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16DCE-3A56-44C3-8178-D742776BB8E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55776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5C7A7A7-2ECC-470F-A8EC-E7BB7B56ADF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637FB2C-26B4-4C48-B3F6-FD68F877B4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6803BA9-A1B1-41D6-B05F-AC71300010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FD508B-6D3E-448A-8906-114DE2C5D7C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25320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57D9EB3-F56A-4A66-ADCA-40A222D16D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FB2E1DA-6D04-4D97-B91B-4656A4899E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F8EE115-2EEC-4C51-A183-0DF9956DCC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D1CF20-622E-42D6-9CAB-7157E1F1AA9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5808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3CA7A1E-6C53-4BBE-B66D-51AC0A42B7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8BEAADC-25A8-4E87-9E59-43F9FE6396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8861A2D-DFE6-454A-9BDD-E19C26EA214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11481F4-71B1-4628-8067-0FB6C383A81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19E03CC-7A8B-4F5A-9653-6B96BE8A8CD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7EDD9500-EE7D-4A1B-B985-547A648038B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5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26">
            <a:extLst>
              <a:ext uri="{FF2B5EF4-FFF2-40B4-BE49-F238E27FC236}">
                <a16:creationId xmlns:a16="http://schemas.microsoft.com/office/drawing/2014/main" id="{8C055C07-3A96-4100-B66D-2165CF1544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1628775"/>
            <a:ext cx="8839200" cy="2133600"/>
          </a:xfrm>
        </p:spPr>
        <p:txBody>
          <a:bodyPr/>
          <a:lstStyle/>
          <a:p>
            <a:pPr eaLnBrk="1" hangingPunct="1"/>
            <a:r>
              <a:rPr lang="ru-RU" altLang="ru-RU" dirty="0">
                <a:solidFill>
                  <a:srgbClr val="FF3300"/>
                </a:solidFill>
              </a:rPr>
              <a:t>8б. Многоугольники, вписанные в окружность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B741A009-7BAD-467F-8CAF-3B6AB4731D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Вопрос 2</a:t>
            </a:r>
          </a:p>
        </p:txBody>
      </p:sp>
      <p:sp>
        <p:nvSpPr>
          <p:cNvPr id="15363" name="Text Box 3">
            <a:extLst>
              <a:ext uri="{FF2B5EF4-FFF2-40B4-BE49-F238E27FC236}">
                <a16:creationId xmlns:a16="http://schemas.microsoft.com/office/drawing/2014/main" id="{1D07E818-E245-4E35-B5A4-A162104D1C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Какая окружность называется описанной около многоугольника? 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417796" name="Text Box 4">
            <a:extLst>
              <a:ext uri="{FF2B5EF4-FFF2-40B4-BE49-F238E27FC236}">
                <a16:creationId xmlns:a16="http://schemas.microsoft.com/office/drawing/2014/main" id="{0BF201DC-B1F8-42A4-9698-F27FE64753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362200"/>
            <a:ext cx="8991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200" dirty="0">
                <a:solidFill>
                  <a:srgbClr val="FF3300"/>
                </a:solidFill>
              </a:rPr>
              <a:t>	</a:t>
            </a:r>
            <a:r>
              <a:rPr lang="ru-RU" altLang="ru-RU" sz="3200" dirty="0">
                <a:solidFill>
                  <a:srgbClr val="FF3300"/>
                </a:solidFill>
              </a:rPr>
              <a:t>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Окружность называется описанной около многоугольника</a:t>
            </a:r>
            <a:r>
              <a:rPr lang="ru-RU" altLang="ru-RU" sz="3200" dirty="0"/>
              <a:t>, если ей принадлежат все вершины этого многоугольника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7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7796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30EC737C-18C8-496D-B553-C736F01420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Вопрос 3</a:t>
            </a:r>
          </a:p>
        </p:txBody>
      </p:sp>
      <p:sp>
        <p:nvSpPr>
          <p:cNvPr id="21507" name="Text Box 3">
            <a:extLst>
              <a:ext uri="{FF2B5EF4-FFF2-40B4-BE49-F238E27FC236}">
                <a16:creationId xmlns:a16="http://schemas.microsoft.com/office/drawing/2014/main" id="{5EB968DA-DA89-46EE-A50D-558FBF99E3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762000"/>
            <a:ext cx="86868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В каком случае около четырёхугольника можно описать окружность? 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423940" name="Text Box 4">
            <a:extLst>
              <a:ext uri="{FF2B5EF4-FFF2-40B4-BE49-F238E27FC236}">
                <a16:creationId xmlns:a16="http://schemas.microsoft.com/office/drawing/2014/main" id="{B1404DA7-29BB-42BB-BB08-E205FFE61B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362200"/>
            <a:ext cx="89916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200" dirty="0">
                <a:solidFill>
                  <a:srgbClr val="FF3300"/>
                </a:solidFill>
              </a:rPr>
              <a:t>	</a:t>
            </a:r>
            <a:r>
              <a:rPr lang="ru-RU" altLang="ru-RU" sz="3200" dirty="0">
                <a:solidFill>
                  <a:srgbClr val="FF3300"/>
                </a:solidFill>
              </a:rPr>
              <a:t>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/>
              <a:t>Сумма его противоположных углов равна 180</a:t>
            </a:r>
            <a:r>
              <a:rPr lang="ru-RU" altLang="ru-RU" sz="3200" baseline="30000" dirty="0"/>
              <a:t>о</a:t>
            </a:r>
            <a:r>
              <a:rPr lang="ru-RU" altLang="ru-RU" sz="32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23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3940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30EC737C-18C8-496D-B553-C736F01420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Вопрос 4</a:t>
            </a:r>
          </a:p>
        </p:txBody>
      </p:sp>
      <p:sp>
        <p:nvSpPr>
          <p:cNvPr id="21507" name="Text Box 3">
            <a:extLst>
              <a:ext uri="{FF2B5EF4-FFF2-40B4-BE49-F238E27FC236}">
                <a16:creationId xmlns:a16="http://schemas.microsoft.com/office/drawing/2014/main" id="{5EB968DA-DA89-46EE-A50D-558FBF99E3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762000"/>
            <a:ext cx="86868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Около какого правильного многоугольника можно описать окружность? 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423940" name="Text Box 4">
            <a:extLst>
              <a:ext uri="{FF2B5EF4-FFF2-40B4-BE49-F238E27FC236}">
                <a16:creationId xmlns:a16="http://schemas.microsoft.com/office/drawing/2014/main" id="{B1404DA7-29BB-42BB-BB08-E205FFE61B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362200"/>
            <a:ext cx="8991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3200" dirty="0">
                <a:solidFill>
                  <a:srgbClr val="FF3300"/>
                </a:solidFill>
              </a:rPr>
              <a:t>	</a:t>
            </a:r>
            <a:r>
              <a:rPr lang="ru-RU" altLang="ru-RU" sz="3200" dirty="0">
                <a:solidFill>
                  <a:srgbClr val="FF3300"/>
                </a:solidFill>
              </a:rPr>
              <a:t>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/>
              <a:t>Любого.</a:t>
            </a:r>
          </a:p>
        </p:txBody>
      </p:sp>
    </p:spTree>
    <p:extLst>
      <p:ext uri="{BB962C8B-B14F-4D97-AF65-F5344CB8AC3E}">
        <p14:creationId xmlns:p14="http://schemas.microsoft.com/office/powerpoint/2010/main" val="2407121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23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3940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E2D05A65-18E0-4D33-A100-C062DBD98C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23555" name="Text Box 3">
            <a:extLst>
              <a:ext uri="{FF2B5EF4-FFF2-40B4-BE49-F238E27FC236}">
                <a16:creationId xmlns:a16="http://schemas.microsoft.com/office/drawing/2014/main" id="{567BA90B-326D-4893-B9B7-B83BE6600B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8991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/>
              <a:t>	Укажите</a:t>
            </a:r>
            <a:r>
              <a:rPr lang="ru-RU" altLang="ru-RU" sz="3200">
                <a:cs typeface="Times New Roman" panose="02020603050405020304" pitchFamily="18" charset="0"/>
              </a:rPr>
              <a:t> </a:t>
            </a:r>
            <a:r>
              <a:rPr lang="ru-RU" altLang="ru-RU" sz="3200"/>
              <a:t>центр</a:t>
            </a:r>
            <a:r>
              <a:rPr lang="ru-RU" altLang="ru-RU" sz="3200">
                <a:cs typeface="Times New Roman" panose="02020603050405020304" pitchFamily="18" charset="0"/>
              </a:rPr>
              <a:t> окружности, описанной около </a:t>
            </a:r>
            <a:r>
              <a:rPr lang="ru-RU" altLang="ru-RU" sz="3200"/>
              <a:t>прямоугольника</a:t>
            </a:r>
            <a:r>
              <a:rPr lang="ru-RU" altLang="ru-RU" sz="3200">
                <a:cs typeface="Times New Roman" panose="02020603050405020304" pitchFamily="18" charset="0"/>
              </a:rPr>
              <a:t> </a:t>
            </a:r>
            <a:r>
              <a:rPr lang="en-US" altLang="ru-RU" sz="3200" i="1">
                <a:cs typeface="Times New Roman" panose="02020603050405020304" pitchFamily="18" charset="0"/>
              </a:rPr>
              <a:t>ABCD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  <a:endParaRPr lang="en-US" altLang="ru-RU" sz="3200">
              <a:cs typeface="Times New Roman" panose="02020603050405020304" pitchFamily="18" charset="0"/>
            </a:endParaRPr>
          </a:p>
        </p:txBody>
      </p:sp>
      <p:pic>
        <p:nvPicPr>
          <p:cNvPr id="23556" name="Picture 8">
            <a:extLst>
              <a:ext uri="{FF2B5EF4-FFF2-40B4-BE49-F238E27FC236}">
                <a16:creationId xmlns:a16="http://schemas.microsoft.com/office/drawing/2014/main" id="{DDE350AA-D707-41BD-A63D-10C372539A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057400"/>
            <a:ext cx="3119438" cy="307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18154" name="Group 10">
            <a:extLst>
              <a:ext uri="{FF2B5EF4-FFF2-40B4-BE49-F238E27FC236}">
                <a16:creationId xmlns:a16="http://schemas.microsoft.com/office/drawing/2014/main" id="{186B8AD4-74E9-4FC1-BC49-DAC184D84842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2057400"/>
            <a:ext cx="5710238" cy="3079750"/>
            <a:chOff x="192" y="1296"/>
            <a:chExt cx="3597" cy="1940"/>
          </a:xfrm>
        </p:grpSpPr>
        <p:sp>
          <p:nvSpPr>
            <p:cNvPr id="23558" name="Text Box 6">
              <a:extLst>
                <a:ext uri="{FF2B5EF4-FFF2-40B4-BE49-F238E27FC236}">
                  <a16:creationId xmlns:a16="http://schemas.microsoft.com/office/drawing/2014/main" id="{FEE8A421-0266-406E-A5DD-6CF9BEA46B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2832"/>
              <a:ext cx="144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 sz="3200" dirty="0">
                  <a:solidFill>
                    <a:srgbClr val="FF3300"/>
                  </a:solidFill>
                </a:rPr>
                <a:t>	</a:t>
              </a:r>
              <a:r>
                <a:rPr lang="ru-RU" altLang="ru-RU" sz="3200" dirty="0">
                  <a:solidFill>
                    <a:srgbClr val="FF3300"/>
                  </a:solidFill>
                </a:rPr>
                <a:t>Ответ:</a:t>
              </a:r>
              <a:endParaRPr lang="ru-RU" altLang="ru-RU" sz="3200" dirty="0">
                <a:cs typeface="Times New Roman" panose="02020603050405020304" pitchFamily="18" charset="0"/>
              </a:endParaRPr>
            </a:p>
          </p:txBody>
        </p:sp>
        <p:pic>
          <p:nvPicPr>
            <p:cNvPr id="23559" name="Picture 9">
              <a:extLst>
                <a:ext uri="{FF2B5EF4-FFF2-40B4-BE49-F238E27FC236}">
                  <a16:creationId xmlns:a16="http://schemas.microsoft.com/office/drawing/2014/main" id="{2C052514-024B-4525-A646-3BB4AEE0780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4" y="1296"/>
              <a:ext cx="1965" cy="19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8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0E6F491C-0F33-4D7D-ABE5-E78D3A272E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2</a:t>
            </a:r>
          </a:p>
        </p:txBody>
      </p:sp>
      <p:sp>
        <p:nvSpPr>
          <p:cNvPr id="29699" name="Text Box 3">
            <a:extLst>
              <a:ext uri="{FF2B5EF4-FFF2-40B4-BE49-F238E27FC236}">
                <a16:creationId xmlns:a16="http://schemas.microsoft.com/office/drawing/2014/main" id="{967105FD-32BE-4DBF-B52E-673DF5D2C5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8991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/>
              <a:t>	Укажите</a:t>
            </a:r>
            <a:r>
              <a:rPr lang="ru-RU" altLang="ru-RU" sz="3200">
                <a:cs typeface="Times New Roman" panose="02020603050405020304" pitchFamily="18" charset="0"/>
              </a:rPr>
              <a:t> </a:t>
            </a:r>
            <a:r>
              <a:rPr lang="ru-RU" altLang="ru-RU" sz="3200"/>
              <a:t>центр</a:t>
            </a:r>
            <a:r>
              <a:rPr lang="ru-RU" altLang="ru-RU" sz="3200">
                <a:cs typeface="Times New Roman" panose="02020603050405020304" pitchFamily="18" charset="0"/>
              </a:rPr>
              <a:t> окружности, описанной около </a:t>
            </a:r>
            <a:r>
              <a:rPr lang="ru-RU" altLang="ru-RU" sz="3200"/>
              <a:t>многоугольника</a:t>
            </a:r>
            <a:r>
              <a:rPr lang="ru-RU" altLang="ru-RU" sz="3200">
                <a:cs typeface="Times New Roman" panose="02020603050405020304" pitchFamily="18" charset="0"/>
              </a:rPr>
              <a:t> </a:t>
            </a:r>
            <a:r>
              <a:rPr lang="en-US" altLang="ru-RU" sz="3200" i="1">
                <a:cs typeface="Times New Roman" panose="02020603050405020304" pitchFamily="18" charset="0"/>
              </a:rPr>
              <a:t>ABCDEFGH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  <a:endParaRPr lang="en-US" altLang="ru-RU" sz="3200">
              <a:cs typeface="Times New Roman" panose="02020603050405020304" pitchFamily="18" charset="0"/>
            </a:endParaRPr>
          </a:p>
        </p:txBody>
      </p:sp>
      <p:pic>
        <p:nvPicPr>
          <p:cNvPr id="29700" name="Picture 4">
            <a:extLst>
              <a:ext uri="{FF2B5EF4-FFF2-40B4-BE49-F238E27FC236}">
                <a16:creationId xmlns:a16="http://schemas.microsoft.com/office/drawing/2014/main" id="{658D1576-90C1-48D8-9F19-DDB71A08F8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057400"/>
            <a:ext cx="3119438" cy="307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22245" name="Group 5">
            <a:extLst>
              <a:ext uri="{FF2B5EF4-FFF2-40B4-BE49-F238E27FC236}">
                <a16:creationId xmlns:a16="http://schemas.microsoft.com/office/drawing/2014/main" id="{1750FA08-6985-436F-916C-B0D489E4D622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2057400"/>
            <a:ext cx="5557838" cy="3079750"/>
            <a:chOff x="192" y="1296"/>
            <a:chExt cx="3501" cy="1940"/>
          </a:xfrm>
        </p:grpSpPr>
        <p:sp>
          <p:nvSpPr>
            <p:cNvPr id="29702" name="Text Box 6">
              <a:extLst>
                <a:ext uri="{FF2B5EF4-FFF2-40B4-BE49-F238E27FC236}">
                  <a16:creationId xmlns:a16="http://schemas.microsoft.com/office/drawing/2014/main" id="{2394F567-E6E3-4F75-BC4E-F11BDE31B8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2832"/>
              <a:ext cx="144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 sz="3200" dirty="0">
                  <a:solidFill>
                    <a:srgbClr val="FF3300"/>
                  </a:solidFill>
                </a:rPr>
                <a:t>	</a:t>
              </a:r>
              <a:r>
                <a:rPr lang="ru-RU" altLang="ru-RU" sz="3200" dirty="0">
                  <a:solidFill>
                    <a:srgbClr val="FF3300"/>
                  </a:solidFill>
                </a:rPr>
                <a:t>Ответ:</a:t>
              </a:r>
              <a:endParaRPr lang="ru-RU" altLang="ru-RU" sz="3200" dirty="0">
                <a:cs typeface="Times New Roman" panose="02020603050405020304" pitchFamily="18" charset="0"/>
              </a:endParaRPr>
            </a:p>
          </p:txBody>
        </p:sp>
        <p:pic>
          <p:nvPicPr>
            <p:cNvPr id="29703" name="Picture 7">
              <a:extLst>
                <a:ext uri="{FF2B5EF4-FFF2-40B4-BE49-F238E27FC236}">
                  <a16:creationId xmlns:a16="http://schemas.microsoft.com/office/drawing/2014/main" id="{5560A4A8-410F-4E5A-ADCB-38CFC151647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28" y="1296"/>
              <a:ext cx="1965" cy="19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2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8EC32D2E-BF17-4DAB-81CE-A5ABA1C7ED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3</a:t>
            </a:r>
          </a:p>
        </p:txBody>
      </p:sp>
      <p:sp>
        <p:nvSpPr>
          <p:cNvPr id="31747" name="Text Box 3">
            <a:extLst>
              <a:ext uri="{FF2B5EF4-FFF2-40B4-BE49-F238E27FC236}">
                <a16:creationId xmlns:a16="http://schemas.microsoft.com/office/drawing/2014/main" id="{591FF075-DA0C-4750-AC1D-5A64DA2559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8991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/>
              <a:t>	Укажите</a:t>
            </a:r>
            <a:r>
              <a:rPr lang="ru-RU" altLang="ru-RU" sz="3200">
                <a:cs typeface="Times New Roman" panose="02020603050405020304" pitchFamily="18" charset="0"/>
              </a:rPr>
              <a:t> </a:t>
            </a:r>
            <a:r>
              <a:rPr lang="ru-RU" altLang="ru-RU" sz="3200"/>
              <a:t>центр </a:t>
            </a:r>
            <a:r>
              <a:rPr lang="ru-RU" altLang="ru-RU" sz="3200">
                <a:cs typeface="Times New Roman" panose="02020603050405020304" pitchFamily="18" charset="0"/>
              </a:rPr>
              <a:t>окружности, описанной около </a:t>
            </a:r>
            <a:r>
              <a:rPr lang="ru-RU" altLang="ru-RU" sz="3200"/>
              <a:t>трапеции</a:t>
            </a:r>
            <a:r>
              <a:rPr lang="ru-RU" altLang="ru-RU" sz="3200">
                <a:cs typeface="Times New Roman" panose="02020603050405020304" pitchFamily="18" charset="0"/>
              </a:rPr>
              <a:t> </a:t>
            </a:r>
            <a:r>
              <a:rPr lang="en-US" altLang="ru-RU" sz="3200" i="1">
                <a:cs typeface="Times New Roman" panose="02020603050405020304" pitchFamily="18" charset="0"/>
              </a:rPr>
              <a:t>ABCD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  <a:endParaRPr lang="en-US" altLang="ru-RU" sz="3200">
              <a:cs typeface="Times New Roman" panose="02020603050405020304" pitchFamily="18" charset="0"/>
            </a:endParaRPr>
          </a:p>
        </p:txBody>
      </p:sp>
      <p:pic>
        <p:nvPicPr>
          <p:cNvPr id="31748" name="Picture 8">
            <a:extLst>
              <a:ext uri="{FF2B5EF4-FFF2-40B4-BE49-F238E27FC236}">
                <a16:creationId xmlns:a16="http://schemas.microsoft.com/office/drawing/2014/main" id="{238E15ED-ECC7-49D4-968F-76151856C1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1488" y="1890713"/>
            <a:ext cx="3119437" cy="307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20202" name="Group 10">
            <a:extLst>
              <a:ext uri="{FF2B5EF4-FFF2-40B4-BE49-F238E27FC236}">
                <a16:creationId xmlns:a16="http://schemas.microsoft.com/office/drawing/2014/main" id="{7B0E8055-CC5D-4BAF-9CFF-AFBB5A53431C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1905000"/>
            <a:ext cx="5938838" cy="3079750"/>
            <a:chOff x="144" y="1200"/>
            <a:chExt cx="3741" cy="1940"/>
          </a:xfrm>
        </p:grpSpPr>
        <p:sp>
          <p:nvSpPr>
            <p:cNvPr id="31750" name="Text Box 6">
              <a:extLst>
                <a:ext uri="{FF2B5EF4-FFF2-40B4-BE49-F238E27FC236}">
                  <a16:creationId xmlns:a16="http://schemas.microsoft.com/office/drawing/2014/main" id="{B198668A-6BA9-4CD7-B14E-B0BB4FA507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" y="2688"/>
              <a:ext cx="168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 sz="3200" dirty="0">
                  <a:solidFill>
                    <a:srgbClr val="FF3300"/>
                  </a:solidFill>
                </a:rPr>
                <a:t>	</a:t>
              </a:r>
              <a:r>
                <a:rPr lang="ru-RU" altLang="ru-RU" sz="3200" dirty="0">
                  <a:solidFill>
                    <a:srgbClr val="FF3300"/>
                  </a:solidFill>
                </a:rPr>
                <a:t>Ответ:</a:t>
              </a:r>
              <a:endParaRPr lang="ru-RU" altLang="ru-RU" sz="3200" dirty="0">
                <a:cs typeface="Times New Roman" panose="02020603050405020304" pitchFamily="18" charset="0"/>
              </a:endParaRPr>
            </a:p>
          </p:txBody>
        </p:sp>
        <p:pic>
          <p:nvPicPr>
            <p:cNvPr id="31751" name="Picture 9">
              <a:extLst>
                <a:ext uri="{FF2B5EF4-FFF2-40B4-BE49-F238E27FC236}">
                  <a16:creationId xmlns:a16="http://schemas.microsoft.com/office/drawing/2014/main" id="{CAA5326F-0F99-4E1B-8EFA-6C5C6FA77E3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1200"/>
              <a:ext cx="1965" cy="19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0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8EC32D2E-BF17-4DAB-81CE-A5ABA1C7ED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4</a:t>
            </a:r>
          </a:p>
        </p:txBody>
      </p:sp>
      <p:sp>
        <p:nvSpPr>
          <p:cNvPr id="31747" name="Text Box 3">
            <a:extLst>
              <a:ext uri="{FF2B5EF4-FFF2-40B4-BE49-F238E27FC236}">
                <a16:creationId xmlns:a16="http://schemas.microsoft.com/office/drawing/2014/main" id="{591FF075-DA0C-4750-AC1D-5A64DA2559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89916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/>
              <a:t>	Постройте правильный шестиугольник, вписанный в окружность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A5ECFC29-7C99-47F5-94FF-B7D73C5A70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90682" y="2047682"/>
            <a:ext cx="2762636" cy="2762636"/>
          </a:xfrm>
          <a:prstGeom prst="rect">
            <a:avLst/>
          </a:prstGeom>
        </p:spPr>
      </p:pic>
      <p:grpSp>
        <p:nvGrpSpPr>
          <p:cNvPr id="8" name="Группа 7">
            <a:extLst>
              <a:ext uri="{FF2B5EF4-FFF2-40B4-BE49-F238E27FC236}">
                <a16:creationId xmlns:a16="http://schemas.microsoft.com/office/drawing/2014/main" id="{E7090F41-507B-4B17-9996-D27C86765D19}"/>
              </a:ext>
            </a:extLst>
          </p:cNvPr>
          <p:cNvGrpSpPr/>
          <p:nvPr/>
        </p:nvGrpSpPr>
        <p:grpSpPr>
          <a:xfrm>
            <a:off x="228600" y="1585655"/>
            <a:ext cx="5724718" cy="3686689"/>
            <a:chOff x="228600" y="1585655"/>
            <a:chExt cx="5724718" cy="3686689"/>
          </a:xfrm>
        </p:grpSpPr>
        <p:sp>
          <p:nvSpPr>
            <p:cNvPr id="31750" name="Text Box 6">
              <a:extLst>
                <a:ext uri="{FF2B5EF4-FFF2-40B4-BE49-F238E27FC236}">
                  <a16:creationId xmlns:a16="http://schemas.microsoft.com/office/drawing/2014/main" id="{B198668A-6BA9-4CD7-B14E-B0BB4FA507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8600" y="4267200"/>
              <a:ext cx="2667000" cy="5794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 sz="3200" dirty="0">
                  <a:solidFill>
                    <a:srgbClr val="FF3300"/>
                  </a:solidFill>
                </a:rPr>
                <a:t>	</a:t>
              </a:r>
              <a:r>
                <a:rPr lang="ru-RU" altLang="ru-RU" sz="3200" dirty="0">
                  <a:solidFill>
                    <a:srgbClr val="FF3300"/>
                  </a:solidFill>
                </a:rPr>
                <a:t>Ответ:</a:t>
              </a:r>
              <a:endParaRPr lang="ru-RU" altLang="ru-RU" sz="3200" dirty="0">
                <a:cs typeface="Times New Roman" panose="02020603050405020304" pitchFamily="18" charset="0"/>
              </a:endParaRPr>
            </a:p>
          </p:txBody>
        </p:sp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6785196D-1C5D-4E85-BC3D-9B7A1101219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190682" y="1585655"/>
              <a:ext cx="2762636" cy="3686689"/>
            </a:xfrm>
            <a:prstGeom prst="rect">
              <a:avLst/>
            </a:prstGeom>
          </p:spPr>
        </p:pic>
      </p:grp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4B522441-D728-4C7C-82A3-E8715B24C7D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90682" y="1585655"/>
            <a:ext cx="2762636" cy="3686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123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63592A4F-098C-4AFA-9D43-910F9EFDE9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5</a:t>
            </a:r>
          </a:p>
        </p:txBody>
      </p:sp>
      <p:sp>
        <p:nvSpPr>
          <p:cNvPr id="46083" name="Text Box 3">
            <a:extLst>
              <a:ext uri="{FF2B5EF4-FFF2-40B4-BE49-F238E27FC236}">
                <a16:creationId xmlns:a16="http://schemas.microsoft.com/office/drawing/2014/main" id="{3A5D99D3-BA0E-4C17-93B4-F69DCFDC17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204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/>
              <a:t>	Всегда ли м</a:t>
            </a:r>
            <a:r>
              <a:rPr lang="ru-RU" altLang="ru-RU" sz="3200">
                <a:cs typeface="Times New Roman" panose="02020603050405020304" pitchFamily="18" charset="0"/>
              </a:rPr>
              <a:t>ожно ли описать окружность около: а) прямоугольника; б) параллелограмма; в) ромба; г) квадрата; д) равнобедренной трапеции; е) прямоугольной трапеции?</a:t>
            </a:r>
            <a:endParaRPr lang="en-US" altLang="ru-RU" sz="3200">
              <a:cs typeface="Times New Roman" panose="02020603050405020304" pitchFamily="18" charset="0"/>
            </a:endParaRPr>
          </a:p>
        </p:txBody>
      </p:sp>
      <p:sp>
        <p:nvSpPr>
          <p:cNvPr id="479236" name="Text Box 4">
            <a:extLst>
              <a:ext uri="{FF2B5EF4-FFF2-40B4-BE49-F238E27FC236}">
                <a16:creationId xmlns:a16="http://schemas.microsoft.com/office/drawing/2014/main" id="{EBD0E7EB-9542-415F-AB36-2728AC55C3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505200"/>
            <a:ext cx="6019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>
                <a:cs typeface="Times New Roman" panose="02020603050405020304" pitchFamily="18" charset="0"/>
              </a:rPr>
              <a:t>а) Да;</a:t>
            </a:r>
          </a:p>
        </p:txBody>
      </p:sp>
      <p:sp>
        <p:nvSpPr>
          <p:cNvPr id="479237" name="Text Box 5">
            <a:extLst>
              <a:ext uri="{FF2B5EF4-FFF2-40B4-BE49-F238E27FC236}">
                <a16:creationId xmlns:a16="http://schemas.microsoft.com/office/drawing/2014/main" id="{988BBB67-09EA-43BD-A6B7-2D9A306A88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3962400"/>
            <a:ext cx="1600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/>
              <a:t>б) нет;</a:t>
            </a:r>
          </a:p>
        </p:txBody>
      </p:sp>
      <p:sp>
        <p:nvSpPr>
          <p:cNvPr id="479238" name="Text Box 6">
            <a:extLst>
              <a:ext uri="{FF2B5EF4-FFF2-40B4-BE49-F238E27FC236}">
                <a16:creationId xmlns:a16="http://schemas.microsoft.com/office/drawing/2014/main" id="{33D69124-A2FD-44A4-8430-F807E16E0E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4419600"/>
            <a:ext cx="1600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/>
              <a:t>в) нет;</a:t>
            </a:r>
          </a:p>
        </p:txBody>
      </p:sp>
      <p:sp>
        <p:nvSpPr>
          <p:cNvPr id="479239" name="Text Box 7">
            <a:extLst>
              <a:ext uri="{FF2B5EF4-FFF2-40B4-BE49-F238E27FC236}">
                <a16:creationId xmlns:a16="http://schemas.microsoft.com/office/drawing/2014/main" id="{063DB3E8-FC14-4EBD-89D6-806F39359C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4876800"/>
            <a:ext cx="1600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/>
              <a:t>г) да;</a:t>
            </a:r>
          </a:p>
        </p:txBody>
      </p:sp>
      <p:sp>
        <p:nvSpPr>
          <p:cNvPr id="479240" name="Text Box 8">
            <a:extLst>
              <a:ext uri="{FF2B5EF4-FFF2-40B4-BE49-F238E27FC236}">
                <a16:creationId xmlns:a16="http://schemas.microsoft.com/office/drawing/2014/main" id="{B3600FE6-10A7-4A85-A560-5FB4CEA065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5334000"/>
            <a:ext cx="1600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/>
              <a:t>д) да;</a:t>
            </a:r>
          </a:p>
        </p:txBody>
      </p:sp>
      <p:sp>
        <p:nvSpPr>
          <p:cNvPr id="479241" name="Text Box 9">
            <a:extLst>
              <a:ext uri="{FF2B5EF4-FFF2-40B4-BE49-F238E27FC236}">
                <a16:creationId xmlns:a16="http://schemas.microsoft.com/office/drawing/2014/main" id="{10506B96-5E82-4B33-A0B8-A8666688F5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5791200"/>
            <a:ext cx="1600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/>
              <a:t>е) нет.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79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79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79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79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79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79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9236" grpId="0" autoUpdateAnimBg="0"/>
      <p:bldP spid="479237" grpId="0" autoUpdateAnimBg="0"/>
      <p:bldP spid="479238" grpId="0" autoUpdateAnimBg="0"/>
      <p:bldP spid="479239" grpId="0" autoUpdateAnimBg="0"/>
      <p:bldP spid="479240" grpId="0" autoUpdateAnimBg="0"/>
      <p:bldP spid="479241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30672AD4-B63D-4C46-A206-5C3352EC99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6</a:t>
            </a:r>
          </a:p>
        </p:txBody>
      </p:sp>
      <p:sp>
        <p:nvSpPr>
          <p:cNvPr id="48131" name="Text Box 3">
            <a:extLst>
              <a:ext uri="{FF2B5EF4-FFF2-40B4-BE49-F238E27FC236}">
                <a16:creationId xmlns:a16="http://schemas.microsoft.com/office/drawing/2014/main" id="{00A1EB6C-0446-40A6-AC35-746F295675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204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/>
              <a:t>	</a:t>
            </a:r>
            <a:r>
              <a:rPr lang="ru-RU" altLang="ru-RU" sz="3200">
                <a:cs typeface="Times New Roman" panose="02020603050405020304" pitchFamily="18" charset="0"/>
              </a:rPr>
              <a:t>Можно ли описать окружность около четырехугольника, углы которого последовательно равны: а) 70</a:t>
            </a:r>
            <a:r>
              <a:rPr lang="ru-RU" altLang="ru-RU" sz="3200" baseline="30000"/>
              <a:t>о</a:t>
            </a:r>
            <a:r>
              <a:rPr lang="ru-RU" altLang="ru-RU" sz="3200">
                <a:cs typeface="Times New Roman" panose="02020603050405020304" pitchFamily="18" charset="0"/>
              </a:rPr>
              <a:t>, 130</a:t>
            </a:r>
            <a:r>
              <a:rPr lang="ru-RU" altLang="ru-RU" sz="3200" baseline="30000"/>
              <a:t>о</a:t>
            </a:r>
            <a:r>
              <a:rPr lang="ru-RU" altLang="ru-RU" sz="3200">
                <a:cs typeface="Times New Roman" panose="02020603050405020304" pitchFamily="18" charset="0"/>
              </a:rPr>
              <a:t>, 110</a:t>
            </a:r>
            <a:r>
              <a:rPr lang="ru-RU" altLang="ru-RU" sz="3200" baseline="30000"/>
              <a:t>о</a:t>
            </a:r>
            <a:r>
              <a:rPr lang="ru-RU" altLang="ru-RU" sz="3200">
                <a:cs typeface="Times New Roman" panose="02020603050405020304" pitchFamily="18" charset="0"/>
              </a:rPr>
              <a:t>, 50</a:t>
            </a:r>
            <a:r>
              <a:rPr lang="ru-RU" altLang="ru-RU" sz="3200" baseline="30000"/>
              <a:t>о</a:t>
            </a:r>
            <a:r>
              <a:rPr lang="ru-RU" altLang="ru-RU" sz="3200">
                <a:cs typeface="Times New Roman" panose="02020603050405020304" pitchFamily="18" charset="0"/>
              </a:rPr>
              <a:t>; б) 90</a:t>
            </a:r>
            <a:r>
              <a:rPr lang="ru-RU" altLang="ru-RU" sz="3200" baseline="30000"/>
              <a:t>о</a:t>
            </a:r>
            <a:r>
              <a:rPr lang="ru-RU" altLang="ru-RU" sz="3200">
                <a:cs typeface="Times New Roman" panose="02020603050405020304" pitchFamily="18" charset="0"/>
              </a:rPr>
              <a:t>, 90</a:t>
            </a:r>
            <a:r>
              <a:rPr lang="ru-RU" altLang="ru-RU" sz="3200" baseline="30000"/>
              <a:t>о</a:t>
            </a:r>
            <a:r>
              <a:rPr lang="ru-RU" altLang="ru-RU" sz="3200">
                <a:cs typeface="Times New Roman" panose="02020603050405020304" pitchFamily="18" charset="0"/>
              </a:rPr>
              <a:t>, 60</a:t>
            </a:r>
            <a:r>
              <a:rPr lang="ru-RU" altLang="ru-RU" sz="3200" baseline="30000"/>
              <a:t>о</a:t>
            </a:r>
            <a:r>
              <a:rPr lang="ru-RU" altLang="ru-RU" sz="3200">
                <a:cs typeface="Times New Roman" panose="02020603050405020304" pitchFamily="18" charset="0"/>
              </a:rPr>
              <a:t>, 120</a:t>
            </a:r>
            <a:r>
              <a:rPr lang="ru-RU" altLang="ru-RU" sz="3200" baseline="30000"/>
              <a:t>о</a:t>
            </a:r>
            <a:r>
              <a:rPr lang="ru-RU" altLang="ru-RU" sz="3200">
                <a:cs typeface="Times New Roman" panose="02020603050405020304" pitchFamily="18" charset="0"/>
              </a:rPr>
              <a:t>; в) 45</a:t>
            </a:r>
            <a:r>
              <a:rPr lang="ru-RU" altLang="ru-RU" sz="3200" baseline="30000"/>
              <a:t>о</a:t>
            </a:r>
            <a:r>
              <a:rPr lang="ru-RU" altLang="ru-RU" sz="3200">
                <a:cs typeface="Times New Roman" panose="02020603050405020304" pitchFamily="18" charset="0"/>
              </a:rPr>
              <a:t>, 75</a:t>
            </a:r>
            <a:r>
              <a:rPr lang="ru-RU" altLang="ru-RU" sz="3200" baseline="30000"/>
              <a:t>о</a:t>
            </a:r>
            <a:r>
              <a:rPr lang="ru-RU" altLang="ru-RU" sz="3200">
                <a:cs typeface="Times New Roman" panose="02020603050405020304" pitchFamily="18" charset="0"/>
              </a:rPr>
              <a:t>, 135</a:t>
            </a:r>
            <a:r>
              <a:rPr lang="ru-RU" altLang="ru-RU" sz="3200" baseline="30000"/>
              <a:t>о</a:t>
            </a:r>
            <a:r>
              <a:rPr lang="ru-RU" altLang="ru-RU" sz="3200">
                <a:cs typeface="Times New Roman" panose="02020603050405020304" pitchFamily="18" charset="0"/>
              </a:rPr>
              <a:t>, 105</a:t>
            </a:r>
            <a:r>
              <a:rPr lang="ru-RU" altLang="ru-RU" sz="3200" baseline="30000"/>
              <a:t>о</a:t>
            </a:r>
            <a:r>
              <a:rPr lang="ru-RU" altLang="ru-RU" sz="3200">
                <a:cs typeface="Times New Roman" panose="02020603050405020304" pitchFamily="18" charset="0"/>
              </a:rPr>
              <a:t>; г) 40</a:t>
            </a:r>
            <a:r>
              <a:rPr lang="ru-RU" altLang="ru-RU" sz="3200" baseline="30000"/>
              <a:t>о</a:t>
            </a:r>
            <a:r>
              <a:rPr lang="ru-RU" altLang="ru-RU" sz="3200">
                <a:cs typeface="Times New Roman" panose="02020603050405020304" pitchFamily="18" charset="0"/>
              </a:rPr>
              <a:t>, 125</a:t>
            </a:r>
            <a:r>
              <a:rPr lang="ru-RU" altLang="ru-RU" sz="3200" baseline="30000"/>
              <a:t>о</a:t>
            </a:r>
            <a:r>
              <a:rPr lang="ru-RU" altLang="ru-RU" sz="3200">
                <a:cs typeface="Times New Roman" panose="02020603050405020304" pitchFamily="18" charset="0"/>
              </a:rPr>
              <a:t>, 55</a:t>
            </a:r>
            <a:r>
              <a:rPr lang="ru-RU" altLang="ru-RU" sz="3200" baseline="30000"/>
              <a:t>о</a:t>
            </a:r>
            <a:r>
              <a:rPr lang="ru-RU" altLang="ru-RU" sz="3200">
                <a:cs typeface="Times New Roman" panose="02020603050405020304" pitchFamily="18" charset="0"/>
              </a:rPr>
              <a:t>, 140</a:t>
            </a:r>
            <a:r>
              <a:rPr lang="ru-RU" altLang="ru-RU" sz="3200" baseline="30000"/>
              <a:t>о</a:t>
            </a:r>
            <a:r>
              <a:rPr lang="ru-RU" altLang="ru-RU" sz="3200">
                <a:cs typeface="Times New Roman" panose="02020603050405020304" pitchFamily="18" charset="0"/>
              </a:rPr>
              <a:t>?</a:t>
            </a:r>
            <a:endParaRPr lang="en-US" altLang="ru-RU" sz="3200">
              <a:cs typeface="Times New Roman" panose="02020603050405020304" pitchFamily="18" charset="0"/>
            </a:endParaRPr>
          </a:p>
        </p:txBody>
      </p:sp>
      <p:sp>
        <p:nvSpPr>
          <p:cNvPr id="481284" name="Text Box 4">
            <a:extLst>
              <a:ext uri="{FF2B5EF4-FFF2-40B4-BE49-F238E27FC236}">
                <a16:creationId xmlns:a16="http://schemas.microsoft.com/office/drawing/2014/main" id="{16C31269-AA28-40C6-9315-E879540B24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429000"/>
            <a:ext cx="5715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>
                <a:cs typeface="Times New Roman" panose="02020603050405020304" pitchFamily="18" charset="0"/>
              </a:rPr>
              <a:t>а) Да; </a:t>
            </a:r>
          </a:p>
        </p:txBody>
      </p:sp>
      <p:sp>
        <p:nvSpPr>
          <p:cNvPr id="481285" name="Text Box 5">
            <a:extLst>
              <a:ext uri="{FF2B5EF4-FFF2-40B4-BE49-F238E27FC236}">
                <a16:creationId xmlns:a16="http://schemas.microsoft.com/office/drawing/2014/main" id="{FCF887D2-67CA-4B63-852B-C54B03EC9C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3886200"/>
            <a:ext cx="2590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б) нет</a:t>
            </a:r>
            <a:r>
              <a:rPr lang="ru-RU" altLang="ru-RU" sz="3200"/>
              <a:t>;</a:t>
            </a:r>
            <a:r>
              <a:rPr lang="ru-RU" altLang="ru-RU" sz="3200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81286" name="Text Box 6">
            <a:extLst>
              <a:ext uri="{FF2B5EF4-FFF2-40B4-BE49-F238E27FC236}">
                <a16:creationId xmlns:a16="http://schemas.microsoft.com/office/drawing/2014/main" id="{9A6F8C6D-C648-4EB5-AF55-F7F9CA875D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4343400"/>
            <a:ext cx="2590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/>
              <a:t>в</a:t>
            </a:r>
            <a:r>
              <a:rPr lang="ru-RU" altLang="ru-RU" sz="3200">
                <a:cs typeface="Times New Roman" panose="02020603050405020304" pitchFamily="18" charset="0"/>
              </a:rPr>
              <a:t>) </a:t>
            </a:r>
            <a:r>
              <a:rPr lang="ru-RU" altLang="ru-RU" sz="3200"/>
              <a:t>да;</a:t>
            </a:r>
            <a:r>
              <a:rPr lang="ru-RU" altLang="ru-RU" sz="3200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81287" name="Text Box 7">
            <a:extLst>
              <a:ext uri="{FF2B5EF4-FFF2-40B4-BE49-F238E27FC236}">
                <a16:creationId xmlns:a16="http://schemas.microsoft.com/office/drawing/2014/main" id="{D01D6F77-9BA1-4ABD-9FAA-96C93B0617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4800600"/>
            <a:ext cx="2590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/>
              <a:t>г</a:t>
            </a:r>
            <a:r>
              <a:rPr lang="ru-RU" altLang="ru-RU" sz="3200">
                <a:cs typeface="Times New Roman" panose="02020603050405020304" pitchFamily="18" charset="0"/>
              </a:rPr>
              <a:t>) </a:t>
            </a:r>
            <a:r>
              <a:rPr lang="ru-RU" altLang="ru-RU" sz="3200"/>
              <a:t>нет.</a:t>
            </a:r>
            <a:r>
              <a:rPr lang="ru-RU" altLang="ru-RU" sz="3200"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81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81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81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81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284" grpId="0" autoUpdateAnimBg="0"/>
      <p:bldP spid="481285" grpId="0" autoUpdateAnimBg="0"/>
      <p:bldP spid="481286" grpId="0" autoUpdateAnimBg="0"/>
      <p:bldP spid="481287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>
            <a:extLst>
              <a:ext uri="{FF2B5EF4-FFF2-40B4-BE49-F238E27FC236}">
                <a16:creationId xmlns:a16="http://schemas.microsoft.com/office/drawing/2014/main" id="{9E9F35EC-E6C9-4A70-84B7-17BDB49FB1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7</a:t>
            </a:r>
          </a:p>
        </p:txBody>
      </p:sp>
      <p:sp>
        <p:nvSpPr>
          <p:cNvPr id="456707" name="Text Box 3">
            <a:extLst>
              <a:ext uri="{FF2B5EF4-FFF2-40B4-BE49-F238E27FC236}">
                <a16:creationId xmlns:a16="http://schemas.microsoft.com/office/drawing/2014/main" id="{C909CA26-C2A0-4F25-8929-7A55B0AC2E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800600"/>
            <a:ext cx="5410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en-US" altLang="ru-RU" sz="3200">
                <a:cs typeface="Times New Roman" panose="02020603050405020304" pitchFamily="18" charset="0"/>
              </a:rPr>
              <a:t>1</a:t>
            </a:r>
            <a:r>
              <a:rPr lang="ru-RU" altLang="ru-RU" sz="3200"/>
              <a:t>22</a:t>
            </a:r>
            <a:r>
              <a:rPr lang="ru-RU" altLang="ru-RU" sz="3200" baseline="30000"/>
              <a:t>о</a:t>
            </a:r>
            <a:r>
              <a:rPr lang="en-US" altLang="ru-RU" sz="3200">
                <a:cs typeface="Times New Roman" panose="02020603050405020304" pitchFamily="18" charset="0"/>
              </a:rPr>
              <a:t>. </a:t>
            </a:r>
            <a:endParaRPr lang="ru-RU" altLang="ru-RU" sz="3200">
              <a:cs typeface="Times New Roman" panose="02020603050405020304" pitchFamily="18" charset="0"/>
            </a:endParaRPr>
          </a:p>
        </p:txBody>
      </p:sp>
      <p:sp>
        <p:nvSpPr>
          <p:cNvPr id="74756" name="Text Box 4">
            <a:extLst>
              <a:ext uri="{FF2B5EF4-FFF2-40B4-BE49-F238E27FC236}">
                <a16:creationId xmlns:a16="http://schemas.microsoft.com/office/drawing/2014/main" id="{9149ED2B-5C08-4551-B1A1-BC30F778B6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9600"/>
            <a:ext cx="8686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Угол </a:t>
            </a:r>
            <a:r>
              <a:rPr lang="en-US" altLang="ru-RU" sz="3200" i="1" dirty="0">
                <a:cs typeface="Times New Roman" panose="02020603050405020304" pitchFamily="18" charset="0"/>
              </a:rPr>
              <a:t>A </a:t>
            </a:r>
            <a:r>
              <a:rPr lang="ru-RU" altLang="ru-RU" sz="3200" dirty="0">
                <a:cs typeface="Times New Roman" panose="02020603050405020304" pitchFamily="18" charset="0"/>
              </a:rPr>
              <a:t>четырехугольника </a:t>
            </a:r>
            <a:r>
              <a:rPr lang="en-US" altLang="ru-RU" sz="3200" i="1" dirty="0">
                <a:cs typeface="Times New Roman" panose="02020603050405020304" pitchFamily="18" charset="0"/>
              </a:rPr>
              <a:t>ABCD</a:t>
            </a:r>
            <a:r>
              <a:rPr lang="ru-RU" altLang="ru-RU" sz="3200" dirty="0">
                <a:cs typeface="Times New Roman" panose="02020603050405020304" pitchFamily="18" charset="0"/>
              </a:rPr>
              <a:t>, вписанного в окружность, равен 58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  <a:r>
              <a:rPr lang="ru-RU" altLang="ru-RU" sz="3200" i="1" dirty="0">
                <a:cs typeface="Times New Roman" panose="02020603050405020304" pitchFamily="18" charset="0"/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Найдите угол </a:t>
            </a:r>
            <a:r>
              <a:rPr lang="ru-RU" altLang="ru-RU" sz="3200" i="1" dirty="0">
                <a:cs typeface="Times New Roman" panose="02020603050405020304" pitchFamily="18" charset="0"/>
              </a:rPr>
              <a:t>С </a:t>
            </a:r>
            <a:r>
              <a:rPr lang="ru-RU" altLang="ru-RU" sz="3200" dirty="0">
                <a:cs typeface="Times New Roman" panose="02020603050405020304" pitchFamily="18" charset="0"/>
              </a:rPr>
              <a:t>этого четырехугольника. </a:t>
            </a:r>
          </a:p>
        </p:txBody>
      </p:sp>
      <p:pic>
        <p:nvPicPr>
          <p:cNvPr id="74757" name="Picture 6">
            <a:extLst>
              <a:ext uri="{FF2B5EF4-FFF2-40B4-BE49-F238E27FC236}">
                <a16:creationId xmlns:a16="http://schemas.microsoft.com/office/drawing/2014/main" id="{9FADA34E-BA8F-401B-B21F-CF4F4AB19B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133600"/>
            <a:ext cx="2590800" cy="255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56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6707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054">
            <a:extLst>
              <a:ext uri="{FF2B5EF4-FFF2-40B4-BE49-F238E27FC236}">
                <a16:creationId xmlns:a16="http://schemas.microsoft.com/office/drawing/2014/main" id="{79E71184-8D55-437E-9675-94354171AB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88913"/>
            <a:ext cx="9144000" cy="206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	Многоугольник называется</a:t>
            </a:r>
            <a:r>
              <a: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200">
                <a:solidFill>
                  <a:srgbClr val="FF3300"/>
                </a:solidFill>
                <a:cs typeface="Times New Roman" panose="02020603050405020304" pitchFamily="18" charset="0"/>
              </a:rPr>
              <a:t>вписанным</a:t>
            </a:r>
            <a:r>
              <a:rPr lang="ru-RU" altLang="ru-RU" sz="3200" i="1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200">
                <a:cs typeface="Times New Roman" panose="02020603050405020304" pitchFamily="18" charset="0"/>
              </a:rPr>
              <a:t>в окружность, если все его вершины принадлежат окружности. Окружность при этом называется</a:t>
            </a:r>
            <a:r>
              <a: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200">
                <a:solidFill>
                  <a:srgbClr val="FF3300"/>
                </a:solidFill>
                <a:cs typeface="Times New Roman" panose="02020603050405020304" pitchFamily="18" charset="0"/>
              </a:rPr>
              <a:t>описанной</a:t>
            </a:r>
            <a:r>
              <a: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200">
                <a:cs typeface="Times New Roman" panose="02020603050405020304" pitchFamily="18" charset="0"/>
              </a:rPr>
              <a:t>около многоугольника.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EB65179-1B69-4A0C-85D8-DE2D9BA22B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93577" y="2348880"/>
            <a:ext cx="3662599" cy="3704457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>
            <a:extLst>
              <a:ext uri="{FF2B5EF4-FFF2-40B4-BE49-F238E27FC236}">
                <a16:creationId xmlns:a16="http://schemas.microsoft.com/office/drawing/2014/main" id="{574FAE01-0CC0-4A6B-82DB-AE70CF2438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8</a:t>
            </a:r>
          </a:p>
        </p:txBody>
      </p:sp>
      <p:sp>
        <p:nvSpPr>
          <p:cNvPr id="458755" name="Text Box 3">
            <a:extLst>
              <a:ext uri="{FF2B5EF4-FFF2-40B4-BE49-F238E27FC236}">
                <a16:creationId xmlns:a16="http://schemas.microsoft.com/office/drawing/2014/main" id="{EF2DFF85-7BD3-40D6-9A7B-D511924573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638800"/>
            <a:ext cx="5410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en-US" altLang="ru-RU" sz="3200">
                <a:cs typeface="Times New Roman" panose="02020603050405020304" pitchFamily="18" charset="0"/>
              </a:rPr>
              <a:t>1</a:t>
            </a:r>
            <a:r>
              <a:rPr lang="ru-RU" altLang="ru-RU" sz="3200"/>
              <a:t>08</a:t>
            </a:r>
            <a:r>
              <a:rPr lang="ru-RU" altLang="ru-RU" sz="3200" baseline="30000"/>
              <a:t>о</a:t>
            </a:r>
            <a:r>
              <a:rPr lang="en-US" altLang="ru-RU" sz="3200">
                <a:cs typeface="Times New Roman" panose="02020603050405020304" pitchFamily="18" charset="0"/>
              </a:rPr>
              <a:t>. </a:t>
            </a:r>
            <a:endParaRPr lang="ru-RU" altLang="ru-RU" sz="3200">
              <a:cs typeface="Times New Roman" panose="02020603050405020304" pitchFamily="18" charset="0"/>
            </a:endParaRPr>
          </a:p>
        </p:txBody>
      </p:sp>
      <p:sp>
        <p:nvSpPr>
          <p:cNvPr id="76804" name="Text Box 4">
            <a:extLst>
              <a:ext uri="{FF2B5EF4-FFF2-40B4-BE49-F238E27FC236}">
                <a16:creationId xmlns:a16="http://schemas.microsoft.com/office/drawing/2014/main" id="{59803A20-4962-4BEF-8EAC-0729C000B7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9600"/>
            <a:ext cx="8686800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Стороны четырехугольника </a:t>
            </a:r>
            <a:r>
              <a:rPr lang="en-US" altLang="ru-RU" sz="3200" i="1" dirty="0">
                <a:cs typeface="Times New Roman" panose="02020603050405020304" pitchFamily="18" charset="0"/>
              </a:rPr>
              <a:t>ABCD </a:t>
            </a:r>
            <a:r>
              <a:rPr lang="ru-RU" altLang="ru-RU" sz="3200" dirty="0">
                <a:cs typeface="Times New Roman" panose="02020603050405020304" pitchFamily="18" charset="0"/>
              </a:rPr>
              <a:t>стягивают дуги описанной окружности, градусные величины которых равны соответственно 95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, 49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, 71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, 145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. Найдите угол </a:t>
            </a:r>
            <a:r>
              <a:rPr lang="en-US" altLang="ru-RU" sz="3200" i="1" dirty="0">
                <a:cs typeface="Times New Roman" panose="02020603050405020304" pitchFamily="18" charset="0"/>
              </a:rPr>
              <a:t>B </a:t>
            </a:r>
            <a:r>
              <a:rPr lang="ru-RU" altLang="ru-RU" sz="3200" dirty="0">
                <a:cs typeface="Times New Roman" panose="02020603050405020304" pitchFamily="18" charset="0"/>
              </a:rPr>
              <a:t>этого четырехугольника. </a:t>
            </a:r>
          </a:p>
        </p:txBody>
      </p:sp>
      <p:pic>
        <p:nvPicPr>
          <p:cNvPr id="76805" name="Picture 5">
            <a:extLst>
              <a:ext uri="{FF2B5EF4-FFF2-40B4-BE49-F238E27FC236}">
                <a16:creationId xmlns:a16="http://schemas.microsoft.com/office/drawing/2014/main" id="{FBFDE0AD-2826-4631-935E-0B4A51B575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3124200"/>
            <a:ext cx="2590800" cy="255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58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8755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>
            <a:extLst>
              <a:ext uri="{FF2B5EF4-FFF2-40B4-BE49-F238E27FC236}">
                <a16:creationId xmlns:a16="http://schemas.microsoft.com/office/drawing/2014/main" id="{D5575D88-7FD2-4AB5-B78F-154CD5A37A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9</a:t>
            </a:r>
          </a:p>
        </p:txBody>
      </p:sp>
      <p:sp>
        <p:nvSpPr>
          <p:cNvPr id="78851" name="Text Box 3">
            <a:extLst>
              <a:ext uri="{FF2B5EF4-FFF2-40B4-BE49-F238E27FC236}">
                <a16:creationId xmlns:a16="http://schemas.microsoft.com/office/drawing/2014/main" id="{6DDEC120-F8B7-46FB-8E01-BAB28643A9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9600"/>
            <a:ext cx="8686800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Точки </a:t>
            </a:r>
            <a:r>
              <a:rPr lang="ru-RU" altLang="ru-RU" sz="3200" i="1" dirty="0">
                <a:cs typeface="Times New Roman" panose="02020603050405020304" pitchFamily="18" charset="0"/>
              </a:rPr>
              <a:t>А</a:t>
            </a:r>
            <a:r>
              <a:rPr lang="ru-RU" altLang="ru-RU" sz="3200" dirty="0">
                <a:cs typeface="Times New Roman" panose="02020603050405020304" pitchFamily="18" charset="0"/>
              </a:rPr>
              <a:t>,</a:t>
            </a:r>
            <a:r>
              <a:rPr lang="ru-RU" altLang="ru-RU" sz="3200" i="1" dirty="0">
                <a:cs typeface="Times New Roman" panose="02020603050405020304" pitchFamily="18" charset="0"/>
              </a:rPr>
              <a:t> В</a:t>
            </a:r>
            <a:r>
              <a:rPr lang="ru-RU" altLang="ru-RU" sz="3200" dirty="0">
                <a:cs typeface="Times New Roman" panose="02020603050405020304" pitchFamily="18" charset="0"/>
              </a:rPr>
              <a:t>,</a:t>
            </a:r>
            <a:r>
              <a:rPr lang="ru-RU" altLang="ru-RU" sz="3200" i="1" dirty="0">
                <a:cs typeface="Times New Roman" panose="02020603050405020304" pitchFamily="18" charset="0"/>
              </a:rPr>
              <a:t> С</a:t>
            </a:r>
            <a:r>
              <a:rPr lang="ru-RU" altLang="ru-RU" sz="3200" dirty="0">
                <a:cs typeface="Times New Roman" panose="02020603050405020304" pitchFamily="18" charset="0"/>
              </a:rPr>
              <a:t>, </a:t>
            </a:r>
            <a:r>
              <a:rPr lang="en-US" altLang="ru-RU" sz="3200" i="1" dirty="0">
                <a:cs typeface="Times New Roman" panose="02020603050405020304" pitchFamily="18" charset="0"/>
              </a:rPr>
              <a:t>D</a:t>
            </a:r>
            <a:r>
              <a:rPr lang="ru-RU" altLang="ru-RU" sz="3200" dirty="0">
                <a:cs typeface="Times New Roman" panose="02020603050405020304" pitchFamily="18" charset="0"/>
              </a:rPr>
              <a:t>,</a:t>
            </a:r>
            <a:r>
              <a:rPr lang="ru-RU" altLang="ru-RU" sz="3200" i="1" dirty="0">
                <a:cs typeface="Times New Roman" panose="02020603050405020304" pitchFamily="18" charset="0"/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расположенные на окружности, делят эту окружность на четыре дуги, градусные величины которых относятся как 4:2:3:6. Найдите угол </a:t>
            </a:r>
            <a:r>
              <a:rPr lang="en-US" altLang="ru-RU" sz="3200" i="1" dirty="0">
                <a:cs typeface="Times New Roman" panose="02020603050405020304" pitchFamily="18" charset="0"/>
              </a:rPr>
              <a:t>A </a:t>
            </a:r>
            <a:r>
              <a:rPr lang="ru-RU" altLang="ru-RU" sz="3200" dirty="0">
                <a:cs typeface="Times New Roman" panose="02020603050405020304" pitchFamily="18" charset="0"/>
              </a:rPr>
              <a:t>четырехугольника </a:t>
            </a:r>
            <a:r>
              <a:rPr lang="ru-RU" altLang="ru-RU" sz="3200" i="1" dirty="0">
                <a:cs typeface="Times New Roman" panose="02020603050405020304" pitchFamily="18" charset="0"/>
              </a:rPr>
              <a:t>АВС</a:t>
            </a:r>
            <a:r>
              <a:rPr lang="en-US" altLang="ru-RU" sz="3200" i="1" dirty="0">
                <a:cs typeface="Times New Roman" panose="02020603050405020304" pitchFamily="18" charset="0"/>
              </a:rPr>
              <a:t>D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50564" name="Text Box 4">
            <a:extLst>
              <a:ext uri="{FF2B5EF4-FFF2-40B4-BE49-F238E27FC236}">
                <a16:creationId xmlns:a16="http://schemas.microsoft.com/office/drawing/2014/main" id="{7207BCBF-8A31-423E-BFDF-DCAD5C1D11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867400"/>
            <a:ext cx="5715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en-US" altLang="ru-RU" sz="3200">
                <a:cs typeface="Times New Roman" panose="02020603050405020304" pitchFamily="18" charset="0"/>
              </a:rPr>
              <a:t>60</a:t>
            </a:r>
            <a:r>
              <a:rPr lang="ru-RU" altLang="ru-RU" sz="3200" baseline="30000"/>
              <a:t>о</a:t>
            </a:r>
            <a:r>
              <a:rPr lang="en-US" altLang="ru-RU" sz="3200">
                <a:cs typeface="Times New Roman" panose="02020603050405020304" pitchFamily="18" charset="0"/>
              </a:rPr>
              <a:t>. </a:t>
            </a:r>
            <a:endParaRPr lang="ru-RU" altLang="ru-RU" sz="3200">
              <a:cs typeface="Times New Roman" panose="02020603050405020304" pitchFamily="18" charset="0"/>
            </a:endParaRPr>
          </a:p>
        </p:txBody>
      </p:sp>
      <p:pic>
        <p:nvPicPr>
          <p:cNvPr id="78853" name="Picture 5">
            <a:extLst>
              <a:ext uri="{FF2B5EF4-FFF2-40B4-BE49-F238E27FC236}">
                <a16:creationId xmlns:a16="http://schemas.microsoft.com/office/drawing/2014/main" id="{D263CCF7-4342-4C3A-B0BF-E74D57F171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3048000"/>
            <a:ext cx="2590800" cy="255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50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64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>
            <a:extLst>
              <a:ext uri="{FF2B5EF4-FFF2-40B4-BE49-F238E27FC236}">
                <a16:creationId xmlns:a16="http://schemas.microsoft.com/office/drawing/2014/main" id="{9CE2DD39-576C-481F-B84B-1EB75A5448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10</a:t>
            </a:r>
          </a:p>
        </p:txBody>
      </p:sp>
      <p:sp>
        <p:nvSpPr>
          <p:cNvPr id="80899" name="Text Box 3">
            <a:extLst>
              <a:ext uri="{FF2B5EF4-FFF2-40B4-BE49-F238E27FC236}">
                <a16:creationId xmlns:a16="http://schemas.microsoft.com/office/drawing/2014/main" id="{A617C5F3-FEA8-4D24-AE8A-1BBA77C385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839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Два угла вписанного в окружность четырехугольника равны 80</a:t>
            </a:r>
            <a:r>
              <a:rPr lang="ru-RU" altLang="ru-RU" sz="3200" baseline="30000" dirty="0"/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 и 60</a:t>
            </a:r>
            <a:r>
              <a:rPr lang="ru-RU" altLang="ru-RU" sz="3200" baseline="30000" dirty="0"/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. Найдите два других угла четырехугольника.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475140" name="Text Box 4">
            <a:extLst>
              <a:ext uri="{FF2B5EF4-FFF2-40B4-BE49-F238E27FC236}">
                <a16:creationId xmlns:a16="http://schemas.microsoft.com/office/drawing/2014/main" id="{8C40A20D-ACE4-4DAF-9DF0-9FBBAF6A08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410200"/>
            <a:ext cx="5715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>
                <a:cs typeface="Times New Roman" panose="02020603050405020304" pitchFamily="18" charset="0"/>
              </a:rPr>
              <a:t>100</a:t>
            </a:r>
            <a:r>
              <a:rPr lang="ru-RU" altLang="ru-RU" sz="3200" baseline="30000"/>
              <a:t>о</a:t>
            </a:r>
            <a:r>
              <a:rPr lang="ru-RU" altLang="ru-RU" sz="3200">
                <a:cs typeface="Times New Roman" panose="02020603050405020304" pitchFamily="18" charset="0"/>
              </a:rPr>
              <a:t> и 120</a:t>
            </a:r>
            <a:r>
              <a:rPr lang="ru-RU" altLang="ru-RU" sz="3200" baseline="30000"/>
              <a:t>о</a:t>
            </a:r>
            <a:r>
              <a:rPr lang="en-US" altLang="ru-RU" sz="3200">
                <a:cs typeface="Times New Roman" panose="02020603050405020304" pitchFamily="18" charset="0"/>
              </a:rPr>
              <a:t>. </a:t>
            </a:r>
            <a:endParaRPr lang="ru-RU" altLang="ru-RU" sz="3200">
              <a:cs typeface="Times New Roman" panose="02020603050405020304" pitchFamily="18" charset="0"/>
            </a:endParaRPr>
          </a:p>
        </p:txBody>
      </p:sp>
      <p:pic>
        <p:nvPicPr>
          <p:cNvPr id="80901" name="Picture 5">
            <a:extLst>
              <a:ext uri="{FF2B5EF4-FFF2-40B4-BE49-F238E27FC236}">
                <a16:creationId xmlns:a16="http://schemas.microsoft.com/office/drawing/2014/main" id="{B40A795F-9295-4AE1-9ED9-66993195A9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209800"/>
            <a:ext cx="3055938" cy="295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7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5140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>
            <a:extLst>
              <a:ext uri="{FF2B5EF4-FFF2-40B4-BE49-F238E27FC236}">
                <a16:creationId xmlns:a16="http://schemas.microsoft.com/office/drawing/2014/main" id="{1A054C24-5CE6-4052-942F-DD1DFE2BC8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11</a:t>
            </a:r>
          </a:p>
        </p:txBody>
      </p:sp>
      <p:sp>
        <p:nvSpPr>
          <p:cNvPr id="82947" name="Text Box 3">
            <a:extLst>
              <a:ext uri="{FF2B5EF4-FFF2-40B4-BE49-F238E27FC236}">
                <a16:creationId xmlns:a16="http://schemas.microsoft.com/office/drawing/2014/main" id="{032B46AF-9F55-4873-915E-6244B3F434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8392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Углы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ru-RU" altLang="ru-RU" sz="3200" dirty="0">
                <a:cs typeface="Times New Roman" panose="02020603050405020304" pitchFamily="18" charset="0"/>
              </a:rPr>
              <a:t>, 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ru-RU" altLang="ru-RU" sz="3200" dirty="0">
                <a:cs typeface="Times New Roman" panose="02020603050405020304" pitchFamily="18" charset="0"/>
              </a:rPr>
              <a:t> и </a:t>
            </a:r>
            <a:r>
              <a:rPr lang="en-US" altLang="ru-RU" sz="3200" i="1" dirty="0">
                <a:cs typeface="Times New Roman" panose="02020603050405020304" pitchFamily="18" charset="0"/>
              </a:rPr>
              <a:t>C</a:t>
            </a:r>
            <a:r>
              <a:rPr lang="ru-RU" altLang="ru-RU" sz="3200" dirty="0">
                <a:cs typeface="Times New Roman" panose="02020603050405020304" pitchFamily="18" charset="0"/>
              </a:rPr>
              <a:t> четырехугольника </a:t>
            </a:r>
            <a:r>
              <a:rPr lang="en-US" altLang="ru-RU" sz="3200" i="1" dirty="0">
                <a:cs typeface="Times New Roman" panose="02020603050405020304" pitchFamily="18" charset="0"/>
              </a:rPr>
              <a:t>ABCD</a:t>
            </a:r>
            <a:r>
              <a:rPr lang="ru-RU" altLang="ru-RU" sz="3200" dirty="0">
                <a:cs typeface="Times New Roman" panose="02020603050405020304" pitchFamily="18" charset="0"/>
              </a:rPr>
              <a:t> относятся как 2:3:4. Найдите угол </a:t>
            </a:r>
            <a:r>
              <a:rPr lang="en-US" altLang="ru-RU" sz="3200" i="1" dirty="0">
                <a:cs typeface="Times New Roman" panose="02020603050405020304" pitchFamily="18" charset="0"/>
              </a:rPr>
              <a:t>D</a:t>
            </a:r>
            <a:r>
              <a:rPr lang="ru-RU" altLang="ru-RU" sz="3200" dirty="0">
                <a:cs typeface="Times New Roman" panose="02020603050405020304" pitchFamily="18" charset="0"/>
              </a:rPr>
              <a:t>, если около данного четырехугольника можно описать окружность.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477188" name="Text Box 4">
            <a:extLst>
              <a:ext uri="{FF2B5EF4-FFF2-40B4-BE49-F238E27FC236}">
                <a16:creationId xmlns:a16="http://schemas.microsoft.com/office/drawing/2014/main" id="{03CDBF7F-40A5-42F1-B833-0672E748DE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724400"/>
            <a:ext cx="5715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en-US" altLang="ru-RU" sz="3200">
                <a:cs typeface="Times New Roman" panose="02020603050405020304" pitchFamily="18" charset="0"/>
              </a:rPr>
              <a:t>90</a:t>
            </a:r>
            <a:r>
              <a:rPr lang="ru-RU" altLang="ru-RU" sz="3200" baseline="30000"/>
              <a:t>о</a:t>
            </a:r>
            <a:r>
              <a:rPr lang="en-US" altLang="ru-RU" sz="3200">
                <a:cs typeface="Times New Roman" panose="02020603050405020304" pitchFamily="18" charset="0"/>
              </a:rPr>
              <a:t>. </a:t>
            </a:r>
            <a:endParaRPr lang="ru-RU" altLang="ru-RU" sz="3200">
              <a:cs typeface="Times New Roman" panose="02020603050405020304" pitchFamily="18" charset="0"/>
            </a:endParaRPr>
          </a:p>
        </p:txBody>
      </p:sp>
      <p:pic>
        <p:nvPicPr>
          <p:cNvPr id="82949" name="Picture 5">
            <a:extLst>
              <a:ext uri="{FF2B5EF4-FFF2-40B4-BE49-F238E27FC236}">
                <a16:creationId xmlns:a16="http://schemas.microsoft.com/office/drawing/2014/main" id="{811B62D4-9DEB-4BA8-92C1-776AD82051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590800"/>
            <a:ext cx="2820988" cy="284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77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7188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>
            <a:extLst>
              <a:ext uri="{FF2B5EF4-FFF2-40B4-BE49-F238E27FC236}">
                <a16:creationId xmlns:a16="http://schemas.microsoft.com/office/drawing/2014/main" id="{7E6152BC-64F9-47FA-BCC8-2192C9C7B1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12</a:t>
            </a:r>
          </a:p>
        </p:txBody>
      </p:sp>
      <p:sp>
        <p:nvSpPr>
          <p:cNvPr id="84995" name="Text Box 3">
            <a:extLst>
              <a:ext uri="{FF2B5EF4-FFF2-40B4-BE49-F238E27FC236}">
                <a16:creationId xmlns:a16="http://schemas.microsoft.com/office/drawing/2014/main" id="{6A86B041-9E25-4D94-85F8-5F5BF6D08F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9600"/>
            <a:ext cx="8686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Четырехугольник </a:t>
            </a:r>
            <a:r>
              <a:rPr lang="en-US" altLang="ru-RU" sz="3200" i="1" dirty="0">
                <a:cs typeface="Times New Roman" panose="02020603050405020304" pitchFamily="18" charset="0"/>
              </a:rPr>
              <a:t>ABCD </a:t>
            </a:r>
            <a:r>
              <a:rPr lang="ru-RU" altLang="ru-RU" sz="3200" dirty="0">
                <a:cs typeface="Times New Roman" panose="02020603050405020304" pitchFamily="18" charset="0"/>
              </a:rPr>
              <a:t>вписан в окружность. Угол </a:t>
            </a:r>
            <a:r>
              <a:rPr lang="en-US" altLang="ru-RU" sz="3200" i="1" dirty="0">
                <a:cs typeface="Times New Roman" panose="02020603050405020304" pitchFamily="18" charset="0"/>
              </a:rPr>
              <a:t>ABC </a:t>
            </a:r>
            <a:r>
              <a:rPr lang="ru-RU" altLang="ru-RU" sz="3200" dirty="0">
                <a:cs typeface="Times New Roman" panose="02020603050405020304" pitchFamily="18" charset="0"/>
              </a:rPr>
              <a:t>равен 105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, угол </a:t>
            </a:r>
            <a:r>
              <a:rPr lang="en-US" altLang="ru-RU" sz="3200" i="1" dirty="0">
                <a:cs typeface="Times New Roman" panose="02020603050405020304" pitchFamily="18" charset="0"/>
              </a:rPr>
              <a:t>CAD </a:t>
            </a:r>
            <a:r>
              <a:rPr lang="ru-RU" altLang="ru-RU" sz="3200" dirty="0">
                <a:cs typeface="Times New Roman" panose="02020603050405020304" pitchFamily="18" charset="0"/>
              </a:rPr>
              <a:t>равен 35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. Найдите угол </a:t>
            </a:r>
            <a:r>
              <a:rPr lang="en-US" altLang="ru-RU" sz="3200" i="1" dirty="0">
                <a:cs typeface="Times New Roman" panose="02020603050405020304" pitchFamily="18" charset="0"/>
              </a:rPr>
              <a:t>ABD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60804" name="Text Box 4">
            <a:extLst>
              <a:ext uri="{FF2B5EF4-FFF2-40B4-BE49-F238E27FC236}">
                <a16:creationId xmlns:a16="http://schemas.microsoft.com/office/drawing/2014/main" id="{6A6F40A3-B6E3-43A1-8E06-46D1A286C1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410200"/>
            <a:ext cx="5715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7</a:t>
            </a:r>
            <a:r>
              <a:rPr lang="en-US" altLang="ru-RU" sz="3200">
                <a:cs typeface="Times New Roman" panose="02020603050405020304" pitchFamily="18" charset="0"/>
              </a:rPr>
              <a:t>0</a:t>
            </a:r>
            <a:r>
              <a:rPr lang="ru-RU" altLang="ru-RU" sz="3200" baseline="30000"/>
              <a:t>о</a:t>
            </a:r>
            <a:r>
              <a:rPr lang="en-US" altLang="ru-RU" sz="3200">
                <a:cs typeface="Times New Roman" panose="02020603050405020304" pitchFamily="18" charset="0"/>
              </a:rPr>
              <a:t>. </a:t>
            </a:r>
            <a:endParaRPr lang="ru-RU" altLang="ru-RU" sz="3200">
              <a:cs typeface="Times New Roman" panose="02020603050405020304" pitchFamily="18" charset="0"/>
            </a:endParaRPr>
          </a:p>
        </p:txBody>
      </p:sp>
      <p:pic>
        <p:nvPicPr>
          <p:cNvPr id="84997" name="Picture 6">
            <a:extLst>
              <a:ext uri="{FF2B5EF4-FFF2-40B4-BE49-F238E27FC236}">
                <a16:creationId xmlns:a16="http://schemas.microsoft.com/office/drawing/2014/main" id="{51564C06-BA1E-4D9A-A42F-E0964CC977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209800"/>
            <a:ext cx="2895600" cy="282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0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04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>
            <a:extLst>
              <a:ext uri="{FF2B5EF4-FFF2-40B4-BE49-F238E27FC236}">
                <a16:creationId xmlns:a16="http://schemas.microsoft.com/office/drawing/2014/main" id="{D0DD3735-9279-4C84-A85D-D01B522A53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13</a:t>
            </a:r>
          </a:p>
        </p:txBody>
      </p:sp>
      <p:sp>
        <p:nvSpPr>
          <p:cNvPr id="87043" name="Text Box 3">
            <a:extLst>
              <a:ext uri="{FF2B5EF4-FFF2-40B4-BE49-F238E27FC236}">
                <a16:creationId xmlns:a16="http://schemas.microsoft.com/office/drawing/2014/main" id="{EEB9CDD4-D17D-4CE1-AFC3-EF24A79153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9600"/>
            <a:ext cx="8686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Четырехугольник </a:t>
            </a:r>
            <a:r>
              <a:rPr lang="en-US" altLang="ru-RU" sz="3200" i="1" dirty="0">
                <a:cs typeface="Times New Roman" panose="02020603050405020304" pitchFamily="18" charset="0"/>
              </a:rPr>
              <a:t>ABCD </a:t>
            </a:r>
            <a:r>
              <a:rPr lang="ru-RU" altLang="ru-RU" sz="3200" dirty="0">
                <a:cs typeface="Times New Roman" panose="02020603050405020304" pitchFamily="18" charset="0"/>
              </a:rPr>
              <a:t>вписан в окружность. Угол </a:t>
            </a:r>
            <a:r>
              <a:rPr lang="en-US" altLang="ru-RU" sz="3200" i="1" dirty="0">
                <a:cs typeface="Times New Roman" panose="02020603050405020304" pitchFamily="18" charset="0"/>
              </a:rPr>
              <a:t>ABD </a:t>
            </a:r>
            <a:r>
              <a:rPr lang="ru-RU" altLang="ru-RU" sz="3200" dirty="0">
                <a:cs typeface="Times New Roman" panose="02020603050405020304" pitchFamily="18" charset="0"/>
              </a:rPr>
              <a:t>равен 75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, угол </a:t>
            </a:r>
            <a:r>
              <a:rPr lang="en-US" altLang="ru-RU" sz="3200" i="1" dirty="0">
                <a:cs typeface="Times New Roman" panose="02020603050405020304" pitchFamily="18" charset="0"/>
              </a:rPr>
              <a:t>CAD </a:t>
            </a:r>
            <a:r>
              <a:rPr lang="ru-RU" altLang="ru-RU" sz="3200" dirty="0">
                <a:cs typeface="Times New Roman" panose="02020603050405020304" pitchFamily="18" charset="0"/>
              </a:rPr>
              <a:t>равен 35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. Найдите угол </a:t>
            </a:r>
            <a:r>
              <a:rPr lang="en-US" altLang="ru-RU" sz="3200" i="1" dirty="0">
                <a:cs typeface="Times New Roman" panose="02020603050405020304" pitchFamily="18" charset="0"/>
              </a:rPr>
              <a:t>ABC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62852" name="Text Box 4">
            <a:extLst>
              <a:ext uri="{FF2B5EF4-FFF2-40B4-BE49-F238E27FC236}">
                <a16:creationId xmlns:a16="http://schemas.microsoft.com/office/drawing/2014/main" id="{3413D6F6-E599-40BE-A3E6-7751B3AAF3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410200"/>
            <a:ext cx="5715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11</a:t>
            </a:r>
            <a:r>
              <a:rPr lang="en-US" altLang="ru-RU" sz="3200">
                <a:cs typeface="Times New Roman" panose="02020603050405020304" pitchFamily="18" charset="0"/>
              </a:rPr>
              <a:t>0</a:t>
            </a:r>
            <a:r>
              <a:rPr lang="ru-RU" altLang="ru-RU" sz="3200" baseline="30000"/>
              <a:t>о</a:t>
            </a:r>
            <a:r>
              <a:rPr lang="en-US" altLang="ru-RU" sz="3200">
                <a:cs typeface="Times New Roman" panose="02020603050405020304" pitchFamily="18" charset="0"/>
              </a:rPr>
              <a:t>. </a:t>
            </a:r>
            <a:endParaRPr lang="ru-RU" altLang="ru-RU" sz="3200">
              <a:cs typeface="Times New Roman" panose="02020603050405020304" pitchFamily="18" charset="0"/>
            </a:endParaRPr>
          </a:p>
        </p:txBody>
      </p:sp>
      <p:pic>
        <p:nvPicPr>
          <p:cNvPr id="87045" name="Picture 5">
            <a:extLst>
              <a:ext uri="{FF2B5EF4-FFF2-40B4-BE49-F238E27FC236}">
                <a16:creationId xmlns:a16="http://schemas.microsoft.com/office/drawing/2014/main" id="{978FDB70-95FD-467A-97DD-04603A766A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209800"/>
            <a:ext cx="2895600" cy="282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2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2852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>
            <a:extLst>
              <a:ext uri="{FF2B5EF4-FFF2-40B4-BE49-F238E27FC236}">
                <a16:creationId xmlns:a16="http://schemas.microsoft.com/office/drawing/2014/main" id="{CD3AC94A-1646-4226-A98A-2B4CD5E7B2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14</a:t>
            </a:r>
          </a:p>
        </p:txBody>
      </p:sp>
      <p:sp>
        <p:nvSpPr>
          <p:cNvPr id="89091" name="Text Box 3">
            <a:extLst>
              <a:ext uri="{FF2B5EF4-FFF2-40B4-BE49-F238E27FC236}">
                <a16:creationId xmlns:a16="http://schemas.microsoft.com/office/drawing/2014/main" id="{0265A6B9-9013-4B7D-ABD9-D250053445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9600"/>
            <a:ext cx="8686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Четырехугольник </a:t>
            </a:r>
            <a:r>
              <a:rPr lang="en-US" altLang="ru-RU" sz="3200" i="1" dirty="0">
                <a:cs typeface="Times New Roman" panose="02020603050405020304" pitchFamily="18" charset="0"/>
              </a:rPr>
              <a:t>ABCD </a:t>
            </a:r>
            <a:r>
              <a:rPr lang="ru-RU" altLang="ru-RU" sz="3200" dirty="0">
                <a:cs typeface="Times New Roman" panose="02020603050405020304" pitchFamily="18" charset="0"/>
              </a:rPr>
              <a:t>вписан в окружность. Угол </a:t>
            </a:r>
            <a:r>
              <a:rPr lang="en-US" altLang="ru-RU" sz="3200" i="1" dirty="0">
                <a:cs typeface="Times New Roman" panose="02020603050405020304" pitchFamily="18" charset="0"/>
              </a:rPr>
              <a:t>ABC </a:t>
            </a:r>
            <a:r>
              <a:rPr lang="ru-RU" altLang="ru-RU" sz="3200" dirty="0">
                <a:cs typeface="Times New Roman" panose="02020603050405020304" pitchFamily="18" charset="0"/>
              </a:rPr>
              <a:t>равен 110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, угол </a:t>
            </a:r>
            <a:r>
              <a:rPr lang="en-US" altLang="ru-RU" sz="3200" i="1" dirty="0">
                <a:cs typeface="Times New Roman" panose="02020603050405020304" pitchFamily="18" charset="0"/>
              </a:rPr>
              <a:t>ABD </a:t>
            </a:r>
            <a:r>
              <a:rPr lang="ru-RU" altLang="ru-RU" sz="3200" dirty="0">
                <a:cs typeface="Times New Roman" panose="02020603050405020304" pitchFamily="18" charset="0"/>
              </a:rPr>
              <a:t>равен 70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. Найдите угол </a:t>
            </a:r>
            <a:r>
              <a:rPr lang="en-US" altLang="ru-RU" sz="3200" i="1" dirty="0">
                <a:cs typeface="Times New Roman" panose="02020603050405020304" pitchFamily="18" charset="0"/>
              </a:rPr>
              <a:t>CAD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464900" name="Text Box 4">
            <a:extLst>
              <a:ext uri="{FF2B5EF4-FFF2-40B4-BE49-F238E27FC236}">
                <a16:creationId xmlns:a16="http://schemas.microsoft.com/office/drawing/2014/main" id="{2F686D3C-2FA9-4581-95C5-42ADDCEA3F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410200"/>
            <a:ext cx="5715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4</a:t>
            </a:r>
            <a:r>
              <a:rPr lang="en-US" altLang="ru-RU" sz="3200">
                <a:cs typeface="Times New Roman" panose="02020603050405020304" pitchFamily="18" charset="0"/>
              </a:rPr>
              <a:t>0</a:t>
            </a:r>
            <a:r>
              <a:rPr lang="ru-RU" altLang="ru-RU" sz="3200" baseline="30000"/>
              <a:t>о</a:t>
            </a:r>
            <a:r>
              <a:rPr lang="en-US" altLang="ru-RU" sz="3200">
                <a:cs typeface="Times New Roman" panose="02020603050405020304" pitchFamily="18" charset="0"/>
              </a:rPr>
              <a:t>. </a:t>
            </a:r>
            <a:endParaRPr lang="ru-RU" altLang="ru-RU" sz="3200">
              <a:cs typeface="Times New Roman" panose="02020603050405020304" pitchFamily="18" charset="0"/>
            </a:endParaRPr>
          </a:p>
        </p:txBody>
      </p:sp>
      <p:pic>
        <p:nvPicPr>
          <p:cNvPr id="89093" name="Picture 5">
            <a:extLst>
              <a:ext uri="{FF2B5EF4-FFF2-40B4-BE49-F238E27FC236}">
                <a16:creationId xmlns:a16="http://schemas.microsoft.com/office/drawing/2014/main" id="{606815DA-1206-41A2-A8ED-5B61C2C5F2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209800"/>
            <a:ext cx="2895600" cy="282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4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4900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>
            <a:extLst>
              <a:ext uri="{FF2B5EF4-FFF2-40B4-BE49-F238E27FC236}">
                <a16:creationId xmlns:a16="http://schemas.microsoft.com/office/drawing/2014/main" id="{F8C8AD26-5D2F-45EF-8940-5A103A2854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15</a:t>
            </a:r>
          </a:p>
        </p:txBody>
      </p:sp>
      <p:sp>
        <p:nvSpPr>
          <p:cNvPr id="93187" name="Text Box 3">
            <a:extLst>
              <a:ext uri="{FF2B5EF4-FFF2-40B4-BE49-F238E27FC236}">
                <a16:creationId xmlns:a16="http://schemas.microsoft.com/office/drawing/2014/main" id="{10E201C9-C6D2-45A9-BFE8-F5E93BC9C7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839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/>
              <a:t>	</a:t>
            </a:r>
            <a:r>
              <a:rPr lang="ru-RU" altLang="ru-RU" sz="3200">
                <a:cs typeface="Times New Roman" panose="02020603050405020304" pitchFamily="18" charset="0"/>
              </a:rPr>
              <a:t>Найдите диагональ прямоугольника, вписанного в окружность радиуса 6 см. </a:t>
            </a:r>
          </a:p>
        </p:txBody>
      </p:sp>
      <p:sp>
        <p:nvSpPr>
          <p:cNvPr id="307205" name="Text Box 5">
            <a:extLst>
              <a:ext uri="{FF2B5EF4-FFF2-40B4-BE49-F238E27FC236}">
                <a16:creationId xmlns:a16="http://schemas.microsoft.com/office/drawing/2014/main" id="{41766946-A628-4C45-90A0-611147A4D7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1054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>
                <a:cs typeface="Times New Roman" panose="02020603050405020304" pitchFamily="18" charset="0"/>
              </a:rPr>
              <a:t>12 см. </a:t>
            </a:r>
          </a:p>
        </p:txBody>
      </p:sp>
      <p:pic>
        <p:nvPicPr>
          <p:cNvPr id="93189" name="Picture 14">
            <a:extLst>
              <a:ext uri="{FF2B5EF4-FFF2-40B4-BE49-F238E27FC236}">
                <a16:creationId xmlns:a16="http://schemas.microsoft.com/office/drawing/2014/main" id="{1B35EC33-B9A1-4B0A-AA90-EEF94C226B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1188" y="2049463"/>
            <a:ext cx="2841625" cy="276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05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>
            <a:extLst>
              <a:ext uri="{FF2B5EF4-FFF2-40B4-BE49-F238E27FC236}">
                <a16:creationId xmlns:a16="http://schemas.microsoft.com/office/drawing/2014/main" id="{DB0CDFF9-CA63-40FF-A1D7-629CD70538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16</a:t>
            </a:r>
          </a:p>
        </p:txBody>
      </p:sp>
      <p:sp>
        <p:nvSpPr>
          <p:cNvPr id="358407" name="Text Box 7">
            <a:extLst>
              <a:ext uri="{FF2B5EF4-FFF2-40B4-BE49-F238E27FC236}">
                <a16:creationId xmlns:a16="http://schemas.microsoft.com/office/drawing/2014/main" id="{692D461A-6DEC-4F93-95A7-CC7825E696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562600"/>
            <a:ext cx="5410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en-US" altLang="ru-RU" sz="3200" i="1">
                <a:cs typeface="Times New Roman" panose="02020603050405020304" pitchFamily="18" charset="0"/>
              </a:rPr>
              <a:t>R</a:t>
            </a:r>
            <a:r>
              <a:rPr lang="ru-RU" altLang="ru-RU" sz="3200">
                <a:cs typeface="Times New Roman" panose="02020603050405020304" pitchFamily="18" charset="0"/>
              </a:rPr>
              <a:t>.</a:t>
            </a:r>
            <a:r>
              <a: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95236" name="Text Box 3">
            <a:extLst>
              <a:ext uri="{FF2B5EF4-FFF2-40B4-BE49-F238E27FC236}">
                <a16:creationId xmlns:a16="http://schemas.microsoft.com/office/drawing/2014/main" id="{F783848E-2227-4E86-9900-75644BD71F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/>
              <a:t>	</a:t>
            </a:r>
            <a:r>
              <a:rPr lang="ru-RU" altLang="ru-RU" sz="3200">
                <a:cs typeface="Times New Roman" panose="02020603050405020304" pitchFamily="18" charset="0"/>
              </a:rPr>
              <a:t>Чему равна сторона правильного шестиугольника, вписанного в окружность радиуса </a:t>
            </a:r>
            <a:r>
              <a:rPr lang="en-US" altLang="ru-RU" sz="3200" i="1">
                <a:cs typeface="Times New Roman" panose="02020603050405020304" pitchFamily="18" charset="0"/>
              </a:rPr>
              <a:t>R</a:t>
            </a:r>
            <a:r>
              <a:rPr lang="ru-RU" altLang="ru-RU" sz="3200">
                <a:cs typeface="Times New Roman" panose="02020603050405020304" pitchFamily="18" charset="0"/>
              </a:rPr>
              <a:t>?</a:t>
            </a:r>
          </a:p>
        </p:txBody>
      </p:sp>
      <p:pic>
        <p:nvPicPr>
          <p:cNvPr id="95237" name="Picture 19">
            <a:extLst>
              <a:ext uri="{FF2B5EF4-FFF2-40B4-BE49-F238E27FC236}">
                <a16:creationId xmlns:a16="http://schemas.microsoft.com/office/drawing/2014/main" id="{0BE752E1-8229-4884-B7DB-E273450A9D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438400"/>
            <a:ext cx="3216275" cy="285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8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07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>
            <a:extLst>
              <a:ext uri="{FF2B5EF4-FFF2-40B4-BE49-F238E27FC236}">
                <a16:creationId xmlns:a16="http://schemas.microsoft.com/office/drawing/2014/main" id="{F1285DD5-B618-4451-AB7C-97F051EBDD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17</a:t>
            </a:r>
          </a:p>
        </p:txBody>
      </p:sp>
      <p:sp>
        <p:nvSpPr>
          <p:cNvPr id="99331" name="Text Box 3">
            <a:extLst>
              <a:ext uri="{FF2B5EF4-FFF2-40B4-BE49-F238E27FC236}">
                <a16:creationId xmlns:a16="http://schemas.microsoft.com/office/drawing/2014/main" id="{BFC0DD4C-16C9-4F5E-AE20-EA7C1890B9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/>
              <a:t>	</a:t>
            </a:r>
            <a:r>
              <a:rPr lang="ru-RU" altLang="ru-RU" sz="3200">
                <a:cs typeface="Times New Roman" panose="02020603050405020304" pitchFamily="18" charset="0"/>
              </a:rPr>
              <a:t>Меньшая сторона прямоугольника равна 5 см. Угол между диагоналями равен 60</a:t>
            </a:r>
            <a:r>
              <a:rPr lang="ru-RU" altLang="ru-RU" sz="3200" baseline="30000"/>
              <a:t>о</a:t>
            </a:r>
            <a:r>
              <a:rPr lang="ru-RU" altLang="ru-RU" sz="3200">
                <a:cs typeface="Times New Roman" panose="02020603050405020304" pitchFamily="18" charset="0"/>
              </a:rPr>
              <a:t>. Найдите радиус описанной окружности.</a:t>
            </a:r>
            <a:endParaRPr lang="en-US" altLang="ru-RU" sz="3200">
              <a:cs typeface="Times New Roman" panose="02020603050405020304" pitchFamily="18" charset="0"/>
            </a:endParaRPr>
          </a:p>
        </p:txBody>
      </p:sp>
      <p:sp>
        <p:nvSpPr>
          <p:cNvPr id="468996" name="Text Box 4">
            <a:extLst>
              <a:ext uri="{FF2B5EF4-FFF2-40B4-BE49-F238E27FC236}">
                <a16:creationId xmlns:a16="http://schemas.microsoft.com/office/drawing/2014/main" id="{1BD01DB3-0148-419D-83A0-EBE80AEE83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724400"/>
            <a:ext cx="5715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en-US" altLang="ru-RU" sz="3200">
                <a:cs typeface="Times New Roman" panose="02020603050405020304" pitchFamily="18" charset="0"/>
              </a:rPr>
              <a:t>5 см. </a:t>
            </a:r>
            <a:endParaRPr lang="ru-RU" altLang="ru-RU" sz="3200">
              <a:cs typeface="Times New Roman" panose="02020603050405020304" pitchFamily="18" charset="0"/>
            </a:endParaRPr>
          </a:p>
        </p:txBody>
      </p:sp>
      <p:pic>
        <p:nvPicPr>
          <p:cNvPr id="99333" name="Picture 5">
            <a:extLst>
              <a:ext uri="{FF2B5EF4-FFF2-40B4-BE49-F238E27FC236}">
                <a16:creationId xmlns:a16="http://schemas.microsoft.com/office/drawing/2014/main" id="{8ED4B2B0-FE80-48AE-899D-C6B1833E75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2819400"/>
            <a:ext cx="2940050" cy="276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8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8996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ext Box 3">
            <a:extLst>
              <a:ext uri="{FF2B5EF4-FFF2-40B4-BE49-F238E27FC236}">
                <a16:creationId xmlns:a16="http://schemas.microsoft.com/office/drawing/2014/main" id="{9E6EEA94-C0F5-4C4B-A770-FA609F4A64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solidFill>
                  <a:srgbClr val="FF0000"/>
                </a:solidFill>
              </a:rPr>
              <a:t>	</a:t>
            </a:r>
            <a:r>
              <a:rPr lang="ru-RU" altLang="ru-RU" sz="2800" dirty="0">
                <a:solidFill>
                  <a:srgbClr val="FF0000"/>
                </a:solidFill>
              </a:rPr>
              <a:t>Теорема. </a:t>
            </a:r>
            <a:r>
              <a:rPr lang="ru-RU" altLang="ru-RU" sz="2800" dirty="0"/>
              <a:t>Если 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около четырехугольника можно описать окружность, то сумма его противоположных углов равна 180</a:t>
            </a:r>
            <a:r>
              <a:rPr lang="ru-RU" sz="28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11268" name="Picture 8">
            <a:extLst>
              <a:ext uri="{FF2B5EF4-FFF2-40B4-BE49-F238E27FC236}">
                <a16:creationId xmlns:a16="http://schemas.microsoft.com/office/drawing/2014/main" id="{6B2F6DC8-76F5-4D39-A30A-A5314D3A7F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340768"/>
            <a:ext cx="2808312" cy="26978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 Box 3">
                <a:extLst>
                  <a:ext uri="{FF2B5EF4-FFF2-40B4-BE49-F238E27FC236}">
                    <a16:creationId xmlns:a16="http://schemas.microsoft.com/office/drawing/2014/main" id="{B517DA2A-47AF-4100-B34D-574F2A61E45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4077072"/>
                <a:ext cx="9144000" cy="243143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just" eaLnBrk="1" hangingPunct="1">
                  <a:spcBef>
                    <a:spcPct val="50000"/>
                  </a:spcBef>
                </a:pPr>
                <a:r>
                  <a:rPr lang="ru-RU" altLang="ru-RU" sz="3200" dirty="0">
                    <a:solidFill>
                      <a:srgbClr val="FF0000"/>
                    </a:solidFill>
                  </a:rPr>
                  <a:t>	</a:t>
                </a:r>
                <a:r>
                  <a:rPr lang="ru-RU" dirty="0">
                    <a:solidFill>
                      <a:srgbClr val="FF0000"/>
                    </a:solidFill>
                    <a:effectLst/>
                    <a:ea typeface="Times New Roman" panose="02020603050405020304" pitchFamily="18" charset="0"/>
                  </a:rPr>
                  <a:t>Доказательство. </a:t>
                </a:r>
                <a:r>
                  <a:rPr lang="ru-RU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Пусть </a:t>
                </a:r>
                <a:r>
                  <a:rPr lang="en-US" i="1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ABCD</a:t>
                </a:r>
                <a:r>
                  <a:rPr lang="ru-RU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 – четырехугольник, около которого опи­сана</a:t>
                </a:r>
                <a:r>
                  <a:rPr lang="ru-RU" b="1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ru-RU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окружность. Докажем, что </a:t>
                </a:r>
                <a14:m>
                  <m:oMath xmlns:m="http://schemas.openxmlformats.org/officeDocument/2006/math">
                    <m:r>
                      <a:rPr lang="ru-RU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∠</m:t>
                    </m:r>
                    <m:r>
                      <a:rPr lang="en-US" b="0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𝐴</m:t>
                    </m:r>
                  </m:oMath>
                </a14:m>
                <a:r>
                  <a:rPr lang="ru-RU" i="1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r>
                      <a:rPr lang="ru-RU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∠</m:t>
                    </m:r>
                    <m:r>
                      <a:rPr lang="en-US" b="0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𝐶</m:t>
                    </m:r>
                  </m:oMath>
                </a14:m>
                <a:r>
                  <a:rPr lang="ru-RU" i="1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 = </a:t>
                </a:r>
                <a:r>
                  <a:rPr lang="ru-RU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180</a:t>
                </a:r>
                <a:r>
                  <a:rPr lang="ru-RU" baseline="300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о</a:t>
                </a:r>
                <a:r>
                  <a:rPr lang="ru-RU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 Действительно, эти углы измеряются половинами соответствующих дуг </a:t>
                </a:r>
                <a:r>
                  <a:rPr lang="en-US" i="1" dirty="0">
                    <a:solidFill>
                      <a:srgbClr val="000000"/>
                    </a:solidFill>
                    <a:ea typeface="Times New Roman" panose="02020603050405020304" pitchFamily="18" charset="0"/>
                  </a:rPr>
                  <a:t>BCD</a:t>
                </a:r>
                <a:r>
                  <a:rPr lang="ru-RU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 и </a:t>
                </a:r>
                <a:r>
                  <a:rPr lang="en-US" i="1" dirty="0">
                    <a:solidFill>
                      <a:srgbClr val="000000"/>
                    </a:solidFill>
                    <a:ea typeface="Times New Roman" panose="02020603050405020304" pitchFamily="18" charset="0"/>
                  </a:rPr>
                  <a:t>BA</a:t>
                </a:r>
                <a:r>
                  <a:rPr lang="en-US" i="1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C</a:t>
                </a:r>
                <a:r>
                  <a:rPr lang="ru-RU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, которые вместе составляют всю окружность. Следовательно, сами углы в сумме из­меряются половиной дуги окружности, т.</a:t>
                </a:r>
                <a:r>
                  <a:rPr lang="en-US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ru-RU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е. их сумма равна 180</a:t>
                </a:r>
                <a:r>
                  <a:rPr lang="ru-RU" baseline="300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о</a:t>
                </a:r>
                <a:r>
                  <a:rPr lang="ru-RU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.</a:t>
                </a:r>
                <a:endParaRPr lang="ru-RU" altLang="ru-RU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 Box 3">
                <a:extLst>
                  <a:ext uri="{FF2B5EF4-FFF2-40B4-BE49-F238E27FC236}">
                    <a16:creationId xmlns:a16="http://schemas.microsoft.com/office/drawing/2014/main" id="{B517DA2A-47AF-4100-B34D-574F2A61E4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4077072"/>
                <a:ext cx="9144000" cy="2431435"/>
              </a:xfrm>
              <a:prstGeom prst="rect">
                <a:avLst/>
              </a:prstGeom>
              <a:blipFill>
                <a:blip r:embed="rId4"/>
                <a:stretch>
                  <a:fillRect l="-1000" r="-1000" b="-476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>
            <a:extLst>
              <a:ext uri="{FF2B5EF4-FFF2-40B4-BE49-F238E27FC236}">
                <a16:creationId xmlns:a16="http://schemas.microsoft.com/office/drawing/2014/main" id="{8E2D61A6-F924-42A5-8600-1283C27FF5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18</a:t>
            </a:r>
          </a:p>
        </p:txBody>
      </p:sp>
      <p:sp>
        <p:nvSpPr>
          <p:cNvPr id="101379" name="Text Box 3">
            <a:extLst>
              <a:ext uri="{FF2B5EF4-FFF2-40B4-BE49-F238E27FC236}">
                <a16:creationId xmlns:a16="http://schemas.microsoft.com/office/drawing/2014/main" id="{5DB11B92-3FD7-4289-8F5F-8AF2356985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/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Докажите, что около трапеции можно описать окружность тогда и только тогда, когда она является равнобедренной.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471044" name="Text Box 4">
            <a:extLst>
              <a:ext uri="{FF2B5EF4-FFF2-40B4-BE49-F238E27FC236}">
                <a16:creationId xmlns:a16="http://schemas.microsoft.com/office/drawing/2014/main" id="{27AD2AA6-2019-4957-A535-D58F5AF028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4284" y="2688277"/>
            <a:ext cx="5364088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Решение. </a:t>
            </a:r>
            <a:r>
              <a:rPr lang="ru-RU" altLang="ru-RU" sz="2800" dirty="0">
                <a:cs typeface="Times New Roman" panose="02020603050405020304" pitchFamily="18" charset="0"/>
              </a:rPr>
              <a:t>Около трапеции можно описать окружность тогда и только тогда, когда сумма углов </a:t>
            </a:r>
            <a:r>
              <a:rPr lang="en-US" altLang="ru-RU" sz="2800" i="1" dirty="0">
                <a:cs typeface="Times New Roman" panose="02020603050405020304" pitchFamily="18" charset="0"/>
              </a:rPr>
              <a:t>A </a:t>
            </a:r>
            <a:r>
              <a:rPr lang="ru-RU" altLang="ru-RU" sz="2800" dirty="0">
                <a:cs typeface="Times New Roman" panose="02020603050405020304" pitchFamily="18" charset="0"/>
              </a:rPr>
              <a:t>и </a:t>
            </a:r>
            <a:r>
              <a:rPr lang="en-US" altLang="ru-RU" sz="2800" i="1" dirty="0">
                <a:cs typeface="Times New Roman" panose="02020603050405020304" pitchFamily="18" charset="0"/>
              </a:rPr>
              <a:t>C </a:t>
            </a:r>
            <a:r>
              <a:rPr lang="ru-RU" altLang="ru-RU" sz="2800" dirty="0">
                <a:cs typeface="Times New Roman" panose="02020603050405020304" pitchFamily="18" charset="0"/>
              </a:rPr>
              <a:t>равна 180</a:t>
            </a:r>
            <a:r>
              <a:rPr lang="ru-RU" altLang="ru-RU" sz="2800" baseline="30000" dirty="0">
                <a:cs typeface="Times New Roman" panose="02020603050405020304" pitchFamily="18" charset="0"/>
              </a:rPr>
              <a:t>о</a:t>
            </a:r>
            <a:r>
              <a:rPr lang="ru-RU" altLang="ru-RU" sz="2800" dirty="0">
                <a:cs typeface="Times New Roman" panose="02020603050405020304" pitchFamily="18" charset="0"/>
              </a:rPr>
              <a:t>.</a:t>
            </a:r>
            <a:r>
              <a:rPr lang="en-US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dirty="0" err="1">
                <a:cs typeface="Times New Roman" panose="02020603050405020304" pitchFamily="18" charset="0"/>
              </a:rPr>
              <a:t>см</a:t>
            </a:r>
            <a:r>
              <a:rPr lang="en-US" altLang="ru-RU" sz="2800" dirty="0">
                <a:cs typeface="Times New Roman" panose="02020603050405020304" pitchFamily="18" charset="0"/>
              </a:rPr>
              <a:t>. 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2B44DBE-4B0B-48DB-9A18-E580832DA9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2111764"/>
            <a:ext cx="3105128" cy="3003320"/>
          </a:xfrm>
          <a:prstGeom prst="rect">
            <a:avLst/>
          </a:prstGeom>
        </p:spPr>
      </p:pic>
      <p:sp>
        <p:nvSpPr>
          <p:cNvPr id="10" name="Text Box 4">
            <a:extLst>
              <a:ext uri="{FF2B5EF4-FFF2-40B4-BE49-F238E27FC236}">
                <a16:creationId xmlns:a16="http://schemas.microsoft.com/office/drawing/2014/main" id="{DFC979F8-2F4F-4ADD-9AD5-B9A4BE947F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013176"/>
            <a:ext cx="9144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/>
              <a:t>	Но сумма углов </a:t>
            </a:r>
            <a:r>
              <a:rPr lang="en-US" altLang="ru-RU" sz="2800" i="1" dirty="0"/>
              <a:t>B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C </a:t>
            </a:r>
            <a:r>
              <a:rPr lang="ru-RU" altLang="ru-RU" sz="2800" dirty="0"/>
              <a:t>трапеции также равна 180</a:t>
            </a:r>
            <a:r>
              <a:rPr lang="ru-RU" altLang="ru-RU" sz="2800" baseline="30000" dirty="0"/>
              <a:t>о</a:t>
            </a:r>
            <a:r>
              <a:rPr lang="ru-RU" altLang="ru-RU" sz="2800" dirty="0"/>
              <a:t>. Следовательно, в трапеции </a:t>
            </a:r>
            <a:r>
              <a:rPr lang="en-US" altLang="ru-RU" sz="2800" i="1" dirty="0"/>
              <a:t>ABCD </a:t>
            </a:r>
            <a:r>
              <a:rPr lang="ru-RU" altLang="ru-RU" sz="2800" dirty="0"/>
              <a:t>равны углы </a:t>
            </a:r>
            <a:r>
              <a:rPr lang="en-US" altLang="ru-RU" sz="2800" i="1" dirty="0"/>
              <a:t>A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B</a:t>
            </a:r>
            <a:r>
              <a:rPr lang="ru-RU" altLang="ru-RU" sz="2800" dirty="0"/>
              <a:t>. Значит, она является равнобедренной.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71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44" grpId="0"/>
      <p:bldP spid="10" grpId="0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>
            <a:extLst>
              <a:ext uri="{FF2B5EF4-FFF2-40B4-BE49-F238E27FC236}">
                <a16:creationId xmlns:a16="http://schemas.microsoft.com/office/drawing/2014/main" id="{8E2D61A6-F924-42A5-8600-1283C27FF5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19</a:t>
            </a:r>
          </a:p>
        </p:txBody>
      </p:sp>
      <p:sp>
        <p:nvSpPr>
          <p:cNvPr id="101379" name="Text Box 3">
            <a:extLst>
              <a:ext uri="{FF2B5EF4-FFF2-40B4-BE49-F238E27FC236}">
                <a16:creationId xmlns:a16="http://schemas.microsoft.com/office/drawing/2014/main" id="{5DB11B92-3FD7-4289-8F5F-8AF2356985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/>
              <a:t>	</a:t>
            </a:r>
            <a:r>
              <a:rPr lang="ru-RU" altLang="ru-RU" sz="3200">
                <a:cs typeface="Times New Roman" panose="02020603050405020304" pitchFamily="18" charset="0"/>
              </a:rPr>
              <a:t>Около трапеции описана окружность. Периметр трапеции равен 20 см, средняя линия 5 см. Найдите боковые стороны трапеции.</a:t>
            </a:r>
            <a:endParaRPr lang="en-US" altLang="ru-RU" sz="3200">
              <a:cs typeface="Times New Roman" panose="02020603050405020304" pitchFamily="18" charset="0"/>
            </a:endParaRPr>
          </a:p>
        </p:txBody>
      </p:sp>
      <p:sp>
        <p:nvSpPr>
          <p:cNvPr id="471044" name="Text Box 4">
            <a:extLst>
              <a:ext uri="{FF2B5EF4-FFF2-40B4-BE49-F238E27FC236}">
                <a16:creationId xmlns:a16="http://schemas.microsoft.com/office/drawing/2014/main" id="{27AD2AA6-2019-4957-A535-D58F5AF028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724400"/>
            <a:ext cx="868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en-US" altLang="ru-RU" sz="3200">
                <a:cs typeface="Times New Roman" panose="02020603050405020304" pitchFamily="18" charset="0"/>
              </a:rPr>
              <a:t>5 см. </a:t>
            </a:r>
            <a:endParaRPr lang="ru-RU" altLang="ru-RU" sz="3200">
              <a:cs typeface="Times New Roman" panose="02020603050405020304" pitchFamily="18" charset="0"/>
            </a:endParaRPr>
          </a:p>
        </p:txBody>
      </p:sp>
      <p:pic>
        <p:nvPicPr>
          <p:cNvPr id="101381" name="Picture 5">
            <a:extLst>
              <a:ext uri="{FF2B5EF4-FFF2-40B4-BE49-F238E27FC236}">
                <a16:creationId xmlns:a16="http://schemas.microsoft.com/office/drawing/2014/main" id="{BA9993F8-839D-4207-A374-BDA9F8E8A1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667000"/>
            <a:ext cx="2884488" cy="282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6765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71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44" grpId="0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6CA39E68-7A4E-4BEF-8644-D3E3741BC4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20</a:t>
            </a:r>
          </a:p>
        </p:txBody>
      </p:sp>
      <p:sp>
        <p:nvSpPr>
          <p:cNvPr id="103427" name="Text Box 3">
            <a:extLst>
              <a:ext uri="{FF2B5EF4-FFF2-40B4-BE49-F238E27FC236}">
                <a16:creationId xmlns:a16="http://schemas.microsoft.com/office/drawing/2014/main" id="{B34BC987-B4AA-414C-A676-50A12C095E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204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/>
              <a:t>	</a:t>
            </a:r>
            <a:r>
              <a:rPr lang="ru-RU" altLang="ru-RU" sz="3200">
                <a:cs typeface="Times New Roman" panose="02020603050405020304" pitchFamily="18" charset="0"/>
              </a:rPr>
              <a:t>Боковая сторона равнобедренной трапеции равна ее меньшему основанию. Угол при основании равен 60</a:t>
            </a:r>
            <a:r>
              <a:rPr lang="ru-RU" altLang="ru-RU" sz="3200" baseline="30000"/>
              <a:t>о</a:t>
            </a:r>
            <a:r>
              <a:rPr lang="ru-RU" altLang="ru-RU" sz="3200">
                <a:cs typeface="Times New Roman" panose="02020603050405020304" pitchFamily="18" charset="0"/>
              </a:rPr>
              <a:t>. Где расположен центр описанной около данной трапеции окружности?</a:t>
            </a:r>
            <a:endParaRPr lang="en-US" altLang="ru-RU" sz="3200">
              <a:cs typeface="Times New Roman" panose="02020603050405020304" pitchFamily="18" charset="0"/>
            </a:endParaRPr>
          </a:p>
        </p:txBody>
      </p:sp>
      <p:sp>
        <p:nvSpPr>
          <p:cNvPr id="473092" name="Text Box 4">
            <a:extLst>
              <a:ext uri="{FF2B5EF4-FFF2-40B4-BE49-F238E27FC236}">
                <a16:creationId xmlns:a16="http://schemas.microsoft.com/office/drawing/2014/main" id="{0C4109A9-3AB7-46E4-A116-5443492298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805264"/>
            <a:ext cx="868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Ответ: </a:t>
            </a:r>
            <a:r>
              <a:rPr lang="ru-RU" altLang="ru-RU" sz="3200" dirty="0">
                <a:cs typeface="Times New Roman" panose="02020603050405020304" pitchFamily="18" charset="0"/>
              </a:rPr>
              <a:t>В середине большего основания.</a:t>
            </a:r>
          </a:p>
        </p:txBody>
      </p:sp>
      <p:pic>
        <p:nvPicPr>
          <p:cNvPr id="103429" name="Picture 5">
            <a:extLst>
              <a:ext uri="{FF2B5EF4-FFF2-40B4-BE49-F238E27FC236}">
                <a16:creationId xmlns:a16="http://schemas.microsoft.com/office/drawing/2014/main" id="{222DC6E5-21A5-42A1-AA68-DA6DADFAA2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923906"/>
            <a:ext cx="3302000" cy="284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73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3092" grpId="0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>
            <a:extLst>
              <a:ext uri="{FF2B5EF4-FFF2-40B4-BE49-F238E27FC236}">
                <a16:creationId xmlns:a16="http://schemas.microsoft.com/office/drawing/2014/main" id="{128EFC83-EA2E-4E6B-ACD6-48205A85A2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21</a:t>
            </a:r>
          </a:p>
        </p:txBody>
      </p:sp>
      <p:sp>
        <p:nvSpPr>
          <p:cNvPr id="107523" name="Text Box 3">
            <a:extLst>
              <a:ext uri="{FF2B5EF4-FFF2-40B4-BE49-F238E27FC236}">
                <a16:creationId xmlns:a16="http://schemas.microsoft.com/office/drawing/2014/main" id="{07195D3C-B48F-4555-B928-874E39636C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8991600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/>
              <a:t>	</a:t>
            </a:r>
            <a:r>
              <a:rPr lang="ru-RU" altLang="ru-RU" sz="3200">
                <a:cs typeface="Times New Roman" panose="02020603050405020304" pitchFamily="18" charset="0"/>
              </a:rPr>
              <a:t>Найдите радиус окружности, описанной около прямоугольника </a:t>
            </a:r>
            <a:r>
              <a:rPr lang="en-US" altLang="ru-RU" sz="3200" i="1">
                <a:cs typeface="Times New Roman" panose="02020603050405020304" pitchFamily="18" charset="0"/>
              </a:rPr>
              <a:t>ABCD</a:t>
            </a:r>
            <a:r>
              <a:rPr lang="ru-RU" altLang="ru-RU" sz="3200">
                <a:cs typeface="Times New Roman" panose="02020603050405020304" pitchFamily="18" charset="0"/>
              </a:rPr>
              <a:t>, если стороны квадратных клеток равны 1. </a:t>
            </a:r>
            <a:endParaRPr lang="en-US" altLang="ru-RU" sz="3200">
              <a:cs typeface="Times New Roman" panose="02020603050405020304" pitchFamily="18" charset="0"/>
            </a:endParaRPr>
          </a:p>
        </p:txBody>
      </p:sp>
      <p:sp>
        <p:nvSpPr>
          <p:cNvPr id="485380" name="Text Box 4">
            <a:extLst>
              <a:ext uri="{FF2B5EF4-FFF2-40B4-BE49-F238E27FC236}">
                <a16:creationId xmlns:a16="http://schemas.microsoft.com/office/drawing/2014/main" id="{24E20177-1454-4496-8ECD-7ACA19248A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410200"/>
            <a:ext cx="868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2,5</a:t>
            </a:r>
            <a:r>
              <a:rPr lang="ru-RU" altLang="ru-RU" sz="3200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107525" name="Picture 6">
            <a:extLst>
              <a:ext uri="{FF2B5EF4-FFF2-40B4-BE49-F238E27FC236}">
                <a16:creationId xmlns:a16="http://schemas.microsoft.com/office/drawing/2014/main" id="{97675366-1AC0-421F-8200-74284363C3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286000"/>
            <a:ext cx="2895600" cy="277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85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5380" grpId="0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>
            <a:extLst>
              <a:ext uri="{FF2B5EF4-FFF2-40B4-BE49-F238E27FC236}">
                <a16:creationId xmlns:a16="http://schemas.microsoft.com/office/drawing/2014/main" id="{105F732B-1C3B-4FE8-86B6-323F525262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22*</a:t>
            </a:r>
          </a:p>
        </p:txBody>
      </p:sp>
      <p:sp>
        <p:nvSpPr>
          <p:cNvPr id="109571" name="Text Box 3">
            <a:extLst>
              <a:ext uri="{FF2B5EF4-FFF2-40B4-BE49-F238E27FC236}">
                <a16:creationId xmlns:a16="http://schemas.microsoft.com/office/drawing/2014/main" id="{A5C7490E-9922-461A-962E-0594CC4667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89916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/>
              <a:t>	</a:t>
            </a:r>
            <a:r>
              <a:rPr lang="ru-RU" altLang="ru-RU" sz="2800" dirty="0"/>
              <a:t> Докажите, что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с</a:t>
            </a:r>
            <a:r>
              <a:rPr lang="ru-RU" altLang="ru-RU" sz="2800" dirty="0">
                <a:cs typeface="Times New Roman" panose="02020603050405020304" pitchFamily="18" charset="0"/>
              </a:rPr>
              <a:t>умма любых двух не соседних углов </a:t>
            </a:r>
            <a:r>
              <a:rPr lang="ru-RU" altLang="ru-RU" sz="2800" dirty="0"/>
              <a:t>любого </a:t>
            </a:r>
            <a:r>
              <a:rPr lang="ru-RU" altLang="ru-RU" sz="2800" dirty="0">
                <a:cs typeface="Times New Roman" panose="02020603050405020304" pitchFamily="18" charset="0"/>
              </a:rPr>
              <a:t>вписанного пятиугольника больше 180</a:t>
            </a:r>
            <a:r>
              <a:rPr lang="ru-RU" altLang="ru-RU" sz="2800" baseline="30000" dirty="0">
                <a:cs typeface="Times New Roman" panose="02020603050405020304" pitchFamily="18" charset="0"/>
              </a:rPr>
              <a:t>о</a:t>
            </a:r>
            <a:r>
              <a:rPr lang="ru-RU" altLang="ru-RU" sz="2800" dirty="0">
                <a:cs typeface="Times New Roman" panose="02020603050405020304" pitchFamily="18" charset="0"/>
              </a:rPr>
              <a:t>. </a:t>
            </a:r>
            <a:endParaRPr lang="en-US" altLang="ru-RU" sz="2800" dirty="0">
              <a:cs typeface="Times New Roman" panose="02020603050405020304" pitchFamily="18" charset="0"/>
            </a:endParaRPr>
          </a:p>
        </p:txBody>
      </p:sp>
      <p:grpSp>
        <p:nvGrpSpPr>
          <p:cNvPr id="505866" name="Group 10">
            <a:extLst>
              <a:ext uri="{FF2B5EF4-FFF2-40B4-BE49-F238E27FC236}">
                <a16:creationId xmlns:a16="http://schemas.microsoft.com/office/drawing/2014/main" id="{E650CA64-7AA1-413F-9B29-6AA922EC9BAA}"/>
              </a:ext>
            </a:extLst>
          </p:cNvPr>
          <p:cNvGrpSpPr>
            <a:grpSpLocks/>
          </p:cNvGrpSpPr>
          <p:nvPr/>
        </p:nvGrpSpPr>
        <p:grpSpPr bwMode="auto">
          <a:xfrm>
            <a:off x="-30573" y="1773237"/>
            <a:ext cx="9151938" cy="2963863"/>
            <a:chOff x="-5" y="867"/>
            <a:chExt cx="5765" cy="1867"/>
          </a:xfrm>
        </p:grpSpPr>
        <p:sp>
          <p:nvSpPr>
            <p:cNvPr id="109574" name="Text Box 5">
              <a:extLst>
                <a:ext uri="{FF2B5EF4-FFF2-40B4-BE49-F238E27FC236}">
                  <a16:creationId xmlns:a16="http://schemas.microsoft.com/office/drawing/2014/main" id="{FB2B302E-5B64-4BFE-87E8-03FA4F4EF5F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6" y="867"/>
              <a:ext cx="3744" cy="16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</a:pPr>
              <a:r>
                <a:rPr lang="en-US" altLang="ru-RU" sz="2800" dirty="0">
                  <a:solidFill>
                    <a:srgbClr val="FF3300"/>
                  </a:solidFill>
                </a:rPr>
                <a:t>	</a:t>
              </a:r>
              <a:r>
                <a:rPr lang="ru-RU" altLang="ru-RU" sz="2800" dirty="0">
                  <a:solidFill>
                    <a:srgbClr val="FF3300"/>
                  </a:solidFill>
                </a:rPr>
                <a:t>Решение</a:t>
              </a:r>
              <a:r>
                <a:rPr lang="ru-RU" altLang="ru-RU" sz="2800" dirty="0"/>
                <a:t>. Рассмотрим, например, у</a:t>
              </a:r>
              <a:r>
                <a:rPr lang="ru-RU" altLang="ru-RU" sz="2800" dirty="0">
                  <a:cs typeface="Times New Roman" panose="02020603050405020304" pitchFamily="18" charset="0"/>
                </a:rPr>
                <a:t>глы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A</a:t>
              </a:r>
              <a:r>
                <a:rPr lang="ru-RU" altLang="ru-RU" sz="2800" dirty="0">
                  <a:cs typeface="Times New Roman" panose="02020603050405020304" pitchFamily="18" charset="0"/>
                </a:rPr>
                <a:t> и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C</a:t>
              </a:r>
              <a:r>
                <a:rPr lang="ru-RU" altLang="ru-RU" sz="2800" dirty="0">
                  <a:cs typeface="Times New Roman" panose="02020603050405020304" pitchFamily="18" charset="0"/>
                </a:rPr>
                <a:t>. Они опираются на дуги, в сумме составляющие всю окружность плюс дуга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DE</a:t>
              </a:r>
              <a:r>
                <a:rPr lang="ru-RU" altLang="ru-RU" sz="2800" dirty="0">
                  <a:cs typeface="Times New Roman" panose="02020603050405020304" pitchFamily="18" charset="0"/>
                </a:rPr>
                <a:t>. Из этого вытекает</a:t>
              </a:r>
              <a:r>
                <a:rPr lang="ru-RU" altLang="ru-RU" sz="2800" dirty="0"/>
                <a:t>, что</a:t>
              </a:r>
              <a:r>
                <a:rPr lang="ru-RU" altLang="ru-RU" sz="2800" dirty="0">
                  <a:cs typeface="Times New Roman" panose="02020603050405020304" pitchFamily="18" charset="0"/>
                </a:rPr>
                <a:t> </a:t>
              </a:r>
              <a:r>
                <a:rPr lang="ru-RU" altLang="ru-RU" sz="2800" dirty="0"/>
                <a:t>с</a:t>
              </a:r>
              <a:r>
                <a:rPr lang="ru-RU" altLang="ru-RU" sz="2800" dirty="0">
                  <a:cs typeface="Times New Roman" panose="02020603050405020304" pitchFamily="18" charset="0"/>
                </a:rPr>
                <a:t>умма этих углов больше 180</a:t>
              </a:r>
              <a:r>
                <a:rPr lang="ru-RU" altLang="ru-RU" sz="2800" baseline="30000" dirty="0">
                  <a:cs typeface="Times New Roman" panose="02020603050405020304" pitchFamily="18" charset="0"/>
                </a:rPr>
                <a:t>о</a:t>
              </a:r>
              <a:r>
                <a:rPr lang="ru-RU" altLang="ru-RU" sz="2800" dirty="0">
                  <a:cs typeface="Times New Roman" panose="02020603050405020304" pitchFamily="18" charset="0"/>
                </a:rPr>
                <a:t>.</a:t>
              </a:r>
              <a:r>
                <a:rPr lang="ru-RU" altLang="ru-RU" sz="2800" dirty="0"/>
                <a:t> </a:t>
              </a:r>
              <a:endParaRPr lang="ru-RU" altLang="ru-RU" sz="2800" dirty="0">
                <a:cs typeface="Times New Roman" panose="02020603050405020304" pitchFamily="18" charset="0"/>
              </a:endParaRPr>
            </a:p>
          </p:txBody>
        </p:sp>
        <p:pic>
          <p:nvPicPr>
            <p:cNvPr id="109575" name="Picture 8">
              <a:extLst>
                <a:ext uri="{FF2B5EF4-FFF2-40B4-BE49-F238E27FC236}">
                  <a16:creationId xmlns:a16="http://schemas.microsoft.com/office/drawing/2014/main" id="{ED3C66B7-62E5-4715-B2A9-B6AF24050F4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5" y="867"/>
              <a:ext cx="1959" cy="18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05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>
            <a:extLst>
              <a:ext uri="{FF2B5EF4-FFF2-40B4-BE49-F238E27FC236}">
                <a16:creationId xmlns:a16="http://schemas.microsoft.com/office/drawing/2014/main" id="{105F732B-1C3B-4FE8-86B6-323F525262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23*</a:t>
            </a:r>
          </a:p>
        </p:txBody>
      </p:sp>
      <p:sp>
        <p:nvSpPr>
          <p:cNvPr id="109571" name="Text Box 3">
            <a:extLst>
              <a:ext uri="{FF2B5EF4-FFF2-40B4-BE49-F238E27FC236}">
                <a16:creationId xmlns:a16="http://schemas.microsoft.com/office/drawing/2014/main" id="{A5C7490E-9922-461A-962E-0594CC4667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89916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/>
              <a:t>	</a:t>
            </a:r>
            <a:r>
              <a:rPr lang="ru-RU" altLang="ru-RU" sz="2800">
                <a:cs typeface="Times New Roman" panose="02020603050405020304" pitchFamily="18" charset="0"/>
              </a:rPr>
              <a:t>Можно ли описать окружность около пятиугольника с углами 80</a:t>
            </a:r>
            <a:r>
              <a:rPr lang="ru-RU" altLang="ru-RU" sz="2800" baseline="30000">
                <a:cs typeface="Times New Roman" panose="02020603050405020304" pitchFamily="18" charset="0"/>
              </a:rPr>
              <a:t>о</a:t>
            </a:r>
            <a:r>
              <a:rPr lang="ru-RU" altLang="ru-RU" sz="2800">
                <a:cs typeface="Times New Roman" panose="02020603050405020304" pitchFamily="18" charset="0"/>
              </a:rPr>
              <a:t>, 90</a:t>
            </a:r>
            <a:r>
              <a:rPr lang="ru-RU" altLang="ru-RU" sz="2800" baseline="30000">
                <a:cs typeface="Times New Roman" panose="02020603050405020304" pitchFamily="18" charset="0"/>
              </a:rPr>
              <a:t>о</a:t>
            </a:r>
            <a:r>
              <a:rPr lang="ru-RU" altLang="ru-RU" sz="2800">
                <a:cs typeface="Times New Roman" panose="02020603050405020304" pitchFamily="18" charset="0"/>
              </a:rPr>
              <a:t>, 100</a:t>
            </a:r>
            <a:r>
              <a:rPr lang="ru-RU" altLang="ru-RU" sz="2800" baseline="30000">
                <a:cs typeface="Times New Roman" panose="02020603050405020304" pitchFamily="18" charset="0"/>
              </a:rPr>
              <a:t>о</a:t>
            </a:r>
            <a:r>
              <a:rPr lang="ru-RU" altLang="ru-RU" sz="2800">
                <a:cs typeface="Times New Roman" panose="02020603050405020304" pitchFamily="18" charset="0"/>
              </a:rPr>
              <a:t>, 130</a:t>
            </a:r>
            <a:r>
              <a:rPr lang="ru-RU" altLang="ru-RU" sz="2800" baseline="30000">
                <a:cs typeface="Times New Roman" panose="02020603050405020304" pitchFamily="18" charset="0"/>
              </a:rPr>
              <a:t>о</a:t>
            </a:r>
            <a:r>
              <a:rPr lang="ru-RU" altLang="ru-RU" sz="2800">
                <a:cs typeface="Times New Roman" panose="02020603050405020304" pitchFamily="18" charset="0"/>
              </a:rPr>
              <a:t>, 140</a:t>
            </a:r>
            <a:r>
              <a:rPr lang="ru-RU" altLang="ru-RU" sz="2800" baseline="30000">
                <a:cs typeface="Times New Roman" panose="02020603050405020304" pitchFamily="18" charset="0"/>
              </a:rPr>
              <a:t>о</a:t>
            </a:r>
            <a:r>
              <a:rPr lang="ru-RU" altLang="ru-RU" sz="2800">
                <a:cs typeface="Times New Roman" panose="02020603050405020304" pitchFamily="18" charset="0"/>
              </a:rPr>
              <a:t>? </a:t>
            </a:r>
            <a:endParaRPr lang="en-US" altLang="ru-RU" sz="2800">
              <a:cs typeface="Times New Roman" panose="02020603050405020304" pitchFamily="18" charset="0"/>
            </a:endParaRPr>
          </a:p>
        </p:txBody>
      </p:sp>
      <p:sp>
        <p:nvSpPr>
          <p:cNvPr id="109574" name="Text Box 5">
            <a:extLst>
              <a:ext uri="{FF2B5EF4-FFF2-40B4-BE49-F238E27FC236}">
                <a16:creationId xmlns:a16="http://schemas.microsoft.com/office/drawing/2014/main" id="{FB2B302E-5B64-4BFE-87E8-03FA4F4EF5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81128"/>
            <a:ext cx="91440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2800" dirty="0">
                <a:solidFill>
                  <a:srgbClr val="FF3300"/>
                </a:solidFill>
              </a:rPr>
              <a:t>	</a:t>
            </a:r>
            <a:r>
              <a:rPr lang="ru-RU" altLang="ru-RU" sz="2800" dirty="0">
                <a:solidFill>
                  <a:srgbClr val="FF3300"/>
                </a:solidFill>
              </a:rPr>
              <a:t>Решение</a:t>
            </a:r>
            <a:r>
              <a:rPr lang="ru-RU" altLang="ru-RU" sz="2800" dirty="0"/>
              <a:t>. </a:t>
            </a:r>
            <a:r>
              <a:rPr lang="ru-RU" altLang="ru-RU" sz="2800" dirty="0">
                <a:cs typeface="Times New Roman" panose="02020603050405020304" pitchFamily="18" charset="0"/>
              </a:rPr>
              <a:t>Указанные в задаче углы не удовлетворяют условию, рассмотренному в предыдущем упражнении. Значит, около такого пятиугольника нельзя описать окружность.</a:t>
            </a:r>
          </a:p>
        </p:txBody>
      </p:sp>
    </p:spTree>
    <p:extLst>
      <p:ext uri="{BB962C8B-B14F-4D97-AF65-F5344CB8AC3E}">
        <p14:creationId xmlns:p14="http://schemas.microsoft.com/office/powerpoint/2010/main" val="404700552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>
            <a:extLst>
              <a:ext uri="{FF2B5EF4-FFF2-40B4-BE49-F238E27FC236}">
                <a16:creationId xmlns:a16="http://schemas.microsoft.com/office/drawing/2014/main" id="{87FAF16C-0ABD-41FC-BAD9-4B822F7DCE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24*</a:t>
            </a:r>
          </a:p>
        </p:txBody>
      </p:sp>
      <p:sp>
        <p:nvSpPr>
          <p:cNvPr id="111619" name="Text Box 3">
            <a:extLst>
              <a:ext uri="{FF2B5EF4-FFF2-40B4-BE49-F238E27FC236}">
                <a16:creationId xmlns:a16="http://schemas.microsoft.com/office/drawing/2014/main" id="{A48D41F4-EB88-4FF9-8BD2-22E7C53816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8991600" cy="186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/>
              <a:t>	</a:t>
            </a:r>
            <a:r>
              <a:rPr lang="ru-RU" altLang="ru-RU" sz="2800"/>
              <a:t>Докажите, что если</a:t>
            </a:r>
            <a:r>
              <a:rPr lang="ru-RU" altLang="ru-RU" sz="2800">
                <a:cs typeface="Times New Roman" panose="02020603050405020304" pitchFamily="18" charset="0"/>
              </a:rPr>
              <a:t> сумм</a:t>
            </a:r>
            <a:r>
              <a:rPr lang="ru-RU" altLang="ru-RU" sz="2800"/>
              <a:t>а</a:t>
            </a:r>
            <a:r>
              <a:rPr lang="ru-RU" altLang="ru-RU" sz="2800">
                <a:cs typeface="Times New Roman" panose="02020603050405020304" pitchFamily="18" charset="0"/>
              </a:rPr>
              <a:t> любых двух несоседних углов </a:t>
            </a:r>
            <a:r>
              <a:rPr lang="ru-RU" altLang="ru-RU" sz="2800"/>
              <a:t>пятиугольника </a:t>
            </a:r>
            <a:r>
              <a:rPr lang="en-US" altLang="ru-RU" sz="2800" i="1">
                <a:cs typeface="Times New Roman" panose="02020603050405020304" pitchFamily="18" charset="0"/>
              </a:rPr>
              <a:t>ABCDE</a:t>
            </a:r>
            <a:r>
              <a:rPr lang="ru-RU" altLang="ru-RU" sz="2800"/>
              <a:t> </a:t>
            </a:r>
            <a:r>
              <a:rPr lang="ru-RU" altLang="ru-RU" sz="2800">
                <a:cs typeface="Times New Roman" panose="02020603050405020304" pitchFamily="18" charset="0"/>
              </a:rPr>
              <a:t>больше 180</a:t>
            </a:r>
            <a:r>
              <a:rPr lang="ru-RU" altLang="ru-RU" sz="2800" baseline="30000">
                <a:cs typeface="Times New Roman" panose="02020603050405020304" pitchFamily="18" charset="0"/>
              </a:rPr>
              <a:t>о</a:t>
            </a:r>
            <a:r>
              <a:rPr lang="ru-RU" altLang="ru-RU" sz="2800">
                <a:cs typeface="Times New Roman" panose="02020603050405020304" pitchFamily="18" charset="0"/>
              </a:rPr>
              <a:t>, </a:t>
            </a:r>
            <a:r>
              <a:rPr lang="ru-RU" altLang="ru-RU" sz="2800"/>
              <a:t>то </a:t>
            </a:r>
            <a:r>
              <a:rPr lang="ru-RU" altLang="ru-RU" sz="2800">
                <a:cs typeface="Times New Roman" panose="02020603050405020304" pitchFamily="18" charset="0"/>
              </a:rPr>
              <a:t>существует пятиугольник с такими же углами, около которого можно описать окружность. </a:t>
            </a:r>
            <a:endParaRPr lang="en-US" altLang="ru-RU" sz="2800">
              <a:cs typeface="Times New Roman" panose="02020603050405020304" pitchFamily="18" charset="0"/>
            </a:endParaRPr>
          </a:p>
        </p:txBody>
      </p:sp>
      <p:grpSp>
        <p:nvGrpSpPr>
          <p:cNvPr id="507922" name="Group 18">
            <a:extLst>
              <a:ext uri="{FF2B5EF4-FFF2-40B4-BE49-F238E27FC236}">
                <a16:creationId xmlns:a16="http://schemas.microsoft.com/office/drawing/2014/main" id="{D733CC37-89F7-4B06-A53A-48D7878E491F}"/>
              </a:ext>
            </a:extLst>
          </p:cNvPr>
          <p:cNvGrpSpPr>
            <a:grpSpLocks/>
          </p:cNvGrpSpPr>
          <p:nvPr/>
        </p:nvGrpSpPr>
        <p:grpSpPr bwMode="auto">
          <a:xfrm>
            <a:off x="0" y="2514600"/>
            <a:ext cx="9144000" cy="3371850"/>
            <a:chOff x="0" y="1584"/>
            <a:chExt cx="5760" cy="2124"/>
          </a:xfrm>
        </p:grpSpPr>
        <p:grpSp>
          <p:nvGrpSpPr>
            <p:cNvPr id="111621" name="Group 17">
              <a:extLst>
                <a:ext uri="{FF2B5EF4-FFF2-40B4-BE49-F238E27FC236}">
                  <a16:creationId xmlns:a16="http://schemas.microsoft.com/office/drawing/2014/main" id="{101A4588-9919-4169-BC50-4645D3DD784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1584"/>
              <a:ext cx="5760" cy="1915"/>
              <a:chOff x="0" y="1584"/>
              <a:chExt cx="5760" cy="1915"/>
            </a:xfrm>
          </p:grpSpPr>
          <p:sp>
            <p:nvSpPr>
              <p:cNvPr id="111627" name="Text Box 4">
                <a:extLst>
                  <a:ext uri="{FF2B5EF4-FFF2-40B4-BE49-F238E27FC236}">
                    <a16:creationId xmlns:a16="http://schemas.microsoft.com/office/drawing/2014/main" id="{94BCE018-FAE3-4377-841A-35F63376D37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016" y="1584"/>
                <a:ext cx="3744" cy="8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just" eaLnBrk="1" hangingPunct="1">
                  <a:spcBef>
                    <a:spcPct val="50000"/>
                  </a:spcBef>
                </a:pPr>
                <a:r>
                  <a:rPr lang="ru-RU" altLang="ru-RU" sz="2800">
                    <a:solidFill>
                      <a:srgbClr val="FF3300"/>
                    </a:solidFill>
                  </a:rPr>
                  <a:t>Решение</a:t>
                </a:r>
                <a:r>
                  <a:rPr lang="ru-RU" altLang="ru-RU" sz="2800"/>
                  <a:t>. Искомым пятиугольником является пятиугольник </a:t>
                </a:r>
                <a:r>
                  <a:rPr lang="en-US" altLang="ru-RU" sz="2800" i="1">
                    <a:cs typeface="Times New Roman" panose="02020603050405020304" pitchFamily="18" charset="0"/>
                  </a:rPr>
                  <a:t>A</a:t>
                </a:r>
                <a:r>
                  <a:rPr lang="en-US" altLang="ru-RU" sz="2800" i="1"/>
                  <a:t>’</a:t>
                </a:r>
                <a:r>
                  <a:rPr lang="en-US" altLang="ru-RU" sz="2800" i="1">
                    <a:cs typeface="Times New Roman" panose="02020603050405020304" pitchFamily="18" charset="0"/>
                  </a:rPr>
                  <a:t>B’C’D’E’</a:t>
                </a:r>
                <a:r>
                  <a:rPr lang="ru-RU" altLang="ru-RU" sz="2800"/>
                  <a:t>, для которого</a:t>
                </a:r>
                <a:endParaRPr lang="ru-RU" altLang="ru-RU" sz="2800" i="1"/>
              </a:p>
            </p:txBody>
          </p:sp>
          <p:pic>
            <p:nvPicPr>
              <p:cNvPr id="111628" name="Picture 5">
                <a:extLst>
                  <a:ext uri="{FF2B5EF4-FFF2-40B4-BE49-F238E27FC236}">
                    <a16:creationId xmlns:a16="http://schemas.microsoft.com/office/drawing/2014/main" id="{A4419A40-BD3D-4E5A-85BE-4EF4926C0DD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1632"/>
                <a:ext cx="1959" cy="18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1622" name="Object 7">
                  <a:extLst>
                    <a:ext uri="{FF2B5EF4-FFF2-40B4-BE49-F238E27FC236}">
                      <a16:creationId xmlns:a16="http://schemas.microsoft.com/office/drawing/2014/main" id="{AC4155F8-E1B0-489C-B3DD-9FF709C9AC56}"/>
                    </a:ext>
                  </a:extLst>
                </p:cNvPr>
                <p:cNvSpPr txBox="1"/>
                <p:nvPr/>
              </p:nvSpPr>
              <p:spPr bwMode="auto">
                <a:xfrm>
                  <a:off x="2663" y="2448"/>
                  <a:ext cx="2138" cy="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85000" lnSpcReduction="1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acc>
                          <m:accPr>
                            <m:chr m:val="̃"/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𝐷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𝐸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e>
                        </m:acc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=2(∠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+∠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−180°),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 xmlns="">
            <p:sp>
              <p:nvSpPr>
                <p:cNvPr id="111622" name="Object 7">
                  <a:extLst>
                    <a:ext uri="{FF2B5EF4-FFF2-40B4-BE49-F238E27FC236}">
                      <a16:creationId xmlns:a16="http://schemas.microsoft.com/office/drawing/2014/main" id="{AC4155F8-E1B0-489C-B3DD-9FF709C9AC5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663" y="2448"/>
                  <a:ext cx="2138" cy="300"/>
                </a:xfrm>
                <a:prstGeom prst="rect">
                  <a:avLst/>
                </a:prstGeom>
                <a:blipFill>
                  <a:blip r:embed="rId4"/>
                  <a:stretch>
                    <a:fillRect l="-180" t="-3846" b="-5128"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1623" name="Object 8">
                  <a:extLst>
                    <a:ext uri="{FF2B5EF4-FFF2-40B4-BE49-F238E27FC236}">
                      <a16:creationId xmlns:a16="http://schemas.microsoft.com/office/drawing/2014/main" id="{FEAE1253-EBAD-472E-AF01-646C2E27BDED}"/>
                    </a:ext>
                  </a:extLst>
                </p:cNvPr>
                <p:cNvSpPr txBox="1"/>
                <p:nvPr/>
              </p:nvSpPr>
              <p:spPr bwMode="auto">
                <a:xfrm>
                  <a:off x="2670" y="2688"/>
                  <a:ext cx="2125" cy="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85000" lnSpcReduction="1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acc>
                          <m:accPr>
                            <m:chr m:val="̃"/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𝐸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e>
                        </m:acc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=2(∠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+∠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−180°),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 xmlns="">
            <p:sp>
              <p:nvSpPr>
                <p:cNvPr id="111623" name="Object 8">
                  <a:extLst>
                    <a:ext uri="{FF2B5EF4-FFF2-40B4-BE49-F238E27FC236}">
                      <a16:creationId xmlns:a16="http://schemas.microsoft.com/office/drawing/2014/main" id="{FEAE1253-EBAD-472E-AF01-646C2E27BDE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670" y="2688"/>
                  <a:ext cx="2125" cy="300"/>
                </a:xfrm>
                <a:prstGeom prst="rect">
                  <a:avLst/>
                </a:prstGeom>
                <a:blipFill>
                  <a:blip r:embed="rId5"/>
                  <a:stretch>
                    <a:fillRect l="-181" t="-3846" b="-5128"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1624" name="Object 9">
                  <a:extLst>
                    <a:ext uri="{FF2B5EF4-FFF2-40B4-BE49-F238E27FC236}">
                      <a16:creationId xmlns:a16="http://schemas.microsoft.com/office/drawing/2014/main" id="{8030F192-73D5-4760-8838-EF192AFE196F}"/>
                    </a:ext>
                  </a:extLst>
                </p:cNvPr>
                <p:cNvSpPr txBox="1"/>
                <p:nvPr/>
              </p:nvSpPr>
              <p:spPr bwMode="auto">
                <a:xfrm>
                  <a:off x="2670" y="2928"/>
                  <a:ext cx="2125" cy="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85000" lnSpcReduction="1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acc>
                          <m:accPr>
                            <m:chr m:val="̃"/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𝐵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e>
                        </m:acc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=2(∠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+∠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−180°),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 xmlns="">
            <p:sp>
              <p:nvSpPr>
                <p:cNvPr id="111624" name="Object 9">
                  <a:extLst>
                    <a:ext uri="{FF2B5EF4-FFF2-40B4-BE49-F238E27FC236}">
                      <a16:creationId xmlns:a16="http://schemas.microsoft.com/office/drawing/2014/main" id="{8030F192-73D5-4760-8838-EF192AFE196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670" y="2928"/>
                  <a:ext cx="2125" cy="300"/>
                </a:xfrm>
                <a:prstGeom prst="rect">
                  <a:avLst/>
                </a:prstGeom>
                <a:blipFill>
                  <a:blip r:embed="rId6"/>
                  <a:stretch>
                    <a:fillRect l="-181" t="-3846" b="-5128"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1625" name="Object 10">
                  <a:extLst>
                    <a:ext uri="{FF2B5EF4-FFF2-40B4-BE49-F238E27FC236}">
                      <a16:creationId xmlns:a16="http://schemas.microsoft.com/office/drawing/2014/main" id="{772639E8-1BAE-4359-9CF1-DC8B80957268}"/>
                    </a:ext>
                  </a:extLst>
                </p:cNvPr>
                <p:cNvSpPr txBox="1"/>
                <p:nvPr/>
              </p:nvSpPr>
              <p:spPr bwMode="auto">
                <a:xfrm>
                  <a:off x="2676" y="3168"/>
                  <a:ext cx="2112" cy="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85000" lnSpcReduction="1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acc>
                          <m:accPr>
                            <m:chr m:val="̃"/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𝐵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e>
                        </m:acc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=2(∠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+∠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−180°),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 xmlns="">
            <p:sp>
              <p:nvSpPr>
                <p:cNvPr id="111625" name="Object 10">
                  <a:extLst>
                    <a:ext uri="{FF2B5EF4-FFF2-40B4-BE49-F238E27FC236}">
                      <a16:creationId xmlns:a16="http://schemas.microsoft.com/office/drawing/2014/main" id="{772639E8-1BAE-4359-9CF1-DC8B8095726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676" y="3168"/>
                  <a:ext cx="2112" cy="300"/>
                </a:xfrm>
                <a:prstGeom prst="rect">
                  <a:avLst/>
                </a:prstGeom>
                <a:blipFill>
                  <a:blip r:embed="rId7"/>
                  <a:stretch>
                    <a:fillRect l="-364" t="-3846" b="-5128"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1626" name="Object 11">
                  <a:extLst>
                    <a:ext uri="{FF2B5EF4-FFF2-40B4-BE49-F238E27FC236}">
                      <a16:creationId xmlns:a16="http://schemas.microsoft.com/office/drawing/2014/main" id="{B122FB79-98BB-48D1-AF38-34C3855EEDEB}"/>
                    </a:ext>
                  </a:extLst>
                </p:cNvPr>
                <p:cNvSpPr txBox="1"/>
                <p:nvPr/>
              </p:nvSpPr>
              <p:spPr bwMode="auto">
                <a:xfrm>
                  <a:off x="2668" y="3408"/>
                  <a:ext cx="2127" cy="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85000" lnSpcReduction="1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acc>
                          <m:accPr>
                            <m:chr m:val="̃"/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𝐷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e>
                        </m:acc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=2(∠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+∠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−180°).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 xmlns="">
            <p:sp>
              <p:nvSpPr>
                <p:cNvPr id="111626" name="Object 11">
                  <a:extLst>
                    <a:ext uri="{FF2B5EF4-FFF2-40B4-BE49-F238E27FC236}">
                      <a16:creationId xmlns:a16="http://schemas.microsoft.com/office/drawing/2014/main" id="{B122FB79-98BB-48D1-AF38-34C3855EEDE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668" y="3408"/>
                  <a:ext cx="2127" cy="300"/>
                </a:xfrm>
                <a:prstGeom prst="rect">
                  <a:avLst/>
                </a:prstGeom>
                <a:blipFill>
                  <a:blip r:embed="rId8"/>
                  <a:stretch>
                    <a:fillRect l="-361" t="-3846" b="-5128"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07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>
            <a:extLst>
              <a:ext uri="{FF2B5EF4-FFF2-40B4-BE49-F238E27FC236}">
                <a16:creationId xmlns:a16="http://schemas.microsoft.com/office/drawing/2014/main" id="{BEAA7814-6C78-4534-8A3A-BF0A4598C9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25*</a:t>
            </a:r>
          </a:p>
        </p:txBody>
      </p:sp>
      <p:sp>
        <p:nvSpPr>
          <p:cNvPr id="113667" name="Text Box 3">
            <a:extLst>
              <a:ext uri="{FF2B5EF4-FFF2-40B4-BE49-F238E27FC236}">
                <a16:creationId xmlns:a16="http://schemas.microsoft.com/office/drawing/2014/main" id="{BB2B8CCF-591C-4C11-86DD-72EF5C11AA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89916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/>
              <a:t>	</a:t>
            </a:r>
            <a:r>
              <a:rPr lang="ru-RU" altLang="ru-RU" sz="2800" dirty="0"/>
              <a:t> Докажите, что с</a:t>
            </a:r>
            <a:r>
              <a:rPr lang="ru-RU" altLang="ru-RU" sz="2800" dirty="0">
                <a:cs typeface="Times New Roman" panose="02020603050405020304" pitchFamily="18" charset="0"/>
              </a:rPr>
              <a:t>умма трех не соседних углов вписанного шестиугольника равна 360</a:t>
            </a:r>
            <a:r>
              <a:rPr lang="ru-RU" altLang="ru-RU" sz="2800" baseline="30000" dirty="0">
                <a:cs typeface="Times New Roman" panose="02020603050405020304" pitchFamily="18" charset="0"/>
              </a:rPr>
              <a:t>о</a:t>
            </a:r>
            <a:r>
              <a:rPr lang="ru-RU" altLang="ru-RU" sz="2800" dirty="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09956" name="Text Box 4">
            <a:extLst>
              <a:ext uri="{FF2B5EF4-FFF2-40B4-BE49-F238E27FC236}">
                <a16:creationId xmlns:a16="http://schemas.microsoft.com/office/drawing/2014/main" id="{C1AB608E-4237-4C32-94D2-3E66BAED7E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1981200"/>
            <a:ext cx="59436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2800" dirty="0">
                <a:solidFill>
                  <a:srgbClr val="FF3300"/>
                </a:solidFill>
              </a:rPr>
              <a:t>	</a:t>
            </a:r>
            <a:r>
              <a:rPr lang="ru-RU" altLang="ru-RU" sz="2800" dirty="0">
                <a:solidFill>
                  <a:srgbClr val="FF3300"/>
                </a:solidFill>
              </a:rPr>
              <a:t>Решение</a:t>
            </a:r>
            <a:r>
              <a:rPr lang="ru-RU" altLang="ru-RU" sz="2800" dirty="0"/>
              <a:t>. Рассмотрим, например, углы </a:t>
            </a:r>
            <a:r>
              <a:rPr lang="en-US" altLang="ru-RU" sz="2800" i="1" dirty="0"/>
              <a:t>A</a:t>
            </a:r>
            <a:r>
              <a:rPr lang="en-US" altLang="ru-RU" sz="2800" dirty="0"/>
              <a:t>, </a:t>
            </a:r>
            <a:r>
              <a:rPr lang="en-US" altLang="ru-RU" sz="2800" i="1" dirty="0"/>
              <a:t>C</a:t>
            </a:r>
            <a:r>
              <a:rPr lang="en-US" altLang="ru-RU" sz="2800" dirty="0"/>
              <a:t>, </a:t>
            </a:r>
            <a:r>
              <a:rPr lang="en-US" altLang="ru-RU" sz="2800" i="1" dirty="0"/>
              <a:t>E</a:t>
            </a:r>
            <a:r>
              <a:rPr lang="en-US" altLang="ru-RU" sz="2800" dirty="0"/>
              <a:t>. </a:t>
            </a:r>
            <a:r>
              <a:rPr lang="ru-RU" altLang="ru-RU" sz="2800" dirty="0">
                <a:cs typeface="Times New Roman" panose="02020603050405020304" pitchFamily="18" charset="0"/>
              </a:rPr>
              <a:t>Они опираются на дуги, в сумме составляющие две окружности. Из этого вытекает</a:t>
            </a:r>
            <a:r>
              <a:rPr lang="ru-RU" altLang="ru-RU" sz="2800" dirty="0"/>
              <a:t>, что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с</a:t>
            </a:r>
            <a:r>
              <a:rPr lang="ru-RU" altLang="ru-RU" sz="2800" dirty="0">
                <a:cs typeface="Times New Roman" panose="02020603050405020304" pitchFamily="18" charset="0"/>
              </a:rPr>
              <a:t>умма этих углов равна 360</a:t>
            </a:r>
            <a:r>
              <a:rPr lang="ru-RU" altLang="ru-RU" sz="2800" baseline="30000" dirty="0">
                <a:cs typeface="Times New Roman" panose="02020603050405020304" pitchFamily="18" charset="0"/>
              </a:rPr>
              <a:t>о</a:t>
            </a:r>
            <a:r>
              <a:rPr lang="ru-RU" altLang="ru-RU" sz="2800" dirty="0">
                <a:cs typeface="Times New Roman" panose="02020603050405020304" pitchFamily="18" charset="0"/>
              </a:rPr>
              <a:t>.</a:t>
            </a:r>
            <a:r>
              <a:rPr lang="ru-RU" altLang="ru-RU" sz="2800" dirty="0"/>
              <a:t> 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113669" name="Picture 11">
            <a:extLst>
              <a:ext uri="{FF2B5EF4-FFF2-40B4-BE49-F238E27FC236}">
                <a16:creationId xmlns:a16="http://schemas.microsoft.com/office/drawing/2014/main" id="{96734559-F947-4A8F-BBCC-F6361220D4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057400"/>
            <a:ext cx="3109913" cy="300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09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9956" grpId="0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>
            <a:extLst>
              <a:ext uri="{FF2B5EF4-FFF2-40B4-BE49-F238E27FC236}">
                <a16:creationId xmlns:a16="http://schemas.microsoft.com/office/drawing/2014/main" id="{BEAA7814-6C78-4534-8A3A-BF0A4598C9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26*</a:t>
            </a:r>
          </a:p>
        </p:txBody>
      </p:sp>
      <p:sp>
        <p:nvSpPr>
          <p:cNvPr id="113667" name="Text Box 3">
            <a:extLst>
              <a:ext uri="{FF2B5EF4-FFF2-40B4-BE49-F238E27FC236}">
                <a16:creationId xmlns:a16="http://schemas.microsoft.com/office/drawing/2014/main" id="{BB2B8CCF-591C-4C11-86DD-72EF5C11AA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89916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/>
              <a:t>	</a:t>
            </a:r>
            <a:r>
              <a:rPr lang="ru-RU" altLang="ru-RU" sz="2800">
                <a:cs typeface="Times New Roman" panose="02020603050405020304" pitchFamily="18" charset="0"/>
              </a:rPr>
              <a:t>Можно ли описать окружность около шестиугольника с углами 100</a:t>
            </a:r>
            <a:r>
              <a:rPr lang="ru-RU" altLang="ru-RU" sz="2800" baseline="30000">
                <a:cs typeface="Times New Roman" panose="02020603050405020304" pitchFamily="18" charset="0"/>
              </a:rPr>
              <a:t>о</a:t>
            </a:r>
            <a:r>
              <a:rPr lang="ru-RU" altLang="ru-RU" sz="2800">
                <a:cs typeface="Times New Roman" panose="02020603050405020304" pitchFamily="18" charset="0"/>
              </a:rPr>
              <a:t>, 110</a:t>
            </a:r>
            <a:r>
              <a:rPr lang="ru-RU" altLang="ru-RU" sz="2800" baseline="30000">
                <a:cs typeface="Times New Roman" panose="02020603050405020304" pitchFamily="18" charset="0"/>
              </a:rPr>
              <a:t>о</a:t>
            </a:r>
            <a:r>
              <a:rPr lang="ru-RU" altLang="ru-RU" sz="2800">
                <a:cs typeface="Times New Roman" panose="02020603050405020304" pitchFamily="18" charset="0"/>
              </a:rPr>
              <a:t>, 120</a:t>
            </a:r>
            <a:r>
              <a:rPr lang="ru-RU" altLang="ru-RU" sz="2800" baseline="30000">
                <a:cs typeface="Times New Roman" panose="02020603050405020304" pitchFamily="18" charset="0"/>
              </a:rPr>
              <a:t>о</a:t>
            </a:r>
            <a:r>
              <a:rPr lang="ru-RU" altLang="ru-RU" sz="2800">
                <a:cs typeface="Times New Roman" panose="02020603050405020304" pitchFamily="18" charset="0"/>
              </a:rPr>
              <a:t>, 120</a:t>
            </a:r>
            <a:r>
              <a:rPr lang="ru-RU" altLang="ru-RU" sz="2800" baseline="30000">
                <a:cs typeface="Times New Roman" panose="02020603050405020304" pitchFamily="18" charset="0"/>
              </a:rPr>
              <a:t>о</a:t>
            </a:r>
            <a:r>
              <a:rPr lang="ru-RU" altLang="ru-RU" sz="2800">
                <a:cs typeface="Times New Roman" panose="02020603050405020304" pitchFamily="18" charset="0"/>
              </a:rPr>
              <a:t>, 130</a:t>
            </a:r>
            <a:r>
              <a:rPr lang="ru-RU" altLang="ru-RU" sz="2800" baseline="30000">
                <a:cs typeface="Times New Roman" panose="02020603050405020304" pitchFamily="18" charset="0"/>
              </a:rPr>
              <a:t>о</a:t>
            </a:r>
            <a:r>
              <a:rPr lang="ru-RU" altLang="ru-RU" sz="2800">
                <a:cs typeface="Times New Roman" panose="02020603050405020304" pitchFamily="18" charset="0"/>
              </a:rPr>
              <a:t>, 140</a:t>
            </a:r>
            <a:r>
              <a:rPr lang="ru-RU" altLang="ru-RU" sz="2800" baseline="30000">
                <a:cs typeface="Times New Roman" panose="02020603050405020304" pitchFamily="18" charset="0"/>
              </a:rPr>
              <a:t>о</a:t>
            </a:r>
            <a:r>
              <a:rPr lang="ru-RU" altLang="ru-RU" sz="2800"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509956" name="Text Box 4">
            <a:extLst>
              <a:ext uri="{FF2B5EF4-FFF2-40B4-BE49-F238E27FC236}">
                <a16:creationId xmlns:a16="http://schemas.microsoft.com/office/drawing/2014/main" id="{C1AB608E-4237-4C32-94D2-3E66BAED7E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356992"/>
            <a:ext cx="91440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2800" dirty="0">
                <a:solidFill>
                  <a:srgbClr val="FF3300"/>
                </a:solidFill>
              </a:rPr>
              <a:t>	</a:t>
            </a:r>
            <a:r>
              <a:rPr lang="ru-RU" altLang="ru-RU" sz="2800" dirty="0">
                <a:solidFill>
                  <a:srgbClr val="FF3300"/>
                </a:solidFill>
              </a:rPr>
              <a:t>Решение</a:t>
            </a:r>
            <a:r>
              <a:rPr lang="ru-RU" altLang="ru-RU" sz="2800" dirty="0"/>
              <a:t>. </a:t>
            </a:r>
            <a:r>
              <a:rPr lang="ru-RU" altLang="ru-RU" sz="2800" dirty="0">
                <a:cs typeface="Times New Roman" panose="02020603050405020304" pitchFamily="18" charset="0"/>
              </a:rPr>
              <a:t>Указанные в задаче углы не удовлетворяют условию, рассмотренному в предыдущем упражнении. Значит, около такого шестиугольника нельзя описать окружность.</a:t>
            </a:r>
          </a:p>
        </p:txBody>
      </p:sp>
    </p:spTree>
    <p:extLst>
      <p:ext uri="{BB962C8B-B14F-4D97-AF65-F5344CB8AC3E}">
        <p14:creationId xmlns:p14="http://schemas.microsoft.com/office/powerpoint/2010/main" val="3996015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09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9956" grpId="0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>
            <a:extLst>
              <a:ext uri="{FF2B5EF4-FFF2-40B4-BE49-F238E27FC236}">
                <a16:creationId xmlns:a16="http://schemas.microsoft.com/office/drawing/2014/main" id="{6C1C628C-5688-49CF-93F8-4C5C7779AF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27*</a:t>
            </a:r>
          </a:p>
        </p:txBody>
      </p:sp>
      <p:sp>
        <p:nvSpPr>
          <p:cNvPr id="115715" name="Text Box 3">
            <a:extLst>
              <a:ext uri="{FF2B5EF4-FFF2-40B4-BE49-F238E27FC236}">
                <a16:creationId xmlns:a16="http://schemas.microsoft.com/office/drawing/2014/main" id="{0D2A8C97-C61B-460E-B29A-12BDC15CEF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89916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/>
              <a:t>	</a:t>
            </a:r>
            <a:r>
              <a:rPr lang="ru-RU" altLang="ru-RU" sz="2800">
                <a:cs typeface="Times New Roman" panose="02020603050405020304" pitchFamily="18" charset="0"/>
              </a:rPr>
              <a:t>Четыре последовательных угла вписанного шестиугольника равны 100</a:t>
            </a:r>
            <a:r>
              <a:rPr lang="ru-RU" altLang="ru-RU" sz="2800" baseline="30000">
                <a:cs typeface="Times New Roman" panose="02020603050405020304" pitchFamily="18" charset="0"/>
              </a:rPr>
              <a:t>о</a:t>
            </a:r>
            <a:r>
              <a:rPr lang="ru-RU" altLang="ru-RU" sz="2800">
                <a:cs typeface="Times New Roman" panose="02020603050405020304" pitchFamily="18" charset="0"/>
              </a:rPr>
              <a:t>, 110</a:t>
            </a:r>
            <a:r>
              <a:rPr lang="ru-RU" altLang="ru-RU" sz="2800" baseline="30000">
                <a:cs typeface="Times New Roman" panose="02020603050405020304" pitchFamily="18" charset="0"/>
              </a:rPr>
              <a:t>о</a:t>
            </a:r>
            <a:r>
              <a:rPr lang="ru-RU" altLang="ru-RU" sz="2800">
                <a:cs typeface="Times New Roman" panose="02020603050405020304" pitchFamily="18" charset="0"/>
              </a:rPr>
              <a:t>, 120</a:t>
            </a:r>
            <a:r>
              <a:rPr lang="ru-RU" altLang="ru-RU" sz="2800" baseline="30000">
                <a:cs typeface="Times New Roman" panose="02020603050405020304" pitchFamily="18" charset="0"/>
              </a:rPr>
              <a:t>о</a:t>
            </a:r>
            <a:r>
              <a:rPr lang="ru-RU" altLang="ru-RU" sz="2800">
                <a:cs typeface="Times New Roman" panose="02020603050405020304" pitchFamily="18" charset="0"/>
              </a:rPr>
              <a:t>, 120</a:t>
            </a:r>
            <a:r>
              <a:rPr lang="ru-RU" altLang="ru-RU" sz="2800" baseline="30000">
                <a:cs typeface="Times New Roman" panose="02020603050405020304" pitchFamily="18" charset="0"/>
              </a:rPr>
              <a:t>о</a:t>
            </a:r>
            <a:r>
              <a:rPr lang="ru-RU" altLang="ru-RU" sz="2800">
                <a:cs typeface="Times New Roman" panose="02020603050405020304" pitchFamily="18" charset="0"/>
              </a:rPr>
              <a:t>. Найдите оставшиеся два угла. </a:t>
            </a:r>
          </a:p>
        </p:txBody>
      </p:sp>
      <p:sp>
        <p:nvSpPr>
          <p:cNvPr id="512004" name="Text Box 4">
            <a:extLst>
              <a:ext uri="{FF2B5EF4-FFF2-40B4-BE49-F238E27FC236}">
                <a16:creationId xmlns:a16="http://schemas.microsoft.com/office/drawing/2014/main" id="{B4CF3E04-F4D1-44CC-A212-BB0C1DB6AC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410200"/>
            <a:ext cx="5943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</a:t>
            </a:r>
            <a:r>
              <a:rPr lang="ru-RU" altLang="ru-RU" sz="2800"/>
              <a:t>. </a:t>
            </a:r>
            <a:r>
              <a:rPr lang="ru-RU" altLang="ru-RU" sz="2800">
                <a:cs typeface="Times New Roman" panose="02020603050405020304" pitchFamily="18" charset="0"/>
              </a:rPr>
              <a:t>140</a:t>
            </a:r>
            <a:r>
              <a:rPr lang="ru-RU" altLang="ru-RU" sz="2800" baseline="30000">
                <a:cs typeface="Times New Roman" panose="02020603050405020304" pitchFamily="18" charset="0"/>
              </a:rPr>
              <a:t>о</a:t>
            </a:r>
            <a:r>
              <a:rPr lang="ru-RU" altLang="ru-RU" sz="2800">
                <a:cs typeface="Times New Roman" panose="02020603050405020304" pitchFamily="18" charset="0"/>
              </a:rPr>
              <a:t> и 130</a:t>
            </a:r>
            <a:r>
              <a:rPr lang="ru-RU" altLang="ru-RU" sz="2800" baseline="30000">
                <a:cs typeface="Times New Roman" panose="02020603050405020304" pitchFamily="18" charset="0"/>
              </a:rPr>
              <a:t>о</a:t>
            </a:r>
            <a:r>
              <a:rPr lang="ru-RU" altLang="ru-RU" sz="2800">
                <a:cs typeface="Times New Roman" panose="02020603050405020304" pitchFamily="18" charset="0"/>
              </a:rPr>
              <a:t>.</a:t>
            </a:r>
            <a:r>
              <a:rPr lang="ru-RU" altLang="ru-RU" sz="2800"/>
              <a:t> </a:t>
            </a:r>
          </a:p>
        </p:txBody>
      </p:sp>
      <p:pic>
        <p:nvPicPr>
          <p:cNvPr id="115717" name="Picture 5">
            <a:extLst>
              <a:ext uri="{FF2B5EF4-FFF2-40B4-BE49-F238E27FC236}">
                <a16:creationId xmlns:a16="http://schemas.microsoft.com/office/drawing/2014/main" id="{14A3C3CE-BD5A-4471-A368-BDA16F978D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057400"/>
            <a:ext cx="3109913" cy="300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2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0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:a16="http://schemas.microsoft.com/office/drawing/2014/main" id="{C740A6F2-9921-5FD8-38FE-EDFF9426DD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solidFill>
                  <a:srgbClr val="FF0000"/>
                </a:solidFill>
              </a:rPr>
              <a:t>	</a:t>
            </a:r>
            <a:r>
              <a:rPr lang="ru-RU" altLang="ru-RU" sz="2800" dirty="0"/>
              <a:t>Заметим, что доказательство этой теоремы зависит от аксиомы параллельных. 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19306FB9-2A90-846A-81D9-306E8B8649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492315"/>
            <a:ext cx="91440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solidFill>
                  <a:srgbClr val="FF0000"/>
                </a:solidFill>
              </a:rPr>
              <a:t>	</a:t>
            </a:r>
            <a:r>
              <a:rPr lang="ru-RU" altLang="ru-RU" sz="2800" dirty="0">
                <a:solidFill>
                  <a:srgbClr val="FF0000"/>
                </a:solidFill>
              </a:rPr>
              <a:t>Теорема. </a:t>
            </a:r>
            <a:r>
              <a:rPr lang="ru-RU" altLang="ru-RU" sz="2800" dirty="0"/>
              <a:t>Если 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около четырехугольника можно описать окружность, то суммы его противоположных углов равны.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E77D06B0-0952-574C-0616-21C022494E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07559"/>
            <a:ext cx="91440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solidFill>
                  <a:srgbClr val="FF0000"/>
                </a:solidFill>
              </a:rPr>
              <a:t>	</a:t>
            </a:r>
            <a:r>
              <a:rPr lang="ru-RU" altLang="ru-RU" sz="2800" dirty="0"/>
              <a:t>Приведём формулировку и доказательство аналогичной теоремы, которые не зависят от аксиомы параллельных.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5" name="Picture 8">
            <a:extLst>
              <a:ext uri="{FF2B5EF4-FFF2-40B4-BE49-F238E27FC236}">
                <a16:creationId xmlns:a16="http://schemas.microsoft.com/office/drawing/2014/main" id="{24F41F6C-569C-CE8E-B9BD-7870CB3672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645024"/>
            <a:ext cx="2808312" cy="26978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237492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>
            <a:extLst>
              <a:ext uri="{FF2B5EF4-FFF2-40B4-BE49-F238E27FC236}">
                <a16:creationId xmlns:a16="http://schemas.microsoft.com/office/drawing/2014/main" id="{87FAF16C-0ABD-41FC-BAD9-4B822F7DCE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24*</a:t>
            </a:r>
          </a:p>
        </p:txBody>
      </p:sp>
      <p:sp>
        <p:nvSpPr>
          <p:cNvPr id="111619" name="Text Box 3">
            <a:extLst>
              <a:ext uri="{FF2B5EF4-FFF2-40B4-BE49-F238E27FC236}">
                <a16:creationId xmlns:a16="http://schemas.microsoft.com/office/drawing/2014/main" id="{A48D41F4-EB88-4FF9-8BD2-22E7C53816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86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/>
              <a:t>	</a:t>
            </a:r>
            <a:r>
              <a:rPr lang="ru-RU" altLang="ru-RU" sz="2800" dirty="0"/>
              <a:t>Докажите, что если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с</a:t>
            </a:r>
            <a:r>
              <a:rPr lang="ru-RU" altLang="ru-RU" sz="2800" dirty="0">
                <a:cs typeface="Times New Roman" panose="02020603050405020304" pitchFamily="18" charset="0"/>
              </a:rPr>
              <a:t>умма трех не соседних углов выпуклого шестиугольника </a:t>
            </a:r>
            <a:r>
              <a:rPr lang="en-US" altLang="ru-RU" sz="2800" i="1" dirty="0">
                <a:cs typeface="Times New Roman" panose="02020603050405020304" pitchFamily="18" charset="0"/>
              </a:rPr>
              <a:t>ABCDEF </a:t>
            </a:r>
            <a:r>
              <a:rPr lang="ru-RU" altLang="ru-RU" sz="2800" dirty="0">
                <a:cs typeface="Times New Roman" panose="02020603050405020304" pitchFamily="18" charset="0"/>
              </a:rPr>
              <a:t>равна 360</a:t>
            </a:r>
            <a:r>
              <a:rPr lang="ru-RU" altLang="ru-RU" sz="2800" baseline="30000" dirty="0">
                <a:cs typeface="Times New Roman" panose="02020603050405020304" pitchFamily="18" charset="0"/>
              </a:rPr>
              <a:t>о</a:t>
            </a:r>
            <a:r>
              <a:rPr lang="ru-RU" altLang="ru-RU" sz="2800" baseline="-25000" dirty="0">
                <a:cs typeface="Times New Roman" panose="02020603050405020304" pitchFamily="18" charset="0"/>
              </a:rPr>
              <a:t>,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то </a:t>
            </a:r>
            <a:r>
              <a:rPr lang="ru-RU" altLang="ru-RU" sz="2800" dirty="0">
                <a:cs typeface="Times New Roman" panose="02020603050405020304" pitchFamily="18" charset="0"/>
              </a:rPr>
              <a:t>существует шестиугольник с такими же углами, около которого можно описать окружность. </a:t>
            </a:r>
            <a:endParaRPr lang="en-US" altLang="ru-RU" sz="2800" dirty="0">
              <a:cs typeface="Times New Roman" panose="02020603050405020304" pitchFamily="18" charset="0"/>
            </a:endParaRPr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B6D43CCD-1C3A-6E1D-4DEE-5C70596E1649}"/>
              </a:ext>
            </a:extLst>
          </p:cNvPr>
          <p:cNvGrpSpPr/>
          <p:nvPr/>
        </p:nvGrpSpPr>
        <p:grpSpPr>
          <a:xfrm>
            <a:off x="179512" y="2514600"/>
            <a:ext cx="8964488" cy="3241080"/>
            <a:chOff x="179512" y="2514600"/>
            <a:chExt cx="8964488" cy="324108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4">
                  <a:extLst>
                    <a:ext uri="{FF2B5EF4-FFF2-40B4-BE49-F238E27FC236}">
                      <a16:creationId xmlns:a16="http://schemas.microsoft.com/office/drawing/2014/main" id="{4DDCD875-6998-0F3E-AD24-E7D42CFBF78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707904" y="2514600"/>
                  <a:ext cx="5436096" cy="32410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just" eaLnBrk="1" hangingPunct="1">
                    <a:spcBef>
                      <a:spcPts val="0"/>
                    </a:spcBef>
                  </a:pPr>
                  <a:r>
                    <a:rPr lang="en-US" altLang="ru-RU" sz="2800" dirty="0">
                      <a:solidFill>
                        <a:srgbClr val="FF3300"/>
                      </a:solidFill>
                    </a:rPr>
                    <a:t>	</a:t>
                  </a:r>
                  <a:r>
                    <a:rPr lang="ru-RU" altLang="ru-RU" dirty="0">
                      <a:solidFill>
                        <a:srgbClr val="FF3300"/>
                      </a:solidFill>
                    </a:rPr>
                    <a:t>Решение</a:t>
                  </a:r>
                  <a:r>
                    <a:rPr lang="ru-RU" altLang="ru-RU" dirty="0"/>
                    <a:t>. Отметим на окружности точки </a:t>
                  </a:r>
                  <a:r>
                    <a:rPr lang="en-US" altLang="ru-RU" i="1" dirty="0"/>
                    <a:t>B’</a:t>
                  </a:r>
                  <a:r>
                    <a:rPr lang="en-US" altLang="ru-RU" dirty="0"/>
                    <a:t>, </a:t>
                  </a:r>
                  <a:r>
                    <a:rPr lang="en-US" altLang="ru-RU" i="1" dirty="0"/>
                    <a:t>D’</a:t>
                  </a:r>
                  <a:r>
                    <a:rPr lang="en-US" altLang="ru-RU" dirty="0"/>
                    <a:t>, </a:t>
                  </a:r>
                  <a:r>
                    <a:rPr lang="en-US" altLang="ru-RU" i="1" dirty="0"/>
                    <a:t>F’</a:t>
                  </a:r>
                  <a:r>
                    <a:rPr lang="en-US" altLang="ru-RU" dirty="0"/>
                    <a:t> </a:t>
                  </a:r>
                  <a:r>
                    <a:rPr lang="ru-RU" altLang="ru-RU" dirty="0"/>
                    <a:t>такие, что</a:t>
                  </a:r>
                  <a:endParaRPr lang="en-US" altLang="ru-RU" dirty="0"/>
                </a:p>
                <a:p>
                  <a:pPr algn="ctr" eaLnBrk="1" hangingPunct="1">
                    <a:spcBef>
                      <a:spcPts val="0"/>
                    </a:spcBef>
                  </a:pPr>
                  <a14:m>
                    <m:oMath xmlns:m="http://schemas.openxmlformats.org/officeDocument/2006/math">
                      <m:acc>
                        <m:accPr>
                          <m:chr m:val="̆"/>
                          <m:ctrlPr>
                            <a:rPr lang="en-US" altLang="ru-RU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ru-RU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altLang="ru-RU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  <m:r>
                            <a:rPr lang="en-US" altLang="ru-RU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  <m:r>
                            <a:rPr lang="en-US" altLang="ru-RU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e>
                      </m:acc>
                      <m:r>
                        <a:rPr lang="en-US" altLang="ru-RU" b="0" i="1" smtClean="0">
                          <a:latin typeface="Cambria Math" panose="02040503050406030204" pitchFamily="18" charset="0"/>
                        </a:rPr>
                        <m:t>=360</m:t>
                      </m:r>
                      <m:r>
                        <a:rPr lang="en-US" altLang="ru-R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°−2∠</m:t>
                      </m:r>
                      <m:r>
                        <a:rPr lang="en-US" altLang="ru-R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</m:t>
                      </m:r>
                    </m:oMath>
                  </a14:m>
                  <a:r>
                    <a:rPr lang="en-US" altLang="ru-RU" dirty="0"/>
                    <a:t>,</a:t>
                  </a:r>
                </a:p>
                <a:p>
                  <a:pPr algn="ctr" eaLnBrk="1" hangingPunct="1">
                    <a:spcBef>
                      <a:spcPts val="0"/>
                    </a:spcBef>
                  </a:pPr>
                  <a14:m>
                    <m:oMath xmlns:m="http://schemas.openxmlformats.org/officeDocument/2006/math">
                      <m:acc>
                        <m:accPr>
                          <m:chr m:val="̆"/>
                          <m:ctrlPr>
                            <a:rPr lang="en-US" altLang="ru-RU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ru-RU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  <m:r>
                            <a:rPr lang="en-US" altLang="ru-RU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  <m:r>
                            <a:rPr lang="en-US" altLang="ru-RU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  <m:r>
                            <a:rPr lang="en-US" altLang="ru-RU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e>
                      </m:acc>
                      <m:r>
                        <a:rPr lang="en-US" altLang="ru-RU" b="0" i="1" smtClean="0">
                          <a:latin typeface="Cambria Math" panose="02040503050406030204" pitchFamily="18" charset="0"/>
                        </a:rPr>
                        <m:t>=360</m:t>
                      </m:r>
                      <m:r>
                        <a:rPr lang="en-US" altLang="ru-R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°−2∠</m:t>
                      </m:r>
                      <m:r>
                        <a:rPr lang="en-US" altLang="ru-R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</m:oMath>
                  </a14:m>
                  <a:r>
                    <a:rPr lang="en-US" altLang="ru-RU" dirty="0"/>
                    <a:t>,</a:t>
                  </a:r>
                </a:p>
                <a:p>
                  <a:pPr algn="ctr" eaLnBrk="1" hangingPunct="1">
                    <a:spcBef>
                      <a:spcPts val="0"/>
                    </a:spcBef>
                  </a:pPr>
                  <a14:m>
                    <m:oMath xmlns:m="http://schemas.openxmlformats.org/officeDocument/2006/math">
                      <m:acc>
                        <m:accPr>
                          <m:chr m:val="̆"/>
                          <m:ctrlPr>
                            <a:rPr lang="en-US" altLang="ru-RU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p>
                            <m:sSupPr>
                              <m:ctrlPr>
                                <a:rPr lang="en-US" altLang="ru-RU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ru-RU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  <m:sup>
                              <m:r>
                                <a:rPr lang="en-US" altLang="ru-RU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altLang="ru-RU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  <m:r>
                            <a:rPr lang="en-US" altLang="ru-RU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e>
                      </m:acc>
                      <m:r>
                        <a:rPr lang="en-US" altLang="ru-RU" b="0" i="1" smtClean="0">
                          <a:latin typeface="Cambria Math" panose="02040503050406030204" pitchFamily="18" charset="0"/>
                        </a:rPr>
                        <m:t>=360</m:t>
                      </m:r>
                      <m:r>
                        <a:rPr lang="en-US" altLang="ru-R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°−2∠</m:t>
                      </m:r>
                      <m:r>
                        <a:rPr lang="en-US" altLang="ru-R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</m:oMath>
                  </a14:m>
                  <a:r>
                    <a:rPr lang="en-US" altLang="ru-RU" dirty="0"/>
                    <a:t>. </a:t>
                  </a:r>
                </a:p>
                <a:p>
                  <a:pPr algn="just" eaLnBrk="1" hangingPunct="1">
                    <a:spcBef>
                      <a:spcPts val="0"/>
                    </a:spcBef>
                  </a:pPr>
                  <a:r>
                    <a:rPr lang="ru-RU" altLang="ru-RU" dirty="0"/>
                    <a:t>На этих дугах отметим соответственно точки </a:t>
                  </a:r>
                  <a:r>
                    <a:rPr lang="en-US" altLang="ru-RU" i="1" dirty="0"/>
                    <a:t>C’, B’</a:t>
                  </a:r>
                  <a:r>
                    <a:rPr lang="en-US" altLang="ru-RU" dirty="0"/>
                    <a:t>, </a:t>
                  </a:r>
                  <a:r>
                    <a:rPr lang="en-US" altLang="ru-RU" i="1" dirty="0"/>
                    <a:t>A’</a:t>
                  </a:r>
                  <a:r>
                    <a:rPr lang="en-US" altLang="ru-RU" dirty="0"/>
                    <a:t>.</a:t>
                  </a:r>
                  <a:r>
                    <a:rPr lang="en-US" altLang="ru-RU" i="1" dirty="0"/>
                    <a:t> </a:t>
                  </a:r>
                  <a:r>
                    <a:rPr lang="ru-RU" altLang="ru-RU" dirty="0"/>
                    <a:t>Шестиугольник </a:t>
                  </a:r>
                  <a:r>
                    <a:rPr lang="en-US" altLang="ru-RU" i="1" dirty="0"/>
                    <a:t>A’B’C’D’E’F’</a:t>
                  </a:r>
                  <a:r>
                    <a:rPr lang="ru-RU" altLang="ru-RU" dirty="0"/>
                    <a:t> будет искомым.</a:t>
                  </a:r>
                  <a:endParaRPr lang="ru-RU" altLang="ru-RU" i="1" dirty="0"/>
                </a:p>
              </p:txBody>
            </p:sp>
          </mc:Choice>
          <mc:Fallback xmlns="">
            <p:sp>
              <p:nvSpPr>
                <p:cNvPr id="2" name="Text Box 4">
                  <a:extLst>
                    <a:ext uri="{FF2B5EF4-FFF2-40B4-BE49-F238E27FC236}">
                      <a16:creationId xmlns:a16="http://schemas.microsoft.com/office/drawing/2014/main" id="{4DDCD875-6998-0F3E-AD24-E7D42CFBF78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707904" y="2514600"/>
                  <a:ext cx="5436096" cy="3241080"/>
                </a:xfrm>
                <a:prstGeom prst="rect">
                  <a:avLst/>
                </a:prstGeom>
                <a:blipFill>
                  <a:blip r:embed="rId3"/>
                  <a:stretch>
                    <a:fillRect l="-1682" r="-1794" b="-3390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5" name="Рисунок 4">
              <a:extLst>
                <a:ext uri="{FF2B5EF4-FFF2-40B4-BE49-F238E27FC236}">
                  <a16:creationId xmlns:a16="http://schemas.microsoft.com/office/drawing/2014/main" id="{C9029FDA-0D01-9010-EB78-AE6F5D527AC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79512" y="2780928"/>
              <a:ext cx="3401814" cy="283920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79167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>
            <a:extLst>
              <a:ext uri="{FF2B5EF4-FFF2-40B4-BE49-F238E27FC236}">
                <a16:creationId xmlns:a16="http://schemas.microsoft.com/office/drawing/2014/main" id="{5B733CB7-48F0-458F-B510-962A3D810B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28*</a:t>
            </a:r>
          </a:p>
        </p:txBody>
      </p:sp>
      <p:sp>
        <p:nvSpPr>
          <p:cNvPr id="117763" name="Text Box 3">
            <a:extLst>
              <a:ext uri="{FF2B5EF4-FFF2-40B4-BE49-F238E27FC236}">
                <a16:creationId xmlns:a16="http://schemas.microsoft.com/office/drawing/2014/main" id="{8D8F0747-F7AB-4AE3-825E-DA6011C9A3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/>
              <a:t>	</a:t>
            </a:r>
            <a:r>
              <a:rPr lang="ru-RU" altLang="ru-RU" sz="2800" dirty="0"/>
              <a:t>Докажите, что с</a:t>
            </a:r>
            <a:r>
              <a:rPr lang="ru-RU" altLang="ru-RU" sz="2800" dirty="0">
                <a:cs typeface="Times New Roman" panose="02020603050405020304" pitchFamily="18" charset="0"/>
              </a:rPr>
              <a:t>умма любых трёх не соседних углов вписанного семиугольника больше 360</a:t>
            </a:r>
            <a:r>
              <a:rPr lang="ru-RU" altLang="ru-RU" sz="2800" baseline="30000" dirty="0">
                <a:cs typeface="Times New Roman" panose="02020603050405020304" pitchFamily="18" charset="0"/>
              </a:rPr>
              <a:t>о</a:t>
            </a:r>
            <a:r>
              <a:rPr lang="ru-RU" altLang="ru-RU" sz="2800" dirty="0"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514052" name="Text Box 4">
            <a:extLst>
              <a:ext uri="{FF2B5EF4-FFF2-40B4-BE49-F238E27FC236}">
                <a16:creationId xmlns:a16="http://schemas.microsoft.com/office/drawing/2014/main" id="{DACECF05-233F-4F23-99F2-B4319C153D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2287" y="1874727"/>
            <a:ext cx="5715000" cy="3108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</a:t>
            </a:r>
            <a:r>
              <a:rPr lang="ru-RU" altLang="ru-RU" dirty="0">
                <a:solidFill>
                  <a:srgbClr val="FF3300"/>
                </a:solidFill>
              </a:rPr>
              <a:t>Решение</a:t>
            </a:r>
            <a:r>
              <a:rPr lang="ru-RU" altLang="ru-RU" dirty="0"/>
              <a:t>. Рассмотрим, например, углы </a:t>
            </a:r>
            <a:r>
              <a:rPr lang="en-US" altLang="ru-RU" i="1" dirty="0"/>
              <a:t>A</a:t>
            </a:r>
            <a:r>
              <a:rPr lang="en-US" altLang="ru-RU" dirty="0"/>
              <a:t>, </a:t>
            </a:r>
            <a:r>
              <a:rPr lang="en-US" altLang="ru-RU" i="1" dirty="0"/>
              <a:t>C</a:t>
            </a:r>
            <a:r>
              <a:rPr lang="en-US" altLang="ru-RU" dirty="0"/>
              <a:t>, </a:t>
            </a:r>
            <a:r>
              <a:rPr lang="en-US" altLang="ru-RU" i="1" dirty="0"/>
              <a:t>E</a:t>
            </a:r>
            <a:r>
              <a:rPr lang="en-US" altLang="ru-RU" dirty="0"/>
              <a:t>. </a:t>
            </a:r>
            <a:r>
              <a:rPr lang="ru-RU" altLang="ru-RU" dirty="0"/>
              <a:t>Угол </a:t>
            </a:r>
            <a:r>
              <a:rPr lang="en-US" altLang="ru-RU" i="1" dirty="0"/>
              <a:t>A </a:t>
            </a:r>
            <a:r>
              <a:rPr lang="ru-RU" altLang="ru-RU" dirty="0"/>
              <a:t>опирается на всю окружность без дуги </a:t>
            </a:r>
            <a:r>
              <a:rPr lang="en-US" altLang="ru-RU" i="1" dirty="0"/>
              <a:t>BG</a:t>
            </a:r>
            <a:r>
              <a:rPr lang="en-US" altLang="ru-RU" dirty="0"/>
              <a:t>. </a:t>
            </a:r>
            <a:r>
              <a:rPr lang="ru-RU" altLang="ru-RU" dirty="0"/>
              <a:t>Угол </a:t>
            </a:r>
            <a:r>
              <a:rPr lang="en-US" altLang="ru-RU" i="1" dirty="0"/>
              <a:t>C </a:t>
            </a:r>
            <a:r>
              <a:rPr lang="ru-RU" altLang="ru-RU" dirty="0"/>
              <a:t>опирается на всю окружность без дуги </a:t>
            </a:r>
            <a:r>
              <a:rPr lang="en-US" altLang="ru-RU" i="1" dirty="0"/>
              <a:t>BD</a:t>
            </a:r>
            <a:r>
              <a:rPr lang="en-US" altLang="ru-RU" dirty="0"/>
              <a:t>. </a:t>
            </a:r>
            <a:r>
              <a:rPr lang="ru-RU" altLang="ru-RU" dirty="0"/>
              <a:t>Угол </a:t>
            </a:r>
            <a:r>
              <a:rPr lang="en-US" altLang="ru-RU" i="1" dirty="0"/>
              <a:t>E </a:t>
            </a:r>
            <a:r>
              <a:rPr lang="ru-RU" altLang="ru-RU" dirty="0"/>
              <a:t>опирается на всю окружность без дуги </a:t>
            </a:r>
            <a:r>
              <a:rPr lang="en-US" altLang="ru-RU" i="1" dirty="0"/>
              <a:t>DF</a:t>
            </a:r>
            <a:r>
              <a:rPr lang="en-US" altLang="ru-RU" dirty="0"/>
              <a:t>. </a:t>
            </a:r>
            <a:r>
              <a:rPr lang="ru-RU" altLang="ru-RU" dirty="0"/>
              <a:t>В сумме эти углы опираются на более чем две окружности. Следовательно, их сумма больше 360</a:t>
            </a:r>
            <a:r>
              <a:rPr lang="ru-RU" altLang="ru-RU" baseline="30000" dirty="0"/>
              <a:t>о</a:t>
            </a:r>
            <a:r>
              <a:rPr lang="ru-RU" altLang="ru-RU" dirty="0"/>
              <a:t>.</a:t>
            </a:r>
          </a:p>
        </p:txBody>
      </p:sp>
      <p:pic>
        <p:nvPicPr>
          <p:cNvPr id="117765" name="Picture 6">
            <a:extLst>
              <a:ext uri="{FF2B5EF4-FFF2-40B4-BE49-F238E27FC236}">
                <a16:creationId xmlns:a16="http://schemas.microsoft.com/office/drawing/2014/main" id="{A1A681BB-2CCD-448C-A3F9-0AE5C0FDBF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836737"/>
            <a:ext cx="3035300" cy="318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4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4052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B517DA2A-47AF-4100-B34D-574F2A61E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2431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ru-RU" altLang="ru-RU" sz="3200" dirty="0">
                <a:solidFill>
                  <a:srgbClr val="FF0000"/>
                </a:solidFill>
              </a:rPr>
              <a:t>	</a:t>
            </a:r>
            <a:r>
              <a:rPr lang="ru-RU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Доказательство. </a:t>
            </a:r>
            <a:r>
              <a:rPr lang="ru-RU" dirty="0"/>
              <a:t>Пусть четырёхугольник </a:t>
            </a:r>
            <a:r>
              <a:rPr lang="en-US" i="1" dirty="0"/>
              <a:t>ABCD </a:t>
            </a:r>
            <a:r>
              <a:rPr lang="ru-RU" dirty="0"/>
              <a:t>вписан в окружность. Обозначим </a:t>
            </a:r>
            <a:r>
              <a:rPr lang="en-US" i="1" dirty="0"/>
              <a:t>E</a:t>
            </a:r>
            <a:r>
              <a:rPr lang="ru-RU" dirty="0"/>
              <a:t>, </a:t>
            </a:r>
            <a:r>
              <a:rPr lang="en-US" i="1" dirty="0"/>
              <a:t>F</a:t>
            </a:r>
            <a:r>
              <a:rPr lang="ru-RU" dirty="0"/>
              <a:t>, </a:t>
            </a:r>
            <a:r>
              <a:rPr lang="en-US" i="1" dirty="0"/>
              <a:t>G</a:t>
            </a:r>
            <a:r>
              <a:rPr lang="ru-RU" dirty="0"/>
              <a:t>, </a:t>
            </a:r>
            <a:r>
              <a:rPr lang="en-US" i="1" dirty="0"/>
              <a:t>H </a:t>
            </a:r>
            <a:r>
              <a:rPr lang="ru-RU" dirty="0"/>
              <a:t>середины сторон соответственно </a:t>
            </a:r>
            <a:r>
              <a:rPr lang="en-US" i="1" dirty="0"/>
              <a:t>AB</a:t>
            </a:r>
            <a:r>
              <a:rPr lang="ru-RU" dirty="0"/>
              <a:t>, </a:t>
            </a:r>
            <a:r>
              <a:rPr lang="en-US" i="1" dirty="0"/>
              <a:t>BC</a:t>
            </a:r>
            <a:r>
              <a:rPr lang="ru-RU" dirty="0"/>
              <a:t>, </a:t>
            </a:r>
            <a:r>
              <a:rPr lang="en-US" i="1" dirty="0"/>
              <a:t>CD</a:t>
            </a:r>
            <a:r>
              <a:rPr lang="ru-RU" dirty="0"/>
              <a:t>, </a:t>
            </a:r>
            <a:r>
              <a:rPr lang="en-US" i="1" dirty="0"/>
              <a:t>AD</a:t>
            </a:r>
            <a:r>
              <a:rPr lang="ru-RU" dirty="0"/>
              <a:t>.</a:t>
            </a:r>
            <a:r>
              <a:rPr lang="ru-RU" i="1" dirty="0"/>
              <a:t> </a:t>
            </a:r>
            <a:r>
              <a:rPr lang="ru-RU" dirty="0"/>
              <a:t>Проведём серединные перпендикуляры к сторонам четырёхугольника. Они пересекутся в центре </a:t>
            </a:r>
            <a:r>
              <a:rPr lang="en-US" i="1" dirty="0"/>
              <a:t>O </a:t>
            </a:r>
            <a:r>
              <a:rPr lang="ru-RU" dirty="0"/>
              <a:t>описанной окружности. Соединим отрезками точку </a:t>
            </a:r>
            <a:r>
              <a:rPr lang="en-US" i="1" dirty="0"/>
              <a:t>O </a:t>
            </a:r>
            <a:r>
              <a:rPr lang="ru-RU" dirty="0"/>
              <a:t>с вершинами четырёхугольника.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 Box 3">
                <a:extLst>
                  <a:ext uri="{FF2B5EF4-FFF2-40B4-BE49-F238E27FC236}">
                    <a16:creationId xmlns:a16="http://schemas.microsoft.com/office/drawing/2014/main" id="{20DA874E-3C7B-010C-BDDD-B61B81C2182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08959" y="2276872"/>
                <a:ext cx="5846615" cy="260827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just"/>
                <a:r>
                  <a:rPr lang="ru-RU" altLang="ru-RU" sz="3200" dirty="0">
                    <a:solidFill>
                      <a:srgbClr val="FF0000"/>
                    </a:solidFill>
                  </a:rPr>
                  <a:t>	</a:t>
                </a:r>
                <a:r>
                  <a:rPr lang="ru-RU" sz="2200" dirty="0"/>
                  <a:t>Треугольники </a:t>
                </a:r>
                <a:r>
                  <a:rPr lang="en-US" sz="2200" i="1" dirty="0"/>
                  <a:t>OAE </a:t>
                </a:r>
                <a:r>
                  <a:rPr lang="ru-RU" sz="2200" dirty="0"/>
                  <a:t>и </a:t>
                </a:r>
                <a:r>
                  <a:rPr lang="en-US" sz="2200" i="1" dirty="0"/>
                  <a:t>OBE </a:t>
                </a:r>
                <a:r>
                  <a:rPr lang="ru-RU" sz="2200" dirty="0"/>
                  <a:t>равны по трём сторонам. Следовательно, </a:t>
                </a:r>
                <a14:m>
                  <m:oMath xmlns:m="http://schemas.openxmlformats.org/officeDocument/2006/math">
                    <m:r>
                      <a:rPr lang="ru-RU" sz="2200" i="1">
                        <a:latin typeface="Cambria Math" panose="02040503050406030204" pitchFamily="18" charset="0"/>
                      </a:rPr>
                      <m:t>∠</m:t>
                    </m:r>
                    <m:r>
                      <a:rPr lang="en-US" sz="2200" i="1">
                        <a:latin typeface="Cambria Math" panose="02040503050406030204" pitchFamily="18" charset="0"/>
                      </a:rPr>
                      <m:t>𝑂𝐴𝐸</m:t>
                    </m:r>
                    <m:r>
                      <a:rPr lang="ru-RU" sz="2200" i="1">
                        <a:latin typeface="Cambria Math" panose="02040503050406030204" pitchFamily="18" charset="0"/>
                      </a:rPr>
                      <m:t>=∠</m:t>
                    </m:r>
                    <m:r>
                      <a:rPr lang="ru-RU" sz="2200" i="1">
                        <a:latin typeface="Cambria Math" panose="02040503050406030204" pitchFamily="18" charset="0"/>
                      </a:rPr>
                      <m:t>𝑂𝐵𝐸</m:t>
                    </m:r>
                  </m:oMath>
                </a14:m>
                <a:r>
                  <a:rPr lang="ru-RU" sz="2200" dirty="0"/>
                  <a:t>. Аналогично доказывается, что </a:t>
                </a:r>
                <a14:m>
                  <m:oMath xmlns:m="http://schemas.openxmlformats.org/officeDocument/2006/math">
                    <m:r>
                      <a:rPr lang="ru-RU" sz="2200" i="1">
                        <a:latin typeface="Cambria Math" panose="02040503050406030204" pitchFamily="18" charset="0"/>
                      </a:rPr>
                      <m:t>∠</m:t>
                    </m:r>
                    <m:r>
                      <a:rPr lang="en-US" sz="2200" i="1">
                        <a:latin typeface="Cambria Math" panose="02040503050406030204" pitchFamily="18" charset="0"/>
                      </a:rPr>
                      <m:t>𝑂𝐵𝐸</m:t>
                    </m:r>
                    <m:r>
                      <a:rPr lang="ru-RU" sz="2200" i="1">
                        <a:latin typeface="Cambria Math" panose="02040503050406030204" pitchFamily="18" charset="0"/>
                      </a:rPr>
                      <m:t>=∠</m:t>
                    </m:r>
                    <m:r>
                      <a:rPr lang="ru-RU" sz="2200" i="1">
                        <a:latin typeface="Cambria Math" panose="02040503050406030204" pitchFamily="18" charset="0"/>
                      </a:rPr>
                      <m:t>𝑂𝐶𝐹</m:t>
                    </m:r>
                  </m:oMath>
                </a14:m>
                <a:r>
                  <a:rPr lang="ru-RU" sz="2200" dirty="0"/>
                  <a:t>, </a:t>
                </a:r>
                <a14:m>
                  <m:oMath xmlns:m="http://schemas.openxmlformats.org/officeDocument/2006/math">
                    <m:r>
                      <a:rPr lang="ru-RU" sz="2200" i="1">
                        <a:latin typeface="Cambria Math" panose="02040503050406030204" pitchFamily="18" charset="0"/>
                      </a:rPr>
                      <m:t>∠</m:t>
                    </m:r>
                    <m:r>
                      <a:rPr lang="en-US" sz="2200" i="1">
                        <a:latin typeface="Cambria Math" panose="02040503050406030204" pitchFamily="18" charset="0"/>
                      </a:rPr>
                      <m:t>𝑂𝐶𝐺</m:t>
                    </m:r>
                    <m:r>
                      <a:rPr lang="ru-RU" sz="2200" i="1">
                        <a:latin typeface="Cambria Math" panose="02040503050406030204" pitchFamily="18" charset="0"/>
                      </a:rPr>
                      <m:t>=∠</m:t>
                    </m:r>
                    <m:r>
                      <a:rPr lang="ru-RU" sz="2200" i="1">
                        <a:latin typeface="Cambria Math" panose="02040503050406030204" pitchFamily="18" charset="0"/>
                      </a:rPr>
                      <m:t>𝑂𝐷𝐺</m:t>
                    </m:r>
                  </m:oMath>
                </a14:m>
                <a:r>
                  <a:rPr lang="ru-RU" sz="2200" dirty="0"/>
                  <a:t>, </a:t>
                </a:r>
                <a14:m>
                  <m:oMath xmlns:m="http://schemas.openxmlformats.org/officeDocument/2006/math">
                    <m:r>
                      <a:rPr lang="ru-RU" sz="2200" i="1">
                        <a:latin typeface="Cambria Math" panose="02040503050406030204" pitchFamily="18" charset="0"/>
                      </a:rPr>
                      <m:t>∠</m:t>
                    </m:r>
                    <m:r>
                      <a:rPr lang="en-US" sz="2200" i="1">
                        <a:latin typeface="Cambria Math" panose="02040503050406030204" pitchFamily="18" charset="0"/>
                      </a:rPr>
                      <m:t>𝑂𝐷𝐻</m:t>
                    </m:r>
                    <m:r>
                      <a:rPr lang="ru-RU" sz="2200" i="1">
                        <a:latin typeface="Cambria Math" panose="02040503050406030204" pitchFamily="18" charset="0"/>
                      </a:rPr>
                      <m:t>=∠</m:t>
                    </m:r>
                    <m:r>
                      <a:rPr lang="ru-RU" sz="2200" i="1">
                        <a:latin typeface="Cambria Math" panose="02040503050406030204" pitchFamily="18" charset="0"/>
                      </a:rPr>
                      <m:t>𝑂𝐴𝐻</m:t>
                    </m:r>
                  </m:oMath>
                </a14:m>
                <a:r>
                  <a:rPr lang="ru-RU" sz="2200" dirty="0"/>
                  <a:t>. Из этих равенств следуют равенства </a:t>
                </a:r>
                <a14:m>
                  <m:oMath xmlns:m="http://schemas.openxmlformats.org/officeDocument/2006/math">
                    <m:r>
                      <a:rPr lang="ru-RU" sz="2200" i="1">
                        <a:latin typeface="Cambria Math" panose="02040503050406030204" pitchFamily="18" charset="0"/>
                      </a:rPr>
                      <m:t>∠</m:t>
                    </m:r>
                    <m:r>
                      <a:rPr lang="en-US" sz="22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ru-RU" sz="2200" i="1">
                        <a:latin typeface="Cambria Math" panose="02040503050406030204" pitchFamily="18" charset="0"/>
                      </a:rPr>
                      <m:t>+∠</m:t>
                    </m:r>
                    <m:r>
                      <a:rPr lang="en-US" sz="2200" i="1">
                        <a:latin typeface="Cambria Math" panose="02040503050406030204" pitchFamily="18" charset="0"/>
                      </a:rPr>
                      <m:t>𝐶</m:t>
                    </m:r>
                    <m:r>
                      <a:rPr lang="ru-RU" sz="2200" i="1">
                        <a:latin typeface="Cambria Math" panose="02040503050406030204" pitchFamily="18" charset="0"/>
                      </a:rPr>
                      <m:t>=∠</m:t>
                    </m:r>
                    <m:r>
                      <a:rPr lang="ru-RU" sz="2200" i="1">
                        <a:latin typeface="Cambria Math" panose="02040503050406030204" pitchFamily="18" charset="0"/>
                      </a:rPr>
                      <m:t>𝑂𝐴𝐸</m:t>
                    </m:r>
                    <m:r>
                      <a:rPr lang="ru-RU" sz="2200" i="1">
                        <a:latin typeface="Cambria Math" panose="02040503050406030204" pitchFamily="18" charset="0"/>
                      </a:rPr>
                      <m:t>+∠</m:t>
                    </m:r>
                    <m:r>
                      <a:rPr lang="ru-RU" sz="2200" i="1">
                        <a:latin typeface="Cambria Math" panose="02040503050406030204" pitchFamily="18" charset="0"/>
                      </a:rPr>
                      <m:t>𝑂𝐴𝐻</m:t>
                    </m:r>
                    <m:r>
                      <a:rPr lang="ru-RU" sz="2200" i="1">
                        <a:latin typeface="Cambria Math" panose="02040503050406030204" pitchFamily="18" charset="0"/>
                      </a:rPr>
                      <m:t>+∠</m:t>
                    </m:r>
                    <m:r>
                      <a:rPr lang="ru-RU" sz="2200" i="1">
                        <a:latin typeface="Cambria Math" panose="02040503050406030204" pitchFamily="18" charset="0"/>
                      </a:rPr>
                      <m:t>𝑂𝐶𝐹</m:t>
                    </m:r>
                    <m:r>
                      <a:rPr lang="ru-RU" sz="2200" i="1">
                        <a:latin typeface="Cambria Math" panose="02040503050406030204" pitchFamily="18" charset="0"/>
                      </a:rPr>
                      <m:t>+∠</m:t>
                    </m:r>
                    <m:r>
                      <a:rPr lang="ru-RU" sz="2200" i="1">
                        <a:latin typeface="Cambria Math" panose="02040503050406030204" pitchFamily="18" charset="0"/>
                      </a:rPr>
                      <m:t>𝑂𝐶𝐺</m:t>
                    </m:r>
                    <m:r>
                      <a:rPr lang="ru-RU" sz="2200" i="1">
                        <a:latin typeface="Cambria Math" panose="02040503050406030204" pitchFamily="18" charset="0"/>
                      </a:rPr>
                      <m:t>=∠</m:t>
                    </m:r>
                    <m:r>
                      <a:rPr lang="ru-RU" sz="2200" i="1">
                        <a:latin typeface="Cambria Math" panose="02040503050406030204" pitchFamily="18" charset="0"/>
                      </a:rPr>
                      <m:t>𝑂𝐵𝐸</m:t>
                    </m:r>
                    <m:r>
                      <a:rPr lang="ru-RU" sz="2200" i="1">
                        <a:latin typeface="Cambria Math" panose="02040503050406030204" pitchFamily="18" charset="0"/>
                      </a:rPr>
                      <m:t>+∠</m:t>
                    </m:r>
                    <m:r>
                      <a:rPr lang="ru-RU" sz="2200" i="1">
                        <a:latin typeface="Cambria Math" panose="02040503050406030204" pitchFamily="18" charset="0"/>
                      </a:rPr>
                      <m:t>𝑂𝐷𝐻</m:t>
                    </m:r>
                    <m:r>
                      <a:rPr lang="ru-RU" sz="2200" i="1">
                        <a:latin typeface="Cambria Math" panose="02040503050406030204" pitchFamily="18" charset="0"/>
                      </a:rPr>
                      <m:t>+∠</m:t>
                    </m:r>
                    <m:r>
                      <a:rPr lang="ru-RU" sz="2200" i="1">
                        <a:latin typeface="Cambria Math" panose="02040503050406030204" pitchFamily="18" charset="0"/>
                      </a:rPr>
                      <m:t>𝑂𝐵𝐹</m:t>
                    </m:r>
                    <m:r>
                      <a:rPr lang="ru-RU" sz="2200" i="1">
                        <a:latin typeface="Cambria Math" panose="02040503050406030204" pitchFamily="18" charset="0"/>
                      </a:rPr>
                      <m:t>+∠</m:t>
                    </m:r>
                    <m:r>
                      <a:rPr lang="ru-RU" sz="2200" i="1">
                        <a:latin typeface="Cambria Math" panose="02040503050406030204" pitchFamily="18" charset="0"/>
                      </a:rPr>
                      <m:t>𝑂𝐷𝐺</m:t>
                    </m:r>
                    <m:r>
                      <a:rPr lang="ru-RU" sz="2200" i="1">
                        <a:latin typeface="Cambria Math" panose="02040503050406030204" pitchFamily="18" charset="0"/>
                      </a:rPr>
                      <m:t>=∠</m:t>
                    </m:r>
                    <m:r>
                      <a:rPr lang="en-US" sz="2200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ru-RU" sz="2200" i="1">
                        <a:latin typeface="Cambria Math" panose="02040503050406030204" pitchFamily="18" charset="0"/>
                      </a:rPr>
                      <m:t>+∠</m:t>
                    </m:r>
                    <m:r>
                      <a:rPr lang="en-US" sz="2200" i="1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ru-RU" sz="2200" dirty="0"/>
                  <a:t>.</a:t>
                </a:r>
                <a:endParaRPr lang="ru-RU" altLang="ru-RU" sz="2200" dirty="0"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" name="Text Box 3">
                <a:extLst>
                  <a:ext uri="{FF2B5EF4-FFF2-40B4-BE49-F238E27FC236}">
                    <a16:creationId xmlns:a16="http://schemas.microsoft.com/office/drawing/2014/main" id="{20DA874E-3C7B-010C-BDDD-B61B81C218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08959" y="2276872"/>
                <a:ext cx="5846615" cy="2608278"/>
              </a:xfrm>
              <a:prstGeom prst="rect">
                <a:avLst/>
              </a:prstGeom>
              <a:blipFill>
                <a:blip r:embed="rId3"/>
                <a:stretch>
                  <a:fillRect l="-1356" r="-1356" b="-398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6406F16C-F367-B97B-3B08-7829325DFBA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3555" y="2431435"/>
            <a:ext cx="2901849" cy="2711564"/>
          </a:xfrm>
          <a:prstGeom prst="rect">
            <a:avLst/>
          </a:prstGeom>
        </p:spPr>
      </p:pic>
      <p:sp>
        <p:nvSpPr>
          <p:cNvPr id="9" name="Text Box 3">
            <a:extLst>
              <a:ext uri="{FF2B5EF4-FFF2-40B4-BE49-F238E27FC236}">
                <a16:creationId xmlns:a16="http://schemas.microsoft.com/office/drawing/2014/main" id="{648291FB-6047-2C42-F95A-C51FD71A65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142999"/>
            <a:ext cx="9144000" cy="16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ru-RU" altLang="ru-RU" sz="3200" dirty="0">
                <a:solidFill>
                  <a:srgbClr val="FF0000"/>
                </a:solidFill>
              </a:rPr>
              <a:t>	</a:t>
            </a:r>
            <a:r>
              <a:rPr lang="ru-RU" sz="2200" dirty="0"/>
              <a:t>Заметим, что если аксиома параллельных имеет место, то из этой теоремы и формулы для суммы углов выпуклого четырёхугольника непосредственно следует, что суммы противолежащих углов вписанного четырёхугольника равны 180</a:t>
            </a:r>
            <a:r>
              <a:rPr lang="ru-RU" sz="2200" baseline="30000" dirty="0"/>
              <a:t>о</a:t>
            </a:r>
            <a:r>
              <a:rPr lang="ru-RU" sz="2200" dirty="0"/>
              <a:t>.</a:t>
            </a:r>
            <a:endParaRPr lang="ru-RU" altLang="ru-RU" sz="22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4743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ext Box 3">
            <a:extLst>
              <a:ext uri="{FF2B5EF4-FFF2-40B4-BE49-F238E27FC236}">
                <a16:creationId xmlns:a16="http://schemas.microsoft.com/office/drawing/2014/main" id="{9E6EEA94-C0F5-4C4B-A770-FA609F4A64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solidFill>
                  <a:srgbClr val="FF0000"/>
                </a:solidFill>
              </a:rPr>
              <a:t>	</a:t>
            </a:r>
            <a:r>
              <a:rPr lang="ru-RU" altLang="ru-RU" sz="2800" dirty="0">
                <a:solidFill>
                  <a:srgbClr val="FF0000"/>
                </a:solidFill>
              </a:rPr>
              <a:t>Теорема. </a:t>
            </a:r>
            <a:r>
              <a:rPr lang="ru-RU" altLang="ru-RU" sz="2800" dirty="0"/>
              <a:t>Если 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сумма его противоположных углов четырёхугольника равна 180</a:t>
            </a:r>
            <a:r>
              <a:rPr lang="ru-RU" sz="28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то около него можно описать окружность.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11268" name="Picture 8">
            <a:extLst>
              <a:ext uri="{FF2B5EF4-FFF2-40B4-BE49-F238E27FC236}">
                <a16:creationId xmlns:a16="http://schemas.microsoft.com/office/drawing/2014/main" id="{6B2F6DC8-76F5-4D39-A30A-A5314D3A7F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954147"/>
            <a:ext cx="2448272" cy="2351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 Box 3">
                <a:extLst>
                  <a:ext uri="{FF2B5EF4-FFF2-40B4-BE49-F238E27FC236}">
                    <a16:creationId xmlns:a16="http://schemas.microsoft.com/office/drawing/2014/main" id="{B517DA2A-47AF-4100-B34D-574F2A61E45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3306090"/>
                <a:ext cx="9144000" cy="35394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just" eaLnBrk="1" hangingPunct="1">
                  <a:spcBef>
                    <a:spcPct val="50000"/>
                  </a:spcBef>
                </a:pPr>
                <a:r>
                  <a:rPr lang="ru-RU" altLang="ru-RU" sz="3200" dirty="0">
                    <a:solidFill>
                      <a:srgbClr val="FF0000"/>
                    </a:solidFill>
                  </a:rPr>
                  <a:t>	</a:t>
                </a:r>
                <a:r>
                  <a:rPr lang="ru-RU" dirty="0">
                    <a:solidFill>
                      <a:srgbClr val="FF0000"/>
                    </a:solidFill>
                    <a:effectLst/>
                    <a:ea typeface="Times New Roman" panose="02020603050405020304" pitchFamily="18" charset="0"/>
                  </a:rPr>
                  <a:t>Доказательство. </a:t>
                </a:r>
                <a:r>
                  <a:rPr lang="ru-RU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Пусть </a:t>
                </a:r>
                <a:r>
                  <a:rPr lang="en-US" i="1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ABCD</a:t>
                </a:r>
                <a:r>
                  <a:rPr lang="ru-RU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 – четырехугольник, у которого </a:t>
                </a:r>
                <a14:m>
                  <m:oMath xmlns:m="http://schemas.openxmlformats.org/officeDocument/2006/math"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∠</m:t>
                    </m:r>
                    <m:r>
                      <a:rPr lang="en-US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𝐴</m:t>
                    </m:r>
                  </m:oMath>
                </a14:m>
                <a:r>
                  <a:rPr lang="ru-RU" i="1" dirty="0">
                    <a:solidFill>
                      <a:srgbClr val="000000"/>
                    </a:solidFill>
                    <a:ea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∠</m:t>
                    </m:r>
                    <m:r>
                      <a:rPr lang="en-US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𝐶</m:t>
                    </m:r>
                  </m:oMath>
                </a14:m>
                <a:r>
                  <a:rPr lang="ru-RU" i="1" dirty="0">
                    <a:solidFill>
                      <a:srgbClr val="000000"/>
                    </a:solidFill>
                    <a:ea typeface="Times New Roman" panose="02020603050405020304" pitchFamily="18" charset="0"/>
                  </a:rPr>
                  <a:t> = </a:t>
                </a:r>
                <a:r>
                  <a:rPr lang="ru-RU" dirty="0">
                    <a:solidFill>
                      <a:srgbClr val="000000"/>
                    </a:solidFill>
                    <a:ea typeface="Times New Roman" panose="02020603050405020304" pitchFamily="18" charset="0"/>
                  </a:rPr>
                  <a:t>180</a:t>
                </a:r>
                <a:r>
                  <a:rPr lang="ru-RU" baseline="30000" dirty="0">
                    <a:solidFill>
                      <a:srgbClr val="000000"/>
                    </a:solidFill>
                    <a:ea typeface="Times New Roman" panose="02020603050405020304" pitchFamily="18" charset="0"/>
                  </a:rPr>
                  <a:t>о</a:t>
                </a:r>
                <a:r>
                  <a:rPr lang="ru-RU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. Докажем, что около него можно описать окружность. </a:t>
                </a:r>
                <a:r>
                  <a:rPr lang="ru-RU" dirty="0">
                    <a:solidFill>
                      <a:srgbClr val="000000"/>
                    </a:solidFill>
                    <a:ea typeface="Times New Roman" panose="02020603050405020304" pitchFamily="18" charset="0"/>
                  </a:rPr>
                  <a:t>О</a:t>
                </a:r>
                <a:r>
                  <a:rPr lang="ru-RU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пишем окружность около треугольника </a:t>
                </a:r>
                <a:r>
                  <a:rPr lang="en-US" i="1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ABD</a:t>
                </a:r>
                <a:r>
                  <a:rPr lang="en-US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. </a:t>
                </a:r>
                <a:r>
                  <a:rPr lang="ru-RU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Вершина </a:t>
                </a:r>
                <a:r>
                  <a:rPr lang="en-US" i="1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C </a:t>
                </a:r>
                <a:r>
                  <a:rPr lang="ru-RU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не может лежать внутри окружности, так как в этом случае угол </a:t>
                </a:r>
                <a:r>
                  <a:rPr lang="en-US" i="1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C</a:t>
                </a:r>
                <a:r>
                  <a:rPr lang="ru-RU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 был бы больше </a:t>
                </a:r>
                <a:r>
                  <a:rPr lang="ru-RU" dirty="0">
                    <a:solidFill>
                      <a:srgbClr val="000000"/>
                    </a:solidFill>
                    <a:ea typeface="Times New Roman" panose="02020603050405020304" pitchFamily="18" charset="0"/>
                  </a:rPr>
                  <a:t>180</a:t>
                </a:r>
                <a:r>
                  <a:rPr lang="ru-RU" baseline="30000" dirty="0">
                    <a:solidFill>
                      <a:srgbClr val="000000"/>
                    </a:solidFill>
                    <a:ea typeface="Times New Roman" panose="02020603050405020304" pitchFamily="18" charset="0"/>
                  </a:rPr>
                  <a:t>о</a:t>
                </a:r>
                <a:r>
                  <a:rPr lang="ru-RU" dirty="0">
                    <a:solidFill>
                      <a:srgbClr val="000000"/>
                    </a:solidFill>
                    <a:ea typeface="Times New Roman" panose="02020603050405020304" pitchFamily="18" charset="0"/>
                  </a:rPr>
                  <a:t> – </a:t>
                </a:r>
                <a14:m>
                  <m:oMath xmlns:m="http://schemas.openxmlformats.org/officeDocument/2006/math"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∠</m:t>
                    </m:r>
                    <m:r>
                      <a:rPr lang="en-US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𝐴</m:t>
                    </m:r>
                  </m:oMath>
                </a14:m>
                <a:r>
                  <a:rPr lang="ru-RU" i="1" dirty="0">
                    <a:solidFill>
                      <a:srgbClr val="000000"/>
                    </a:solidFill>
                    <a:ea typeface="Times New Roman" panose="02020603050405020304" pitchFamily="18" charset="0"/>
                  </a:rPr>
                  <a:t>. </a:t>
                </a:r>
                <a:r>
                  <a:rPr lang="ru-RU" dirty="0">
                    <a:solidFill>
                      <a:srgbClr val="000000"/>
                    </a:solidFill>
                    <a:ea typeface="Times New Roman" panose="02020603050405020304" pitchFamily="18" charset="0"/>
                  </a:rPr>
                  <a:t>Вершина </a:t>
                </a:r>
                <a:r>
                  <a:rPr lang="en-US" i="1" dirty="0">
                    <a:solidFill>
                      <a:srgbClr val="000000"/>
                    </a:solidFill>
                    <a:ea typeface="Times New Roman" panose="02020603050405020304" pitchFamily="18" charset="0"/>
                  </a:rPr>
                  <a:t>C </a:t>
                </a:r>
                <a:r>
                  <a:rPr lang="ru-RU" dirty="0">
                    <a:solidFill>
                      <a:srgbClr val="000000"/>
                    </a:solidFill>
                    <a:ea typeface="Times New Roman" panose="02020603050405020304" pitchFamily="18" charset="0"/>
                  </a:rPr>
                  <a:t>не может лежать вне окружности, так как в этом случае угол </a:t>
                </a:r>
                <a:r>
                  <a:rPr lang="en-US" i="1" dirty="0">
                    <a:solidFill>
                      <a:srgbClr val="000000"/>
                    </a:solidFill>
                    <a:ea typeface="Times New Roman" panose="02020603050405020304" pitchFamily="18" charset="0"/>
                  </a:rPr>
                  <a:t>C</a:t>
                </a:r>
                <a:r>
                  <a:rPr lang="ru-RU" dirty="0">
                    <a:solidFill>
                      <a:srgbClr val="000000"/>
                    </a:solidFill>
                    <a:ea typeface="Times New Roman" panose="02020603050405020304" pitchFamily="18" charset="0"/>
                  </a:rPr>
                  <a:t> был бы меньше 180</a:t>
                </a:r>
                <a:r>
                  <a:rPr lang="ru-RU" baseline="30000" dirty="0">
                    <a:solidFill>
                      <a:srgbClr val="000000"/>
                    </a:solidFill>
                    <a:ea typeface="Times New Roman" panose="02020603050405020304" pitchFamily="18" charset="0"/>
                  </a:rPr>
                  <a:t>о</a:t>
                </a:r>
                <a:r>
                  <a:rPr lang="ru-RU" dirty="0">
                    <a:solidFill>
                      <a:srgbClr val="000000"/>
                    </a:solidFill>
                    <a:ea typeface="Times New Roman" panose="02020603050405020304" pitchFamily="18" charset="0"/>
                  </a:rPr>
                  <a:t> – </a:t>
                </a:r>
                <a14:m>
                  <m:oMath xmlns:m="http://schemas.openxmlformats.org/officeDocument/2006/math"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∠</m:t>
                    </m:r>
                    <m:r>
                      <a:rPr lang="en-US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𝐴</m:t>
                    </m:r>
                  </m:oMath>
                </a14:m>
                <a:r>
                  <a:rPr lang="ru-RU" i="1" dirty="0">
                    <a:solidFill>
                      <a:srgbClr val="000000"/>
                    </a:solidFill>
                    <a:ea typeface="Times New Roman" panose="02020603050405020304" pitchFamily="18" charset="0"/>
                  </a:rPr>
                  <a:t>. </a:t>
                </a:r>
                <a:r>
                  <a:rPr lang="ru-RU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Следовательно, вершина </a:t>
                </a:r>
                <a:r>
                  <a:rPr lang="en-US" i="1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C </a:t>
                </a:r>
                <a:r>
                  <a:rPr lang="ru-RU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лежит на окружности. Значит, построенная окружность будет описанной около четырёхугольника </a:t>
                </a:r>
                <a:r>
                  <a:rPr lang="en-US" i="1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ABCD</a:t>
                </a:r>
                <a:r>
                  <a:rPr lang="ru-RU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.</a:t>
                </a:r>
                <a:endParaRPr lang="ru-RU" altLang="ru-RU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 Box 3">
                <a:extLst>
                  <a:ext uri="{FF2B5EF4-FFF2-40B4-BE49-F238E27FC236}">
                    <a16:creationId xmlns:a16="http://schemas.microsoft.com/office/drawing/2014/main" id="{B517DA2A-47AF-4100-B34D-574F2A61E4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3306090"/>
                <a:ext cx="9144000" cy="3539430"/>
              </a:xfrm>
              <a:prstGeom prst="rect">
                <a:avLst/>
              </a:prstGeom>
              <a:blipFill>
                <a:blip r:embed="rId4"/>
                <a:stretch>
                  <a:fillRect l="-1000" r="-1000" b="-292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55083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 Box 3">
            <a:extLst>
              <a:ext uri="{FF2B5EF4-FFF2-40B4-BE49-F238E27FC236}">
                <a16:creationId xmlns:a16="http://schemas.microsoft.com/office/drawing/2014/main" id="{289E3C1F-E8CA-456B-89B4-19E07BD3F1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6632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solidFill>
                  <a:srgbClr val="FF0000"/>
                </a:solidFill>
                <a:cs typeface="Times New Roman" panose="02020603050405020304" pitchFamily="18" charset="0"/>
              </a:rPr>
              <a:t>Теорема. </a:t>
            </a:r>
            <a:r>
              <a:rPr lang="ru-RU" altLang="ru-RU" sz="3200" dirty="0">
                <a:cs typeface="Times New Roman" panose="02020603050405020304" pitchFamily="18" charset="0"/>
              </a:rPr>
              <a:t>Около любого правильного многоугольника можно описать окружность.</a:t>
            </a:r>
          </a:p>
        </p:txBody>
      </p:sp>
      <p:pic>
        <p:nvPicPr>
          <p:cNvPr id="9220" name="Picture 8">
            <a:extLst>
              <a:ext uri="{FF2B5EF4-FFF2-40B4-BE49-F238E27FC236}">
                <a16:creationId xmlns:a16="http://schemas.microsoft.com/office/drawing/2014/main" id="{36699436-83E1-46BA-B2F3-2DF166B5E8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340768"/>
            <a:ext cx="3868738" cy="333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153144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 Box 3">
            <a:extLst>
              <a:ext uri="{FF2B5EF4-FFF2-40B4-BE49-F238E27FC236}">
                <a16:creationId xmlns:a16="http://schemas.microsoft.com/office/drawing/2014/main" id="{289E3C1F-E8CA-456B-89B4-19E07BD3F1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2200" dirty="0">
                <a:solidFill>
                  <a:srgbClr val="FF0000"/>
                </a:solidFill>
                <a:cs typeface="Times New Roman" panose="02020603050405020304" pitchFamily="18" charset="0"/>
              </a:rPr>
              <a:t>Доказательство. 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Пусть </a:t>
            </a:r>
            <a:r>
              <a:rPr lang="ru-RU" sz="2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2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… </a:t>
            </a:r>
            <a:r>
              <a:rPr lang="ru-RU" sz="22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2200" i="1" baseline="-25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ru-RU" sz="2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правильный </a:t>
            </a:r>
            <a:r>
              <a:rPr lang="ru-RU" sz="2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-угольник. </a:t>
            </a:r>
            <a:r>
              <a:rPr lang="ru-RU" sz="2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Опишем около треугольника </a:t>
            </a:r>
            <a:r>
              <a:rPr lang="ru-RU" sz="2200" i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A</a:t>
            </a:r>
            <a:r>
              <a:rPr lang="ru-RU" sz="2200" baseline="-25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1</a:t>
            </a:r>
            <a:r>
              <a:rPr lang="ru-RU" sz="2200" i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A</a:t>
            </a:r>
            <a:r>
              <a:rPr lang="ru-RU" sz="2200" baseline="-25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2</a:t>
            </a:r>
            <a:r>
              <a:rPr lang="ru-RU" sz="2200" i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A</a:t>
            </a:r>
            <a:r>
              <a:rPr lang="ru-RU" sz="2200" baseline="-25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3</a:t>
            </a:r>
            <a:r>
              <a:rPr lang="ru-RU" sz="2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окружность с центром в точке </a:t>
            </a:r>
            <a:r>
              <a:rPr lang="ru-RU" sz="2200" i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O</a:t>
            </a:r>
            <a:r>
              <a:rPr lang="ru-RU" sz="2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и радиусом </a:t>
            </a:r>
            <a:r>
              <a:rPr lang="ru-RU" sz="2200" i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R</a:t>
            </a:r>
            <a:r>
              <a:rPr lang="ru-RU" sz="2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. 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altLang="ru-RU" sz="2200" dirty="0">
              <a:cs typeface="Times New Roman" panose="02020603050405020304" pitchFamily="18" charset="0"/>
            </a:endParaRPr>
          </a:p>
        </p:txBody>
      </p:sp>
      <p:pic>
        <p:nvPicPr>
          <p:cNvPr id="9220" name="Picture 8">
            <a:extLst>
              <a:ext uri="{FF2B5EF4-FFF2-40B4-BE49-F238E27FC236}">
                <a16:creationId xmlns:a16="http://schemas.microsoft.com/office/drawing/2014/main" id="{36699436-83E1-46BA-B2F3-2DF166B5E8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51187"/>
            <a:ext cx="2981834" cy="25682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 Box 3">
                <a:extLst>
                  <a:ext uri="{FF2B5EF4-FFF2-40B4-BE49-F238E27FC236}">
                    <a16:creationId xmlns:a16="http://schemas.microsoft.com/office/drawing/2014/main" id="{B4F582A1-5960-4433-B86E-F5FDB7F56B3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3915837"/>
                <a:ext cx="9144000" cy="261610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just" eaLnBrk="1" hangingPunct="1">
                  <a:spcBef>
                    <a:spcPct val="50000"/>
                  </a:spcBef>
                </a:pPr>
                <a:r>
                  <a:rPr lang="ru-RU" altLang="ru-RU" sz="3200" dirty="0">
                    <a:cs typeface="Times New Roman" panose="02020603050405020304" pitchFamily="18" charset="0"/>
                  </a:rPr>
                  <a:t>	</a:t>
                </a:r>
                <a:r>
                  <a:rPr lang="ru-RU" sz="22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Значит, угол </a:t>
                </a:r>
                <a:r>
                  <a:rPr lang="ru-RU" sz="2200" i="1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OA</a:t>
                </a:r>
                <a:r>
                  <a:rPr lang="ru-RU" sz="2200" baseline="-250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3</a:t>
                </a:r>
                <a:r>
                  <a:rPr lang="ru-RU" sz="2200" i="1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A</a:t>
                </a:r>
                <a:r>
                  <a:rPr lang="ru-RU" sz="2200" baseline="-250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4</a:t>
                </a:r>
                <a:r>
                  <a:rPr lang="ru-RU" sz="22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 также составляет половину угла </a:t>
                </a:r>
                <a:r>
                  <a:rPr lang="ru-RU" sz="2200" i="1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n</a:t>
                </a:r>
                <a:r>
                  <a:rPr lang="ru-RU" sz="22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-угольника. Треугольники </a:t>
                </a:r>
                <a:r>
                  <a:rPr lang="ru-RU" sz="2200" i="1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OA</a:t>
                </a:r>
                <a:r>
                  <a:rPr lang="ru-RU" sz="2200" baseline="-250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3</a:t>
                </a:r>
                <a:r>
                  <a:rPr lang="ru-RU" sz="2200" i="1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A</a:t>
                </a:r>
                <a:r>
                  <a:rPr lang="ru-RU" sz="2200" baseline="-250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2</a:t>
                </a:r>
                <a:r>
                  <a:rPr lang="ru-RU" sz="22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 и </a:t>
                </a:r>
                <a:r>
                  <a:rPr lang="ru-RU" sz="2200" i="1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OA</a:t>
                </a:r>
                <a:r>
                  <a:rPr lang="ru-RU" sz="2200" baseline="-250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3</a:t>
                </a:r>
                <a:r>
                  <a:rPr lang="ru-RU" sz="2200" i="1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A</a:t>
                </a:r>
                <a:r>
                  <a:rPr lang="ru-RU" sz="2200" baseline="-250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4</a:t>
                </a:r>
                <a:r>
                  <a:rPr lang="ru-RU" sz="22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 равны по двум сторонам и углу между ними (</a:t>
                </a:r>
                <a:r>
                  <a:rPr lang="ru-RU" sz="2200" i="1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A</a:t>
                </a:r>
                <a:r>
                  <a:rPr lang="ru-RU" sz="2200" baseline="-250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2</a:t>
                </a:r>
                <a:r>
                  <a:rPr lang="ru-RU" sz="2200" i="1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A</a:t>
                </a:r>
                <a:r>
                  <a:rPr lang="ru-RU" sz="2200" baseline="-250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3</a:t>
                </a:r>
                <a:r>
                  <a:rPr lang="ru-RU" sz="22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 = </a:t>
                </a:r>
                <a:r>
                  <a:rPr lang="ru-RU" sz="2200" i="1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A</a:t>
                </a:r>
                <a:r>
                  <a:rPr lang="ru-RU" sz="2200" baseline="-250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3</a:t>
                </a:r>
                <a:r>
                  <a:rPr lang="ru-RU" sz="2200" i="1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A</a:t>
                </a:r>
                <a:r>
                  <a:rPr lang="ru-RU" sz="2200" baseline="-250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4</a:t>
                </a:r>
                <a:r>
                  <a:rPr lang="ru-RU" sz="22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, </a:t>
                </a:r>
                <a:r>
                  <a:rPr lang="ru-RU" sz="2200" i="1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OA</a:t>
                </a:r>
                <a:r>
                  <a:rPr lang="ru-RU" sz="2200" baseline="-250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3</a:t>
                </a:r>
                <a:r>
                  <a:rPr lang="ru-RU" sz="22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 – общая, </a:t>
                </a:r>
                <a14:m>
                  <m:oMath xmlns:m="http://schemas.openxmlformats.org/officeDocument/2006/math">
                    <m:r>
                      <a:rPr lang="ru-RU" sz="2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ru-RU" sz="2200" i="1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OA</a:t>
                </a:r>
                <a:r>
                  <a:rPr lang="ru-RU" sz="2200" baseline="-250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3</a:t>
                </a:r>
                <a:r>
                  <a:rPr lang="ru-RU" sz="2200" i="1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A</a:t>
                </a:r>
                <a:r>
                  <a:rPr lang="ru-RU" sz="2200" baseline="-250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2</a:t>
                </a:r>
                <a:r>
                  <a:rPr lang="ru-RU" sz="22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ru-RU" sz="2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ru-RU" sz="2200" i="1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OA</a:t>
                </a:r>
                <a:r>
                  <a:rPr lang="ru-RU" sz="2200" baseline="-250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3</a:t>
                </a:r>
                <a:r>
                  <a:rPr lang="ru-RU" sz="2200" i="1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A</a:t>
                </a:r>
                <a:r>
                  <a:rPr lang="ru-RU" sz="2200" baseline="-250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4</a:t>
                </a:r>
                <a:r>
                  <a:rPr lang="ru-RU" sz="22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). Следовательно, </a:t>
                </a:r>
                <a:r>
                  <a:rPr lang="ru-RU" sz="2200" i="1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OA</a:t>
                </a:r>
                <a:r>
                  <a:rPr lang="ru-RU" sz="2200" baseline="-250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2</a:t>
                </a:r>
                <a:r>
                  <a:rPr lang="ru-RU" sz="22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 = </a:t>
                </a:r>
                <a:r>
                  <a:rPr lang="ru-RU" sz="2200" i="1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OA</a:t>
                </a:r>
                <a:r>
                  <a:rPr lang="ru-RU" sz="2200" baseline="-250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4</a:t>
                </a:r>
                <a:r>
                  <a:rPr lang="ru-RU" sz="22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 = </a:t>
                </a:r>
                <a:r>
                  <a:rPr lang="ru-RU" sz="2200" i="1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R</a:t>
                </a:r>
                <a:r>
                  <a:rPr lang="ru-RU" sz="22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. Аналогично показывается, что следующие вершины </a:t>
                </a:r>
                <a:r>
                  <a:rPr lang="en-US" sz="2200" i="1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A</a:t>
                </a:r>
                <a:r>
                  <a:rPr lang="ru-RU" sz="2200" baseline="-250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5</a:t>
                </a:r>
                <a:r>
                  <a:rPr lang="ru-RU" sz="22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 и т.д. принадлежат данной окружности. Таким образом, эта окружность является искомой описанной окружностью. Ее центром является точка пересечения биссектрис углов многоугольника. </a:t>
                </a:r>
                <a:endParaRPr lang="ru-RU" altLang="ru-RU" sz="22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 Box 3">
                <a:extLst>
                  <a:ext uri="{FF2B5EF4-FFF2-40B4-BE49-F238E27FC236}">
                    <a16:creationId xmlns:a16="http://schemas.microsoft.com/office/drawing/2014/main" id="{B4F582A1-5960-4433-B86E-F5FDB7F56B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3915837"/>
                <a:ext cx="9144000" cy="2616101"/>
              </a:xfrm>
              <a:prstGeom prst="rect">
                <a:avLst/>
              </a:prstGeom>
              <a:blipFill>
                <a:blip r:embed="rId4"/>
                <a:stretch>
                  <a:fillRect l="-867" r="-867" b="-372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 Box 3">
            <a:extLst>
              <a:ext uri="{FF2B5EF4-FFF2-40B4-BE49-F238E27FC236}">
                <a16:creationId xmlns:a16="http://schemas.microsoft.com/office/drawing/2014/main" id="{12BDCC8F-AC22-484B-B265-33F8AE0E02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9872" y="1052736"/>
            <a:ext cx="5724128" cy="2616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ru-RU" sz="2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Докажем, что следующая вершина </a:t>
            </a:r>
            <a:r>
              <a:rPr lang="ru-RU" sz="2200" i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A</a:t>
            </a:r>
            <a:r>
              <a:rPr lang="ru-RU" sz="2200" baseline="-25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4</a:t>
            </a:r>
            <a:r>
              <a:rPr lang="ru-RU" sz="2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также принадлежит этой окружности.</a:t>
            </a:r>
            <a:r>
              <a:rPr lang="ru-RU" sz="2200" i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ru-RU" sz="2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Для этого достаточно проверить, что </a:t>
            </a:r>
            <a:r>
              <a:rPr lang="ru-RU" sz="2200" i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OA</a:t>
            </a:r>
            <a:r>
              <a:rPr lang="ru-RU" sz="2200" baseline="-25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4</a:t>
            </a:r>
            <a:r>
              <a:rPr lang="ru-RU" sz="2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= </a:t>
            </a:r>
            <a:r>
              <a:rPr lang="ru-RU" sz="2200" i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R</a:t>
            </a:r>
            <a:r>
              <a:rPr lang="ru-RU" sz="2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. Имеем</a:t>
            </a:r>
            <a:r>
              <a:rPr lang="ru-RU" sz="2200" i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OA</a:t>
            </a:r>
            <a:r>
              <a:rPr lang="ru-RU" sz="2200" baseline="-25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1</a:t>
            </a:r>
            <a:r>
              <a:rPr lang="ru-RU" sz="2200" i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A</a:t>
            </a:r>
            <a:r>
              <a:rPr lang="ru-RU" sz="2200" baseline="-25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2</a:t>
            </a:r>
            <a:r>
              <a:rPr lang="ru-RU" sz="2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и </a:t>
            </a:r>
            <a:r>
              <a:rPr lang="ru-RU" sz="2200" i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OA</a:t>
            </a:r>
            <a:r>
              <a:rPr lang="ru-RU" sz="2200" baseline="-25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2</a:t>
            </a:r>
            <a:r>
              <a:rPr lang="ru-RU" sz="2200" i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A</a:t>
            </a:r>
            <a:r>
              <a:rPr lang="ru-RU" sz="2200" baseline="-25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3</a:t>
            </a:r>
            <a:r>
              <a:rPr lang="ru-RU" sz="2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– равные равнобедренные</a:t>
            </a:r>
            <a:r>
              <a:rPr lang="ru-RU" sz="2200" i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ru-RU" sz="2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треугольники. Поэтому их углы при основаниях равны и составляют половину угла данного </a:t>
            </a:r>
            <a:r>
              <a:rPr lang="ru-RU" sz="2200" i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n</a:t>
            </a:r>
            <a:r>
              <a:rPr lang="ru-RU" sz="2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-угольника. </a:t>
            </a:r>
            <a:endParaRPr lang="ru-RU" altLang="ru-RU" sz="22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44569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9975CF9F-BD56-4C84-92B7-D795FF3180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Вопрос 1</a:t>
            </a:r>
          </a:p>
        </p:txBody>
      </p:sp>
      <p:sp>
        <p:nvSpPr>
          <p:cNvPr id="13315" name="Text Box 3">
            <a:extLst>
              <a:ext uri="{FF2B5EF4-FFF2-40B4-BE49-F238E27FC236}">
                <a16:creationId xmlns:a16="http://schemas.microsoft.com/office/drawing/2014/main" id="{8B1D822E-6C4F-431B-81E6-55C89CBDFF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Какой многоугольник называется вписанным в окружность?</a:t>
            </a:r>
          </a:p>
        </p:txBody>
      </p:sp>
      <p:sp>
        <p:nvSpPr>
          <p:cNvPr id="389124" name="Text Box 4">
            <a:extLst>
              <a:ext uri="{FF2B5EF4-FFF2-40B4-BE49-F238E27FC236}">
                <a16:creationId xmlns:a16="http://schemas.microsoft.com/office/drawing/2014/main" id="{33CA4F51-3F50-4634-ABC9-3771526B6C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362200"/>
            <a:ext cx="8991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200" dirty="0">
                <a:solidFill>
                  <a:srgbClr val="FF3300"/>
                </a:solidFill>
              </a:rPr>
              <a:t>	</a:t>
            </a:r>
            <a:r>
              <a:rPr lang="ru-RU" altLang="ru-RU" sz="3200" dirty="0">
                <a:solidFill>
                  <a:srgbClr val="FF3300"/>
                </a:solidFill>
              </a:rPr>
              <a:t>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Многоугольник называется вписанным</a:t>
            </a:r>
            <a:r>
              <a:rPr lang="ru-RU" altLang="ru-RU" sz="3200" i="1" dirty="0">
                <a:cs typeface="Times New Roman" panose="02020603050405020304" pitchFamily="18" charset="0"/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в окружность, если все его вершины принадлежат окружности.</a:t>
            </a:r>
            <a:r>
              <a:rPr lang="ru-RU" altLang="ru-RU" sz="32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endParaRPr lang="en-US" altLang="ru-RU" sz="3200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9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24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3252</TotalTime>
  <Words>2245</Words>
  <Application>Microsoft Office PowerPoint</Application>
  <PresentationFormat>Экран (4:3)</PresentationFormat>
  <Paragraphs>215</Paragraphs>
  <Slides>41</Slides>
  <Notes>41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41</vt:i4>
      </vt:variant>
    </vt:vector>
  </HeadingPairs>
  <TitlesOfParts>
    <vt:vector size="45" baseType="lpstr">
      <vt:lpstr>Arial</vt:lpstr>
      <vt:lpstr>Cambria Math</vt:lpstr>
      <vt:lpstr>Times New Roman</vt:lpstr>
      <vt:lpstr>Оформление по умолчанию</vt:lpstr>
      <vt:lpstr>8б. Многоугольники, вписанные в окружность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Вопрос 1</vt:lpstr>
      <vt:lpstr>Вопрос 2</vt:lpstr>
      <vt:lpstr>Вопрос 3</vt:lpstr>
      <vt:lpstr>Вопрос 4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14</vt:lpstr>
      <vt:lpstr>Упражнение 15</vt:lpstr>
      <vt:lpstr>Упражнение 16</vt:lpstr>
      <vt:lpstr>Упражнение 17</vt:lpstr>
      <vt:lpstr>Упражнение 18</vt:lpstr>
      <vt:lpstr>Упражнение 19</vt:lpstr>
      <vt:lpstr>Упражнение 20</vt:lpstr>
      <vt:lpstr>Упражнение 21</vt:lpstr>
      <vt:lpstr>Упражнение 22*</vt:lpstr>
      <vt:lpstr>Упражнение 23*</vt:lpstr>
      <vt:lpstr>Упражнение 24*</vt:lpstr>
      <vt:lpstr>Упражнение 25*</vt:lpstr>
      <vt:lpstr>Упражнение 26*</vt:lpstr>
      <vt:lpstr>Упражнение 27*</vt:lpstr>
      <vt:lpstr>Упражнение 24*</vt:lpstr>
      <vt:lpstr>Упражнение 28*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Смирнов Владимир Алексеевич</cp:lastModifiedBy>
  <cp:revision>134</cp:revision>
  <dcterms:created xsi:type="dcterms:W3CDTF">2008-04-30T05:51:18Z</dcterms:created>
  <dcterms:modified xsi:type="dcterms:W3CDTF">2024-07-15T10:15:17Z</dcterms:modified>
</cp:coreProperties>
</file>