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55" r:id="rId2"/>
    <p:sldId id="1041" r:id="rId3"/>
    <p:sldId id="1042" r:id="rId4"/>
    <p:sldId id="1043" r:id="rId5"/>
    <p:sldId id="1044" r:id="rId6"/>
    <p:sldId id="1045" r:id="rId7"/>
    <p:sldId id="1046" r:id="rId8"/>
    <p:sldId id="1047" r:id="rId9"/>
    <p:sldId id="1048" r:id="rId10"/>
    <p:sldId id="1049" r:id="rId11"/>
    <p:sldId id="1050" r:id="rId12"/>
    <p:sldId id="1147" r:id="rId13"/>
    <p:sldId id="1155" r:id="rId14"/>
    <p:sldId id="1148" r:id="rId15"/>
    <p:sldId id="482" r:id="rId16"/>
    <p:sldId id="1055" r:id="rId17"/>
    <p:sldId id="1056" r:id="rId18"/>
    <p:sldId id="1068" r:id="rId19"/>
    <p:sldId id="723" r:id="rId20"/>
    <p:sldId id="1057" r:id="rId21"/>
    <p:sldId id="1058" r:id="rId22"/>
    <p:sldId id="1059" r:id="rId23"/>
    <p:sldId id="1060" r:id="rId24"/>
    <p:sldId id="1061" r:id="rId25"/>
    <p:sldId id="1063" r:id="rId26"/>
    <p:sldId id="441" r:id="rId27"/>
    <p:sldId id="1064" r:id="rId28"/>
    <p:sldId id="420" r:id="rId29"/>
    <p:sldId id="1065" r:id="rId30"/>
    <p:sldId id="1067" r:id="rId31"/>
    <p:sldId id="462" r:id="rId3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0929"/>
  </p:normalViewPr>
  <p:slideViewPr>
    <p:cSldViewPr>
      <p:cViewPr varScale="1">
        <p:scale>
          <a:sx n="94" d="100"/>
          <a:sy n="94" d="100"/>
        </p:scale>
        <p:origin x="3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BB5A108-11D9-4928-9272-4190543FF6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449677-2C06-4012-BF5C-299E0E35B6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48A92-435D-47D7-B5C4-D970379096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D49A299-4CC3-4157-937B-F11B6CCB27C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B099229-F1F2-4A91-847D-9A0C912762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8873F88-F704-4B49-B34C-5B9321E0F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FCF451F-AEE4-451A-8909-A88985A28F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CDB328D-70BE-4E90-BFE7-ADB95CB3BA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146E8F-F9B1-4BFE-8C31-D133069530B2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74BF999-55EA-42CF-8A03-F28AFC711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26A53FF-581F-4179-B8C5-0AD4CD210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91F68D8-C448-46EA-915A-89A570C438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18D793-ED63-4740-8456-3CEB83869874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0EE95F7-ED53-4E96-8094-CF5B019019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385EB2C-D758-484B-BD1A-204259842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87DF698-AACD-46A8-A9E3-F8CBB0387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2F6BF5-528F-4EA8-9FC6-42F92211D251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AAB65C0-46C4-4906-A965-A804C3260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5160C14-50AC-460B-89B0-381A652ED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87DF698-AACD-46A8-A9E3-F8CBB0387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2F6BF5-528F-4EA8-9FC6-42F92211D251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AAB65C0-46C4-4906-A965-A804C3260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5160C14-50AC-460B-89B0-381A652ED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801007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87DF698-AACD-46A8-A9E3-F8CBB0387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2F6BF5-528F-4EA8-9FC6-42F92211D251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AAB65C0-46C4-4906-A965-A804C3260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5160C14-50AC-460B-89B0-381A652ED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826016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087DF698-AACD-46A8-A9E3-F8CBB0387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2F6BF5-528F-4EA8-9FC6-42F92211D251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AAB65C0-46C4-4906-A965-A804C3260A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5160C14-50AC-460B-89B0-381A652ED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86349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A81589C-F987-4E23-9477-74A454F2A1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9EF0E2-0EBE-41D7-A256-9E1EC051C0D2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3F974AF-107C-430D-A937-07F39297D5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144BD082-38DE-4C58-A984-C0F9E691CC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1F848076-2F91-42AD-9547-BDF43EB5EF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B61DD4-DBF8-4CAD-BEDC-0F6335722D4A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632C6688-4CCF-47A8-814D-A87F568121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63BE1152-A972-406A-8DEA-4713DB014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15A93739-6B93-418D-A5F1-931C8BA15B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8E71E3-F73A-4F38-AE7E-5605418C86EA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B6DF4D76-0600-4EA9-B1AE-F6241B6FD4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4D740A8C-87DC-4F4C-9BBA-A09847DAE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FBFF15-7BEC-4774-8FCE-C47DC05BB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72C3A-C553-4E92-9CF8-466A08D15E65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88098" name="Rectangle 2">
            <a:extLst>
              <a:ext uri="{FF2B5EF4-FFF2-40B4-BE49-F238E27FC236}">
                <a16:creationId xmlns:a16="http://schemas.microsoft.com/office/drawing/2014/main" id="{A377E540-03D4-463B-87DB-81CEEFE602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099" name="Rectangle 3">
            <a:extLst>
              <a:ext uri="{FF2B5EF4-FFF2-40B4-BE49-F238E27FC236}">
                <a16:creationId xmlns:a16="http://schemas.microsoft.com/office/drawing/2014/main" id="{9A968C00-68D9-43EF-8494-8FB67F9E1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38898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5E034F-4CB9-4425-AEEF-49E5711BA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F0389-72BD-485C-AE05-BE22B45BBFBF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533A12F7-FCDE-4C1C-ACEC-1382FA7F6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D6529C07-2833-40BD-8318-634908A60C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65029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CBA1211-BA34-41AD-8EF8-DBD1E77A71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FF4A3E-CC6D-4760-A88F-508B437257A6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37548FA-4592-4747-89E9-C69E7696F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254EEA7-33DF-46C1-A6AD-ABBF95179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8D7021FA-F506-4BD1-93E1-C3CF7A0C02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86CFCE-7B21-40DB-8AF4-EFEE8C21DE2B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EECC9B8-2DD1-439E-AB54-91363BE0CB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8DC8EDDE-30B9-4E4D-B95E-9F4DDA794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E214CF73-2A03-4C96-AB91-9AA2F90613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3F382A-8591-421D-9E30-8F33ED7A2DBE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B0E573BB-3B7C-47FE-BC15-FD82033ED3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609C7CFC-4B10-4DD5-9D31-6DCCC78BD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44997821-D49C-41EB-8689-E704F65AE8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FA367F-A6C1-4FEA-8972-B82862903C9F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9E74EA4D-6975-4B8C-964F-B952298F22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6F3F0ADA-7B80-4125-A3BA-F8AF85BE9D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4C79184E-94D2-47C1-A431-BC91BBC9A4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BB9120-1A34-4605-A611-50AFE37528B0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B7987AEB-4356-4389-8D56-B5D9A17A43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77575ED0-8E51-49E5-AFFA-1A4BA9C63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9A1B44F2-80E0-4982-BA89-15EF86E664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552489-32F7-41D5-9F04-795736C854C5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63491" name="Rectangle 1026">
            <a:extLst>
              <a:ext uri="{FF2B5EF4-FFF2-40B4-BE49-F238E27FC236}">
                <a16:creationId xmlns:a16="http://schemas.microsoft.com/office/drawing/2014/main" id="{68C95E0E-D3ED-46B7-A4D3-32241BB85F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1027">
            <a:extLst>
              <a:ext uri="{FF2B5EF4-FFF2-40B4-BE49-F238E27FC236}">
                <a16:creationId xmlns:a16="http://schemas.microsoft.com/office/drawing/2014/main" id="{F5F31E11-7DD8-4E9A-92AD-AC9885B10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3D5DFAD1-50B0-4163-B92F-A028B6D3BA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82922B9-F949-4709-8B68-3FA12AE3023F}" type="slidenum">
              <a:rPr lang="ru-RU" altLang="ru-RU" sz="1200"/>
              <a:pPr/>
              <a:t>25</a:t>
            </a:fld>
            <a:endParaRPr lang="ru-RU" altLang="ru-RU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C19449F2-FA52-4129-943C-3E512FF47B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2F2B73DB-815C-43DA-B8ED-F4B2F9F9F7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1AA68738-87E5-482C-94F2-3D40521FBE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14CC48-02EC-474B-9DFC-37E3B82AE356}" type="slidenum">
              <a:rPr lang="ru-RU" altLang="ru-RU" sz="1200"/>
              <a:pPr/>
              <a:t>26</a:t>
            </a:fld>
            <a:endParaRPr lang="ru-RU" altLang="ru-RU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70CE794F-E2B4-404E-B6B2-4542D435DC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8DCDEBE4-9C64-4B97-9A3D-EB8EF3304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882B836C-18FE-404D-9539-38E96ADDD6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7065BB-20D3-48A3-8728-F64E25248BCE}" type="slidenum">
              <a:rPr lang="ru-RU" altLang="ru-RU" sz="1200"/>
              <a:pPr/>
              <a:t>27</a:t>
            </a:fld>
            <a:endParaRPr lang="ru-RU" altLang="ru-RU" sz="12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86D374B6-251C-422D-99A4-47D7CA7840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C4D9A3C6-793A-424A-AC93-EA4651ABD8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E18E6B72-10AA-4079-A453-15D7E801F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1D8BFD-E626-419E-9338-91D03925EFFC}" type="slidenum">
              <a:rPr lang="ru-RU" altLang="ru-RU" sz="1200"/>
              <a:pPr/>
              <a:t>28</a:t>
            </a:fld>
            <a:endParaRPr lang="ru-RU" altLang="ru-RU" sz="12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EA4DD975-768F-47ED-B955-61B5D64C03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4FE87A38-F6B7-4621-B4BB-7E478822A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D6F497CD-B045-48DA-AAE2-7197A40E9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056510-4AC5-4041-9ADB-674646F7C76F}" type="slidenum">
              <a:rPr lang="ru-RU" altLang="ru-RU" sz="1200"/>
              <a:pPr/>
              <a:t>29</a:t>
            </a:fld>
            <a:endParaRPr lang="ru-RU" altLang="ru-RU" sz="12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02AD848F-D5A0-43AB-AAF2-E84DEE61EA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4FFB844D-AFB7-4BAC-A80D-D4DB11B4C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F75FBA4-7BB7-4F51-B103-F73D118BF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1071FC-E742-418F-B05B-966CA1D052EF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404555C-04AE-483A-987B-065AB28C3C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CC77833-DC94-40DF-AA13-7BD322AB5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DED04430-1B3D-463C-9986-4F2E4210B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13F8D32-2092-455E-8AE8-60801098D4D1}" type="slidenum">
              <a:rPr lang="ru-RU" altLang="ru-RU" sz="1200"/>
              <a:pPr/>
              <a:t>30</a:t>
            </a:fld>
            <a:endParaRPr lang="ru-RU" altLang="ru-RU" sz="12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96B1E302-B69C-47BB-B004-A738DF7A5C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32DB3FB4-BC7C-464F-B300-F04FDF11A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927063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E23FDC9-6881-4FC3-85DD-7A89981D05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CB076-8F0A-4359-9D84-9FEB3DE5CB93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1B36A872-451A-46E7-A37C-4D51792061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7A2FDAEB-61B8-4367-AF80-86E71F6DD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2379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F75FBA4-7BB7-4F51-B103-F73D118BF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1071FC-E742-418F-B05B-966CA1D052EF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404555C-04AE-483A-987B-065AB28C3C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CC77833-DC94-40DF-AA13-7BD322AB5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12147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F75FBA4-7BB7-4F51-B103-F73D118BF8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1071FC-E742-418F-B05B-966CA1D052EF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404555C-04AE-483A-987B-065AB28C3C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0CC77833-DC94-40DF-AA13-7BD322AB5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9146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D3BBFF-1CB5-4D81-AEE1-FFC08090F5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DCDA2C-D37E-4B02-8D8B-D66642FC8C95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00B400E-7460-46E4-8931-B916C8147F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BF314BB-8741-488F-8625-60A7BC696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975E7FA-0822-434C-836B-EE01C1F5F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E50CEA-E6D2-4A54-AC4C-332D64EDF9A9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05F3E84-4BF0-4D0C-A823-A33F63A656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1BE570F-ADAD-49C6-80A4-E308D71458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C3D4754-D50C-4F53-B6F0-AA8DE9A655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D257AD5-751A-4A59-9291-F3EA8F707CF8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32E810B-2388-4606-BFAD-DB7B76BAE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293813FD-ADBD-488F-8DF0-6E4807931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C29CC7B-A479-4235-8469-7F2195FFFD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CDD5B3-EB99-4137-A869-DB42F1FF6BE4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0F74A543-5351-4F60-A5E9-057EF21A0B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945905A-A68B-488B-B242-5FCDEC6EB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A0C0AE-B317-48F4-9519-6D001566F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9F6AEF-2071-467D-9EDB-BB511C54F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924027-6D51-4129-9BB7-EEDE35509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D1B7B-9793-474B-A9B8-3501CC644E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906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A98D73-4F7E-4908-9C0D-CF73BD14E8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191A9A-ADBF-46D8-A514-FAE154BC92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6F0622-6D2B-4BC7-A22A-A6FC0025C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F70E4-6137-4DAC-972F-B498A6866F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749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AAC831-6850-420F-9F07-112B6E60E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406F49-D492-4497-A132-B6F8280E9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CC523-FA85-49EF-9BB8-9FE5096F5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1C535-A608-43D7-B7D7-26A84FF8EB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554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485D8-1A4F-42F8-A538-8CA6342689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FC7F0B-4A26-4EED-B57E-DBF651500D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5D3137-0092-4261-BF05-2EACC63F9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C0FCC-B842-449A-85B6-5DB3AFE334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503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0D0480-58AE-4ABA-9465-FEA1E86F9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96E770-3DE5-49CB-B027-1A139D009E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25100E-B592-4BA3-94F8-7857571FA8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C3770-EACD-41DE-92BA-B1D61D7533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914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7039F3-5BC7-4599-BAEE-E4321EBCE6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BA6267-9F4F-4B2C-956E-C3618F3E49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5E90F5-0D68-4AA3-8C25-888C05D269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996BB-EA21-4CC9-A95C-553E42E3E6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205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6C011-360B-4616-8413-4795514F5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54976A-4C56-4BFE-9CC6-2399B5094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816E30-A1C6-49DA-A9E0-C7AF5F4EF7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727A5-8FDF-4374-A59A-008D2D5C98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559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CBCBE3F-87C3-4C7C-ADCC-BDCB830E5C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E8AF972-ABDB-40F9-BFAE-075B4EE606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AE0B8D-604E-40DC-ADBD-D323CF9E02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8571-52EB-4F81-BF69-06841AF977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891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F8DB7D4-D0BA-433F-A97C-689EF274E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F95C8D-ACA4-4928-8551-33165FBD78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9FBC259-19AD-4E06-9792-118E94D6EE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16DCE-3A56-44C3-8178-D742776BB8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577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C7A7A7-2ECC-470F-A8EC-E7BB7B56AD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37FB2C-26B4-4C48-B3F6-FD68F877B4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803BA9-A1B1-41D6-B05F-AC71300010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D508B-6D3E-448A-8906-114DE2C5D7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32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7D9EB3-F56A-4A66-ADCA-40A222D16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B2E1DA-6D04-4D97-B91B-4656A4899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8EE115-2EEC-4C51-A183-0DF9956DC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1CF20-622E-42D6-9CAB-7157E1F1AA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80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3CA7A1E-6C53-4BBE-B66D-51AC0A42B7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8BEAADC-25A8-4E87-9E59-43F9FE639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8861A2D-DFE6-454A-9BDD-E19C26EA21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11481F4-71B1-4628-8067-0FB6C383A8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19E03CC-7A8B-4F5A-9653-6B96BE8A8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EDD9500-EE7D-4A1B-B985-547A648038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8C055C07-3A96-4100-B66D-2165CF154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628775"/>
            <a:ext cx="8839200" cy="2133600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8а. Треугольники, вписанные в окружность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A8352FD-0F61-45D8-A7AB-46077A35D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AE9B2186-9A4A-4764-B21D-0BB3A3F0B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Укажите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центр</a:t>
            </a:r>
            <a:r>
              <a:rPr lang="ru-RU" altLang="ru-RU" sz="3200">
                <a:cs typeface="Times New Roman" panose="02020603050405020304" pitchFamily="18" charset="0"/>
              </a:rPr>
              <a:t> окружности, описанной около </a:t>
            </a:r>
            <a:r>
              <a:rPr lang="ru-RU" altLang="ru-RU" sz="3200"/>
              <a:t>треугольника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25604" name="Picture 8">
            <a:extLst>
              <a:ext uri="{FF2B5EF4-FFF2-40B4-BE49-F238E27FC236}">
                <a16:creationId xmlns:a16="http://schemas.microsoft.com/office/drawing/2014/main" id="{09144524-0A57-4F6C-97AB-F4E714CA9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4298" name="Group 10">
            <a:extLst>
              <a:ext uri="{FF2B5EF4-FFF2-40B4-BE49-F238E27FC236}">
                <a16:creationId xmlns:a16="http://schemas.microsoft.com/office/drawing/2014/main" id="{8BA618C8-0ADB-4DF3-90A5-94A18FA717B8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890713"/>
            <a:ext cx="5634038" cy="3184525"/>
            <a:chOff x="192" y="1191"/>
            <a:chExt cx="3549" cy="2006"/>
          </a:xfrm>
        </p:grpSpPr>
        <p:sp>
          <p:nvSpPr>
            <p:cNvPr id="25606" name="Text Box 6">
              <a:extLst>
                <a:ext uri="{FF2B5EF4-FFF2-40B4-BE49-F238E27FC236}">
                  <a16:creationId xmlns:a16="http://schemas.microsoft.com/office/drawing/2014/main" id="{FDF7D7F7-9F32-4A61-B862-26792C7504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832"/>
              <a:ext cx="14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25607" name="Picture 9">
              <a:extLst>
                <a:ext uri="{FF2B5EF4-FFF2-40B4-BE49-F238E27FC236}">
                  <a16:creationId xmlns:a16="http://schemas.microsoft.com/office/drawing/2014/main" id="{2E7CF753-61A9-49BD-8D0B-FA97F6E25D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191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A378BBF-8A38-41E7-BD12-2FD68F340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5C00D6A2-B90D-4A9C-8EA1-5BA2D15B7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Укажите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центр</a:t>
            </a:r>
            <a:r>
              <a:rPr lang="ru-RU" altLang="ru-RU" sz="3200">
                <a:cs typeface="Times New Roman" panose="02020603050405020304" pitchFamily="18" charset="0"/>
              </a:rPr>
              <a:t> окружности, описанной около </a:t>
            </a:r>
            <a:r>
              <a:rPr lang="ru-RU" altLang="ru-RU" sz="3200"/>
              <a:t>треугольника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ABC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27652" name="Picture 8">
            <a:extLst>
              <a:ext uri="{FF2B5EF4-FFF2-40B4-BE49-F238E27FC236}">
                <a16:creationId xmlns:a16="http://schemas.microsoft.com/office/drawing/2014/main" id="{D9A668EC-6688-435F-8602-0E80D653A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311943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6346" name="Group 10">
            <a:extLst>
              <a:ext uri="{FF2B5EF4-FFF2-40B4-BE49-F238E27FC236}">
                <a16:creationId xmlns:a16="http://schemas.microsoft.com/office/drawing/2014/main" id="{5F580EF6-2E4E-4650-BCE2-B0AA3F86A659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05000"/>
            <a:ext cx="5634038" cy="3170238"/>
            <a:chOff x="192" y="1200"/>
            <a:chExt cx="3549" cy="1997"/>
          </a:xfrm>
        </p:grpSpPr>
        <p:sp>
          <p:nvSpPr>
            <p:cNvPr id="27654" name="Text Box 6">
              <a:extLst>
                <a:ext uri="{FF2B5EF4-FFF2-40B4-BE49-F238E27FC236}">
                  <a16:creationId xmlns:a16="http://schemas.microsoft.com/office/drawing/2014/main" id="{73C6F708-89BF-4DD3-9EF8-C7CE95AF73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832"/>
              <a:ext cx="14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27655" name="Picture 9">
              <a:extLst>
                <a:ext uri="{FF2B5EF4-FFF2-40B4-BE49-F238E27FC236}">
                  <a16:creationId xmlns:a16="http://schemas.microsoft.com/office/drawing/2014/main" id="{A6F19BA3-7398-4A2C-A125-28347521B9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00"/>
              <a:ext cx="1965" cy="19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A378BBF-8A38-41E7-BD12-2FD68F340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5C00D6A2-B90D-4A9C-8EA1-5BA2D15B7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Укажите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центр</a:t>
            </a:r>
            <a:r>
              <a:rPr lang="ru-RU" altLang="ru-RU" sz="3200" dirty="0">
                <a:cs typeface="Times New Roman" panose="02020603050405020304" pitchFamily="18" charset="0"/>
              </a:rPr>
              <a:t> окружности, описанной около </a:t>
            </a:r>
            <a:r>
              <a:rPr lang="ru-RU" altLang="ru-RU" sz="3200" dirty="0"/>
              <a:t>треугольника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C76277-5748-4B79-A7CA-D21285FE90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133" y="1772816"/>
            <a:ext cx="3613566" cy="361356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7DC4D4F-34CE-4A03-98C1-F9DEFC182E51}"/>
              </a:ext>
            </a:extLst>
          </p:cNvPr>
          <p:cNvGrpSpPr/>
          <p:nvPr/>
        </p:nvGrpSpPr>
        <p:grpSpPr>
          <a:xfrm>
            <a:off x="304800" y="1782800"/>
            <a:ext cx="6265913" cy="3603581"/>
            <a:chOff x="304800" y="1782800"/>
            <a:chExt cx="6265913" cy="3603581"/>
          </a:xfrm>
        </p:grpSpPr>
        <p:sp>
          <p:nvSpPr>
            <p:cNvPr id="27654" name="Text Box 6">
              <a:extLst>
                <a:ext uri="{FF2B5EF4-FFF2-40B4-BE49-F238E27FC236}">
                  <a16:creationId xmlns:a16="http://schemas.microsoft.com/office/drawing/2014/main" id="{73C6F708-89BF-4DD3-9EF8-C7CE95AF73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4495800"/>
              <a:ext cx="22860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87017AEA-22AF-4631-8DC7-CF8486AB51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67132" y="1782800"/>
              <a:ext cx="3603581" cy="36035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390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A378BBF-8A38-41E7-BD12-2FD68F340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5C00D6A2-B90D-4A9C-8EA1-5BA2D15B7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Укажите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центр</a:t>
            </a:r>
            <a:r>
              <a:rPr lang="ru-RU" altLang="ru-RU" sz="3200" dirty="0">
                <a:cs typeface="Times New Roman" panose="02020603050405020304" pitchFamily="18" charset="0"/>
              </a:rPr>
              <a:t> окружности, описанной около правильного </a:t>
            </a:r>
            <a:r>
              <a:rPr lang="ru-RU" altLang="ru-RU" sz="3200" dirty="0"/>
              <a:t>треугольника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229BE4-E3B4-49D8-A143-E87260C5F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682" y="2047682"/>
            <a:ext cx="2762636" cy="2762636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98020E26-7747-4630-9A3C-0A2530F1D09F}"/>
              </a:ext>
            </a:extLst>
          </p:cNvPr>
          <p:cNvGrpSpPr/>
          <p:nvPr/>
        </p:nvGrpSpPr>
        <p:grpSpPr>
          <a:xfrm>
            <a:off x="304800" y="2047682"/>
            <a:ext cx="5648518" cy="3027556"/>
            <a:chOff x="304800" y="2047682"/>
            <a:chExt cx="5648518" cy="3027556"/>
          </a:xfrm>
        </p:grpSpPr>
        <p:sp>
          <p:nvSpPr>
            <p:cNvPr id="27654" name="Text Box 6">
              <a:extLst>
                <a:ext uri="{FF2B5EF4-FFF2-40B4-BE49-F238E27FC236}">
                  <a16:creationId xmlns:a16="http://schemas.microsoft.com/office/drawing/2014/main" id="{73C6F708-89BF-4DD3-9EF8-C7CE95AF73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4495800"/>
              <a:ext cx="22860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CBC8BE20-DE09-4650-8959-6826A056FC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90682" y="2047682"/>
              <a:ext cx="2762636" cy="27626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598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A378BBF-8A38-41E7-BD12-2FD68F340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5C00D6A2-B90D-4A9C-8EA1-5BA2D15B7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Постройте правильный треугольник, вписанный в окружность.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621877-CEF1-45B8-A7A3-E177F6DB6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0682" y="2047682"/>
            <a:ext cx="2762636" cy="2762636"/>
          </a:xfrm>
          <a:prstGeom prst="rect">
            <a:avLst/>
          </a:prstGeom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1A600C41-F89C-4E5C-9403-2E688E492734}"/>
              </a:ext>
            </a:extLst>
          </p:cNvPr>
          <p:cNvGrpSpPr/>
          <p:nvPr/>
        </p:nvGrpSpPr>
        <p:grpSpPr>
          <a:xfrm>
            <a:off x="304800" y="2047682"/>
            <a:ext cx="5648518" cy="3027556"/>
            <a:chOff x="304800" y="2047682"/>
            <a:chExt cx="5648518" cy="3027556"/>
          </a:xfrm>
        </p:grpSpPr>
        <p:sp>
          <p:nvSpPr>
            <p:cNvPr id="27654" name="Text Box 6">
              <a:extLst>
                <a:ext uri="{FF2B5EF4-FFF2-40B4-BE49-F238E27FC236}">
                  <a16:creationId xmlns:a16="http://schemas.microsoft.com/office/drawing/2014/main" id="{73C6F708-89BF-4DD3-9EF8-C7CE95AF73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4495800"/>
              <a:ext cx="2286000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3200" dirty="0">
                  <a:solidFill>
                    <a:srgbClr val="FF3300"/>
                  </a:solidFill>
                </a:rPr>
                <a:t>	</a:t>
              </a:r>
              <a:r>
                <a:rPr lang="ru-RU" altLang="ru-RU" sz="3200" dirty="0">
                  <a:solidFill>
                    <a:srgbClr val="FF3300"/>
                  </a:solidFill>
                </a:rPr>
                <a:t>Ответ:</a:t>
              </a:r>
              <a:endParaRPr lang="ru-RU" altLang="ru-RU" sz="3200" dirty="0">
                <a:cs typeface="Times New Roman" panose="02020603050405020304" pitchFamily="18" charset="0"/>
              </a:endParaRP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EE3D35CE-EF67-4B5B-A9BF-78CC45C18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90682" y="2047682"/>
              <a:ext cx="2762636" cy="2762636"/>
            </a:xfrm>
            <a:prstGeom prst="rect">
              <a:avLst/>
            </a:prstGeom>
          </p:spPr>
        </p:pic>
      </p:grp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C29A8AF-C1D6-4DD2-81AB-9843B03FE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0682" y="2047682"/>
            <a:ext cx="2762636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8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4B324649-2F4A-4171-9F91-C1C7F85D0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DA202F96-4020-4286-83AA-750952FCF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9144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Может ли центр описанной около треугольника окружности находиться: а) внутри треугольника; б) на стороне треугольника; в) вне этого треугольника?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538628" name="Text Box 4">
            <a:extLst>
              <a:ext uri="{FF2B5EF4-FFF2-40B4-BE49-F238E27FC236}">
                <a16:creationId xmlns:a16="http://schemas.microsoft.com/office/drawing/2014/main" id="{F83B581D-60B7-4980-A7F8-FC2E084F3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а) Да;</a:t>
            </a:r>
          </a:p>
        </p:txBody>
      </p:sp>
      <p:sp>
        <p:nvSpPr>
          <p:cNvPr id="538629" name="Text Box 5">
            <a:extLst>
              <a:ext uri="{FF2B5EF4-FFF2-40B4-BE49-F238E27FC236}">
                <a16:creationId xmlns:a16="http://schemas.microsoft.com/office/drawing/2014/main" id="{C40C7C85-EE89-4526-9AD9-C51109C13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1054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да;</a:t>
            </a:r>
          </a:p>
        </p:txBody>
      </p:sp>
      <p:sp>
        <p:nvSpPr>
          <p:cNvPr id="538630" name="Text Box 6">
            <a:extLst>
              <a:ext uri="{FF2B5EF4-FFF2-40B4-BE49-F238E27FC236}">
                <a16:creationId xmlns:a16="http://schemas.microsoft.com/office/drawing/2014/main" id="{DE92E0F8-E2A4-4A11-9F61-61E2ED5F5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562600"/>
            <a:ext cx="160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в)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  <p:bldP spid="538629" grpId="0" autoUpdateAnimBg="0"/>
      <p:bldP spid="53863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>
            <a:extLst>
              <a:ext uri="{FF2B5EF4-FFF2-40B4-BE49-F238E27FC236}">
                <a16:creationId xmlns:a16="http://schemas.microsoft.com/office/drawing/2014/main" id="{3406E859-BCF7-4409-B2DE-21F7E3275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179" name="Text Box 1027">
            <a:extLst>
              <a:ext uri="{FF2B5EF4-FFF2-40B4-BE49-F238E27FC236}">
                <a16:creationId xmlns:a16="http://schemas.microsoft.com/office/drawing/2014/main" id="{9CCD325C-93A2-4FA6-ABEC-3FF46F7C6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Где находится центр окружности, описанной около прямоугольного треугольника? </a:t>
            </a:r>
          </a:p>
        </p:txBody>
      </p:sp>
      <p:sp>
        <p:nvSpPr>
          <p:cNvPr id="380932" name="Text Box 1028">
            <a:extLst>
              <a:ext uri="{FF2B5EF4-FFF2-40B4-BE49-F238E27FC236}">
                <a16:creationId xmlns:a16="http://schemas.microsoft.com/office/drawing/2014/main" id="{AD83D897-5FAF-4F2F-998B-88C8EFA9D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/>
              <a:t> В середине</a:t>
            </a:r>
            <a:r>
              <a:rPr lang="ru-RU" altLang="ru-RU" sz="3200">
                <a:cs typeface="Times New Roman" panose="02020603050405020304" pitchFamily="18" charset="0"/>
              </a:rPr>
              <a:t> гипотенуз</a:t>
            </a:r>
            <a:r>
              <a:rPr lang="ru-RU" altLang="ru-RU" sz="3200"/>
              <a:t>ы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A254BAB-C3BD-4F55-9A2A-D037B2848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87145D25-68A1-45F7-9A9C-B623F25FB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Гипотенуза прямоугольного треугольника равна 10 см. Найдите радиус описанной окружности.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1DD454D5-46C5-4F5C-8147-8772B2D78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5 см. </a:t>
            </a:r>
          </a:p>
        </p:txBody>
      </p:sp>
      <p:pic>
        <p:nvPicPr>
          <p:cNvPr id="52229" name="Picture 5">
            <a:extLst>
              <a:ext uri="{FF2B5EF4-FFF2-40B4-BE49-F238E27FC236}">
                <a16:creationId xmlns:a16="http://schemas.microsoft.com/office/drawing/2014/main" id="{BB45EBE3-3E5B-4AAC-BDD7-63612B404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25" y="2342502"/>
            <a:ext cx="3003550" cy="296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>
            <a:extLst>
              <a:ext uri="{FF2B5EF4-FFF2-40B4-BE49-F238E27FC236}">
                <a16:creationId xmlns:a16="http://schemas.microsoft.com/office/drawing/2014/main" id="{02DEF1DD-737E-42A4-B582-5F7C98873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87076" name="Text Box 4">
            <a:extLst>
              <a:ext uri="{FF2B5EF4-FFF2-40B4-BE49-F238E27FC236}">
                <a16:creationId xmlns:a16="http://schemas.microsoft.com/office/drawing/2014/main" id="{958A5BBB-4B92-4C1F-A41E-567DA5EE5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17364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Серединные перпендикуляры к сторонам равностороннего треугольника </a:t>
            </a:r>
            <a:r>
              <a:rPr lang="ru-RU" altLang="ru-RU"/>
              <a:t>содержат соответствующие высоты </a:t>
            </a:r>
            <a:r>
              <a:rPr lang="ru-RU" altLang="ru-RU" dirty="0"/>
              <a:t>и медианы. Так как медианы в точке пересечения делятся в отношении 2 :1, считая от вершины, то искомый радиус описанной окружности равен 2.</a:t>
            </a:r>
            <a:endParaRPr lang="ru-RU" altLang="ru-RU" i="1" dirty="0">
              <a:cs typeface="Times New Roman" panose="02020603050405020304" pitchFamily="18" charset="0"/>
            </a:endParaRPr>
          </a:p>
        </p:txBody>
      </p:sp>
      <p:sp>
        <p:nvSpPr>
          <p:cNvPr id="387079" name="Text Box 7">
            <a:extLst>
              <a:ext uri="{FF2B5EF4-FFF2-40B4-BE49-F238E27FC236}">
                <a16:creationId xmlns:a16="http://schemas.microsoft.com/office/drawing/2014/main" id="{7116DF67-64F6-442A-AB1C-249059680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Высота равностороннего треугольника равна 3. Найдите радиус описанной окружности.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A736E44-D244-43C6-9D6E-12F83E599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1700808"/>
            <a:ext cx="2431459" cy="253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8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7C17EC01-CD9C-4C2F-9C61-CE08309EB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05859" name="Text Box 3">
            <a:extLst>
              <a:ext uri="{FF2B5EF4-FFF2-40B4-BE49-F238E27FC236}">
                <a16:creationId xmlns:a16="http://schemas.microsoft.com/office/drawing/2014/main" id="{29F743BC-41C4-46E4-974E-F292BCD3E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91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505860" name="Text Box 4">
            <a:extLst>
              <a:ext uri="{FF2B5EF4-FFF2-40B4-BE49-F238E27FC236}">
                <a16:creationId xmlns:a16="http://schemas.microsoft.com/office/drawing/2014/main" id="{FBD596B5-DCD2-4E08-9F3E-7F9099006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Радиус окружности, вписанной в правильный треугольник, равен 4. Найдите высоту этого треугольника.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E699310-04D9-480D-A410-A3BBC0F41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556" y="2103060"/>
            <a:ext cx="3016487" cy="320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97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54">
            <a:extLst>
              <a:ext uri="{FF2B5EF4-FFF2-40B4-BE49-F238E27FC236}">
                <a16:creationId xmlns:a16="http://schemas.microsoft.com/office/drawing/2014/main" id="{79E71184-8D55-437E-9675-94354171A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8913"/>
            <a:ext cx="91440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Треугольник называется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вписанным</a:t>
            </a:r>
            <a:r>
              <a:rPr lang="ru-RU" altLang="ru-RU" sz="3200" i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окружность, если все его вершины принадлежат окружности. Окружность при этом называется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solidFill>
                  <a:srgbClr val="FF3300"/>
                </a:solidFill>
                <a:cs typeface="Times New Roman" panose="02020603050405020304" pitchFamily="18" charset="0"/>
              </a:rPr>
              <a:t>описанной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около треугольника.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17E8B57-5940-4CD5-BFE1-3A337730A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2708920"/>
            <a:ext cx="3115392" cy="313944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>
            <a:extLst>
              <a:ext uri="{FF2B5EF4-FFF2-40B4-BE49-F238E27FC236}">
                <a16:creationId xmlns:a16="http://schemas.microsoft.com/office/drawing/2014/main" id="{6469438F-48AE-4A78-B4E5-9C63882AF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4275" name="Text Box 1027">
            <a:extLst>
              <a:ext uri="{FF2B5EF4-FFF2-40B4-BE49-F238E27FC236}">
                <a16:creationId xmlns:a16="http://schemas.microsoft.com/office/drawing/2014/main" id="{6A130439-954A-4FE7-9FEB-2CB662FB6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равна 1. Противолежащий ей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30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радиус окружности, описанной около этого треугольника.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87428" name="Text Box 1028">
            <a:extLst>
              <a:ext uri="{FF2B5EF4-FFF2-40B4-BE49-F238E27FC236}">
                <a16:creationId xmlns:a16="http://schemas.microsoft.com/office/drawing/2014/main" id="{E87CFC48-C874-41B0-8ABB-60BE74F77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4277" name="Picture 1030">
            <a:extLst>
              <a:ext uri="{FF2B5EF4-FFF2-40B4-BE49-F238E27FC236}">
                <a16:creationId xmlns:a16="http://schemas.microsoft.com/office/drawing/2014/main" id="{3B914FA3-25D3-4CE1-BB3F-6A275CA7E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43200"/>
            <a:ext cx="25114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8169705D-F397-4930-A1C4-AB7726AAE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C4D9FC4C-F9E6-4397-837A-F906D429B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Одна сторона треугольника равна радиусу описанной окружности. Найдите угол треугольника, противолежащий этой стороне.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89476" name="Text Box 4">
            <a:extLst>
              <a:ext uri="{FF2B5EF4-FFF2-40B4-BE49-F238E27FC236}">
                <a16:creationId xmlns:a16="http://schemas.microsoft.com/office/drawing/2014/main" id="{623D2C24-360E-469B-BA0D-766835842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6325" name="Picture 6">
            <a:extLst>
              <a:ext uri="{FF2B5EF4-FFF2-40B4-BE49-F238E27FC236}">
                <a16:creationId xmlns:a16="http://schemas.microsoft.com/office/drawing/2014/main" id="{13015153-5C8A-46DB-A81D-F3588BB06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14600"/>
            <a:ext cx="25781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>
            <a:extLst>
              <a:ext uri="{FF2B5EF4-FFF2-40B4-BE49-F238E27FC236}">
                <a16:creationId xmlns:a16="http://schemas.microsoft.com/office/drawing/2014/main" id="{AFEC4EA5-AB62-45B3-BCC2-7C7A87D21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8371" name="Text Box 1027">
            <a:extLst>
              <a:ext uri="{FF2B5EF4-FFF2-40B4-BE49-F238E27FC236}">
                <a16:creationId xmlns:a16="http://schemas.microsoft.com/office/drawing/2014/main" id="{8BDE107D-0BD0-4369-A78C-1FAE784B1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, вписанного в окружность радиуса 3, равен 30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сторону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этого треугольника, противолежащую данному углу.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1524" name="Text Box 1028">
            <a:extLst>
              <a:ext uri="{FF2B5EF4-FFF2-40B4-BE49-F238E27FC236}">
                <a16:creationId xmlns:a16="http://schemas.microsoft.com/office/drawing/2014/main" id="{BC97B3FD-83B9-4D7A-BEA5-A3300AED8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58373" name="Picture 1030">
            <a:extLst>
              <a:ext uri="{FF2B5EF4-FFF2-40B4-BE49-F238E27FC236}">
                <a16:creationId xmlns:a16="http://schemas.microsoft.com/office/drawing/2014/main" id="{C17D9A21-C536-4696-9653-49CF980D5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9400"/>
            <a:ext cx="22034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2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>
            <a:extLst>
              <a:ext uri="{FF2B5EF4-FFF2-40B4-BE49-F238E27FC236}">
                <a16:creationId xmlns:a16="http://schemas.microsoft.com/office/drawing/2014/main" id="{5E8B5E8E-A744-4734-93C9-60BF3ADD6A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0419" name="Text Box 1027">
            <a:extLst>
              <a:ext uri="{FF2B5EF4-FFF2-40B4-BE49-F238E27FC236}">
                <a16:creationId xmlns:a16="http://schemas.microsoft.com/office/drawing/2014/main" id="{7463DEA1-237D-4CF0-875C-25E43EF39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AB </a:t>
            </a:r>
            <a:r>
              <a:rPr lang="ru-RU" altLang="ru-RU" sz="3200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 </a:t>
            </a:r>
            <a:r>
              <a:rPr lang="ru-RU" altLang="ru-RU" sz="3200" dirty="0">
                <a:cs typeface="Times New Roman" panose="02020603050405020304" pitchFamily="18" charset="0"/>
              </a:rPr>
              <a:t>равна 1. Противолежащий ей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 </a:t>
            </a:r>
            <a:r>
              <a:rPr lang="ru-RU" altLang="ru-RU" sz="3200" dirty="0">
                <a:cs typeface="Times New Roman" panose="02020603050405020304" pitchFamily="18" charset="0"/>
              </a:rPr>
              <a:t>равен 1</a:t>
            </a:r>
            <a:r>
              <a:rPr lang="en-US" altLang="ru-RU" sz="3200" dirty="0"/>
              <a:t>5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радиус окружности, описанной около этого треугольника.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3572" name="Text Box 1028">
            <a:extLst>
              <a:ext uri="{FF2B5EF4-FFF2-40B4-BE49-F238E27FC236}">
                <a16:creationId xmlns:a16="http://schemas.microsoft.com/office/drawing/2014/main" id="{CBF1CB4B-F396-44FA-887D-48256D2C2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0421" name="Picture 1030">
            <a:extLst>
              <a:ext uri="{FF2B5EF4-FFF2-40B4-BE49-F238E27FC236}">
                <a16:creationId xmlns:a16="http://schemas.microsoft.com/office/drawing/2014/main" id="{FD97F638-AF81-442B-9E1F-CD15FFC5D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19400"/>
            <a:ext cx="22669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>
            <a:extLst>
              <a:ext uri="{FF2B5EF4-FFF2-40B4-BE49-F238E27FC236}">
                <a16:creationId xmlns:a16="http://schemas.microsoft.com/office/drawing/2014/main" id="{857015F4-E112-4B01-A1F5-FB3918AF7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2467" name="Text Box 1027">
            <a:extLst>
              <a:ext uri="{FF2B5EF4-FFF2-40B4-BE49-F238E27FC236}">
                <a16:creationId xmlns:a16="http://schemas.microsoft.com/office/drawing/2014/main" id="{45BFD7B4-F03B-4528-9921-CE947DC36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Сторона </a:t>
            </a:r>
            <a:r>
              <a:rPr lang="en-US" altLang="ru-RU" sz="3200" i="1" dirty="0">
                <a:cs typeface="Times New Roman" panose="02020603050405020304" pitchFamily="18" charset="0"/>
              </a:rPr>
              <a:t>AB</a:t>
            </a:r>
            <a:r>
              <a:rPr lang="ru-RU" altLang="ru-RU" sz="3200" dirty="0">
                <a:cs typeface="Times New Roman" panose="02020603050405020304" pitchFamily="18" charset="0"/>
              </a:rPr>
              <a:t> тупоугольного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ABC</a:t>
            </a:r>
            <a:r>
              <a:rPr lang="ru-RU" altLang="ru-RU" sz="3200" dirty="0">
                <a:cs typeface="Times New Roman" panose="02020603050405020304" pitchFamily="18" charset="0"/>
              </a:rPr>
              <a:t> равна радиусу описанной около него окружности. Найдите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95620" name="Text Box 1028">
            <a:extLst>
              <a:ext uri="{FF2B5EF4-FFF2-40B4-BE49-F238E27FC236}">
                <a16:creationId xmlns:a16="http://schemas.microsoft.com/office/drawing/2014/main" id="{D4E139AD-BC5E-4230-B559-E19F9CF23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340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</a:t>
            </a:r>
            <a:r>
              <a:rPr lang="en-US" altLang="ru-RU" sz="3200"/>
              <a:t>5</a:t>
            </a:r>
            <a:r>
              <a:rPr lang="ru-RU" altLang="ru-RU" sz="3200"/>
              <a:t>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2469" name="Picture 1030">
            <a:extLst>
              <a:ext uri="{FF2B5EF4-FFF2-40B4-BE49-F238E27FC236}">
                <a16:creationId xmlns:a16="http://schemas.microsoft.com/office/drawing/2014/main" id="{14926405-FDA7-4574-9BE9-AF9DD2DDE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819400"/>
            <a:ext cx="4572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2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8E2166EE-ACE7-476C-A2EA-1CA4667F9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18DEBF15-6F27-47FA-BD20-11445C9DF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Два угла треугольника равны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40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Под какими углами видны его стороны из центра описанной около него окружности?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52612" name="Text Box 4">
            <a:extLst>
              <a:ext uri="{FF2B5EF4-FFF2-40B4-BE49-F238E27FC236}">
                <a16:creationId xmlns:a16="http://schemas.microsoft.com/office/drawing/2014/main" id="{9EFC0B04-C26B-47EB-AC39-2E6C6E273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120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80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 и 160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endParaRPr lang="ru-RU" altLang="ru-RU" sz="3200"/>
          </a:p>
        </p:txBody>
      </p:sp>
      <p:pic>
        <p:nvPicPr>
          <p:cNvPr id="68613" name="Picture 5">
            <a:extLst>
              <a:ext uri="{FF2B5EF4-FFF2-40B4-BE49-F238E27FC236}">
                <a16:creationId xmlns:a16="http://schemas.microsoft.com/office/drawing/2014/main" id="{A8567B6D-6D16-4E31-97B7-A07BA22DA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8400"/>
            <a:ext cx="31750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F5EDE91D-15AB-43E8-8A2A-AFB94DCDC1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48515" name="Text Box 3">
            <a:extLst>
              <a:ext uri="{FF2B5EF4-FFF2-40B4-BE49-F238E27FC236}">
                <a16:creationId xmlns:a16="http://schemas.microsoft.com/office/drawing/2014/main" id="{D6BC6D9E-0FF4-41A2-81BB-CCC99F6BF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2578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10</a:t>
            </a:r>
            <a:r>
              <a:rPr lang="ru-RU" altLang="ru-RU" sz="3200"/>
              <a:t>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4DB2FB96-6D85-4599-ACEB-71B07B56A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Точки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В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С</a:t>
            </a:r>
            <a:r>
              <a:rPr lang="ru-RU" altLang="ru-RU" sz="3200" dirty="0">
                <a:cs typeface="Times New Roman" panose="02020603050405020304" pitchFamily="18" charset="0"/>
              </a:rPr>
              <a:t>, расположенные на окружности, делят ее на три дуги, градусные величины которых относятся как 1 : 3 : 5. Найдите больший угол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0661" name="Picture 5">
            <a:extLst>
              <a:ext uri="{FF2B5EF4-FFF2-40B4-BE49-F238E27FC236}">
                <a16:creationId xmlns:a16="http://schemas.microsoft.com/office/drawing/2014/main" id="{1E811261-9471-4E7A-AC10-B09BB62C6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743200"/>
            <a:ext cx="24384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92DCFBA8-4032-496D-9EE7-10D996C47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54659" name="Text Box 3">
            <a:extLst>
              <a:ext uri="{FF2B5EF4-FFF2-40B4-BE49-F238E27FC236}">
                <a16:creationId xmlns:a16="http://schemas.microsoft.com/office/drawing/2014/main" id="{364FD852-8C19-4F2D-BD9E-062E2FB0C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006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30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, 45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 и 105</a:t>
            </a:r>
            <a:r>
              <a:rPr lang="ru-RU" altLang="ru-RU" sz="3200" baseline="30000"/>
              <a:t>о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7DF023FB-6D74-46B2-AF7A-F722908DB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Точки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В</a:t>
            </a:r>
            <a:r>
              <a:rPr lang="ru-RU" altLang="ru-RU" sz="3200" dirty="0">
                <a:cs typeface="Times New Roman" panose="02020603050405020304" pitchFamily="18" charset="0"/>
              </a:rPr>
              <a:t>,</a:t>
            </a:r>
            <a:r>
              <a:rPr lang="ru-RU" altLang="ru-RU" sz="3200" i="1" dirty="0">
                <a:cs typeface="Times New Roman" panose="02020603050405020304" pitchFamily="18" charset="0"/>
              </a:rPr>
              <a:t> С</a:t>
            </a:r>
            <a:r>
              <a:rPr lang="ru-RU" altLang="ru-RU" sz="3200" dirty="0">
                <a:cs typeface="Times New Roman" panose="02020603050405020304" pitchFamily="18" charset="0"/>
              </a:rPr>
              <a:t>, расположенные на окружности, делят эту окружность на три дуги, градусные </a:t>
            </a:r>
            <a:r>
              <a:rPr lang="ru-RU" altLang="ru-RU" sz="3200" dirty="0"/>
              <a:t>величины</a:t>
            </a:r>
            <a:r>
              <a:rPr lang="ru-RU" altLang="ru-RU" sz="3200" dirty="0">
                <a:cs typeface="Times New Roman" panose="02020603050405020304" pitchFamily="18" charset="0"/>
              </a:rPr>
              <a:t> которых относятся как 2 : 3 : 7. Найдите углы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2709" name="Picture 5">
            <a:extLst>
              <a:ext uri="{FF2B5EF4-FFF2-40B4-BE49-F238E27FC236}">
                <a16:creationId xmlns:a16="http://schemas.microsoft.com/office/drawing/2014/main" id="{4A4FFA0D-E02F-46FB-AC4C-256567023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667000"/>
            <a:ext cx="24384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59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E7261F5E-8E9B-4DFD-86E0-4259CBCE06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87076" name="Text Box 4">
            <a:extLst>
              <a:ext uri="{FF2B5EF4-FFF2-40B4-BE49-F238E27FC236}">
                <a16:creationId xmlns:a16="http://schemas.microsoft.com/office/drawing/2014/main" id="{843E5539-3623-4C02-9475-8E15CB589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953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Против угла в 30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91140" name="Text Box 7">
            <a:extLst>
              <a:ext uri="{FF2B5EF4-FFF2-40B4-BE49-F238E27FC236}">
                <a16:creationId xmlns:a16="http://schemas.microsoft.com/office/drawing/2014/main" id="{0499E2F3-4DE2-4013-A779-D65AF2C26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Углы треугольника равны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65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и 85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Какая из сторон треугольника расположена дальше от центра описанной окружности?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026">
            <a:extLst>
              <a:ext uri="{FF2B5EF4-FFF2-40B4-BE49-F238E27FC236}">
                <a16:creationId xmlns:a16="http://schemas.microsoft.com/office/drawing/2014/main" id="{48DFBFF3-50E1-4B27-ACE8-785ABE904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66947" name="Text Box 1027">
            <a:extLst>
              <a:ext uri="{FF2B5EF4-FFF2-40B4-BE49-F238E27FC236}">
                <a16:creationId xmlns:a16="http://schemas.microsoft.com/office/drawing/2014/main" id="{9FC02C1E-192E-404D-B6D4-5E9837CF3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56260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7284" name="Text Box 1028">
            <a:extLst>
              <a:ext uri="{FF2B5EF4-FFF2-40B4-BE49-F238E27FC236}">
                <a16:creationId xmlns:a16="http://schemas.microsoft.com/office/drawing/2014/main" id="{DB1AF7BE-1697-4AB5-AA1C-05A35EAFE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	</a:t>
            </a:r>
            <a:r>
              <a:rPr lang="ru-RU" altLang="ru-RU" sz="3200">
                <a:cs typeface="Times New Roman" panose="02020603050405020304" pitchFamily="18" charset="0"/>
              </a:rPr>
              <a:t>Боковая сторона равнобедренного треугольника равна 1, угол при вершине, противолежащей основанию, равен 120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Найдите диаметр описанной окружности.</a:t>
            </a:r>
          </a:p>
        </p:txBody>
      </p:sp>
      <p:pic>
        <p:nvPicPr>
          <p:cNvPr id="97285" name="Picture 1030">
            <a:extLst>
              <a:ext uri="{FF2B5EF4-FFF2-40B4-BE49-F238E27FC236}">
                <a16:creationId xmlns:a16="http://schemas.microsoft.com/office/drawing/2014/main" id="{4216D5E9-7BF2-4718-9052-C409525F1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895600"/>
            <a:ext cx="28892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6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>
            <a:extLst>
              <a:ext uri="{FF2B5EF4-FFF2-40B4-BE49-F238E27FC236}">
                <a16:creationId xmlns:a16="http://schemas.microsoft.com/office/drawing/2014/main" id="{EA85F416-039B-4DC6-8CE4-B40EF536A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"/>
            <a:ext cx="91440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3200">
                <a:cs typeface="Times New Roman" panose="02020603050405020304" pitchFamily="18" charset="0"/>
              </a:rPr>
              <a:t>Около всякого треугольника можно описать окружность. Её центром является точка пересечения серединных перпендикуляров к сторонам треугольника.</a:t>
            </a:r>
          </a:p>
        </p:txBody>
      </p:sp>
      <p:pic>
        <p:nvPicPr>
          <p:cNvPr id="7171" name="Picture 20">
            <a:extLst>
              <a:ext uri="{FF2B5EF4-FFF2-40B4-BE49-F238E27FC236}">
                <a16:creationId xmlns:a16="http://schemas.microsoft.com/office/drawing/2014/main" id="{A580091A-F54C-42AF-BEB9-12930B950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349500"/>
            <a:ext cx="3794125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C875A6C4-98A9-453B-B95C-A79826385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CED71050-6419-4EA1-9832-A906839F0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5522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Через вершину </a:t>
            </a:r>
            <a:r>
              <a:rPr lang="en-US" i="1" dirty="0">
                <a:cs typeface="Times New Roman" pitchFamily="18" charset="0"/>
              </a:rPr>
              <a:t>C </a:t>
            </a:r>
            <a:r>
              <a:rPr lang="ru-RU" dirty="0">
                <a:cs typeface="Times New Roman" pitchFamily="18" charset="0"/>
              </a:rPr>
              <a:t>треугольника </a:t>
            </a:r>
            <a:r>
              <a:rPr lang="en-US" i="1" dirty="0">
                <a:cs typeface="Times New Roman" pitchFamily="18" charset="0"/>
              </a:rPr>
              <a:t>ABC </a:t>
            </a:r>
            <a:r>
              <a:rPr lang="ru-RU" dirty="0">
                <a:cs typeface="Times New Roman" pitchFamily="18" charset="0"/>
              </a:rPr>
              <a:t>проведена касательная к описанной окружности. Она пересекает прямую </a:t>
            </a:r>
            <a:r>
              <a:rPr lang="en-US" i="1" dirty="0">
                <a:cs typeface="Times New Roman" pitchFamily="18" charset="0"/>
              </a:rPr>
              <a:t>AB </a:t>
            </a:r>
            <a:r>
              <a:rPr lang="ru-RU" dirty="0">
                <a:cs typeface="Times New Roman" pitchFamily="18" charset="0"/>
              </a:rPr>
              <a:t>в точке </a:t>
            </a:r>
            <a:r>
              <a:rPr lang="en-US" i="1" dirty="0">
                <a:cs typeface="Times New Roman" pitchFamily="18" charset="0"/>
              </a:rPr>
              <a:t>E</a:t>
            </a:r>
            <a:r>
              <a:rPr lang="ru-RU" dirty="0">
                <a:cs typeface="Times New Roman" pitchFamily="18" charset="0"/>
              </a:rPr>
              <a:t>. </a:t>
            </a:r>
            <a:r>
              <a:rPr lang="en-US" i="1" dirty="0">
                <a:cs typeface="Times New Roman" pitchFamily="18" charset="0"/>
              </a:rPr>
              <a:t>CD </a:t>
            </a:r>
            <a:r>
              <a:rPr lang="ru-RU" dirty="0">
                <a:cs typeface="Times New Roman" pitchFamily="18" charset="0"/>
              </a:rPr>
              <a:t>– биссектриса. Докажите, что </a:t>
            </a:r>
            <a:r>
              <a:rPr lang="en-US" i="1" dirty="0">
                <a:cs typeface="Times New Roman" pitchFamily="18" charset="0"/>
              </a:rPr>
              <a:t>EC = ED</a:t>
            </a:r>
            <a:r>
              <a:rPr lang="ru-RU" i="1" dirty="0">
                <a:cs typeface="Times New Roman" pitchFamily="18" charset="0"/>
              </a:rPr>
              <a:t>.</a:t>
            </a:r>
            <a:endParaRPr lang="en-US" dirty="0">
              <a:cs typeface="Times New Roman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C04089-6D95-4BCC-820E-259C05357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965033"/>
            <a:ext cx="4374906" cy="261279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F78A7E30-A6CA-499A-9DEA-5272352339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122188"/>
                <a:ext cx="9155229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ts val="0"/>
                  </a:spcBef>
                </a:pPr>
                <a:r>
                  <a:rPr lang="ru-RU" dirty="0">
                    <a:cs typeface="Times New Roman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cs typeface="Times New Roman" pitchFamily="18" charset="0"/>
                  </a:rPr>
                  <a:t>Решение.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𝐸𝐶𝐷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𝐸𝐶𝐴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+∠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𝐴𝐶𝐷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𝐸𝐵𝐶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+∠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𝐵𝐶𝐷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=∠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𝐸𝐷𝐶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endParaRPr lang="ru-RU" sz="2400" dirty="0">
                  <a:cs typeface="Times New Roman" pitchFamily="18" charset="0"/>
                </a:endParaRPr>
              </a:p>
              <a:p>
                <a:pPr algn="just" eaLnBrk="1" hangingPunct="1">
                  <a:spcBef>
                    <a:spcPts val="0"/>
                  </a:spcBef>
                </a:pPr>
                <a:r>
                  <a:rPr lang="ru-RU" sz="2400" dirty="0">
                    <a:cs typeface="Times New Roman" pitchFamily="18" charset="0"/>
                  </a:rPr>
                  <a:t>Следовательно, </a:t>
                </a:r>
                <a:r>
                  <a:rPr lang="en-US" sz="2400" i="1" dirty="0">
                    <a:cs typeface="Times New Roman" pitchFamily="18" charset="0"/>
                  </a:rPr>
                  <a:t>EC = ED</a:t>
                </a:r>
                <a:r>
                  <a:rPr lang="en-US" sz="2400" dirty="0">
                    <a:cs typeface="Times New Roman" pitchFamily="18" charset="0"/>
                  </a:rPr>
                  <a:t>.</a:t>
                </a:r>
                <a:endParaRPr lang="en-US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 Box 3">
                <a:extLst>
                  <a:ext uri="{FF2B5EF4-FFF2-40B4-BE49-F238E27FC236}">
                    <a16:creationId xmlns:a16="http://schemas.microsoft.com/office/drawing/2014/main" id="{F78A7E30-A6CA-499A-9DEA-5272352339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122188"/>
                <a:ext cx="9155229" cy="830997"/>
              </a:xfrm>
              <a:prstGeom prst="rect">
                <a:avLst/>
              </a:prstGeom>
              <a:blipFill>
                <a:blip r:embed="rId4"/>
                <a:stretch>
                  <a:fillRect l="-999" t="-5839" b="-15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8673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FC22B706-06EC-4450-96CA-7C638CCDF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203" name="Text Box 3">
                <a:extLst>
                  <a:ext uri="{FF2B5EF4-FFF2-40B4-BE49-F238E27FC236}">
                    <a16:creationId xmlns:a16="http://schemas.microsoft.com/office/drawing/2014/main" id="{21CD1617-F3AB-4BC3-9038-8CA2AF65D2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9600"/>
                <a:ext cx="9108504" cy="10156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В выпуклом четырёхугольнике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ABCD </a:t>
                </a:r>
                <a14:m>
                  <m:oMath xmlns:m="http://schemas.openxmlformats.org/officeDocument/2006/math">
                    <m:r>
                      <a:rPr lang="en-US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𝐶𝐴𝐷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𝐶𝐵𝐷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Докажите, что </a:t>
                </a:r>
                <a14:m>
                  <m:oMath xmlns:m="http://schemas.openxmlformats.org/officeDocument/2006/math">
                    <m:r>
                      <a:rPr lang="en-US" altLang="ru-RU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𝐴𝐶𝐷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=∠</m:t>
                    </m:r>
                    <m:r>
                      <a:rPr lang="en-US" altLang="ru-R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𝐴𝐵𝐷</m:t>
                    </m:r>
                  </m:oMath>
                </a14:m>
                <a:r>
                  <a:rPr lang="en-US" altLang="ru-RU" sz="2800" dirty="0">
                    <a:cs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7203" name="Text Box 3">
                <a:extLst>
                  <a:ext uri="{FF2B5EF4-FFF2-40B4-BE49-F238E27FC236}">
                    <a16:creationId xmlns:a16="http://schemas.microsoft.com/office/drawing/2014/main" id="{21CD1617-F3AB-4BC3-9038-8CA2AF65D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9600"/>
                <a:ext cx="9108504" cy="1015663"/>
              </a:xfrm>
              <a:prstGeom prst="rect">
                <a:avLst/>
              </a:prstGeom>
              <a:blipFill>
                <a:blip r:embed="rId3"/>
                <a:stretch>
                  <a:fillRect t="-1198" b="-155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205" name="Text Box 5">
            <a:extLst>
              <a:ext uri="{FF2B5EF4-FFF2-40B4-BE49-F238E27FC236}">
                <a16:creationId xmlns:a16="http://schemas.microsoft.com/office/drawing/2014/main" id="{01BB7CA7-367B-404B-8FAB-06CD7485B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56" y="4343587"/>
            <a:ext cx="9108504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Опишем окружность около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ACD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Из выпуклости четырёхугольника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ABCD </a:t>
            </a:r>
            <a:r>
              <a:rPr lang="ru-RU" altLang="ru-RU" dirty="0">
                <a:cs typeface="Times New Roman" panose="02020603050405020304" pitchFamily="18" charset="0"/>
              </a:rPr>
              <a:t>следует, что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лежат по одну сторону от прямой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. Из равенства углов </a:t>
            </a:r>
            <a:r>
              <a:rPr lang="en-US" altLang="ru-RU" i="1" dirty="0">
                <a:cs typeface="Times New Roman" panose="02020603050405020304" pitchFamily="18" charset="0"/>
              </a:rPr>
              <a:t>ACD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BCD </a:t>
            </a:r>
            <a:r>
              <a:rPr lang="ru-RU" altLang="ru-RU" dirty="0">
                <a:cs typeface="Times New Roman" panose="02020603050405020304" pitchFamily="18" charset="0"/>
              </a:rPr>
              <a:t>следует, что точка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принадлежит этой окружности. Углы </a:t>
            </a:r>
            <a:r>
              <a:rPr lang="en-US" altLang="ru-RU" i="1" dirty="0">
                <a:cs typeface="Times New Roman" panose="02020603050405020304" pitchFamily="18" charset="0"/>
              </a:rPr>
              <a:t>ACD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ABD </a:t>
            </a:r>
            <a:r>
              <a:rPr lang="ru-RU" altLang="ru-RU" dirty="0">
                <a:cs typeface="Times New Roman" panose="02020603050405020304" pitchFamily="18" charset="0"/>
              </a:rPr>
              <a:t>опираются на одну дугу окружности, следовательно, они равны.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A2B95D1-03BA-63D7-9B6D-750241E693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2259" y="1686818"/>
            <a:ext cx="3015885" cy="235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51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>
            <a:extLst>
              <a:ext uri="{FF2B5EF4-FFF2-40B4-BE49-F238E27FC236}">
                <a16:creationId xmlns:a16="http://schemas.microsoft.com/office/drawing/2014/main" id="{EA85F416-039B-4DC6-8CE4-B40EF536A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Рассмотрим треугольник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К сторонам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проведем серединные перпендикуляры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соответственно. </a:t>
            </a:r>
            <a:endParaRPr lang="ru-RU" altLang="ru-RU" sz="2000" dirty="0">
              <a:cs typeface="Times New Roman" panose="02020603050405020304" pitchFamily="18" charset="0"/>
            </a:endParaRPr>
          </a:p>
        </p:txBody>
      </p:sp>
      <p:pic>
        <p:nvPicPr>
          <p:cNvPr id="7171" name="Picture 20">
            <a:extLst>
              <a:ext uri="{FF2B5EF4-FFF2-40B4-BE49-F238E27FC236}">
                <a16:creationId xmlns:a16="http://schemas.microsoft.com/office/drawing/2014/main" id="{A580091A-F54C-42AF-BEB9-12930B950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42816"/>
            <a:ext cx="2895400" cy="2840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FBD43046-09B5-457F-A4BB-B1595E3D6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836712"/>
            <a:ext cx="586814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Докажем, что точ­ка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их пересечения является центром описанной окружности. Для этого достаточно проверить, что выполняются равенства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 = ОВ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ОС.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Действи­тельно, так как точка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принадлежит серединному перпендикуляру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от­резка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она одинаково удалена от вершин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 е.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 = ОВ.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Так как точка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принадлежит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серединному перпендикуляру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отрезка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она одинаково удалена от вершин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т.е.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 = ОС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sz="2000" dirty="0">
              <a:cs typeface="Times New Roman" panose="02020603050405020304" pitchFamily="18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BA9643D-BB1C-4F29-B643-9B19BA8F8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20292"/>
            <a:ext cx="9144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Следовательно, точка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одинаково удалена от вершин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треугольника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т.е.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ОА = ОВ = ОС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Заметим, что из равенства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 = ОС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следует, что точка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при­надлежит серединному перпендикуляру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 стороне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Таким образом, все три серединных перпендикуляра пересекаются в одной точке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Окружность с центром в этой точке и радиусом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ОА = ОВ = ОС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будет искомой опи­санной окружностью.</a:t>
            </a:r>
            <a:endParaRPr lang="ru-RU" alt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57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>
            <a:extLst>
              <a:ext uri="{FF2B5EF4-FFF2-40B4-BE49-F238E27FC236}">
                <a16:creationId xmlns:a16="http://schemas.microsoft.com/office/drawing/2014/main" id="{EA85F416-039B-4DC6-8CE4-B40EF536A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"/>
            <a:ext cx="91440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(*) Используя аксиому параллельных, докажем, что серединные перпенди­куляры к двум сторонам треугольника действительно пересекаются. Пусть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треу­гольник,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серединные перпендикуляры к сторонам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altLang="ru-RU" sz="2000" dirty="0">
              <a:cs typeface="Times New Roman" panose="02020603050405020304" pitchFamily="18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BA9643D-BB1C-4F29-B643-9B19BA8F8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45024"/>
            <a:ext cx="9144000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altLang="ru-RU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Предположим, что прямые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пересекаются, а значит, парал­лельны. Прямая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перпендикулярна прямой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Прямая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перпендикуляр­на прямой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значит, и параллельной ей прямой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Таким образом, пря­мые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перпендикулярны одной прямой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Поэтому они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должны или быть параллельными или совпадать. Но эти прямые пересекаются. Следовательно, неверным было наше предположение о параллельности прямых 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Значит, они пересекаются.</a:t>
            </a:r>
            <a:endParaRPr lang="ru-RU" altLang="ru-RU" sz="20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27B6B1F-1239-4B2B-A8BC-3EC9DF21A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5787" y="1520653"/>
            <a:ext cx="3772426" cy="212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779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975CF9F-BD56-4C84-92B7-D795FF318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8B1D822E-6C4F-431B-81E6-55C89CBDF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Какой треугольник называется вписанным в окружность?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33CA4F51-3F50-4634-ABC9-3771526B6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Тре</a:t>
            </a:r>
            <a:r>
              <a:rPr lang="ru-RU" altLang="ru-RU" sz="3200" dirty="0">
                <a:cs typeface="Times New Roman" panose="02020603050405020304" pitchFamily="18" charset="0"/>
              </a:rPr>
              <a:t>угольник называется вписанным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в окружность, если все его вершины принадлежат окружности.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741A009-7BAD-467F-8CAF-3B6AB4731D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1D07E818-E245-4E35-B5A4-A162104D1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Какая окружность называется описанной около треугольника?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0BF201DC-B1F8-42A4-9698-F27FE6475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Окружность называется описанной около треугольника</a:t>
            </a:r>
            <a:r>
              <a:rPr lang="ru-RU" altLang="ru-RU" sz="3200" dirty="0"/>
              <a:t>, если ей принадлежат все вершины этого треугольника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1D5745E-4B4C-40E2-A3FB-DF6525148E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12CF2D54-7439-46D3-B9B3-2E7DF3FB5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Около всякого ли треугольника можно описать окружность?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9844" name="Text Box 4">
            <a:extLst>
              <a:ext uri="{FF2B5EF4-FFF2-40B4-BE49-F238E27FC236}">
                <a16:creationId xmlns:a16="http://schemas.microsoft.com/office/drawing/2014/main" id="{BBD997D9-339D-4266-B2BF-4A2C557A3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Да.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BA08B1F-C6DC-4EF3-899F-3C3485D93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40197087-25CD-4722-911D-1B2D24344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sz="3200" dirty="0">
                <a:cs typeface="Times New Roman" panose="02020603050405020304" pitchFamily="18" charset="0"/>
              </a:rPr>
              <a:t>Где находится центр описанной около треугольника окружности?</a:t>
            </a: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EE6B5FF6-7BD6-4AEB-9053-B5D949F61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229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200" dirty="0">
                <a:solidFill>
                  <a:srgbClr val="FF3300"/>
                </a:solidFill>
              </a:rPr>
              <a:t>	</a:t>
            </a:r>
            <a:r>
              <a:rPr lang="ru-RU" altLang="ru-RU" sz="3200" dirty="0">
                <a:solidFill>
                  <a:srgbClr val="FF3300"/>
                </a:solidFill>
              </a:rPr>
              <a:t>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Центром описанной окружности является </a:t>
            </a:r>
            <a:r>
              <a:rPr lang="ru-RU" altLang="ru-RU" sz="3200" dirty="0">
                <a:cs typeface="Times New Roman" panose="02020603050405020304" pitchFamily="18" charset="0"/>
              </a:rPr>
              <a:t>точка пересечения </a:t>
            </a:r>
            <a:r>
              <a:rPr lang="ru-RU" altLang="ru-RU" sz="3200" dirty="0"/>
              <a:t>серединных перпендикуляров</a:t>
            </a:r>
            <a:r>
              <a:rPr lang="ru-RU" altLang="ru-RU" sz="3200" dirty="0">
                <a:cs typeface="Times New Roman" panose="02020603050405020304" pitchFamily="18" charset="0"/>
              </a:rPr>
              <a:t> к сторонам треугольника.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3100</TotalTime>
  <Words>1452</Words>
  <Application>Microsoft Office PowerPoint</Application>
  <PresentationFormat>Экран (4:3)</PresentationFormat>
  <Paragraphs>151</Paragraphs>
  <Slides>31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Cambria Math</vt:lpstr>
      <vt:lpstr>Times New Roman</vt:lpstr>
      <vt:lpstr>Оформление по умолчанию</vt:lpstr>
      <vt:lpstr>8а. Треугольники, вписанные в окружность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 1</vt:lpstr>
      <vt:lpstr>Вопрос 2</vt:lpstr>
      <vt:lpstr>Вопрос 3</vt:lpstr>
      <vt:lpstr>Вопрос 4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133</cp:revision>
  <dcterms:created xsi:type="dcterms:W3CDTF">2008-04-30T05:51:18Z</dcterms:created>
  <dcterms:modified xsi:type="dcterms:W3CDTF">2023-05-23T02:57:24Z</dcterms:modified>
</cp:coreProperties>
</file>