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485" r:id="rId2"/>
    <p:sldId id="1028" r:id="rId3"/>
    <p:sldId id="484" r:id="rId4"/>
    <p:sldId id="1029" r:id="rId5"/>
    <p:sldId id="429" r:id="rId6"/>
    <p:sldId id="1030" r:id="rId7"/>
    <p:sldId id="1031" r:id="rId8"/>
    <p:sldId id="1032" r:id="rId9"/>
    <p:sldId id="1033" r:id="rId10"/>
    <p:sldId id="464" r:id="rId11"/>
    <p:sldId id="465" r:id="rId12"/>
    <p:sldId id="1034" r:id="rId13"/>
    <p:sldId id="1035" r:id="rId14"/>
    <p:sldId id="1036" r:id="rId15"/>
    <p:sldId id="1037" r:id="rId16"/>
    <p:sldId id="434" r:id="rId17"/>
    <p:sldId id="455" r:id="rId18"/>
    <p:sldId id="454" r:id="rId19"/>
    <p:sldId id="456" r:id="rId20"/>
    <p:sldId id="457" r:id="rId21"/>
    <p:sldId id="488" r:id="rId22"/>
    <p:sldId id="489" r:id="rId23"/>
    <p:sldId id="435" r:id="rId24"/>
    <p:sldId id="487" r:id="rId25"/>
    <p:sldId id="486" r:id="rId26"/>
    <p:sldId id="1038" r:id="rId27"/>
    <p:sldId id="462" r:id="rId28"/>
    <p:sldId id="463" r:id="rId29"/>
    <p:sldId id="1039" r:id="rId30"/>
    <p:sldId id="466" r:id="rId31"/>
    <p:sldId id="467" r:id="rId32"/>
    <p:sldId id="468" r:id="rId33"/>
    <p:sldId id="469" r:id="rId34"/>
    <p:sldId id="470" r:id="rId35"/>
    <p:sldId id="481" r:id="rId36"/>
    <p:sldId id="478" r:id="rId37"/>
    <p:sldId id="479" r:id="rId38"/>
    <p:sldId id="472" r:id="rId39"/>
    <p:sldId id="480" r:id="rId4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1" autoAdjust="0"/>
    <p:restoredTop sz="90929"/>
  </p:normalViewPr>
  <p:slideViewPr>
    <p:cSldViewPr>
      <p:cViewPr varScale="1">
        <p:scale>
          <a:sx n="97" d="100"/>
          <a:sy n="97" d="100"/>
        </p:scale>
        <p:origin x="39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205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image" Target="../media/image30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image" Target="../media/image32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image" Target="../media/image3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189F024-8546-474B-B0F3-F04A140076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7B8C214-FACB-475A-A236-B1835DC1F83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5FC6BFB4-BE5B-4D96-83A2-5499DA8666F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FF032E9E-A465-4997-99B1-0AAE58F5F22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AC818B8F-D35D-4861-BF10-75A5CEF753F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0756C6AE-2EEA-4DD0-98E0-EF94CC744F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B6AABFB-C337-42A7-8F8E-C564327F77A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2E52623-8EED-44FA-8DC6-AB83A317C6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597605-B13E-43C8-B713-F872B54A90FC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968228A4-8117-4F59-8515-24154103AA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52A1DE71-9E82-4977-983C-004C008F31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237617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93339F2-DC85-4171-A45E-0CF416A911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A27DEC-118A-4DD5-A928-FD4CFE09D113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508930" name="Rectangle 2">
            <a:extLst>
              <a:ext uri="{FF2B5EF4-FFF2-40B4-BE49-F238E27FC236}">
                <a16:creationId xmlns:a16="http://schemas.microsoft.com/office/drawing/2014/main" id="{5E7C92F1-299A-4CBE-BE17-5F3C2F5B3D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8931" name="Rectangle 3">
            <a:extLst>
              <a:ext uri="{FF2B5EF4-FFF2-40B4-BE49-F238E27FC236}">
                <a16:creationId xmlns:a16="http://schemas.microsoft.com/office/drawing/2014/main" id="{7E8231B3-050E-4945-B9B9-B11AB8D20A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09E5A34-4A1B-4D34-8726-EFEEA52AD3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ED0FDC-E317-4C5A-B13D-551C4AE4F917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510978" name="Rectangle 2">
            <a:extLst>
              <a:ext uri="{FF2B5EF4-FFF2-40B4-BE49-F238E27FC236}">
                <a16:creationId xmlns:a16="http://schemas.microsoft.com/office/drawing/2014/main" id="{286509C1-4243-4C48-AD15-9CA468E8A5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0979" name="Rectangle 3">
            <a:extLst>
              <a:ext uri="{FF2B5EF4-FFF2-40B4-BE49-F238E27FC236}">
                <a16:creationId xmlns:a16="http://schemas.microsoft.com/office/drawing/2014/main" id="{4ED46808-3A75-4EEC-A2D7-ED9D7DD3D9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5685046-4B75-4B25-A96C-73F0E1F57C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D8FDA0-917A-42C1-AFC6-EE130726B38B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490498" name="Rectangle 2">
            <a:extLst>
              <a:ext uri="{FF2B5EF4-FFF2-40B4-BE49-F238E27FC236}">
                <a16:creationId xmlns:a16="http://schemas.microsoft.com/office/drawing/2014/main" id="{3360BC69-FE8D-4755-BD9F-85092B68F3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0499" name="Rectangle 3">
            <a:extLst>
              <a:ext uri="{FF2B5EF4-FFF2-40B4-BE49-F238E27FC236}">
                <a16:creationId xmlns:a16="http://schemas.microsoft.com/office/drawing/2014/main" id="{C49EAFD5-0A00-4A56-9A1C-FA438C8374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EDB6897-161C-4E5B-91B8-7F8EF4266C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3999D2-F72D-4917-BBCC-C6841DF630A6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478210" name="Rectangle 2">
            <a:extLst>
              <a:ext uri="{FF2B5EF4-FFF2-40B4-BE49-F238E27FC236}">
                <a16:creationId xmlns:a16="http://schemas.microsoft.com/office/drawing/2014/main" id="{E0BDB34E-AD7A-42B2-9864-AB057D36FC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8211" name="Rectangle 3">
            <a:extLst>
              <a:ext uri="{FF2B5EF4-FFF2-40B4-BE49-F238E27FC236}">
                <a16:creationId xmlns:a16="http://schemas.microsoft.com/office/drawing/2014/main" id="{EDA8BA4E-9DD0-404B-86B0-AE83EF1201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78D69A6-16DC-43B2-8282-780613B172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588227-B91D-407E-AE14-FC42CFBBCB97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476162" name="Rectangle 2">
            <a:extLst>
              <a:ext uri="{FF2B5EF4-FFF2-40B4-BE49-F238E27FC236}">
                <a16:creationId xmlns:a16="http://schemas.microsoft.com/office/drawing/2014/main" id="{2E2C9CB2-148D-469B-84A9-DCEF482839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6163" name="Rectangle 3">
            <a:extLst>
              <a:ext uri="{FF2B5EF4-FFF2-40B4-BE49-F238E27FC236}">
                <a16:creationId xmlns:a16="http://schemas.microsoft.com/office/drawing/2014/main" id="{479A1522-FD4A-4FD9-A330-FC60F4A4FA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DA718ED-7063-4F02-9300-41333725AC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0C199C-C7EA-4DC3-8DDA-A0E96B26EEDC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480258" name="Rectangle 2">
            <a:extLst>
              <a:ext uri="{FF2B5EF4-FFF2-40B4-BE49-F238E27FC236}">
                <a16:creationId xmlns:a16="http://schemas.microsoft.com/office/drawing/2014/main" id="{72CD0547-2C65-4FB7-8679-F7D668490F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0259" name="Rectangle 3">
            <a:extLst>
              <a:ext uri="{FF2B5EF4-FFF2-40B4-BE49-F238E27FC236}">
                <a16:creationId xmlns:a16="http://schemas.microsoft.com/office/drawing/2014/main" id="{3ABD5082-9CEE-4019-A0BF-6F84D3A7E3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D723FFA-A5D4-480D-A8E7-45D6EC7ABF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E1494F-8EA6-4AA8-9124-06B6705BE3A6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427010" name="Rectangle 2">
            <a:extLst>
              <a:ext uri="{FF2B5EF4-FFF2-40B4-BE49-F238E27FC236}">
                <a16:creationId xmlns:a16="http://schemas.microsoft.com/office/drawing/2014/main" id="{CA42FDF0-A731-4618-B877-91B81122DB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7011" name="Rectangle 3">
            <a:extLst>
              <a:ext uri="{FF2B5EF4-FFF2-40B4-BE49-F238E27FC236}">
                <a16:creationId xmlns:a16="http://schemas.microsoft.com/office/drawing/2014/main" id="{B3BFE367-9D30-4F4B-987A-6E97BD2E30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243BD3E-706F-4F97-8FAB-D05E8196B3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B931D7-9188-4F7E-AE09-5ECDDAF1940D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482306" name="Rectangle 2">
            <a:extLst>
              <a:ext uri="{FF2B5EF4-FFF2-40B4-BE49-F238E27FC236}">
                <a16:creationId xmlns:a16="http://schemas.microsoft.com/office/drawing/2014/main" id="{45D22548-AEE7-4867-A1E1-55142D4006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2307" name="Rectangle 3">
            <a:extLst>
              <a:ext uri="{FF2B5EF4-FFF2-40B4-BE49-F238E27FC236}">
                <a16:creationId xmlns:a16="http://schemas.microsoft.com/office/drawing/2014/main" id="{B7C02F92-910F-41FC-96C8-E560E1E693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937706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86A98DA-D9D4-41FC-B4F2-72CFBC7FF1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EE6B0A-40A9-4450-A359-8F90F2ADEC0E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480258" name="Rectangle 2">
            <a:extLst>
              <a:ext uri="{FF2B5EF4-FFF2-40B4-BE49-F238E27FC236}">
                <a16:creationId xmlns:a16="http://schemas.microsoft.com/office/drawing/2014/main" id="{B2676805-F3ED-4DEA-8998-3F94F6D942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0259" name="Rectangle 3">
            <a:extLst>
              <a:ext uri="{FF2B5EF4-FFF2-40B4-BE49-F238E27FC236}">
                <a16:creationId xmlns:a16="http://schemas.microsoft.com/office/drawing/2014/main" id="{A9483F31-1CE7-465F-9F46-05ECE6B647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5823458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872A2CF-134A-4A43-9342-DA669A8CC0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912B37-DAD1-45AE-B0F7-8E40A3A0E2C5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484354" name="Rectangle 1026">
            <a:extLst>
              <a:ext uri="{FF2B5EF4-FFF2-40B4-BE49-F238E27FC236}">
                <a16:creationId xmlns:a16="http://schemas.microsoft.com/office/drawing/2014/main" id="{F7CA7878-2039-479E-ADE4-FD95C064D2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4355" name="Rectangle 1027">
            <a:extLst>
              <a:ext uri="{FF2B5EF4-FFF2-40B4-BE49-F238E27FC236}">
                <a16:creationId xmlns:a16="http://schemas.microsoft.com/office/drawing/2014/main" id="{2F8E4A12-A00B-491B-B35E-95EEBB6B73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044883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F2D5BCA-4A75-4504-9045-34ED2D5812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FD50E3-9505-44A0-AD7B-EF99810CF928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472066" name="Rectangle 2">
            <a:extLst>
              <a:ext uri="{FF2B5EF4-FFF2-40B4-BE49-F238E27FC236}">
                <a16:creationId xmlns:a16="http://schemas.microsoft.com/office/drawing/2014/main" id="{F9495835-4988-46FB-B89C-558483E864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2067" name="Rectangle 3">
            <a:extLst>
              <a:ext uri="{FF2B5EF4-FFF2-40B4-BE49-F238E27FC236}">
                <a16:creationId xmlns:a16="http://schemas.microsoft.com/office/drawing/2014/main" id="{87EC3219-9CF8-4E7F-933B-786E50CC89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720191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813DD75-031A-4ABC-A11F-DB01E09C0D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78C831-DC34-4545-857C-8EC88366837F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486402" name="Rectangle 2">
            <a:extLst>
              <a:ext uri="{FF2B5EF4-FFF2-40B4-BE49-F238E27FC236}">
                <a16:creationId xmlns:a16="http://schemas.microsoft.com/office/drawing/2014/main" id="{0A5EB843-8311-403E-9C74-7540B10D67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6403" name="Rectangle 3">
            <a:extLst>
              <a:ext uri="{FF2B5EF4-FFF2-40B4-BE49-F238E27FC236}">
                <a16:creationId xmlns:a16="http://schemas.microsoft.com/office/drawing/2014/main" id="{7560EBB3-92D2-42A6-9188-A1BF5E95FB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604243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D723FFA-A5D4-480D-A8E7-45D6EC7ABF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E1494F-8EA6-4AA8-9124-06B6705BE3A6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427010" name="Rectangle 2">
            <a:extLst>
              <a:ext uri="{FF2B5EF4-FFF2-40B4-BE49-F238E27FC236}">
                <a16:creationId xmlns:a16="http://schemas.microsoft.com/office/drawing/2014/main" id="{CA42FDF0-A731-4618-B877-91B81122DB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7011" name="Rectangle 3">
            <a:extLst>
              <a:ext uri="{FF2B5EF4-FFF2-40B4-BE49-F238E27FC236}">
                <a16:creationId xmlns:a16="http://schemas.microsoft.com/office/drawing/2014/main" id="{B3BFE367-9D30-4F4B-987A-6E97BD2E30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187600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D723FFA-A5D4-480D-A8E7-45D6EC7ABF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E1494F-8EA6-4AA8-9124-06B6705BE3A6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427010" name="Rectangle 2">
            <a:extLst>
              <a:ext uri="{FF2B5EF4-FFF2-40B4-BE49-F238E27FC236}">
                <a16:creationId xmlns:a16="http://schemas.microsoft.com/office/drawing/2014/main" id="{CA42FDF0-A731-4618-B877-91B81122DB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7011" name="Rectangle 3">
            <a:extLst>
              <a:ext uri="{FF2B5EF4-FFF2-40B4-BE49-F238E27FC236}">
                <a16:creationId xmlns:a16="http://schemas.microsoft.com/office/drawing/2014/main" id="{B3BFE367-9D30-4F4B-987A-6E97BD2E30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533562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C46B02B-09FF-4132-8CED-02C31F673B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ECCBFF-9384-4695-AC9A-24F151619251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429058" name="Rectangle 2">
            <a:extLst>
              <a:ext uri="{FF2B5EF4-FFF2-40B4-BE49-F238E27FC236}">
                <a16:creationId xmlns:a16="http://schemas.microsoft.com/office/drawing/2014/main" id="{F5387B89-4511-4B59-93DC-F22BB42B61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9059" name="Rectangle 3">
            <a:extLst>
              <a:ext uri="{FF2B5EF4-FFF2-40B4-BE49-F238E27FC236}">
                <a16:creationId xmlns:a16="http://schemas.microsoft.com/office/drawing/2014/main" id="{CAFFA07F-3AAF-471B-BF3C-D70FD10829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C46B02B-09FF-4132-8CED-02C31F673B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ECCBFF-9384-4695-AC9A-24F151619251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429058" name="Rectangle 2">
            <a:extLst>
              <a:ext uri="{FF2B5EF4-FFF2-40B4-BE49-F238E27FC236}">
                <a16:creationId xmlns:a16="http://schemas.microsoft.com/office/drawing/2014/main" id="{F5387B89-4511-4B59-93DC-F22BB42B61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9059" name="Rectangle 3">
            <a:extLst>
              <a:ext uri="{FF2B5EF4-FFF2-40B4-BE49-F238E27FC236}">
                <a16:creationId xmlns:a16="http://schemas.microsoft.com/office/drawing/2014/main" id="{CAFFA07F-3AAF-471B-BF3C-D70FD10829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3081656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C46B02B-09FF-4132-8CED-02C31F673B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ECCBFF-9384-4695-AC9A-24F151619251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429058" name="Rectangle 2">
            <a:extLst>
              <a:ext uri="{FF2B5EF4-FFF2-40B4-BE49-F238E27FC236}">
                <a16:creationId xmlns:a16="http://schemas.microsoft.com/office/drawing/2014/main" id="{F5387B89-4511-4B59-93DC-F22BB42B61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9059" name="Rectangle 3">
            <a:extLst>
              <a:ext uri="{FF2B5EF4-FFF2-40B4-BE49-F238E27FC236}">
                <a16:creationId xmlns:a16="http://schemas.microsoft.com/office/drawing/2014/main" id="{CAFFA07F-3AAF-471B-BF3C-D70FD10829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528461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F89F16B-FD16-458B-B0D5-799DC97375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51E55C-0DB5-410E-B4A7-764F393ED546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502786" name="Rectangle 2">
            <a:extLst>
              <a:ext uri="{FF2B5EF4-FFF2-40B4-BE49-F238E27FC236}">
                <a16:creationId xmlns:a16="http://schemas.microsoft.com/office/drawing/2014/main" id="{A622D43A-115B-4123-86AC-37DF5F9035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2787" name="Rectangle 3">
            <a:extLst>
              <a:ext uri="{FF2B5EF4-FFF2-40B4-BE49-F238E27FC236}">
                <a16:creationId xmlns:a16="http://schemas.microsoft.com/office/drawing/2014/main" id="{3ED7B003-392D-43FE-A901-C974FEEC2F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D48DBF-9989-4502-A701-D5C2C9895F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E31215-D8ED-4915-ADC5-FA8AB956554D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504834" name="Rectangle 2">
            <a:extLst>
              <a:ext uri="{FF2B5EF4-FFF2-40B4-BE49-F238E27FC236}">
                <a16:creationId xmlns:a16="http://schemas.microsoft.com/office/drawing/2014/main" id="{CBEE9376-6501-498D-BCB2-877B0BCDD3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4835" name="Rectangle 3">
            <a:extLst>
              <a:ext uri="{FF2B5EF4-FFF2-40B4-BE49-F238E27FC236}">
                <a16:creationId xmlns:a16="http://schemas.microsoft.com/office/drawing/2014/main" id="{27B52017-843E-4B49-A4A4-6235CD9D4E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1E7BDA-5776-4D5E-888C-D5319FDC70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DE8C0A-E817-4A77-B91A-F530E58CEB44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506882" name="Rectangle 2">
            <a:extLst>
              <a:ext uri="{FF2B5EF4-FFF2-40B4-BE49-F238E27FC236}">
                <a16:creationId xmlns:a16="http://schemas.microsoft.com/office/drawing/2014/main" id="{0C5960F7-C760-45AB-B173-9CF89C2CD8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6883" name="Rectangle 3">
            <a:extLst>
              <a:ext uri="{FF2B5EF4-FFF2-40B4-BE49-F238E27FC236}">
                <a16:creationId xmlns:a16="http://schemas.microsoft.com/office/drawing/2014/main" id="{46B2D241-093D-4599-92AA-58FADF8D17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14BA7D4-04DB-4592-86EE-6C25078531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9D1077-F59A-4D3F-B939-7E5F75389F18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500738" name="Rectangle 2">
            <a:extLst>
              <a:ext uri="{FF2B5EF4-FFF2-40B4-BE49-F238E27FC236}">
                <a16:creationId xmlns:a16="http://schemas.microsoft.com/office/drawing/2014/main" id="{AE73A9DC-808B-44D7-9787-BCDF8A3C55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0739" name="Rectangle 3">
            <a:extLst>
              <a:ext uri="{FF2B5EF4-FFF2-40B4-BE49-F238E27FC236}">
                <a16:creationId xmlns:a16="http://schemas.microsoft.com/office/drawing/2014/main" id="{D1CA32F0-1AFD-4595-B4A1-355B5952B1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055FA06-E7EF-4E16-B994-A32C7AC288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128497-0F36-4EDF-97FD-EED3210B4AF0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553986" name="Rectangle 2">
            <a:extLst>
              <a:ext uri="{FF2B5EF4-FFF2-40B4-BE49-F238E27FC236}">
                <a16:creationId xmlns:a16="http://schemas.microsoft.com/office/drawing/2014/main" id="{8A43914B-F59A-4299-94DC-891F6895FC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987" name="Rectangle 3">
            <a:extLst>
              <a:ext uri="{FF2B5EF4-FFF2-40B4-BE49-F238E27FC236}">
                <a16:creationId xmlns:a16="http://schemas.microsoft.com/office/drawing/2014/main" id="{4DA2F0AD-B32A-4820-8B26-24CBCCCCF1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AAAED2D-A80F-4632-AABF-BF270CEB9C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21E56D-0953-406A-B04D-98E6FAA87D9A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517122" name="Rectangle 2">
            <a:extLst>
              <a:ext uri="{FF2B5EF4-FFF2-40B4-BE49-F238E27FC236}">
                <a16:creationId xmlns:a16="http://schemas.microsoft.com/office/drawing/2014/main" id="{C366AAD7-89D2-4D14-89DC-2B001CFB32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7123" name="Rectangle 3">
            <a:extLst>
              <a:ext uri="{FF2B5EF4-FFF2-40B4-BE49-F238E27FC236}">
                <a16:creationId xmlns:a16="http://schemas.microsoft.com/office/drawing/2014/main" id="{0548ADF3-0657-492F-B979-F78787BB16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45B8990-88B1-4A52-B7CA-AD2AA2C0F7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A11184-F930-4E3B-9B38-29597DADDEA4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519170" name="Rectangle 2">
            <a:extLst>
              <a:ext uri="{FF2B5EF4-FFF2-40B4-BE49-F238E27FC236}">
                <a16:creationId xmlns:a16="http://schemas.microsoft.com/office/drawing/2014/main" id="{DBE57B57-4983-42E5-A3A7-292A697EEE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9171" name="Rectangle 3">
            <a:extLst>
              <a:ext uri="{FF2B5EF4-FFF2-40B4-BE49-F238E27FC236}">
                <a16:creationId xmlns:a16="http://schemas.microsoft.com/office/drawing/2014/main" id="{390C1C23-5818-4152-9A56-240ADC9FE1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8678B8F-B07C-4CF6-BA84-674DC6B257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A2D55C-AB8E-4CA0-9070-034A22403CFB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521218" name="Rectangle 2">
            <a:extLst>
              <a:ext uri="{FF2B5EF4-FFF2-40B4-BE49-F238E27FC236}">
                <a16:creationId xmlns:a16="http://schemas.microsoft.com/office/drawing/2014/main" id="{B6B98132-0B73-46E3-BC12-2D2F88D287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1219" name="Rectangle 3">
            <a:extLst>
              <a:ext uri="{FF2B5EF4-FFF2-40B4-BE49-F238E27FC236}">
                <a16:creationId xmlns:a16="http://schemas.microsoft.com/office/drawing/2014/main" id="{91A5F1BB-928A-431E-8F10-80107C18FE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E10FB51-D854-4FF1-9443-8C44BD1B10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0A1F50-FC27-4B20-A284-3D57EE3AF7CF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523266" name="Rectangle 2">
            <a:extLst>
              <a:ext uri="{FF2B5EF4-FFF2-40B4-BE49-F238E27FC236}">
                <a16:creationId xmlns:a16="http://schemas.microsoft.com/office/drawing/2014/main" id="{DB7261ED-2964-49AF-BD4C-FA2D1CC8FB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3267" name="Rectangle 3">
            <a:extLst>
              <a:ext uri="{FF2B5EF4-FFF2-40B4-BE49-F238E27FC236}">
                <a16:creationId xmlns:a16="http://schemas.microsoft.com/office/drawing/2014/main" id="{2E173A47-2FF4-4B0D-99E2-33D41B32D1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3999F24-1DCB-4FB8-A673-F514B601CB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5C692E-344D-49ED-A7ED-185A522C8F57}" type="slidenum">
              <a:rPr lang="ru-RU" altLang="ru-RU"/>
              <a:pPr/>
              <a:t>34</a:t>
            </a:fld>
            <a:endParaRPr lang="ru-RU" altLang="ru-RU"/>
          </a:p>
        </p:txBody>
      </p:sp>
      <p:sp>
        <p:nvSpPr>
          <p:cNvPr id="525314" name="Rectangle 2">
            <a:extLst>
              <a:ext uri="{FF2B5EF4-FFF2-40B4-BE49-F238E27FC236}">
                <a16:creationId xmlns:a16="http://schemas.microsoft.com/office/drawing/2014/main" id="{6EC3057E-3C7F-418E-944F-755174DF2D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5315" name="Rectangle 3">
            <a:extLst>
              <a:ext uri="{FF2B5EF4-FFF2-40B4-BE49-F238E27FC236}">
                <a16:creationId xmlns:a16="http://schemas.microsoft.com/office/drawing/2014/main" id="{EAFD798B-2730-4020-89BA-B5FE88F6C5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1CFD8F1-E365-4229-B899-74837B5925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35F0A2-59B8-47DB-848B-9403B086652D}" type="slidenum">
              <a:rPr lang="ru-RU" altLang="ru-RU"/>
              <a:pPr/>
              <a:t>35</a:t>
            </a:fld>
            <a:endParaRPr lang="ru-RU" altLang="ru-RU"/>
          </a:p>
        </p:txBody>
      </p:sp>
      <p:sp>
        <p:nvSpPr>
          <p:cNvPr id="547842" name="Rectangle 2">
            <a:extLst>
              <a:ext uri="{FF2B5EF4-FFF2-40B4-BE49-F238E27FC236}">
                <a16:creationId xmlns:a16="http://schemas.microsoft.com/office/drawing/2014/main" id="{3CF80701-3ABA-4F4B-8CB7-4FE2CA4FFA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7843" name="Rectangle 3">
            <a:extLst>
              <a:ext uri="{FF2B5EF4-FFF2-40B4-BE49-F238E27FC236}">
                <a16:creationId xmlns:a16="http://schemas.microsoft.com/office/drawing/2014/main" id="{455C9154-B0BB-4FC9-952E-8DEF3ACFBF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069E8BB-5C1C-4984-8EC7-F4263AE832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C74776-70AE-4539-A09C-30E3198A21A1}" type="slidenum">
              <a:rPr lang="ru-RU" altLang="ru-RU"/>
              <a:pPr/>
              <a:t>36</a:t>
            </a:fld>
            <a:endParaRPr lang="ru-RU" altLang="ru-RU"/>
          </a:p>
        </p:txBody>
      </p:sp>
      <p:sp>
        <p:nvSpPr>
          <p:cNvPr id="541698" name="Rectangle 2">
            <a:extLst>
              <a:ext uri="{FF2B5EF4-FFF2-40B4-BE49-F238E27FC236}">
                <a16:creationId xmlns:a16="http://schemas.microsoft.com/office/drawing/2014/main" id="{0A61A344-0FD3-455B-A446-9840021051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1699" name="Rectangle 3">
            <a:extLst>
              <a:ext uri="{FF2B5EF4-FFF2-40B4-BE49-F238E27FC236}">
                <a16:creationId xmlns:a16="http://schemas.microsoft.com/office/drawing/2014/main" id="{629DF22B-45A5-4936-8634-F8CFF40E1F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8BC4A93-F720-4B8B-96CA-11BDB66BA3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AD9CE6-E0E2-41D5-A7F0-E422B009DE51}" type="slidenum">
              <a:rPr lang="ru-RU" altLang="ru-RU"/>
              <a:pPr/>
              <a:t>37</a:t>
            </a:fld>
            <a:endParaRPr lang="ru-RU" altLang="ru-RU"/>
          </a:p>
        </p:txBody>
      </p:sp>
      <p:sp>
        <p:nvSpPr>
          <p:cNvPr id="543746" name="Rectangle 2">
            <a:extLst>
              <a:ext uri="{FF2B5EF4-FFF2-40B4-BE49-F238E27FC236}">
                <a16:creationId xmlns:a16="http://schemas.microsoft.com/office/drawing/2014/main" id="{57A2D7F3-0AA8-4D75-A7CE-39D0B01DBB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3747" name="Rectangle 3">
            <a:extLst>
              <a:ext uri="{FF2B5EF4-FFF2-40B4-BE49-F238E27FC236}">
                <a16:creationId xmlns:a16="http://schemas.microsoft.com/office/drawing/2014/main" id="{B4E064B0-5816-405E-9B5D-57221D2C06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0CB6485-709B-4BB4-8372-B560D21E6E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9310D5-47F4-4345-91CF-D112D1B77A2B}" type="slidenum">
              <a:rPr lang="ru-RU" altLang="ru-RU"/>
              <a:pPr/>
              <a:t>38</a:t>
            </a:fld>
            <a:endParaRPr lang="ru-RU" altLang="ru-RU"/>
          </a:p>
        </p:txBody>
      </p:sp>
      <p:sp>
        <p:nvSpPr>
          <p:cNvPr id="529410" name="Rectangle 2">
            <a:extLst>
              <a:ext uri="{FF2B5EF4-FFF2-40B4-BE49-F238E27FC236}">
                <a16:creationId xmlns:a16="http://schemas.microsoft.com/office/drawing/2014/main" id="{A5DEEEDA-5A62-4FE0-93FF-A65755977E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9411" name="Rectangle 3">
            <a:extLst>
              <a:ext uri="{FF2B5EF4-FFF2-40B4-BE49-F238E27FC236}">
                <a16:creationId xmlns:a16="http://schemas.microsoft.com/office/drawing/2014/main" id="{B0E38A90-C281-4FE7-B83E-A8ADA3A384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C1539B7-53C7-4C82-A90B-3187393676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2D026E-10B9-4695-BA6D-0DCF072B8EE2}" type="slidenum">
              <a:rPr lang="ru-RU" altLang="ru-RU"/>
              <a:pPr/>
              <a:t>39</a:t>
            </a:fld>
            <a:endParaRPr lang="ru-RU" altLang="ru-RU"/>
          </a:p>
        </p:txBody>
      </p:sp>
      <p:sp>
        <p:nvSpPr>
          <p:cNvPr id="545794" name="Rectangle 2">
            <a:extLst>
              <a:ext uri="{FF2B5EF4-FFF2-40B4-BE49-F238E27FC236}">
                <a16:creationId xmlns:a16="http://schemas.microsoft.com/office/drawing/2014/main" id="{534D4FB9-0CCE-4CCB-9992-EC5A0AEA05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5795" name="Rectangle 3">
            <a:extLst>
              <a:ext uri="{FF2B5EF4-FFF2-40B4-BE49-F238E27FC236}">
                <a16:creationId xmlns:a16="http://schemas.microsoft.com/office/drawing/2014/main" id="{198B58AC-A708-4280-BF2F-AFE23C6385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48B0D0E-C1B8-4D18-80FD-8FF3495B25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0FF668-C22F-40AB-A2C4-0F9603A22ECF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474114" name="Rectangle 2">
            <a:extLst>
              <a:ext uri="{FF2B5EF4-FFF2-40B4-BE49-F238E27FC236}">
                <a16:creationId xmlns:a16="http://schemas.microsoft.com/office/drawing/2014/main" id="{26E77430-E999-4B94-B899-AF74F92BCA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4115" name="Rectangle 3">
            <a:extLst>
              <a:ext uri="{FF2B5EF4-FFF2-40B4-BE49-F238E27FC236}">
                <a16:creationId xmlns:a16="http://schemas.microsoft.com/office/drawing/2014/main" id="{193CBF2D-B3A0-4483-B6FD-780B422593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FBD23A2-0E66-4CE0-B31E-54D715E36C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A3334F-E7CF-4D61-BEDE-2E34E5BE84FB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406530" name="Rectangle 2">
            <a:extLst>
              <a:ext uri="{FF2B5EF4-FFF2-40B4-BE49-F238E27FC236}">
                <a16:creationId xmlns:a16="http://schemas.microsoft.com/office/drawing/2014/main" id="{5F894E79-F47C-4E5E-B54A-0B381A3FAF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6531" name="Rectangle 3">
            <a:extLst>
              <a:ext uri="{FF2B5EF4-FFF2-40B4-BE49-F238E27FC236}">
                <a16:creationId xmlns:a16="http://schemas.microsoft.com/office/drawing/2014/main" id="{2D3B704F-7F57-48AA-BC18-6E7C737A99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2F26AB1-C040-4A9B-A8A0-9B320D4475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5055DC-347C-462C-BF58-FFC5D50CC666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496642" name="Rectangle 2">
            <a:extLst>
              <a:ext uri="{FF2B5EF4-FFF2-40B4-BE49-F238E27FC236}">
                <a16:creationId xmlns:a16="http://schemas.microsoft.com/office/drawing/2014/main" id="{FDEE9A96-FF45-45AF-8D5F-5008C2AAC3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6643" name="Rectangle 3">
            <a:extLst>
              <a:ext uri="{FF2B5EF4-FFF2-40B4-BE49-F238E27FC236}">
                <a16:creationId xmlns:a16="http://schemas.microsoft.com/office/drawing/2014/main" id="{E29320C0-83C5-4C2F-84CC-5B9967A230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A184849-BAFB-4A61-B158-3201EACB4B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137A8C-E73A-4F9C-A90E-ED3C3CB9C2C4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498690" name="Rectangle 2">
            <a:extLst>
              <a:ext uri="{FF2B5EF4-FFF2-40B4-BE49-F238E27FC236}">
                <a16:creationId xmlns:a16="http://schemas.microsoft.com/office/drawing/2014/main" id="{720B9C4A-C780-4E3B-919F-CEE073FE01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8691" name="Rectangle 3">
            <a:extLst>
              <a:ext uri="{FF2B5EF4-FFF2-40B4-BE49-F238E27FC236}">
                <a16:creationId xmlns:a16="http://schemas.microsoft.com/office/drawing/2014/main" id="{6C6683A2-878F-4E33-92E4-9771E6C85C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96D801C-0C4F-4C7C-B09F-0DFC6F5FF0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50E4C7-2B65-4D3D-B9A4-179317344088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494594" name="Rectangle 2">
            <a:extLst>
              <a:ext uri="{FF2B5EF4-FFF2-40B4-BE49-F238E27FC236}">
                <a16:creationId xmlns:a16="http://schemas.microsoft.com/office/drawing/2014/main" id="{A048FCE6-5DB5-48DF-979C-5C7DCFFCBD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4595" name="Rectangle 3">
            <a:extLst>
              <a:ext uri="{FF2B5EF4-FFF2-40B4-BE49-F238E27FC236}">
                <a16:creationId xmlns:a16="http://schemas.microsoft.com/office/drawing/2014/main" id="{2258BE17-963F-4004-97D0-65BE36B122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91E7B45-12DA-404C-85B9-A67B847928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94622D-B879-494F-9EEE-DACD7C25F3EF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492546" name="Rectangle 2">
            <a:extLst>
              <a:ext uri="{FF2B5EF4-FFF2-40B4-BE49-F238E27FC236}">
                <a16:creationId xmlns:a16="http://schemas.microsoft.com/office/drawing/2014/main" id="{8CF0FBA3-512A-4CD0-B69F-1C39111331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2547" name="Rectangle 3">
            <a:extLst>
              <a:ext uri="{FF2B5EF4-FFF2-40B4-BE49-F238E27FC236}">
                <a16:creationId xmlns:a16="http://schemas.microsoft.com/office/drawing/2014/main" id="{FA612751-302E-4EC3-832A-452DEA77D5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88D077-DAB3-4A61-908C-DAB737E7A5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9F6C870-CBB3-458E-B65F-DC31D6D85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F89090-C0B8-4C71-8FF9-18521DEF5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967EB8-DFD7-4B4C-A734-5120847E5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C9CE0AA-0DF0-4D1A-B32F-51AC3F70E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C6930-CB36-466E-A2EA-F6663A1989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17552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97BCBF-582E-4AE1-8760-343C52E6C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54FCB62-608C-493E-9279-E042207EF0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ADE0F2-3875-445D-9E34-CDED6758E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CDC85F-C8EF-42EF-81DE-A0E2B369F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9A0FA4-DEB4-4361-A310-41D7A6DDF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D684FD-F83A-4FFE-8272-572B64778B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3448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9EC91CD-9D7E-4921-AC62-528C90E124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9342FCC-34EF-4A2F-830F-8614BF3ABA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190C47-297E-499C-A5F8-C341FA693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CF6CD9-3516-4419-A7C4-D52D4955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1D6D25-9035-4839-BFDE-6DD1ABD37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6C4AFA-106E-4653-9655-0CBD93967C2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1321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8A80CB-54C7-42CC-9EEB-FDD9CC2D3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B0FB4E-1E24-4BBC-8A1E-342B1B177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F287CE-8D38-45FE-8896-859B3A982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DF43C9-2483-4EE7-BDF8-983BFF088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17EA7A-C867-4BA5-8678-20F9CB306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40ED63-9235-49ED-BC4C-2AB7B069198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43183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A2DA5A-1BC2-46F6-BB49-5DA77CF06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A15B614-9D91-4F18-8E94-4B97A54410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06AB38-37CE-4A9F-A197-053E48999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4AC625-E27E-4DB4-B005-2E797A471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70DC41-C1ED-4D7B-931C-2F883F234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8576DE-C1A3-4ED4-BABF-7DE7F9A96EA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8042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71BB33-F04C-40E8-86AE-B7DE023F1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5B9BEA-50A9-4425-94B7-2C217B2C2D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589B2B3-0435-4EDC-B644-74CC22E594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A249027-5383-4669-B132-45E478929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F0057D6-8503-4CAE-BC93-24A67F7DC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868398A-BCA1-4362-AA2E-8139B3465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4FFD9C-B865-4996-8A02-50812FC4A6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26300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A14185-D343-4F5A-82F1-C09877F3F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3F8E71-0E9D-4084-BCEF-1E464E768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5D5E7C-6A75-462D-B623-4E19D020EE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3920241-B5DE-4E1D-B4E7-8F3C5A78F3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6E1C1F9-67B4-4DAF-BBB6-F6EFCBD0D2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07FF261-82E4-4483-A44D-BA6BA5529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7CDF905-6E44-4207-AEF9-1C6A99DFB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CD6D15E-12A4-4EDC-B949-6AA5D234F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7A031B-C7D2-48B1-90FF-AFAE02F19E2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1433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752F0C-EE1C-4A96-A7C6-CF2302F5D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1451C5F-2A2A-4C35-9E3E-A15C26E75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76D9912-818E-492F-A2FE-0E19030BA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60BC0AD-7C2A-4779-9D49-FB5BD0210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8D8DD-F0AF-4F14-92BC-48682CC0915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4820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50BFC8E-E23E-4892-8FC1-3435624E5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2011615-8431-4EAB-8232-C23B8B628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7992B09-0E17-4897-90E5-00923EA65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B87B0-FB6C-4BF5-A526-CECEAC21F51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5839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CBF2D0-72D9-411F-8870-531FCA3B3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A77034-E595-4F84-BC2A-9BB90890B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C345C2A-0445-4062-92DB-F6523647DB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02A0759-EF7A-41FE-9B34-6A251C488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3A62D9C-220D-4EF9-9081-5C97B7CCD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EA53ED-861B-4281-B1DE-EB4B78B6F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2660D-BCF2-44EC-B44A-8656356CE09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80698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C68A98-05FC-4568-9FE2-EBA13F574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A92E58E-3C97-4481-AFCB-E4BD39C79D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B19F652-743C-4F6E-BDB3-E59774406F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E31A2B-1AAD-4A6E-8810-F5C9A50DB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C579FB1-3ED6-41F2-BAA9-DFE53FE0B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C53B9CA-D8F5-4A94-A0DF-1EDA6FFC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809719-0540-4AC2-BD1B-AD8EE315196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83089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E993547-9C1C-4D9A-BF59-F3FF89C0AD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BBE8CCA-84B1-40B6-BEAC-0AD781F457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AEB3207-409B-42F0-83F9-0DAE0E35FD6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4755D44-7226-4F80-9B6C-D6C24E35E10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7DF43EE-8A48-4F25-B525-B2B0CE28FCE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7199AB2-D6C0-4CB7-96F7-44701645A75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0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15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9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7" Type="http://schemas.openxmlformats.org/officeDocument/2006/relationships/image" Target="../media/image3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0.png"/><Relationship Id="rId4" Type="http://schemas.openxmlformats.org/officeDocument/2006/relationships/oleObject" Target="../embeddings/oleObject1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7" Type="http://schemas.openxmlformats.org/officeDocument/2006/relationships/image" Target="../media/image33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2.png"/><Relationship Id="rId4" Type="http://schemas.openxmlformats.org/officeDocument/2006/relationships/oleObject" Target="../embeddings/oleObject3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5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7" Type="http://schemas.openxmlformats.org/officeDocument/2006/relationships/image" Target="../media/image3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36.png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6DEAF397-BABC-4D49-A417-89864729AB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528" y="1772816"/>
            <a:ext cx="8496944" cy="1476400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7б. </a:t>
            </a:r>
            <a:r>
              <a:rPr lang="ru-RU" altLang="ru-RU" dirty="0">
                <a:solidFill>
                  <a:srgbClr val="FF3300"/>
                </a:solidFill>
              </a:rPr>
              <a:t>Углы, связанные с окружностью</a:t>
            </a:r>
          </a:p>
        </p:txBody>
      </p:sp>
    </p:spTree>
    <p:extLst>
      <p:ext uri="{BB962C8B-B14F-4D97-AF65-F5344CB8AC3E}">
        <p14:creationId xmlns:p14="http://schemas.microsoft.com/office/powerpoint/2010/main" val="1748862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1026">
            <a:extLst>
              <a:ext uri="{FF2B5EF4-FFF2-40B4-BE49-F238E27FC236}">
                <a16:creationId xmlns:a16="http://schemas.microsoft.com/office/drawing/2014/main" id="{0C4E8341-59F4-4C91-962F-124E2EE644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6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507907" name="Text Box 1027">
            <a:extLst>
              <a:ext uri="{FF2B5EF4-FFF2-40B4-BE49-F238E27FC236}">
                <a16:creationId xmlns:a16="http://schemas.microsoft.com/office/drawing/2014/main" id="{EDA97635-885C-43AE-8286-AD777EB75E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ACB </a:t>
            </a:r>
            <a:r>
              <a:rPr lang="ru-RU" altLang="ru-RU" sz="3200" dirty="0">
                <a:cs typeface="Times New Roman" panose="02020603050405020304" pitchFamily="18" charset="0"/>
              </a:rPr>
              <a:t>равен 42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Градусная величина дуги </a:t>
            </a:r>
            <a:r>
              <a:rPr lang="en-US" altLang="ru-RU" sz="3200" i="1" dirty="0">
                <a:cs typeface="Times New Roman" panose="02020603050405020304" pitchFamily="18" charset="0"/>
              </a:rPr>
              <a:t>DE </a:t>
            </a:r>
            <a:r>
              <a:rPr lang="ru-RU" altLang="ru-RU" sz="3200" dirty="0">
                <a:cs typeface="Times New Roman" panose="02020603050405020304" pitchFamily="18" charset="0"/>
              </a:rPr>
              <a:t>окружности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равна 38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ADB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507908" name="Text Box 1028">
            <a:extLst>
              <a:ext uri="{FF2B5EF4-FFF2-40B4-BE49-F238E27FC236}">
                <a16:creationId xmlns:a16="http://schemas.microsoft.com/office/drawing/2014/main" id="{D19EA5C1-EF6A-4FD9-98EE-705EC9238A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5626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/>
              <a:t>61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</a:t>
            </a:r>
            <a:r>
              <a:rPr lang="en-US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ru-RU" altLang="ru-RU" sz="320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507909" name="Picture 1029">
            <a:extLst>
              <a:ext uri="{FF2B5EF4-FFF2-40B4-BE49-F238E27FC236}">
                <a16:creationId xmlns:a16="http://schemas.microsoft.com/office/drawing/2014/main" id="{46072720-9E3C-4A49-A5E3-CC6C19D79D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743200"/>
            <a:ext cx="3355975" cy="315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790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>
            <a:extLst>
              <a:ext uri="{FF2B5EF4-FFF2-40B4-BE49-F238E27FC236}">
                <a16:creationId xmlns:a16="http://schemas.microsoft.com/office/drawing/2014/main" id="{6DE5B087-FFCC-40A1-A400-B3DC94ADC6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7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509955" name="Text Box 3">
            <a:extLst>
              <a:ext uri="{FF2B5EF4-FFF2-40B4-BE49-F238E27FC236}">
                <a16:creationId xmlns:a16="http://schemas.microsoft.com/office/drawing/2014/main" id="{1FC86565-FFBB-44EA-9228-0841BD1512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ACB</a:t>
            </a:r>
            <a:r>
              <a:rPr lang="ru-RU" altLang="ru-RU" sz="3200" dirty="0">
                <a:cs typeface="Times New Roman" panose="02020603050405020304" pitchFamily="18" charset="0"/>
              </a:rPr>
              <a:t>, если вписанный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ADB </a:t>
            </a:r>
            <a:r>
              <a:rPr lang="ru-RU" altLang="ru-RU" sz="3200" dirty="0">
                <a:cs typeface="Times New Roman" panose="02020603050405020304" pitchFamily="18" charset="0"/>
              </a:rPr>
              <a:t>равен 62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, а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AQB </a:t>
            </a:r>
            <a:r>
              <a:rPr lang="ru-RU" altLang="ru-RU" sz="3200" dirty="0">
                <a:cs typeface="Times New Roman" panose="02020603050405020304" pitchFamily="18" charset="0"/>
              </a:rPr>
              <a:t>равен 80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509956" name="Text Box 4">
            <a:extLst>
              <a:ext uri="{FF2B5EF4-FFF2-40B4-BE49-F238E27FC236}">
                <a16:creationId xmlns:a16="http://schemas.microsoft.com/office/drawing/2014/main" id="{19E8088D-EE91-45A8-9242-DF7B481D50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5626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/>
              <a:t>44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</a:t>
            </a:r>
            <a:r>
              <a:rPr lang="en-US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ru-RU" altLang="ru-RU" sz="320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509958" name="Picture 6">
            <a:extLst>
              <a:ext uri="{FF2B5EF4-FFF2-40B4-BE49-F238E27FC236}">
                <a16:creationId xmlns:a16="http://schemas.microsoft.com/office/drawing/2014/main" id="{80889F7B-57E4-4953-A5CE-73930C2D74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133600"/>
            <a:ext cx="2730500" cy="257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995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>
            <a:extLst>
              <a:ext uri="{FF2B5EF4-FFF2-40B4-BE49-F238E27FC236}">
                <a16:creationId xmlns:a16="http://schemas.microsoft.com/office/drawing/2014/main" id="{9D9089C7-8746-40F6-963A-F05C9435B5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8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89475" name="Text Box 3">
            <a:extLst>
              <a:ext uri="{FF2B5EF4-FFF2-40B4-BE49-F238E27FC236}">
                <a16:creationId xmlns:a16="http://schemas.microsoft.com/office/drawing/2014/main" id="{52FF9D6B-E748-4651-A570-BA6D889DFA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Хорда </a:t>
            </a:r>
            <a:r>
              <a:rPr lang="en-US" altLang="ru-RU" sz="3200" i="1" dirty="0">
                <a:cs typeface="Times New Roman" panose="02020603050405020304" pitchFamily="18" charset="0"/>
              </a:rPr>
              <a:t>AB </a:t>
            </a:r>
            <a:r>
              <a:rPr lang="ru-RU" altLang="ru-RU" sz="3200" dirty="0">
                <a:cs typeface="Times New Roman" panose="02020603050405020304" pitchFamily="18" charset="0"/>
              </a:rPr>
              <a:t>стягивает дугу окружности в 92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ABC</a:t>
            </a:r>
            <a:r>
              <a:rPr lang="ru-RU" altLang="ru-RU" sz="3200" dirty="0">
                <a:cs typeface="Times New Roman" panose="02020603050405020304" pitchFamily="18" charset="0"/>
              </a:rPr>
              <a:t> между этой хордой и касательной к окружности, проведенной через точку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89476" name="Text Box 4">
            <a:extLst>
              <a:ext uri="{FF2B5EF4-FFF2-40B4-BE49-F238E27FC236}">
                <a16:creationId xmlns:a16="http://schemas.microsoft.com/office/drawing/2014/main" id="{02AC617E-A77D-4669-9A74-47D45B6AB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5626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/>
              <a:t>46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</a:t>
            </a:r>
            <a:r>
              <a:rPr lang="en-US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ru-RU" altLang="ru-RU" sz="320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489477" name="Picture 5">
            <a:extLst>
              <a:ext uri="{FF2B5EF4-FFF2-40B4-BE49-F238E27FC236}">
                <a16:creationId xmlns:a16="http://schemas.microsoft.com/office/drawing/2014/main" id="{C8E1EF13-A24F-4FBB-9887-070A8E4163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667000"/>
            <a:ext cx="2709863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947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1026">
            <a:extLst>
              <a:ext uri="{FF2B5EF4-FFF2-40B4-BE49-F238E27FC236}">
                <a16:creationId xmlns:a16="http://schemas.microsoft.com/office/drawing/2014/main" id="{F4F09008-4D73-4442-B028-55AC236E9E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9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77187" name="Text Box 1027">
            <a:extLst>
              <a:ext uri="{FF2B5EF4-FFF2-40B4-BE49-F238E27FC236}">
                <a16:creationId xmlns:a16="http://schemas.microsoft.com/office/drawing/2014/main" id="{835A5080-9322-45FD-B7AA-AB0A6AE5E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Угол между хордой </a:t>
            </a:r>
            <a:r>
              <a:rPr lang="en-US" altLang="ru-RU" sz="3200" i="1" dirty="0">
                <a:cs typeface="Times New Roman" panose="02020603050405020304" pitchFamily="18" charset="0"/>
              </a:rPr>
              <a:t>AB </a:t>
            </a:r>
            <a:r>
              <a:rPr lang="ru-RU" altLang="ru-RU" sz="3200" dirty="0">
                <a:cs typeface="Times New Roman" panose="02020603050405020304" pitchFamily="18" charset="0"/>
              </a:rPr>
              <a:t>и касательной </a:t>
            </a:r>
            <a:r>
              <a:rPr lang="en-US" altLang="ru-RU" sz="3200" i="1" dirty="0">
                <a:cs typeface="Times New Roman" panose="02020603050405020304" pitchFamily="18" charset="0"/>
              </a:rPr>
              <a:t>BC</a:t>
            </a:r>
            <a:r>
              <a:rPr lang="ru-RU" altLang="ru-RU" sz="3200" dirty="0">
                <a:cs typeface="Times New Roman" panose="02020603050405020304" pitchFamily="18" charset="0"/>
              </a:rPr>
              <a:t> к окружности равен 32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градусную величину дуги, стягиваемую хордой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77188" name="Text Box 1028">
            <a:extLst>
              <a:ext uri="{FF2B5EF4-FFF2-40B4-BE49-F238E27FC236}">
                <a16:creationId xmlns:a16="http://schemas.microsoft.com/office/drawing/2014/main" id="{69F6D2CA-869B-46EE-900A-239D824539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5626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/>
              <a:t>64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</a:t>
            </a:r>
            <a:r>
              <a:rPr lang="en-US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ru-RU" altLang="ru-RU" sz="320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477190" name="Picture 1030">
            <a:extLst>
              <a:ext uri="{FF2B5EF4-FFF2-40B4-BE49-F238E27FC236}">
                <a16:creationId xmlns:a16="http://schemas.microsoft.com/office/drawing/2014/main" id="{116CEF0C-6078-4A97-8201-7042541902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514600"/>
            <a:ext cx="2743200" cy="254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7188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050">
            <a:extLst>
              <a:ext uri="{FF2B5EF4-FFF2-40B4-BE49-F238E27FC236}">
                <a16:creationId xmlns:a16="http://schemas.microsoft.com/office/drawing/2014/main" id="{B4E3DA53-512C-4970-8B1E-D45CC066EA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10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75139" name="Text Box 2051">
            <a:extLst>
              <a:ext uri="{FF2B5EF4-FFF2-40B4-BE49-F238E27FC236}">
                <a16:creationId xmlns:a16="http://schemas.microsoft.com/office/drawing/2014/main" id="{A044C94F-EABC-4374-987F-9DB642381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Через концы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B </a:t>
            </a:r>
            <a:r>
              <a:rPr lang="ru-RU" altLang="ru-RU" sz="3200" dirty="0">
                <a:cs typeface="Times New Roman" panose="02020603050405020304" pitchFamily="18" charset="0"/>
              </a:rPr>
              <a:t>дуги окружности в 62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 проведены касательные </a:t>
            </a:r>
            <a:r>
              <a:rPr lang="en-US" altLang="ru-RU" sz="3200" i="1" dirty="0">
                <a:cs typeface="Times New Roman" panose="02020603050405020304" pitchFamily="18" charset="0"/>
              </a:rPr>
              <a:t>AC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BC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ACB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75140" name="Text Box 2052">
            <a:extLst>
              <a:ext uri="{FF2B5EF4-FFF2-40B4-BE49-F238E27FC236}">
                <a16:creationId xmlns:a16="http://schemas.microsoft.com/office/drawing/2014/main" id="{06BF3B8B-BFE6-4B7E-A529-44FF4C809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7244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/>
              <a:t>118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</a:t>
            </a:r>
            <a:r>
              <a:rPr lang="en-US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ru-RU" altLang="ru-RU" sz="320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475142" name="Picture 2054">
            <a:extLst>
              <a:ext uri="{FF2B5EF4-FFF2-40B4-BE49-F238E27FC236}">
                <a16:creationId xmlns:a16="http://schemas.microsoft.com/office/drawing/2014/main" id="{7C4A9990-D651-457C-8C6C-83CA4034F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09800"/>
            <a:ext cx="2590800" cy="240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4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>
            <a:extLst>
              <a:ext uri="{FF2B5EF4-FFF2-40B4-BE49-F238E27FC236}">
                <a16:creationId xmlns:a16="http://schemas.microsoft.com/office/drawing/2014/main" id="{D2B92BEC-07AE-4707-B805-A967B0DAD1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11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79235" name="Text Box 3">
            <a:extLst>
              <a:ext uri="{FF2B5EF4-FFF2-40B4-BE49-F238E27FC236}">
                <a16:creationId xmlns:a16="http://schemas.microsoft.com/office/drawing/2014/main" id="{04E0E755-2A83-40D8-84CB-506F36088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Касательные </a:t>
            </a:r>
            <a:r>
              <a:rPr lang="en-US" altLang="ru-RU" sz="3200" i="1" dirty="0">
                <a:cs typeface="Times New Roman" panose="02020603050405020304" pitchFamily="18" charset="0"/>
              </a:rPr>
              <a:t>CA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CB </a:t>
            </a:r>
            <a:r>
              <a:rPr lang="ru-RU" altLang="ru-RU" sz="3200" dirty="0">
                <a:cs typeface="Times New Roman" panose="02020603050405020304" pitchFamily="18" charset="0"/>
              </a:rPr>
              <a:t>к окружности образуют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ACB</a:t>
            </a:r>
            <a:r>
              <a:rPr lang="ru-RU" altLang="ru-RU" sz="3200" dirty="0">
                <a:cs typeface="Times New Roman" panose="02020603050405020304" pitchFamily="18" charset="0"/>
              </a:rPr>
              <a:t>, равный 122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градусную величину дуги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dirty="0">
                <a:cs typeface="Times New Roman" panose="02020603050405020304" pitchFamily="18" charset="0"/>
              </a:rPr>
              <a:t>, стягиваемую точками касания.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79236" name="Text Box 4">
            <a:extLst>
              <a:ext uri="{FF2B5EF4-FFF2-40B4-BE49-F238E27FC236}">
                <a16:creationId xmlns:a16="http://schemas.microsoft.com/office/drawing/2014/main" id="{44125B05-9379-4953-A44F-70D7931CE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7244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/>
              <a:t>58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</a:t>
            </a:r>
            <a:r>
              <a:rPr lang="en-US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ru-RU" altLang="ru-RU" sz="320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479237" name="Picture 5">
            <a:extLst>
              <a:ext uri="{FF2B5EF4-FFF2-40B4-BE49-F238E27FC236}">
                <a16:creationId xmlns:a16="http://schemas.microsoft.com/office/drawing/2014/main" id="{4B2EE522-F33F-4EB3-999D-BCEB17F6AF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590800"/>
            <a:ext cx="2590800" cy="240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23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>
            <a:extLst>
              <a:ext uri="{FF2B5EF4-FFF2-40B4-BE49-F238E27FC236}">
                <a16:creationId xmlns:a16="http://schemas.microsoft.com/office/drawing/2014/main" id="{E51251C2-5AC6-4378-AA9D-0059AD2946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12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25987" name="Text Box 3">
            <a:extLst>
              <a:ext uri="{FF2B5EF4-FFF2-40B4-BE49-F238E27FC236}">
                <a16:creationId xmlns:a16="http://schemas.microsoft.com/office/drawing/2014/main" id="{FC005D62-EECC-4FA9-A168-D2C55C74A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Хорда </a:t>
            </a:r>
            <a:r>
              <a:rPr lang="ru-RU" altLang="ru-RU" sz="3200" i="1" dirty="0">
                <a:cs typeface="Times New Roman" panose="02020603050405020304" pitchFamily="18" charset="0"/>
              </a:rPr>
              <a:t>АВ</a:t>
            </a:r>
            <a:r>
              <a:rPr lang="ru-RU" altLang="ru-RU" sz="3200" dirty="0">
                <a:cs typeface="Times New Roman" panose="02020603050405020304" pitchFamily="18" charset="0"/>
              </a:rPr>
              <a:t> стягивает дугу окружности в 44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углы, которые образует эта хорда с касательными к окружности, проведенными через ее концы.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25988" name="Text Box 4">
            <a:extLst>
              <a:ext uri="{FF2B5EF4-FFF2-40B4-BE49-F238E27FC236}">
                <a16:creationId xmlns:a16="http://schemas.microsoft.com/office/drawing/2014/main" id="{0DC6AF74-3328-45B6-AED4-70B98C922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7244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22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425989" name="Picture 5">
            <a:extLst>
              <a:ext uri="{FF2B5EF4-FFF2-40B4-BE49-F238E27FC236}">
                <a16:creationId xmlns:a16="http://schemas.microsoft.com/office/drawing/2014/main" id="{B23AB9AB-A57B-4E4B-9415-A915EA7ABB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895600"/>
            <a:ext cx="2724150" cy="227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5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98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>
            <a:extLst>
              <a:ext uri="{FF2B5EF4-FFF2-40B4-BE49-F238E27FC236}">
                <a16:creationId xmlns:a16="http://schemas.microsoft.com/office/drawing/2014/main" id="{8A30A5F4-0CC9-4136-BB83-9DB4189178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81283" name="Text Box 3">
            <a:extLst>
              <a:ext uri="{FF2B5EF4-FFF2-40B4-BE49-F238E27FC236}">
                <a16:creationId xmlns:a16="http://schemas.microsoft.com/office/drawing/2014/main" id="{967923D4-748C-4CB7-AF32-E073FB46E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ACO</a:t>
            </a:r>
            <a:r>
              <a:rPr lang="ru-RU" altLang="ru-RU" sz="3200" dirty="0">
                <a:cs typeface="Times New Roman" panose="02020603050405020304" pitchFamily="18" charset="0"/>
              </a:rPr>
              <a:t> равен 28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Его сторона </a:t>
            </a:r>
            <a:r>
              <a:rPr lang="en-US" altLang="ru-RU" sz="3200" i="1" dirty="0">
                <a:cs typeface="Times New Roman" panose="02020603050405020304" pitchFamily="18" charset="0"/>
              </a:rPr>
              <a:t>CA </a:t>
            </a:r>
            <a:r>
              <a:rPr lang="ru-RU" altLang="ru-RU" sz="3200" dirty="0">
                <a:cs typeface="Times New Roman" panose="02020603050405020304" pitchFamily="18" charset="0"/>
              </a:rPr>
              <a:t>касается окружности. Найдите градусную величину дуги </a:t>
            </a:r>
            <a:r>
              <a:rPr lang="en-US" altLang="ru-RU" sz="3200" i="1" dirty="0">
                <a:cs typeface="Times New Roman" panose="02020603050405020304" pitchFamily="18" charset="0"/>
              </a:rPr>
              <a:t>AB </a:t>
            </a:r>
            <a:r>
              <a:rPr lang="ru-RU" altLang="ru-RU" sz="3200" dirty="0">
                <a:cs typeface="Times New Roman" panose="02020603050405020304" pitchFamily="18" charset="0"/>
              </a:rPr>
              <a:t>окружности, заключенной внутри этого угла.</a:t>
            </a:r>
          </a:p>
        </p:txBody>
      </p:sp>
      <p:sp>
        <p:nvSpPr>
          <p:cNvPr id="481284" name="Text Box 4">
            <a:extLst>
              <a:ext uri="{FF2B5EF4-FFF2-40B4-BE49-F238E27FC236}">
                <a16:creationId xmlns:a16="http://schemas.microsoft.com/office/drawing/2014/main" id="{7583E126-1159-4FAA-91F3-D640CB4EE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7244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/>
              <a:t>62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</a:t>
            </a:r>
            <a:r>
              <a:rPr lang="en-US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ru-RU" altLang="ru-RU" sz="320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481285" name="Picture 5">
            <a:extLst>
              <a:ext uri="{FF2B5EF4-FFF2-40B4-BE49-F238E27FC236}">
                <a16:creationId xmlns:a16="http://schemas.microsoft.com/office/drawing/2014/main" id="{CC15829B-48DD-4F28-A3A8-EF0A51AAD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667000"/>
            <a:ext cx="3200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118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8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>
            <a:extLst>
              <a:ext uri="{FF2B5EF4-FFF2-40B4-BE49-F238E27FC236}">
                <a16:creationId xmlns:a16="http://schemas.microsoft.com/office/drawing/2014/main" id="{7C44ED34-E945-4C48-807C-16C92A7DAE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79235" name="Text Box 3">
            <a:extLst>
              <a:ext uri="{FF2B5EF4-FFF2-40B4-BE49-F238E27FC236}">
                <a16:creationId xmlns:a16="http://schemas.microsoft.com/office/drawing/2014/main" id="{4B002FAB-3F44-4944-8968-84D3A23C9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ACO</a:t>
            </a:r>
            <a:r>
              <a:rPr lang="ru-RU" altLang="ru-RU" sz="3200" dirty="0">
                <a:cs typeface="Times New Roman" panose="02020603050405020304" pitchFamily="18" charset="0"/>
              </a:rPr>
              <a:t>, если его сторона </a:t>
            </a:r>
            <a:r>
              <a:rPr lang="en-US" altLang="ru-RU" sz="3200" i="1" dirty="0">
                <a:cs typeface="Times New Roman" panose="02020603050405020304" pitchFamily="18" charset="0"/>
              </a:rPr>
              <a:t>CA </a:t>
            </a:r>
            <a:r>
              <a:rPr lang="ru-RU" altLang="ru-RU" sz="3200" dirty="0">
                <a:cs typeface="Times New Roman" panose="02020603050405020304" pitchFamily="18" charset="0"/>
              </a:rPr>
              <a:t>касается окружности, а дуга </a:t>
            </a:r>
            <a:r>
              <a:rPr lang="en-US" altLang="ru-RU" sz="3200" i="1" dirty="0">
                <a:cs typeface="Times New Roman" panose="02020603050405020304" pitchFamily="18" charset="0"/>
              </a:rPr>
              <a:t>AB </a:t>
            </a:r>
            <a:r>
              <a:rPr lang="ru-RU" altLang="ru-RU" sz="3200" dirty="0">
                <a:cs typeface="Times New Roman" panose="02020603050405020304" pitchFamily="18" charset="0"/>
              </a:rPr>
              <a:t>окружности, заключенная внутри этого угла, равна 64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79236" name="Text Box 4">
            <a:extLst>
              <a:ext uri="{FF2B5EF4-FFF2-40B4-BE49-F238E27FC236}">
                <a16:creationId xmlns:a16="http://schemas.microsoft.com/office/drawing/2014/main" id="{E9800D7F-B9D9-4671-A18E-244EDFBFC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7244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/>
              <a:t>26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</a:t>
            </a:r>
            <a:r>
              <a:rPr lang="en-US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ru-RU" altLang="ru-RU" sz="320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479237" name="Picture 5">
            <a:extLst>
              <a:ext uri="{FF2B5EF4-FFF2-40B4-BE49-F238E27FC236}">
                <a16:creationId xmlns:a16="http://schemas.microsoft.com/office/drawing/2014/main" id="{2D1C07A4-27EB-4D87-8F92-ABD3E283E7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667000"/>
            <a:ext cx="2693988" cy="160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694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23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>
            <a:extLst>
              <a:ext uri="{FF2B5EF4-FFF2-40B4-BE49-F238E27FC236}">
                <a16:creationId xmlns:a16="http://schemas.microsoft.com/office/drawing/2014/main" id="{CA90B097-A34F-4062-8F62-B211C08A5C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83331" name="Text Box 3">
            <a:extLst>
              <a:ext uri="{FF2B5EF4-FFF2-40B4-BE49-F238E27FC236}">
                <a16:creationId xmlns:a16="http://schemas.microsoft.com/office/drawing/2014/main" id="{2463454F-2E77-4153-89EE-6AD9D7EF1F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ACD</a:t>
            </a:r>
            <a:r>
              <a:rPr lang="ru-RU" altLang="ru-RU" sz="3200" dirty="0">
                <a:cs typeface="Times New Roman" panose="02020603050405020304" pitchFamily="18" charset="0"/>
              </a:rPr>
              <a:t>, если его сторона </a:t>
            </a:r>
            <a:r>
              <a:rPr lang="en-US" altLang="ru-RU" sz="3200" i="1" dirty="0">
                <a:cs typeface="Times New Roman" panose="02020603050405020304" pitchFamily="18" charset="0"/>
              </a:rPr>
              <a:t>CA </a:t>
            </a:r>
            <a:r>
              <a:rPr lang="ru-RU" altLang="ru-RU" sz="3200" dirty="0">
                <a:cs typeface="Times New Roman" panose="02020603050405020304" pitchFamily="18" charset="0"/>
              </a:rPr>
              <a:t>касается окружности, а дуга </a:t>
            </a:r>
            <a:r>
              <a:rPr lang="en-US" altLang="ru-RU" sz="3200" i="1" dirty="0">
                <a:cs typeface="Times New Roman" panose="02020603050405020304" pitchFamily="18" charset="0"/>
              </a:rPr>
              <a:t>AD </a:t>
            </a:r>
            <a:r>
              <a:rPr lang="ru-RU" altLang="ru-RU" sz="3200" dirty="0">
                <a:cs typeface="Times New Roman" panose="02020603050405020304" pitchFamily="18" charset="0"/>
              </a:rPr>
              <a:t>окружности, заключенная внутри этого угла, равна 116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83332" name="Text Box 4">
            <a:extLst>
              <a:ext uri="{FF2B5EF4-FFF2-40B4-BE49-F238E27FC236}">
                <a16:creationId xmlns:a16="http://schemas.microsoft.com/office/drawing/2014/main" id="{E9E74A04-87AF-483E-8FAD-ACB963328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7244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/>
              <a:t>26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</a:t>
            </a:r>
            <a:r>
              <a:rPr lang="en-US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ru-RU" altLang="ru-RU" sz="320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483333" name="Picture 5">
            <a:extLst>
              <a:ext uri="{FF2B5EF4-FFF2-40B4-BE49-F238E27FC236}">
                <a16:creationId xmlns:a16="http://schemas.microsoft.com/office/drawing/2014/main" id="{080A0493-745B-412E-9EA2-B362729F3F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590800"/>
            <a:ext cx="3276600" cy="185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5608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333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3" name="Text Box 3">
            <a:extLst>
              <a:ext uri="{FF2B5EF4-FFF2-40B4-BE49-F238E27FC236}">
                <a16:creationId xmlns:a16="http://schemas.microsoft.com/office/drawing/2014/main" id="{CDFF7142-EC09-4D7B-AA63-0A773E305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altLang="ru-RU" sz="2800" dirty="0">
                <a:solidFill>
                  <a:srgbClr val="FF0000"/>
                </a:solidFill>
              </a:rPr>
              <a:t>Теорема 1. </a:t>
            </a:r>
            <a:r>
              <a:rPr lang="ru-RU" altLang="ru-RU" sz="2800" dirty="0"/>
              <a:t>У</a:t>
            </a:r>
            <a:r>
              <a:rPr lang="ru-RU" altLang="ru-RU" sz="2800" dirty="0">
                <a:cs typeface="Times New Roman" panose="02020603050405020304" pitchFamily="18" charset="0"/>
              </a:rPr>
              <a:t>гол между касательной к окружности и хордой, проведенной через точку касания, измеряется половиной дуги окружности, заключенной внутри этого угла.</a:t>
            </a:r>
          </a:p>
        </p:txBody>
      </p:sp>
      <p:pic>
        <p:nvPicPr>
          <p:cNvPr id="471044" name="Picture 4">
            <a:extLst>
              <a:ext uri="{FF2B5EF4-FFF2-40B4-BE49-F238E27FC236}">
                <a16:creationId xmlns:a16="http://schemas.microsoft.com/office/drawing/2014/main" id="{D944F636-0897-44EA-B267-F664EEA034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57400"/>
            <a:ext cx="2265363" cy="467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71054" name="Group 14">
            <a:extLst>
              <a:ext uri="{FF2B5EF4-FFF2-40B4-BE49-F238E27FC236}">
                <a16:creationId xmlns:a16="http://schemas.microsoft.com/office/drawing/2014/main" id="{63BDD652-C2C5-4D4B-BA21-5A58B905F6CD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1357312"/>
            <a:ext cx="6705600" cy="5500688"/>
            <a:chOff x="1536" y="855"/>
            <a:chExt cx="4224" cy="34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1047" name="Text Box 7">
                  <a:extLst>
                    <a:ext uri="{FF2B5EF4-FFF2-40B4-BE49-F238E27FC236}">
                      <a16:creationId xmlns:a16="http://schemas.microsoft.com/office/drawing/2014/main" id="{B81BC3A0-98C6-45A3-B3F7-B8C7125589E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24" y="855"/>
                  <a:ext cx="3936" cy="331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Доказательство</a:t>
                  </a:r>
                  <a:r>
                    <a:rPr lang="ru-RU" altLang="ru-RU" dirty="0">
                      <a:solidFill>
                        <a:srgbClr val="FF3300"/>
                      </a:solidFill>
                      <a:cs typeface="Times New Roman" panose="02020603050405020304" pitchFamily="18" charset="0"/>
                    </a:rPr>
                    <a:t>.</a:t>
                  </a:r>
                  <a:r>
                    <a:rPr lang="ru-RU" altLang="ru-RU" b="1" dirty="0">
                      <a:solidFill>
                        <a:schemeClr val="accent1"/>
                      </a:solidFill>
                      <a:cs typeface="Times New Roman" panose="02020603050405020304" pitchFamily="18" charset="0"/>
                    </a:rPr>
                    <a:t>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Пусть угол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ACB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образован касательной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AC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и хордой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BC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окружности. Если этот угол – прямой, то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BC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– диаметр окружности и, следовательно, угол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ACB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измеряется половиной дуги полуокружности, заключенной внутри этого угла. Если угол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ACB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– острый, то проведем диаметр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CD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. Имеем </a:t>
                  </a:r>
                  <a14:m>
                    <m:oMath xmlns:m="http://schemas.openxmlformats.org/officeDocument/2006/math">
                      <m:r>
                        <a:rPr lang="ru-RU" alt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en-US" altLang="ru-RU" i="1" dirty="0">
                      <a:cs typeface="Times New Roman" panose="02020603050405020304" pitchFamily="18" charset="0"/>
                    </a:rPr>
                    <a:t>ACB</a:t>
                  </a:r>
                  <a:r>
                    <a:rPr lang="ru-RU" altLang="ru-RU" i="1" dirty="0">
                      <a:cs typeface="Times New Roman" panose="02020603050405020304" pitchFamily="18" charset="0"/>
                    </a:rPr>
                    <a:t> =</a:t>
                  </a:r>
                  <a:r>
                    <a:rPr lang="ru-RU" altLang="ru-RU" i="1" dirty="0"/>
                    <a:t> </a:t>
                  </a:r>
                  <a14:m>
                    <m:oMath xmlns:m="http://schemas.openxmlformats.org/officeDocument/2006/math">
                      <m:r>
                        <a:rPr lang="ru-RU" alt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en-US" altLang="ru-RU" i="1" dirty="0">
                      <a:cs typeface="Times New Roman" panose="02020603050405020304" pitchFamily="18" charset="0"/>
                    </a:rPr>
                    <a:t>ACD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– </a:t>
                  </a:r>
                  <a14:m>
                    <m:oMath xmlns:m="http://schemas.openxmlformats.org/officeDocument/2006/math">
                      <m:r>
                        <a:rPr lang="ru-RU" alt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en-US" altLang="ru-RU" i="1" dirty="0">
                      <a:cs typeface="Times New Roman" panose="02020603050405020304" pitchFamily="18" charset="0"/>
                    </a:rPr>
                    <a:t>BCD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. Угол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ACD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измеряется половиной дуги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CBD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окружности. Угол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BCD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измеряется половиной дуги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BD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окружности. Следовательно, их разность (угол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ACB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) измеряется половиной дуги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CB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окружности, заключенной внутри этого угла. </a:t>
                  </a:r>
                </a:p>
              </p:txBody>
            </p:sp>
          </mc:Choice>
          <mc:Fallback xmlns="">
            <p:sp>
              <p:nvSpPr>
                <p:cNvPr id="471047" name="Text Box 7">
                  <a:extLst>
                    <a:ext uri="{FF2B5EF4-FFF2-40B4-BE49-F238E27FC236}">
                      <a16:creationId xmlns:a16="http://schemas.microsoft.com/office/drawing/2014/main" id="{B81BC3A0-98C6-45A3-B3F7-B8C7125589E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824" y="855"/>
                  <a:ext cx="3936" cy="3315"/>
                </a:xfrm>
                <a:prstGeom prst="rect">
                  <a:avLst/>
                </a:prstGeom>
                <a:blipFill>
                  <a:blip r:embed="rId4"/>
                  <a:stretch>
                    <a:fillRect l="-1463" t="-927" r="-1463" b="-1738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71051" name="Text Box 11">
              <a:extLst>
                <a:ext uri="{FF2B5EF4-FFF2-40B4-BE49-F238E27FC236}">
                  <a16:creationId xmlns:a16="http://schemas.microsoft.com/office/drawing/2014/main" id="{61D30A90-7372-4893-9493-408DAA9206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4032"/>
              <a:ext cx="42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/>
                <a:t>Самостоятельно рассмотрите случай тупого угла.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693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7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>
            <a:extLst>
              <a:ext uri="{FF2B5EF4-FFF2-40B4-BE49-F238E27FC236}">
                <a16:creationId xmlns:a16="http://schemas.microsoft.com/office/drawing/2014/main" id="{8FEB9F09-5952-406A-8656-9295B6341F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85379" name="Text Box 3">
            <a:extLst>
              <a:ext uri="{FF2B5EF4-FFF2-40B4-BE49-F238E27FC236}">
                <a16:creationId xmlns:a16="http://schemas.microsoft.com/office/drawing/2014/main" id="{668EF017-C52C-4537-8677-4803CA667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ACD</a:t>
            </a:r>
            <a:r>
              <a:rPr lang="ru-RU" altLang="ru-RU" sz="3200" dirty="0">
                <a:cs typeface="Times New Roman" panose="02020603050405020304" pitchFamily="18" charset="0"/>
              </a:rPr>
              <a:t> равен 24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Его сторона </a:t>
            </a:r>
            <a:r>
              <a:rPr lang="en-US" altLang="ru-RU" sz="3200" i="1" dirty="0">
                <a:cs typeface="Times New Roman" panose="02020603050405020304" pitchFamily="18" charset="0"/>
              </a:rPr>
              <a:t>CA </a:t>
            </a:r>
            <a:r>
              <a:rPr lang="ru-RU" altLang="ru-RU" sz="3200" dirty="0">
                <a:cs typeface="Times New Roman" panose="02020603050405020304" pitchFamily="18" charset="0"/>
              </a:rPr>
              <a:t>касается окружности. Найдите градусную величину дуги </a:t>
            </a:r>
            <a:r>
              <a:rPr lang="en-US" altLang="ru-RU" sz="3200" i="1" dirty="0">
                <a:cs typeface="Times New Roman" panose="02020603050405020304" pitchFamily="18" charset="0"/>
              </a:rPr>
              <a:t>AD </a:t>
            </a:r>
            <a:r>
              <a:rPr lang="ru-RU" altLang="ru-RU" sz="3200" dirty="0">
                <a:cs typeface="Times New Roman" panose="02020603050405020304" pitchFamily="18" charset="0"/>
              </a:rPr>
              <a:t>окружности, заключенной внутри этого угла. </a:t>
            </a:r>
          </a:p>
        </p:txBody>
      </p:sp>
      <p:sp>
        <p:nvSpPr>
          <p:cNvPr id="485380" name="Text Box 4">
            <a:extLst>
              <a:ext uri="{FF2B5EF4-FFF2-40B4-BE49-F238E27FC236}">
                <a16:creationId xmlns:a16="http://schemas.microsoft.com/office/drawing/2014/main" id="{30274CD1-EF04-4AF3-A732-5DC6006B8A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7244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/>
              <a:t>114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</a:t>
            </a:r>
            <a:r>
              <a:rPr lang="en-US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ru-RU" altLang="ru-RU" sz="320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485381" name="Picture 5">
            <a:extLst>
              <a:ext uri="{FF2B5EF4-FFF2-40B4-BE49-F238E27FC236}">
                <a16:creationId xmlns:a16="http://schemas.microsoft.com/office/drawing/2014/main" id="{7FE6F59A-997B-4363-A61B-ADBCA8AD37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590800"/>
            <a:ext cx="3276600" cy="185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531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80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>
            <a:extLst>
              <a:ext uri="{FF2B5EF4-FFF2-40B4-BE49-F238E27FC236}">
                <a16:creationId xmlns:a16="http://schemas.microsoft.com/office/drawing/2014/main" id="{E51251C2-5AC6-4378-AA9D-0059AD2946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25987" name="Text Box 3">
            <a:extLst>
              <a:ext uri="{FF2B5EF4-FFF2-40B4-BE49-F238E27FC236}">
                <a16:creationId xmlns:a16="http://schemas.microsoft.com/office/drawing/2014/main" id="{FC005D62-EECC-4FA9-A168-D2C55C74A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 двум окружностям, касающимся внешним образом в точке 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про­ведена общая касательная 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точки касания). Докажите, что угол 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ВАС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прямой. 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1BDEB3B-E7F2-4D45-993E-69288FD02D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2298" y="2075396"/>
            <a:ext cx="3449902" cy="2451633"/>
          </a:xfrm>
          <a:prstGeom prst="rect">
            <a:avLst/>
          </a:prstGeom>
        </p:spPr>
      </p:pic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65406027-F5A1-415F-B9A4-995B2423CF7C}"/>
              </a:ext>
            </a:extLst>
          </p:cNvPr>
          <p:cNvGrpSpPr/>
          <p:nvPr/>
        </p:nvGrpSpPr>
        <p:grpSpPr>
          <a:xfrm>
            <a:off x="0" y="2094642"/>
            <a:ext cx="9144000" cy="4322186"/>
            <a:chOff x="0" y="2094642"/>
            <a:chExt cx="9144000" cy="43221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5988" name="Text Box 4">
                  <a:extLst>
                    <a:ext uri="{FF2B5EF4-FFF2-40B4-BE49-F238E27FC236}">
                      <a16:creationId xmlns:a16="http://schemas.microsoft.com/office/drawing/2014/main" id="{0DC6AF74-3328-45B6-AED4-70B98C922F0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4941168"/>
                  <a:ext cx="9144000" cy="147566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ts val="0"/>
                    </a:spcBef>
                  </a:pPr>
                  <a:r>
                    <a:rPr lang="ru-RU" altLang="ru-RU" sz="3200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dirty="0">
                      <a:solidFill>
                        <a:srgbClr val="FF3300"/>
                      </a:solidFill>
                    </a:rPr>
                    <a:t>Решение. </a:t>
                  </a:r>
                  <a:r>
                    <a:rPr lang="ru-RU" altLang="ru-RU" dirty="0"/>
                    <a:t>Пусть </a:t>
                  </a:r>
                  <a:r>
                    <a:rPr lang="en-US" altLang="ru-RU" i="1" dirty="0"/>
                    <a:t>O </a:t>
                  </a:r>
                  <a:r>
                    <a:rPr lang="ru-RU" altLang="ru-RU" dirty="0"/>
                    <a:t>и </a:t>
                  </a:r>
                  <a:r>
                    <a:rPr lang="en-US" altLang="ru-RU" i="1" dirty="0"/>
                    <a:t>P </a:t>
                  </a:r>
                  <a:r>
                    <a:rPr lang="ru-RU" altLang="ru-RU" dirty="0"/>
                    <a:t>центры данных окружностей. </a:t>
                  </a:r>
                  <a14:m>
                    <m:oMath xmlns:m="http://schemas.openxmlformats.org/officeDocument/2006/math">
                      <m:r>
                        <a:rPr lang="ru-RU" alt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𝐴𝐵𝐶</m:t>
                      </m:r>
                      <m:r>
                        <a:rPr lang="en-US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𝐴𝑂𝐵</m:t>
                      </m:r>
                    </m:oMath>
                  </a14:m>
                  <a:r>
                    <a:rPr lang="en-US" altLang="ru-RU" dirty="0"/>
                    <a:t>,</a:t>
                  </a:r>
                  <a:r>
                    <a:rPr lang="ru-RU" altLang="ru-RU" dirty="0"/>
                    <a:t> </a:t>
                  </a:r>
                  <a14:m>
                    <m:oMath xmlns:m="http://schemas.openxmlformats.org/officeDocument/2006/math">
                      <m:r>
                        <a:rPr lang="ru-RU" alt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alt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𝐶𝐵</m:t>
                      </m:r>
                      <m:r>
                        <a:rPr lang="en-US" alt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ru-R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ru-R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ru-R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𝐴𝑃𝐶</m:t>
                      </m:r>
                    </m:oMath>
                  </a14:m>
                  <a:r>
                    <a:rPr lang="en-US" altLang="ru-RU" dirty="0">
                      <a:cs typeface="Times New Roman" panose="02020603050405020304" pitchFamily="18" charset="0"/>
                    </a:rPr>
                    <a:t>, </a:t>
                  </a:r>
                  <a14:m>
                    <m:oMath xmlns:m="http://schemas.openxmlformats.org/officeDocument/2006/math">
                      <m:r>
                        <a:rPr lang="en-US" alt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alt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𝐴𝑂𝐵</m:t>
                      </m:r>
                      <m:r>
                        <a:rPr lang="en-US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alt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𝐴𝑃𝐶</m:t>
                      </m:r>
                      <m:r>
                        <a:rPr lang="en-US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=180°</m:t>
                      </m:r>
                    </m:oMath>
                  </a14:m>
                  <a:r>
                    <a:rPr lang="en-US" altLang="ru-RU" dirty="0">
                      <a:cs typeface="Times New Roman" panose="02020603050405020304" pitchFamily="18" charset="0"/>
                    </a:rPr>
                    <a:t>.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Следовательно, </a:t>
                  </a:r>
                  <a14:m>
                    <m:oMath xmlns:m="http://schemas.openxmlformats.org/officeDocument/2006/math">
                      <m:r>
                        <a:rPr lang="en-US" alt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alt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𝐴𝐵𝐶</m:t>
                      </m:r>
                      <m:r>
                        <a:rPr lang="en-US" alt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+∠</m:t>
                      </m:r>
                      <m:r>
                        <a:rPr lang="en-US" alt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𝐴𝐶𝐵</m:t>
                      </m:r>
                      <m:r>
                        <a:rPr lang="en-US" alt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=90°</m:t>
                      </m:r>
                    </m:oMath>
                  </a14:m>
                  <a:r>
                    <a:rPr lang="en-US" altLang="ru-RU" dirty="0">
                      <a:cs typeface="Times New Roman" panose="02020603050405020304" pitchFamily="18" charset="0"/>
                    </a:rPr>
                    <a:t>.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Значит, угол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BAC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прямой.</a:t>
                  </a:r>
                </a:p>
              </p:txBody>
            </p:sp>
          </mc:Choice>
          <mc:Fallback xmlns="">
            <p:sp>
              <p:nvSpPr>
                <p:cNvPr id="425988" name="Text Box 4">
                  <a:extLst>
                    <a:ext uri="{FF2B5EF4-FFF2-40B4-BE49-F238E27FC236}">
                      <a16:creationId xmlns:a16="http://schemas.microsoft.com/office/drawing/2014/main" id="{0DC6AF74-3328-45B6-AED4-70B98C922F0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4941168"/>
                  <a:ext cx="9144000" cy="1475660"/>
                </a:xfrm>
                <a:prstGeom prst="rect">
                  <a:avLst/>
                </a:prstGeom>
                <a:blipFill>
                  <a:blip r:embed="rId4"/>
                  <a:stretch>
                    <a:fillRect l="-133" b="-8678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18B5A1CB-5960-4302-B762-8A3FD787AFD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705530" y="2094642"/>
              <a:ext cx="3449902" cy="24516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1849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>
            <a:extLst>
              <a:ext uri="{FF2B5EF4-FFF2-40B4-BE49-F238E27FC236}">
                <a16:creationId xmlns:a16="http://schemas.microsoft.com/office/drawing/2014/main" id="{E51251C2-5AC6-4378-AA9D-0059AD2946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25987" name="Text Box 3">
            <a:extLst>
              <a:ext uri="{FF2B5EF4-FFF2-40B4-BE49-F238E27FC236}">
                <a16:creationId xmlns:a16="http://schemas.microsoft.com/office/drawing/2014/main" id="{FC005D62-EECC-4FA9-A168-D2C55C74A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Две окружности касаются внешним образом. Через точку касания проведена секущая, которая делит эти окружности на четыре дуги. Дока­жите, что пары дуг, расположенные по разные стороны секущей и принад­лежащие разным окружностям, имеют одинаковые градусные величины.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047191F-13D6-4E19-8CEF-BF53BE3962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2842179"/>
            <a:ext cx="3120347" cy="2044824"/>
          </a:xfrm>
          <a:prstGeom prst="rect">
            <a:avLst/>
          </a:prstGeom>
        </p:spPr>
      </p:pic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FA4933FA-249F-4223-A853-9F80C8F245F3}"/>
              </a:ext>
            </a:extLst>
          </p:cNvPr>
          <p:cNvGrpSpPr/>
          <p:nvPr/>
        </p:nvGrpSpPr>
        <p:grpSpPr>
          <a:xfrm>
            <a:off x="0" y="2780928"/>
            <a:ext cx="9144000" cy="4077072"/>
            <a:chOff x="0" y="2780928"/>
            <a:chExt cx="9144000" cy="4077072"/>
          </a:xfrm>
        </p:grpSpPr>
        <p:sp>
          <p:nvSpPr>
            <p:cNvPr id="425988" name="Text Box 4">
              <a:extLst>
                <a:ext uri="{FF2B5EF4-FFF2-40B4-BE49-F238E27FC236}">
                  <a16:creationId xmlns:a16="http://schemas.microsoft.com/office/drawing/2014/main" id="{0DC6AF74-3328-45B6-AED4-70B98C922F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4795897"/>
              <a:ext cx="9144000" cy="20621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ts val="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	</a:t>
              </a:r>
              <a:r>
                <a:rPr lang="ru-RU" altLang="ru-RU" dirty="0">
                  <a:solidFill>
                    <a:srgbClr val="FF3300"/>
                  </a:solidFill>
                </a:rPr>
                <a:t>Решение. </a:t>
              </a:r>
              <a:r>
                <a:rPr lang="ru-RU" altLang="ru-RU" dirty="0"/>
                <a:t>Пусть </a:t>
              </a:r>
              <a:r>
                <a:rPr lang="en-US" altLang="ru-RU" i="1" dirty="0"/>
                <a:t>BC </a:t>
              </a:r>
              <a:r>
                <a:rPr lang="ru-RU" altLang="ru-RU" dirty="0"/>
                <a:t>– секущая, проходящая через точку касания </a:t>
              </a:r>
              <a:r>
                <a:rPr lang="en-US" altLang="ru-RU" i="1" dirty="0"/>
                <a:t>A</a:t>
              </a:r>
              <a:r>
                <a:rPr lang="en-US" altLang="ru-RU" dirty="0"/>
                <a:t>.</a:t>
              </a:r>
              <a:r>
                <a:rPr lang="en-US" altLang="ru-RU" i="1" dirty="0"/>
                <a:t> </a:t>
              </a:r>
              <a:r>
                <a:rPr lang="ru-RU" altLang="ru-RU" dirty="0"/>
                <a:t>Проведём общую касательную </a:t>
              </a:r>
              <a:r>
                <a:rPr lang="en-US" altLang="ru-RU" i="1" dirty="0"/>
                <a:t>DE</a:t>
              </a:r>
              <a:r>
                <a:rPr lang="en-US" altLang="ru-RU" dirty="0"/>
                <a:t>. </a:t>
              </a:r>
              <a:r>
                <a:rPr lang="ru-RU" altLang="ru-RU" dirty="0"/>
                <a:t>Углы </a:t>
              </a:r>
              <a:r>
                <a:rPr lang="en-US" altLang="ru-RU" i="1" dirty="0"/>
                <a:t>BAD </a:t>
              </a:r>
              <a:r>
                <a:rPr lang="ru-RU" altLang="ru-RU" dirty="0"/>
                <a:t>и </a:t>
              </a:r>
              <a:r>
                <a:rPr lang="en-US" altLang="ru-RU" i="1" dirty="0"/>
                <a:t>CAE </a:t>
              </a:r>
              <a:r>
                <a:rPr lang="ru-RU" altLang="ru-RU" dirty="0"/>
                <a:t>измеряются половинами соответствующих дуг окружностей. Так как эти углы равны, то эти дуги имеют одинаковые градусные величины. 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8DCBF44F-8E4E-471F-A003-2174C4173A2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24561" y="2780928"/>
              <a:ext cx="3147101" cy="21025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1089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>
            <a:extLst>
              <a:ext uri="{FF2B5EF4-FFF2-40B4-BE49-F238E27FC236}">
                <a16:creationId xmlns:a16="http://schemas.microsoft.com/office/drawing/2014/main" id="{AD53C6DC-515E-4EB9-B57B-63A702F668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28035" name="Text Box 3">
            <a:extLst>
              <a:ext uri="{FF2B5EF4-FFF2-40B4-BE49-F238E27FC236}">
                <a16:creationId xmlns:a16="http://schemas.microsoft.com/office/drawing/2014/main" id="{F7A7BBE2-9126-47E0-A9BF-26A865C335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0829"/>
            <a:ext cx="899160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 </a:t>
            </a:r>
            <a:r>
              <a:rPr lang="ru-RU" altLang="ru-RU" dirty="0">
                <a:cs typeface="Times New Roman" panose="02020603050405020304" pitchFamily="18" charset="0"/>
              </a:rPr>
              <a:t>Докажите, что угол с вершиной, расположенной вне окружности, одна сторона которого касается окружности, а другая пересекает эту окружность, измеряется </a:t>
            </a:r>
            <a:r>
              <a:rPr lang="ru-RU" altLang="ru-RU" dirty="0" err="1">
                <a:cs typeface="Times New Roman" panose="02020603050405020304" pitchFamily="18" charset="0"/>
              </a:rPr>
              <a:t>полуразностью</a:t>
            </a:r>
            <a:r>
              <a:rPr lang="ru-RU" altLang="ru-RU" dirty="0">
                <a:cs typeface="Times New Roman" panose="02020603050405020304" pitchFamily="18" charset="0"/>
              </a:rPr>
              <a:t> дуг окружности, заключённых внутри данного угла.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8036" name="Text Box 4">
                <a:extLst>
                  <a:ext uri="{FF2B5EF4-FFF2-40B4-BE49-F238E27FC236}">
                    <a16:creationId xmlns:a16="http://schemas.microsoft.com/office/drawing/2014/main" id="{2CAE23CF-24C7-42CE-BBBA-1EE5B7073F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353032"/>
                <a:ext cx="9144000" cy="23083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Решение. </a:t>
                </a:r>
                <a:r>
                  <a:rPr lang="ru-RU" altLang="ru-RU" dirty="0"/>
                  <a:t>Пусть сторона </a:t>
                </a:r>
                <a:r>
                  <a:rPr lang="en-US" altLang="ru-RU" i="1" dirty="0"/>
                  <a:t>CA</a:t>
                </a:r>
                <a:r>
                  <a:rPr lang="ru-RU" altLang="ru-RU" dirty="0"/>
                  <a:t> угла </a:t>
                </a:r>
                <a:r>
                  <a:rPr lang="en-US" altLang="ru-RU" i="1" dirty="0"/>
                  <a:t>ACB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касаются окружности в точке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, а сторона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CB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пересекает эту окружность в точках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B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и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D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Проведём хорду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AB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.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Тогда </a:t>
                </a:r>
                <a14:m>
                  <m:oMath xmlns:m="http://schemas.openxmlformats.org/officeDocument/2006/math">
                    <m:r>
                      <a:rPr lang="ru-RU" alt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𝐴𝐶𝐵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=∠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𝐴𝐵𝐷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−∠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𝐵𝐴𝐶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  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 Углы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ABD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и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BAC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измеряются половинами дуг окружности, заключёнными внутри этих углов. Следовательно, угол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ACB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измеряется </a:t>
                </a:r>
                <a:r>
                  <a:rPr lang="ru-RU" altLang="ru-RU" dirty="0" err="1">
                    <a:cs typeface="Times New Roman" panose="02020603050405020304" pitchFamily="18" charset="0"/>
                  </a:rPr>
                  <a:t>полуразностью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дуг окружности, заключённых внутри этого угла.</a:t>
                </a:r>
                <a:endParaRPr lang="ru-RU" altLang="ru-RU" i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28036" name="Text Box 4">
                <a:extLst>
                  <a:ext uri="{FF2B5EF4-FFF2-40B4-BE49-F238E27FC236}">
                    <a16:creationId xmlns:a16="http://schemas.microsoft.com/office/drawing/2014/main" id="{2CAE23CF-24C7-42CE-BBBA-1EE5B7073F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353032"/>
                <a:ext cx="9144000" cy="2308324"/>
              </a:xfrm>
              <a:prstGeom prst="rect">
                <a:avLst/>
              </a:prstGeom>
              <a:blipFill>
                <a:blip r:embed="rId3"/>
                <a:stretch>
                  <a:fillRect l="-1000" t="-2111" r="-1000" b="-501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C8B7F74-9C08-4B7C-AE78-4DCDCFD0FD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52603" y="2215249"/>
            <a:ext cx="2638793" cy="1819529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371907F-F424-4086-B628-90E7A8BFE1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52603" y="2199967"/>
            <a:ext cx="2638793" cy="18195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28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03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>
            <a:extLst>
              <a:ext uri="{FF2B5EF4-FFF2-40B4-BE49-F238E27FC236}">
                <a16:creationId xmlns:a16="http://schemas.microsoft.com/office/drawing/2014/main" id="{AD53C6DC-515E-4EB9-B57B-63A702F668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20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28035" name="Text Box 3">
            <a:extLst>
              <a:ext uri="{FF2B5EF4-FFF2-40B4-BE49-F238E27FC236}">
                <a16:creationId xmlns:a16="http://schemas.microsoft.com/office/drawing/2014/main" id="{F7A7BBE2-9126-47E0-A9BF-26A865C335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0829"/>
            <a:ext cx="899160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 </a:t>
            </a:r>
            <a:r>
              <a:rPr lang="ru-RU" altLang="ru-RU" dirty="0">
                <a:cs typeface="Times New Roman" panose="02020603050405020304" pitchFamily="18" charset="0"/>
              </a:rPr>
              <a:t>Докажите, что угол с вершиной, расположенной вне окружности, стороны которого касаются этой окружности, измеряется </a:t>
            </a:r>
            <a:r>
              <a:rPr lang="ru-RU" altLang="ru-RU" dirty="0" err="1">
                <a:cs typeface="Times New Roman" panose="02020603050405020304" pitchFamily="18" charset="0"/>
              </a:rPr>
              <a:t>полуразностью</a:t>
            </a:r>
            <a:r>
              <a:rPr lang="ru-RU" altLang="ru-RU" dirty="0">
                <a:cs typeface="Times New Roman" panose="02020603050405020304" pitchFamily="18" charset="0"/>
              </a:rPr>
              <a:t> дуг окружности, заключённых внутри данного угла.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8036" name="Text Box 4">
                <a:extLst>
                  <a:ext uri="{FF2B5EF4-FFF2-40B4-BE49-F238E27FC236}">
                    <a16:creationId xmlns:a16="http://schemas.microsoft.com/office/drawing/2014/main" id="{2CAE23CF-24C7-42CE-BBBA-1EE5B7073F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116428"/>
                <a:ext cx="9144000" cy="2662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Решение. </a:t>
                </a:r>
                <a:r>
                  <a:rPr lang="ru-RU" altLang="ru-RU" dirty="0"/>
                  <a:t>Пусть стороны угла </a:t>
                </a:r>
                <a:r>
                  <a:rPr lang="en-US" altLang="ru-RU" i="1" dirty="0"/>
                  <a:t>ACB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касаются окружности с центром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O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в точках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и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В четырёхугольнике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OACB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углы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и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B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прямые. Следовательно, </a:t>
                </a:r>
                <a14:m>
                  <m:oMath xmlns:m="http://schemas.openxmlformats.org/officeDocument/2006/math">
                    <m:r>
                      <a:rPr lang="ru-RU" alt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𝐴𝐶𝐵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=180°−∠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𝐴𝑂𝐵</m:t>
                    </m:r>
                    <m:r>
                      <a:rPr lang="en-US" altLang="ru-RU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altLang="ru-RU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Учитывая, что дуга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ADB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измеряется центральным углом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AOB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,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а дуга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AEB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измеряется центральным углом, равным </a:t>
                </a:r>
                <a14:m>
                  <m:oMath xmlns:m="http://schemas.openxmlformats.org/officeDocument/2006/math"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ru-RU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6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0°−</m:t>
                    </m:r>
                    <m:r>
                      <a:rPr lang="ru-RU" alt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𝐴𝑂𝐵</m:t>
                    </m:r>
                  </m:oMath>
                </a14:m>
                <a:r>
                  <a:rPr lang="ru-RU" altLang="ru-RU" i="1" dirty="0">
                    <a:cs typeface="Times New Roman" panose="02020603050405020304" pitchFamily="18" charset="0"/>
                  </a:rPr>
                  <a:t>,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получаем</a:t>
                </a:r>
              </a:p>
              <a:p>
                <a:pPr algn="ctr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alt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∠</m:t>
                      </m:r>
                      <m:r>
                        <a:rPr lang="en-US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𝐴𝐶𝐵</m:t>
                      </m:r>
                      <m:r>
                        <a:rPr lang="en-US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ru-RU" alt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alt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ru-RU" alt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̆"/>
                              <m:ctrlPr>
                                <a:rPr lang="ru-RU" altLang="ru-RU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ru-RU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𝐴𝐸𝐵</m:t>
                              </m:r>
                            </m:e>
                          </m:acc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acc>
                            <m:accPr>
                              <m:chr m:val="̆"/>
                              <m:ctrlPr>
                                <a:rPr lang="en-US" altLang="ru-RU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ru-RU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𝐴𝐷𝐵</m:t>
                              </m:r>
                            </m:e>
                          </m:acc>
                        </m:e>
                      </m:d>
                      <m:r>
                        <a:rPr lang="en-US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ru-RU" altLang="ru-RU" i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28036" name="Text Box 4">
                <a:extLst>
                  <a:ext uri="{FF2B5EF4-FFF2-40B4-BE49-F238E27FC236}">
                    <a16:creationId xmlns:a16="http://schemas.microsoft.com/office/drawing/2014/main" id="{2CAE23CF-24C7-42CE-BBBA-1EE5B7073F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116428"/>
                <a:ext cx="9144000" cy="2662332"/>
              </a:xfrm>
              <a:prstGeom prst="rect">
                <a:avLst/>
              </a:prstGeom>
              <a:blipFill>
                <a:blip r:embed="rId3"/>
                <a:stretch>
                  <a:fillRect l="-1000" t="-1831" r="-1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1799698-31F3-41BA-B8BF-BB8462B8B0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1840" y="1844824"/>
            <a:ext cx="3596986" cy="2230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42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28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03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>
            <a:extLst>
              <a:ext uri="{FF2B5EF4-FFF2-40B4-BE49-F238E27FC236}">
                <a16:creationId xmlns:a16="http://schemas.microsoft.com/office/drawing/2014/main" id="{AD53C6DC-515E-4EB9-B57B-63A702F668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28035" name="Text Box 3">
            <a:extLst>
              <a:ext uri="{FF2B5EF4-FFF2-40B4-BE49-F238E27FC236}">
                <a16:creationId xmlns:a16="http://schemas.microsoft.com/office/drawing/2014/main" id="{F7A7BBE2-9126-47E0-A9BF-26A865C335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ACB</a:t>
            </a:r>
            <a:r>
              <a:rPr lang="ru-RU" altLang="ru-RU" sz="3200" dirty="0">
                <a:cs typeface="Times New Roman" panose="02020603050405020304" pitchFamily="18" charset="0"/>
              </a:rPr>
              <a:t>, если его стороны </a:t>
            </a:r>
            <a:r>
              <a:rPr lang="en-US" altLang="ru-RU" sz="3200" i="1" dirty="0">
                <a:cs typeface="Times New Roman" panose="02020603050405020304" pitchFamily="18" charset="0"/>
              </a:rPr>
              <a:t>CA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CB </a:t>
            </a:r>
            <a:r>
              <a:rPr lang="ru-RU" altLang="ru-RU" sz="3200" dirty="0">
                <a:cs typeface="Times New Roman" panose="02020603050405020304" pitchFamily="18" charset="0"/>
              </a:rPr>
              <a:t>касаются окружности, а дуга </a:t>
            </a:r>
            <a:r>
              <a:rPr lang="en-US" altLang="ru-RU" sz="3200" i="1" dirty="0">
                <a:cs typeface="Times New Roman" panose="02020603050405020304" pitchFamily="18" charset="0"/>
              </a:rPr>
              <a:t>ADB </a:t>
            </a:r>
            <a:r>
              <a:rPr lang="ru-RU" altLang="ru-RU" sz="3200" dirty="0">
                <a:cs typeface="Times New Roman" panose="02020603050405020304" pitchFamily="18" charset="0"/>
              </a:rPr>
              <a:t>окружности, заключенная внутри этого угла, равна 132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28036" name="Text Box 4">
            <a:extLst>
              <a:ext uri="{FF2B5EF4-FFF2-40B4-BE49-F238E27FC236}">
                <a16:creationId xmlns:a16="http://schemas.microsoft.com/office/drawing/2014/main" id="{2CAE23CF-24C7-42CE-BBBA-1EE5B7073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7244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/>
              <a:t>48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428039" name="Picture 7">
            <a:extLst>
              <a:ext uri="{FF2B5EF4-FFF2-40B4-BE49-F238E27FC236}">
                <a16:creationId xmlns:a16="http://schemas.microsoft.com/office/drawing/2014/main" id="{2FB57515-B457-45CF-B4F3-F6CE6E07F3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514600"/>
            <a:ext cx="3440113" cy="223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6885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8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036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>
            <a:extLst>
              <a:ext uri="{FF2B5EF4-FFF2-40B4-BE49-F238E27FC236}">
                <a16:creationId xmlns:a16="http://schemas.microsoft.com/office/drawing/2014/main" id="{6FEA30FB-A693-42E6-9E28-3DBDAE5401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01763" name="Text Box 3">
            <a:extLst>
              <a:ext uri="{FF2B5EF4-FFF2-40B4-BE49-F238E27FC236}">
                <a16:creationId xmlns:a16="http://schemas.microsoft.com/office/drawing/2014/main" id="{23243CA0-CD36-4799-98AA-214F74F43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ACB</a:t>
            </a:r>
            <a:r>
              <a:rPr lang="ru-RU" altLang="ru-RU" sz="3200" dirty="0">
                <a:cs typeface="Times New Roman" panose="02020603050405020304" pitchFamily="18" charset="0"/>
              </a:rPr>
              <a:t> равен 52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Его стороны </a:t>
            </a:r>
            <a:r>
              <a:rPr lang="en-US" altLang="ru-RU" sz="3200" i="1" dirty="0">
                <a:cs typeface="Times New Roman" panose="02020603050405020304" pitchFamily="18" charset="0"/>
              </a:rPr>
              <a:t>CA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CB </a:t>
            </a:r>
            <a:r>
              <a:rPr lang="ru-RU" altLang="ru-RU" sz="3200" dirty="0">
                <a:cs typeface="Times New Roman" panose="02020603050405020304" pitchFamily="18" charset="0"/>
              </a:rPr>
              <a:t>касаются окружности. Найдите градусную величину дуги </a:t>
            </a:r>
            <a:r>
              <a:rPr lang="en-US" altLang="ru-RU" sz="3200" i="1" dirty="0">
                <a:cs typeface="Times New Roman" panose="02020603050405020304" pitchFamily="18" charset="0"/>
              </a:rPr>
              <a:t>ADB </a:t>
            </a:r>
            <a:r>
              <a:rPr lang="ru-RU" altLang="ru-RU" sz="3200" dirty="0">
                <a:cs typeface="Times New Roman" panose="02020603050405020304" pitchFamily="18" charset="0"/>
              </a:rPr>
              <a:t>окружности, заключенной внутри этого угла.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501764" name="Text Box 4">
            <a:extLst>
              <a:ext uri="{FF2B5EF4-FFF2-40B4-BE49-F238E27FC236}">
                <a16:creationId xmlns:a16="http://schemas.microsoft.com/office/drawing/2014/main" id="{1368080A-6760-46FE-95BF-732278A298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7244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/>
              <a:t>128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501765" name="Picture 5">
            <a:extLst>
              <a:ext uri="{FF2B5EF4-FFF2-40B4-BE49-F238E27FC236}">
                <a16:creationId xmlns:a16="http://schemas.microsoft.com/office/drawing/2014/main" id="{C67E42D0-7270-4D70-9A5B-477BFEC32D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743200"/>
            <a:ext cx="3440113" cy="223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64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>
            <a:extLst>
              <a:ext uri="{FF2B5EF4-FFF2-40B4-BE49-F238E27FC236}">
                <a16:creationId xmlns:a16="http://schemas.microsoft.com/office/drawing/2014/main" id="{DC38A21E-6A22-403E-91BF-EA9805E36B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03811" name="Text Box 3">
            <a:extLst>
              <a:ext uri="{FF2B5EF4-FFF2-40B4-BE49-F238E27FC236}">
                <a16:creationId xmlns:a16="http://schemas.microsoft.com/office/drawing/2014/main" id="{DF639C67-16C2-4B77-91EB-59993C4E5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ACB</a:t>
            </a:r>
            <a:r>
              <a:rPr lang="ru-RU" altLang="ru-RU" sz="3200" dirty="0">
                <a:cs typeface="Times New Roman" panose="02020603050405020304" pitchFamily="18" charset="0"/>
              </a:rPr>
              <a:t>, если его стороны </a:t>
            </a:r>
            <a:r>
              <a:rPr lang="en-US" altLang="ru-RU" sz="3200" i="1" dirty="0">
                <a:cs typeface="Times New Roman" panose="02020603050405020304" pitchFamily="18" charset="0"/>
              </a:rPr>
              <a:t>CA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CB </a:t>
            </a:r>
            <a:r>
              <a:rPr lang="ru-RU" altLang="ru-RU" sz="3200" dirty="0">
                <a:cs typeface="Times New Roman" panose="02020603050405020304" pitchFamily="18" charset="0"/>
              </a:rPr>
              <a:t>касаются окружности, а дуга </a:t>
            </a:r>
            <a:r>
              <a:rPr lang="en-US" altLang="ru-RU" sz="3200" i="1" dirty="0">
                <a:cs typeface="Times New Roman" panose="02020603050405020304" pitchFamily="18" charset="0"/>
              </a:rPr>
              <a:t>ADB </a:t>
            </a:r>
            <a:r>
              <a:rPr lang="ru-RU" altLang="ru-RU" sz="3200" dirty="0">
                <a:cs typeface="Times New Roman" panose="02020603050405020304" pitchFamily="18" charset="0"/>
              </a:rPr>
              <a:t>окружности, заключенная внутри этого угла, равна 232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03812" name="Text Box 4">
            <a:extLst>
              <a:ext uri="{FF2B5EF4-FFF2-40B4-BE49-F238E27FC236}">
                <a16:creationId xmlns:a16="http://schemas.microsoft.com/office/drawing/2014/main" id="{D445326E-52B4-47D3-9211-B8F600B25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7244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/>
              <a:t>52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503814" name="Picture 6">
            <a:extLst>
              <a:ext uri="{FF2B5EF4-FFF2-40B4-BE49-F238E27FC236}">
                <a16:creationId xmlns:a16="http://schemas.microsoft.com/office/drawing/2014/main" id="{A8D55E73-718D-42DD-A62B-4D2AAA6C9A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14600"/>
            <a:ext cx="3656013" cy="223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3812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>
            <a:extLst>
              <a:ext uri="{FF2B5EF4-FFF2-40B4-BE49-F238E27FC236}">
                <a16:creationId xmlns:a16="http://schemas.microsoft.com/office/drawing/2014/main" id="{58C9460F-82FD-4946-9D69-9C7F3CCABC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05859" name="Text Box 3">
            <a:extLst>
              <a:ext uri="{FF2B5EF4-FFF2-40B4-BE49-F238E27FC236}">
                <a16:creationId xmlns:a16="http://schemas.microsoft.com/office/drawing/2014/main" id="{5F452BDA-294A-4453-B3C7-2EFF15CE5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ACB</a:t>
            </a:r>
            <a:r>
              <a:rPr lang="ru-RU" altLang="ru-RU" sz="3200" dirty="0">
                <a:cs typeface="Times New Roman" panose="02020603050405020304" pitchFamily="18" charset="0"/>
              </a:rPr>
              <a:t> равен 48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Его стороны </a:t>
            </a:r>
            <a:r>
              <a:rPr lang="en-US" altLang="ru-RU" sz="3200" i="1" dirty="0">
                <a:cs typeface="Times New Roman" panose="02020603050405020304" pitchFamily="18" charset="0"/>
              </a:rPr>
              <a:t>CA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CB </a:t>
            </a:r>
            <a:r>
              <a:rPr lang="ru-RU" altLang="ru-RU" sz="3200" dirty="0">
                <a:cs typeface="Times New Roman" panose="02020603050405020304" pitchFamily="18" charset="0"/>
              </a:rPr>
              <a:t>касаются окружности. Найдите градусную величину дуги </a:t>
            </a:r>
            <a:r>
              <a:rPr lang="en-US" altLang="ru-RU" sz="3200" i="1" dirty="0">
                <a:cs typeface="Times New Roman" panose="02020603050405020304" pitchFamily="18" charset="0"/>
              </a:rPr>
              <a:t>ADB</a:t>
            </a:r>
            <a:r>
              <a:rPr lang="ru-RU" altLang="ru-RU" sz="3200" dirty="0">
                <a:cs typeface="Times New Roman" panose="02020603050405020304" pitchFamily="18" charset="0"/>
              </a:rPr>
              <a:t> окружности, заключенной внутри этого угла.</a:t>
            </a:r>
          </a:p>
        </p:txBody>
      </p:sp>
      <p:sp>
        <p:nvSpPr>
          <p:cNvPr id="505860" name="Text Box 4">
            <a:extLst>
              <a:ext uri="{FF2B5EF4-FFF2-40B4-BE49-F238E27FC236}">
                <a16:creationId xmlns:a16="http://schemas.microsoft.com/office/drawing/2014/main" id="{81787D9A-B8D8-42CC-9220-35EEA4C37C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7244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/>
              <a:t>228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505861" name="Picture 5">
            <a:extLst>
              <a:ext uri="{FF2B5EF4-FFF2-40B4-BE49-F238E27FC236}">
                <a16:creationId xmlns:a16="http://schemas.microsoft.com/office/drawing/2014/main" id="{5FB620FF-FD0B-4064-B43B-B2AC2FE906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819400"/>
            <a:ext cx="3656013" cy="223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60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>
            <a:extLst>
              <a:ext uri="{FF2B5EF4-FFF2-40B4-BE49-F238E27FC236}">
                <a16:creationId xmlns:a16="http://schemas.microsoft.com/office/drawing/2014/main" id="{4C4741C4-FD90-4743-96F8-9C107252EC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99715" name="Text Box 3">
            <a:extLst>
              <a:ext uri="{FF2B5EF4-FFF2-40B4-BE49-F238E27FC236}">
                <a16:creationId xmlns:a16="http://schemas.microsoft.com/office/drawing/2014/main" id="{E5A28126-7724-4A9E-8861-05C34D70C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угол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</a:t>
            </a:r>
            <a:r>
              <a:rPr lang="ru-RU" altLang="ru-RU" sz="3200" dirty="0">
                <a:cs typeface="Times New Roman" panose="02020603050405020304" pitchFamily="18" charset="0"/>
              </a:rPr>
              <a:t> вписана окружность. Точки касания делят окружность на дуги, градусные величины которых относятся как 5:4. Найдите величину угла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99716" name="Text Box 4">
            <a:extLst>
              <a:ext uri="{FF2B5EF4-FFF2-40B4-BE49-F238E27FC236}">
                <a16:creationId xmlns:a16="http://schemas.microsoft.com/office/drawing/2014/main" id="{A7642075-E67D-418C-B25B-40580C41A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7244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20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499717" name="Picture 5">
            <a:extLst>
              <a:ext uri="{FF2B5EF4-FFF2-40B4-BE49-F238E27FC236}">
                <a16:creationId xmlns:a16="http://schemas.microsoft.com/office/drawing/2014/main" id="{2F3D0EF3-0C49-4C46-9543-C9CCF85A6F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895600"/>
            <a:ext cx="3473450" cy="156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971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3" name="Text Box 3">
            <a:extLst>
              <a:ext uri="{FF2B5EF4-FFF2-40B4-BE49-F238E27FC236}">
                <a16:creationId xmlns:a16="http://schemas.microsoft.com/office/drawing/2014/main" id="{7BE3ED96-A84C-4678-A567-1D4A58E94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altLang="ru-RU" sz="2800" dirty="0">
                <a:solidFill>
                  <a:srgbClr val="FF0000"/>
                </a:solidFill>
              </a:rPr>
              <a:t>Теорема 2. </a:t>
            </a:r>
            <a:r>
              <a:rPr lang="ru-RU" altLang="ru-RU" sz="2800" dirty="0"/>
              <a:t>У</a:t>
            </a:r>
            <a:r>
              <a:rPr lang="ru-RU" altLang="ru-RU" sz="2800" dirty="0">
                <a:cs typeface="Times New Roman" panose="02020603050405020304" pitchFamily="18" charset="0"/>
              </a:rPr>
              <a:t>гол с вершиной внутри круга измеряется </a:t>
            </a:r>
            <a:r>
              <a:rPr lang="ru-RU" altLang="ru-RU" sz="2800" dirty="0" err="1">
                <a:cs typeface="Times New Roman" panose="02020603050405020304" pitchFamily="18" charset="0"/>
              </a:rPr>
              <a:t>полусуммой</a:t>
            </a:r>
            <a:r>
              <a:rPr lang="ru-RU" altLang="ru-RU" sz="2800" dirty="0">
                <a:cs typeface="Times New Roman" panose="02020603050405020304" pitchFamily="18" charset="0"/>
              </a:rPr>
              <a:t> дуг, на которые опираются данный угол и вертикальный с ним угол.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2965" name="Text Box 5">
                <a:extLst>
                  <a:ext uri="{FF2B5EF4-FFF2-40B4-BE49-F238E27FC236}">
                    <a16:creationId xmlns:a16="http://schemas.microsoft.com/office/drawing/2014/main" id="{3DEAF2AA-18C4-42CC-BB2E-EDB93882EE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098926"/>
                <a:ext cx="8991600" cy="2678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Доказательство</a:t>
                </a:r>
                <a:r>
                  <a:rPr lang="ru-RU" altLang="ru-RU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.</a:t>
                </a:r>
                <a:r>
                  <a:rPr lang="ru-RU" altLang="ru-RU" b="1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Рассмотрим угол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АСВ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с вершиной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С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внутри круга и</a:t>
                </a:r>
                <a:r>
                  <a:rPr lang="ru-RU" altLang="ru-RU" b="1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точками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и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В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на окружности. Пусть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,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 В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– точки пересечения с окружностью сторон вертикального к нему угла. Проведем хорду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BB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Угол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АСВ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является внешним углом треугольника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СВ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Следовательно, </a:t>
                </a:r>
                <a14:m>
                  <m:oMath xmlns:m="http://schemas.openxmlformats.org/officeDocument/2006/math">
                    <m:r>
                      <a:rPr lang="ru-RU" alt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altLang="ru-RU" i="1" dirty="0">
                    <a:cs typeface="Times New Roman" panose="02020603050405020304" pitchFamily="18" charset="0"/>
                  </a:rPr>
                  <a:t>ACB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ru-RU" alt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altLang="ru-RU" i="1" dirty="0">
                    <a:cs typeface="Times New Roman" panose="02020603050405020304" pitchFamily="18" charset="0"/>
                  </a:rPr>
                  <a:t>AB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r>
                      <a:rPr lang="ru-RU" alt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altLang="ru-RU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BA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.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Углы, стоящие в правой части равенства измеряются половинами соответствующих дуг, что и завершает доказательство.</a:t>
                </a:r>
              </a:p>
            </p:txBody>
          </p:sp>
        </mc:Choice>
        <mc:Fallback xmlns="">
          <p:sp>
            <p:nvSpPr>
              <p:cNvPr id="552965" name="Text Box 5">
                <a:extLst>
                  <a:ext uri="{FF2B5EF4-FFF2-40B4-BE49-F238E27FC236}">
                    <a16:creationId xmlns:a16="http://schemas.microsoft.com/office/drawing/2014/main" id="{3DEAF2AA-18C4-42CC-BB2E-EDB93882EE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098926"/>
                <a:ext cx="8991600" cy="2678113"/>
              </a:xfrm>
              <a:prstGeom prst="rect">
                <a:avLst/>
              </a:prstGeom>
              <a:blipFill>
                <a:blip r:embed="rId3"/>
                <a:stretch>
                  <a:fillRect l="-1017" t="-1818" r="-1017" b="-409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52969" name="Picture 9">
            <a:extLst>
              <a:ext uri="{FF2B5EF4-FFF2-40B4-BE49-F238E27FC236}">
                <a16:creationId xmlns:a16="http://schemas.microsoft.com/office/drawing/2014/main" id="{3B188C2F-99FD-4B0B-B5AD-61C995C80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484313"/>
            <a:ext cx="2339975" cy="261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>
            <a:extLst>
              <a:ext uri="{FF2B5EF4-FFF2-40B4-BE49-F238E27FC236}">
                <a16:creationId xmlns:a16="http://schemas.microsoft.com/office/drawing/2014/main" id="{0BFF67B6-BC3F-4FF3-8A0A-7B3258D709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16099" name="Text Box 3">
            <a:extLst>
              <a:ext uri="{FF2B5EF4-FFF2-40B4-BE49-F238E27FC236}">
                <a16:creationId xmlns:a16="http://schemas.microsoft.com/office/drawing/2014/main" id="{D5EFA64D-027F-4D1D-955B-856EAECE1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величину угла </a:t>
            </a:r>
            <a:r>
              <a:rPr lang="en-US" altLang="ru-RU" sz="3200" i="1" dirty="0">
                <a:cs typeface="Times New Roman" panose="02020603050405020304" pitchFamily="18" charset="0"/>
              </a:rPr>
              <a:t>ACB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516100" name="Text Box 4">
            <a:extLst>
              <a:ext uri="{FF2B5EF4-FFF2-40B4-BE49-F238E27FC236}">
                <a16:creationId xmlns:a16="http://schemas.microsoft.com/office/drawing/2014/main" id="{3A1F63B8-77EC-42A7-BA59-EACDAD6B9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7150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/>
              <a:t>45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516102" name="Picture 6">
            <a:extLst>
              <a:ext uri="{FF2B5EF4-FFF2-40B4-BE49-F238E27FC236}">
                <a16:creationId xmlns:a16="http://schemas.microsoft.com/office/drawing/2014/main" id="{E0C3A633-C8EE-45E9-958D-C5C0EA6702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600200"/>
            <a:ext cx="3124200" cy="308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6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100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>
            <a:extLst>
              <a:ext uri="{FF2B5EF4-FFF2-40B4-BE49-F238E27FC236}">
                <a16:creationId xmlns:a16="http://schemas.microsoft.com/office/drawing/2014/main" id="{9476B74F-F72F-4501-AA1C-B64542B546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18147" name="Text Box 3">
            <a:extLst>
              <a:ext uri="{FF2B5EF4-FFF2-40B4-BE49-F238E27FC236}">
                <a16:creationId xmlns:a16="http://schemas.microsoft.com/office/drawing/2014/main" id="{5D37A565-D850-40EB-A87B-782AC04AB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величину угла </a:t>
            </a:r>
            <a:r>
              <a:rPr lang="en-US" altLang="ru-RU" sz="3200" i="1" dirty="0">
                <a:cs typeface="Times New Roman" panose="02020603050405020304" pitchFamily="18" charset="0"/>
              </a:rPr>
              <a:t>ACB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518148" name="Text Box 4">
            <a:extLst>
              <a:ext uri="{FF2B5EF4-FFF2-40B4-BE49-F238E27FC236}">
                <a16:creationId xmlns:a16="http://schemas.microsoft.com/office/drawing/2014/main" id="{0068C87C-6FE4-4CB6-AFF0-6A55CC0F4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7150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/>
              <a:t>45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518150" name="Picture 6">
            <a:extLst>
              <a:ext uri="{FF2B5EF4-FFF2-40B4-BE49-F238E27FC236}">
                <a16:creationId xmlns:a16="http://schemas.microsoft.com/office/drawing/2014/main" id="{02C5AE36-BFFB-496C-91DC-271F2CCD97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676400"/>
            <a:ext cx="3276600" cy="323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8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148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E7136316-4D30-48CB-BA0F-6591880BF8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20195" name="Text Box 3">
            <a:extLst>
              <a:ext uri="{FF2B5EF4-FFF2-40B4-BE49-F238E27FC236}">
                <a16:creationId xmlns:a16="http://schemas.microsoft.com/office/drawing/2014/main" id="{493A5717-36C4-4029-BAC3-250A13AEC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геометрическое место точек, из которых данный отрезок </a:t>
            </a:r>
            <a:r>
              <a:rPr lang="ru-RU" altLang="ru-RU" sz="3200" i="1" dirty="0">
                <a:cs typeface="Times New Roman" panose="02020603050405020304" pitchFamily="18" charset="0"/>
              </a:rPr>
              <a:t>АВ</a:t>
            </a:r>
            <a:r>
              <a:rPr lang="ru-RU" altLang="ru-RU" sz="3200" dirty="0">
                <a:cs typeface="Times New Roman" panose="02020603050405020304" pitchFamily="18" charset="0"/>
              </a:rPr>
              <a:t> виден под данным углом, т. е. таких точек </a:t>
            </a:r>
            <a:r>
              <a:rPr lang="ru-RU" altLang="ru-RU" sz="3200" i="1" dirty="0">
                <a:cs typeface="Times New Roman" panose="02020603050405020304" pitchFamily="18" charset="0"/>
              </a:rPr>
              <a:t>С</a:t>
            </a:r>
            <a:r>
              <a:rPr lang="ru-RU" altLang="ru-RU" sz="3200" dirty="0">
                <a:cs typeface="Times New Roman" panose="02020603050405020304" pitchFamily="18" charset="0"/>
              </a:rPr>
              <a:t>, для которых угол </a:t>
            </a:r>
            <a:r>
              <a:rPr lang="ru-RU" altLang="ru-RU" sz="3200" i="1" dirty="0">
                <a:cs typeface="Times New Roman" panose="02020603050405020304" pitchFamily="18" charset="0"/>
              </a:rPr>
              <a:t>АСВ</a:t>
            </a:r>
            <a:r>
              <a:rPr lang="ru-RU" altLang="ru-RU" sz="3200" dirty="0">
                <a:cs typeface="Times New Roman" panose="02020603050405020304" pitchFamily="18" charset="0"/>
              </a:rPr>
              <a:t> равен данному углу.</a:t>
            </a:r>
          </a:p>
        </p:txBody>
      </p:sp>
      <p:grpSp>
        <p:nvGrpSpPr>
          <p:cNvPr id="520199" name="Group 7">
            <a:extLst>
              <a:ext uri="{FF2B5EF4-FFF2-40B4-BE49-F238E27FC236}">
                <a16:creationId xmlns:a16="http://schemas.microsoft.com/office/drawing/2014/main" id="{E993BC7F-C75B-4AAB-8CDE-D4590C804E87}"/>
              </a:ext>
            </a:extLst>
          </p:cNvPr>
          <p:cNvGrpSpPr>
            <a:grpSpLocks/>
          </p:cNvGrpSpPr>
          <p:nvPr/>
        </p:nvGrpSpPr>
        <p:grpSpPr bwMode="auto">
          <a:xfrm>
            <a:off x="0" y="2514600"/>
            <a:ext cx="9144000" cy="4130675"/>
            <a:chOff x="0" y="1584"/>
            <a:chExt cx="5760" cy="2602"/>
          </a:xfrm>
        </p:grpSpPr>
        <p:sp>
          <p:nvSpPr>
            <p:cNvPr id="520197" name="Text Box 5">
              <a:extLst>
                <a:ext uri="{FF2B5EF4-FFF2-40B4-BE49-F238E27FC236}">
                  <a16:creationId xmlns:a16="http://schemas.microsoft.com/office/drawing/2014/main" id="{F1A5664F-D9B6-4E2B-B7B7-2684E43D19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552"/>
              <a:ext cx="5760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Ответ: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Дуги двух окружностей одинакового радиуса, опирающихся на отрезок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AB</a:t>
              </a:r>
              <a:r>
                <a:rPr lang="ru-RU" altLang="ru-RU" sz="2800" dirty="0">
                  <a:cs typeface="Times New Roman" panose="02020603050405020304" pitchFamily="18" charset="0"/>
                </a:rPr>
                <a:t>, без точек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и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B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</a:t>
              </a:r>
              <a:r>
                <a:rPr lang="ru-RU" altLang="ru-RU" sz="3200" dirty="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520198" name="Picture 6">
              <a:extLst>
                <a:ext uri="{FF2B5EF4-FFF2-40B4-BE49-F238E27FC236}">
                  <a16:creationId xmlns:a16="http://schemas.microsoft.com/office/drawing/2014/main" id="{4BC85222-1C95-4B6B-94E6-ABF01DDD08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1584"/>
              <a:ext cx="1366" cy="19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0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>
            <a:extLst>
              <a:ext uri="{FF2B5EF4-FFF2-40B4-BE49-F238E27FC236}">
                <a16:creationId xmlns:a16="http://schemas.microsoft.com/office/drawing/2014/main" id="{A49B8609-5A00-48D1-A670-F81C2BBA92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22243" name="Text Box 3">
            <a:extLst>
              <a:ext uri="{FF2B5EF4-FFF2-40B4-BE49-F238E27FC236}">
                <a16:creationId xmlns:a16="http://schemas.microsoft.com/office/drawing/2014/main" id="{BC024518-9786-4111-A80A-67985A3C8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геометрическое место вершин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 прямоугольных треугольников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</a:t>
            </a:r>
            <a:r>
              <a:rPr lang="ru-RU" altLang="ru-RU" sz="3200" dirty="0">
                <a:cs typeface="Times New Roman" panose="02020603050405020304" pitchFamily="18" charset="0"/>
              </a:rPr>
              <a:t> с данной гипотенузой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522247" name="Group 7">
            <a:extLst>
              <a:ext uri="{FF2B5EF4-FFF2-40B4-BE49-F238E27FC236}">
                <a16:creationId xmlns:a16="http://schemas.microsoft.com/office/drawing/2014/main" id="{33CBF8F6-3427-42BB-ABC9-ADC3A59B85DF}"/>
              </a:ext>
            </a:extLst>
          </p:cNvPr>
          <p:cNvGrpSpPr>
            <a:grpSpLocks/>
          </p:cNvGrpSpPr>
          <p:nvPr/>
        </p:nvGrpSpPr>
        <p:grpSpPr bwMode="auto">
          <a:xfrm>
            <a:off x="0" y="2286000"/>
            <a:ext cx="9144000" cy="3917950"/>
            <a:chOff x="0" y="1440"/>
            <a:chExt cx="5760" cy="2468"/>
          </a:xfrm>
        </p:grpSpPr>
        <p:sp>
          <p:nvSpPr>
            <p:cNvPr id="522245" name="Text Box 5">
              <a:extLst>
                <a:ext uri="{FF2B5EF4-FFF2-40B4-BE49-F238E27FC236}">
                  <a16:creationId xmlns:a16="http://schemas.microsoft.com/office/drawing/2014/main" id="{A806C5B5-1887-4498-BE6F-B6330B3BE5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312"/>
              <a:ext cx="5760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Ответ: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Окружность с диаметром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AB</a:t>
              </a:r>
              <a:r>
                <a:rPr lang="ru-RU" altLang="ru-RU" sz="2800" dirty="0">
                  <a:cs typeface="Times New Roman" panose="02020603050405020304" pitchFamily="18" charset="0"/>
                </a:rPr>
                <a:t>, за исключением точек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и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B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522246" name="Picture 6">
              <a:extLst>
                <a:ext uri="{FF2B5EF4-FFF2-40B4-BE49-F238E27FC236}">
                  <a16:creationId xmlns:a16="http://schemas.microsoft.com/office/drawing/2014/main" id="{C985AA57-8B39-49D2-A61C-FCE88B9ADE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440"/>
              <a:ext cx="1811" cy="1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>
            <a:extLst>
              <a:ext uri="{FF2B5EF4-FFF2-40B4-BE49-F238E27FC236}">
                <a16:creationId xmlns:a16="http://schemas.microsoft.com/office/drawing/2014/main" id="{019082E4-15DE-41BB-8793-02D2AE1A92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30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24291" name="Text Box 3">
            <a:extLst>
              <a:ext uri="{FF2B5EF4-FFF2-40B4-BE49-F238E27FC236}">
                <a16:creationId xmlns:a16="http://schemas.microsoft.com/office/drawing/2014/main" id="{4C4DEB78-7398-4B58-A5CF-B2B808D6B6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2667000"/>
            <a:ext cx="5715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а) ГМТ, лежащих вне окружности с диаметром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dirty="0">
                <a:cs typeface="Times New Roman" panose="02020603050405020304" pitchFamily="18" charset="0"/>
              </a:rPr>
              <a:t> и не принадлежащих прямой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dirty="0"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524292" name="Text Box 4">
            <a:extLst>
              <a:ext uri="{FF2B5EF4-FFF2-40B4-BE49-F238E27FC236}">
                <a16:creationId xmlns:a16="http://schemas.microsoft.com/office/drawing/2014/main" id="{CE311EA8-307C-4332-A1A5-36B6CE9F0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Для данных точек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ru-RU" altLang="ru-RU" sz="3200" i="1" dirty="0">
                <a:cs typeface="Times New Roman" panose="02020603050405020304" pitchFamily="18" charset="0"/>
              </a:rPr>
              <a:t>В</a:t>
            </a:r>
            <a:r>
              <a:rPr lang="ru-RU" altLang="ru-RU" sz="3200" dirty="0">
                <a:cs typeface="Times New Roman" panose="02020603050405020304" pitchFamily="18" charset="0"/>
              </a:rPr>
              <a:t> найдите геометрическое место точек </a:t>
            </a:r>
            <a:r>
              <a:rPr lang="ru-RU" altLang="ru-RU" sz="3200" i="1" dirty="0">
                <a:cs typeface="Times New Roman" panose="02020603050405020304" pitchFamily="18" charset="0"/>
              </a:rPr>
              <a:t>С</a:t>
            </a:r>
            <a:r>
              <a:rPr lang="ru-RU" altLang="ru-RU" sz="3200" dirty="0">
                <a:cs typeface="Times New Roman" panose="02020603050405020304" pitchFamily="18" charset="0"/>
              </a:rPr>
              <a:t>, для которых угол </a:t>
            </a:r>
            <a:r>
              <a:rPr lang="ru-RU" altLang="ru-RU" sz="3200" i="1" dirty="0">
                <a:cs typeface="Times New Roman" panose="02020603050405020304" pitchFamily="18" charset="0"/>
              </a:rPr>
              <a:t>АСВ</a:t>
            </a:r>
            <a:r>
              <a:rPr lang="ru-RU" altLang="ru-RU" sz="3200" dirty="0">
                <a:cs typeface="Times New Roman" panose="02020603050405020304" pitchFamily="18" charset="0"/>
              </a:rPr>
              <a:t>: а) острый; б) тупой.</a:t>
            </a:r>
          </a:p>
        </p:txBody>
      </p:sp>
      <p:grpSp>
        <p:nvGrpSpPr>
          <p:cNvPr id="524293" name="Group 5">
            <a:extLst>
              <a:ext uri="{FF2B5EF4-FFF2-40B4-BE49-F238E27FC236}">
                <a16:creationId xmlns:a16="http://schemas.microsoft.com/office/drawing/2014/main" id="{71C710B7-A962-4E42-8C31-1C579A29B50D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2743200"/>
            <a:ext cx="8742363" cy="3556001"/>
            <a:chOff x="48" y="1728"/>
            <a:chExt cx="5507" cy="2240"/>
          </a:xfrm>
        </p:grpSpPr>
        <p:pic>
          <p:nvPicPr>
            <p:cNvPr id="524294" name="Picture 6">
              <a:extLst>
                <a:ext uri="{FF2B5EF4-FFF2-40B4-BE49-F238E27FC236}">
                  <a16:creationId xmlns:a16="http://schemas.microsoft.com/office/drawing/2014/main" id="{DCE07346-DAA1-4C54-802E-2289533ECB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4" y="1728"/>
              <a:ext cx="1811" cy="18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24295" name="Text Box 7">
              <a:extLst>
                <a:ext uri="{FF2B5EF4-FFF2-40B4-BE49-F238E27FC236}">
                  <a16:creationId xmlns:a16="http://schemas.microsoft.com/office/drawing/2014/main" id="{F67092BC-4B9B-4767-9EAE-B0C4B74BD6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" y="2979"/>
              <a:ext cx="3600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3200" dirty="0">
                  <a:cs typeface="Times New Roman" panose="02020603050405020304" pitchFamily="18" charset="0"/>
                </a:rPr>
                <a:t>	б) ГМТ, лежащих внутри окружности с диаметром </a:t>
              </a:r>
              <a:r>
                <a:rPr lang="en-US" altLang="ru-RU" sz="3200" i="1" dirty="0">
                  <a:cs typeface="Times New Roman" panose="02020603050405020304" pitchFamily="18" charset="0"/>
                </a:rPr>
                <a:t>AB</a:t>
              </a:r>
              <a:r>
                <a:rPr lang="ru-RU" altLang="ru-RU" sz="3200" dirty="0">
                  <a:cs typeface="Times New Roman" panose="02020603050405020304" pitchFamily="18" charset="0"/>
                </a:rPr>
                <a:t> и не принадлежащих отрезку </a:t>
              </a:r>
              <a:r>
                <a:rPr lang="en-US" altLang="ru-RU" sz="3200" i="1" dirty="0">
                  <a:cs typeface="Times New Roman" panose="02020603050405020304" pitchFamily="18" charset="0"/>
                </a:rPr>
                <a:t>AB</a:t>
              </a:r>
              <a:r>
                <a:rPr lang="ru-RU" altLang="ru-RU" sz="3200" dirty="0">
                  <a:cs typeface="Times New Roman" panose="02020603050405020304" pitchFamily="18" charset="0"/>
                </a:rPr>
                <a:t>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291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>
            <a:extLst>
              <a:ext uri="{FF2B5EF4-FFF2-40B4-BE49-F238E27FC236}">
                <a16:creationId xmlns:a16="http://schemas.microsoft.com/office/drawing/2014/main" id="{C53E6463-974B-422C-B0E9-BC18C4DB0B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31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46819" name="Text Box 3">
            <a:extLst>
              <a:ext uri="{FF2B5EF4-FFF2-40B4-BE49-F238E27FC236}">
                <a16:creationId xmlns:a16="http://schemas.microsoft.com/office/drawing/2014/main" id="{6C8AD021-2753-44C4-B2E4-847223CC7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 </a:t>
            </a:r>
            <a:r>
              <a:rPr lang="ru-RU" altLang="ru-RU" sz="3200" dirty="0">
                <a:cs typeface="Times New Roman" panose="02020603050405020304" pitchFamily="18" charset="0"/>
              </a:rPr>
              <a:t>прямой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/>
              <a:t> отметьте точку </a:t>
            </a:r>
            <a:r>
              <a:rPr lang="en-US" altLang="ru-RU" sz="3200" i="1" dirty="0"/>
              <a:t>C</a:t>
            </a:r>
            <a:r>
              <a:rPr lang="ru-RU" altLang="ru-RU" sz="3200" dirty="0"/>
              <a:t>,</a:t>
            </a:r>
            <a:r>
              <a:rPr lang="ru-RU" altLang="ru-RU" sz="3200" dirty="0">
                <a:cs typeface="Times New Roman" panose="02020603050405020304" pitchFamily="18" charset="0"/>
              </a:rPr>
              <a:t> из которой отрезок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dirty="0">
                <a:cs typeface="Times New Roman" panose="02020603050405020304" pitchFamily="18" charset="0"/>
              </a:rPr>
              <a:t> виден под наибольшим углом.</a:t>
            </a:r>
          </a:p>
        </p:txBody>
      </p:sp>
      <p:pic>
        <p:nvPicPr>
          <p:cNvPr id="546820" name="Picture 4">
            <a:extLst>
              <a:ext uri="{FF2B5EF4-FFF2-40B4-BE49-F238E27FC236}">
                <a16:creationId xmlns:a16="http://schemas.microsoft.com/office/drawing/2014/main" id="{3A15DD13-0144-4CD4-98B6-C683451B06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90713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46821" name="Group 5">
            <a:extLst>
              <a:ext uri="{FF2B5EF4-FFF2-40B4-BE49-F238E27FC236}">
                <a16:creationId xmlns:a16="http://schemas.microsoft.com/office/drawing/2014/main" id="{10BFD9E1-276C-4266-8E20-4761D99D73FF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905000"/>
            <a:ext cx="8686800" cy="3703638"/>
            <a:chOff x="192" y="1200"/>
            <a:chExt cx="5472" cy="2333"/>
          </a:xfrm>
        </p:grpSpPr>
        <p:sp>
          <p:nvSpPr>
            <p:cNvPr id="546822" name="Text Box 6">
              <a:extLst>
                <a:ext uri="{FF2B5EF4-FFF2-40B4-BE49-F238E27FC236}">
                  <a16:creationId xmlns:a16="http://schemas.microsoft.com/office/drawing/2014/main" id="{34581FFD-909D-41A7-9A12-10D1183FBF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168"/>
              <a:ext cx="54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46823" name="Picture 7">
              <a:extLst>
                <a:ext uri="{FF2B5EF4-FFF2-40B4-BE49-F238E27FC236}">
                  <a16:creationId xmlns:a16="http://schemas.microsoft.com/office/drawing/2014/main" id="{07BC0FA0-C7A9-4CA0-904E-E4283C31ED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6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>
            <a:extLst>
              <a:ext uri="{FF2B5EF4-FFF2-40B4-BE49-F238E27FC236}">
                <a16:creationId xmlns:a16="http://schemas.microsoft.com/office/drawing/2014/main" id="{1F293725-3020-4344-BC1A-A60D5D56BC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32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40675" name="Text Box 3">
            <a:extLst>
              <a:ext uri="{FF2B5EF4-FFF2-40B4-BE49-F238E27FC236}">
                <a16:creationId xmlns:a16="http://schemas.microsoft.com/office/drawing/2014/main" id="{202FC60D-A7CD-432B-B1DD-3339B8F6A6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 </a:t>
            </a:r>
            <a:r>
              <a:rPr lang="ru-RU" altLang="ru-RU" sz="2800" dirty="0">
                <a:cs typeface="Times New Roman" panose="02020603050405020304" pitchFamily="18" charset="0"/>
              </a:rPr>
              <a:t>прямой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/>
              <a:t> отметьте точку </a:t>
            </a:r>
            <a:r>
              <a:rPr lang="en-US" altLang="ru-RU" sz="2800" i="1" dirty="0"/>
              <a:t>C</a:t>
            </a:r>
            <a:r>
              <a:rPr lang="ru-RU" altLang="ru-RU" sz="2800" dirty="0"/>
              <a:t>,</a:t>
            </a:r>
            <a:r>
              <a:rPr lang="ru-RU" altLang="ru-RU" sz="2800" dirty="0">
                <a:cs typeface="Times New Roman" panose="02020603050405020304" pitchFamily="18" charset="0"/>
              </a:rPr>
              <a:t> из которой отрезок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 виден под наибольшим углом.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Найдите величину этого угла.</a:t>
            </a:r>
          </a:p>
        </p:txBody>
      </p:sp>
      <p:graphicFrame>
        <p:nvGraphicFramePr>
          <p:cNvPr id="540680" name="Object 8">
            <a:extLst>
              <a:ext uri="{FF2B5EF4-FFF2-40B4-BE49-F238E27FC236}">
                <a16:creationId xmlns:a16="http://schemas.microsoft.com/office/drawing/2014/main" id="{C5BFED67-D153-4DF7-9FD4-FEFF3E493E0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14675" y="2052638"/>
          <a:ext cx="2914650" cy="275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Точечный рисунок" r:id="rId4" imgW="2914286" imgH="2752381" progId="Paint.Picture">
                  <p:embed/>
                </p:oleObj>
              </mc:Choice>
              <mc:Fallback>
                <p:oleObj name="Точечный рисунок" r:id="rId4" imgW="2914286" imgH="2752381" progId="Paint.Picture">
                  <p:embed/>
                  <p:pic>
                    <p:nvPicPr>
                      <p:cNvPr id="540680" name="Object 8">
                        <a:extLst>
                          <a:ext uri="{FF2B5EF4-FFF2-40B4-BE49-F238E27FC236}">
                            <a16:creationId xmlns:a16="http://schemas.microsoft.com/office/drawing/2014/main" id="{C5BFED67-D153-4DF7-9FD4-FEFF3E493E0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4675" y="2052638"/>
                        <a:ext cx="2914650" cy="2752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40682" name="Group 10">
            <a:extLst>
              <a:ext uri="{FF2B5EF4-FFF2-40B4-BE49-F238E27FC236}">
                <a16:creationId xmlns:a16="http://schemas.microsoft.com/office/drawing/2014/main" id="{F02C6213-3DA1-4AD7-9A0F-CDFF589D3B74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057400"/>
            <a:ext cx="8686800" cy="3551238"/>
            <a:chOff x="192" y="1296"/>
            <a:chExt cx="5472" cy="2237"/>
          </a:xfrm>
        </p:grpSpPr>
        <p:sp>
          <p:nvSpPr>
            <p:cNvPr id="540678" name="Text Box 6">
              <a:extLst>
                <a:ext uri="{FF2B5EF4-FFF2-40B4-BE49-F238E27FC236}">
                  <a16:creationId xmlns:a16="http://schemas.microsoft.com/office/drawing/2014/main" id="{FD7CDAE4-DE08-4498-AC39-0E15DB4D89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168"/>
              <a:ext cx="54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90</a:t>
              </a:r>
              <a:r>
                <a:rPr lang="ru-RU" altLang="ru-RU" sz="3200" baseline="30000">
                  <a:solidFill>
                    <a:srgbClr val="FF3300"/>
                  </a:solidFill>
                </a:rPr>
                <a:t>о</a:t>
              </a:r>
              <a:r>
                <a:rPr lang="ru-RU" altLang="ru-RU" sz="3200">
                  <a:solidFill>
                    <a:srgbClr val="FF3300"/>
                  </a:solidFill>
                </a:rPr>
                <a:t>.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540681" name="Object 9">
              <a:extLst>
                <a:ext uri="{FF2B5EF4-FFF2-40B4-BE49-F238E27FC236}">
                  <a16:creationId xmlns:a16="http://schemas.microsoft.com/office/drawing/2014/main" id="{C1D709C0-5CEB-42A0-AD54-4CA43F70DCC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968" y="1296"/>
            <a:ext cx="1836" cy="20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9" name="Точечный рисунок" r:id="rId6" imgW="2914286" imgH="3323810" progId="Paint.Picture">
                    <p:embed/>
                  </p:oleObj>
                </mc:Choice>
                <mc:Fallback>
                  <p:oleObj name="Точечный рисунок" r:id="rId6" imgW="2914286" imgH="3323810" progId="Paint.Picture">
                    <p:embed/>
                    <p:pic>
                      <p:nvPicPr>
                        <p:cNvPr id="540681" name="Object 9">
                          <a:extLst>
                            <a:ext uri="{FF2B5EF4-FFF2-40B4-BE49-F238E27FC236}">
                              <a16:creationId xmlns:a16="http://schemas.microsoft.com/office/drawing/2014/main" id="{C1D709C0-5CEB-42A0-AD54-4CA43F70DCC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8" y="1296"/>
                          <a:ext cx="1836" cy="20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0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>
            <a:extLst>
              <a:ext uri="{FF2B5EF4-FFF2-40B4-BE49-F238E27FC236}">
                <a16:creationId xmlns:a16="http://schemas.microsoft.com/office/drawing/2014/main" id="{7E2078C0-4E98-459E-9608-71A162BCF4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42723" name="Text Box 3">
            <a:extLst>
              <a:ext uri="{FF2B5EF4-FFF2-40B4-BE49-F238E27FC236}">
                <a16:creationId xmlns:a16="http://schemas.microsoft.com/office/drawing/2014/main" id="{6075D910-90B0-4B55-8E97-5F101F2110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 </a:t>
            </a:r>
            <a:r>
              <a:rPr lang="ru-RU" altLang="ru-RU" sz="2800" dirty="0">
                <a:cs typeface="Times New Roman" panose="02020603050405020304" pitchFamily="18" charset="0"/>
              </a:rPr>
              <a:t>прямой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/>
              <a:t> отметьте точку </a:t>
            </a:r>
            <a:r>
              <a:rPr lang="en-US" altLang="ru-RU" sz="2800" i="1" dirty="0"/>
              <a:t>C</a:t>
            </a:r>
            <a:r>
              <a:rPr lang="ru-RU" altLang="ru-RU" sz="2800" dirty="0"/>
              <a:t>,</a:t>
            </a:r>
            <a:r>
              <a:rPr lang="ru-RU" altLang="ru-RU" sz="2800" dirty="0">
                <a:cs typeface="Times New Roman" panose="02020603050405020304" pitchFamily="18" charset="0"/>
              </a:rPr>
              <a:t> из которой отрезок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 виден под наибольшим углом.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Найдите величину этого угла.</a:t>
            </a:r>
          </a:p>
        </p:txBody>
      </p:sp>
      <p:graphicFrame>
        <p:nvGraphicFramePr>
          <p:cNvPr id="542728" name="Object 8">
            <a:extLst>
              <a:ext uri="{FF2B5EF4-FFF2-40B4-BE49-F238E27FC236}">
                <a16:creationId xmlns:a16="http://schemas.microsoft.com/office/drawing/2014/main" id="{4BCDE09D-9BDD-4393-B88F-4A4B58796B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86100" y="2038350"/>
          <a:ext cx="2971800" cy="278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Точечный рисунок" r:id="rId4" imgW="2971429" imgH="2781688" progId="Paint.Picture">
                  <p:embed/>
                </p:oleObj>
              </mc:Choice>
              <mc:Fallback>
                <p:oleObj name="Точечный рисунок" r:id="rId4" imgW="2971429" imgH="2781688" progId="Paint.Picture">
                  <p:embed/>
                  <p:pic>
                    <p:nvPicPr>
                      <p:cNvPr id="542728" name="Object 8">
                        <a:extLst>
                          <a:ext uri="{FF2B5EF4-FFF2-40B4-BE49-F238E27FC236}">
                            <a16:creationId xmlns:a16="http://schemas.microsoft.com/office/drawing/2014/main" id="{4BCDE09D-9BDD-4393-B88F-4A4B58796B3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100" y="2038350"/>
                        <a:ext cx="2971800" cy="278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42730" name="Group 10">
            <a:extLst>
              <a:ext uri="{FF2B5EF4-FFF2-40B4-BE49-F238E27FC236}">
                <a16:creationId xmlns:a16="http://schemas.microsoft.com/office/drawing/2014/main" id="{E33E7667-DCFF-499D-9E08-9321C5554777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057400"/>
            <a:ext cx="8686800" cy="3551238"/>
            <a:chOff x="192" y="1296"/>
            <a:chExt cx="5472" cy="2237"/>
          </a:xfrm>
        </p:grpSpPr>
        <p:sp>
          <p:nvSpPr>
            <p:cNvPr id="542726" name="Text Box 6">
              <a:extLst>
                <a:ext uri="{FF2B5EF4-FFF2-40B4-BE49-F238E27FC236}">
                  <a16:creationId xmlns:a16="http://schemas.microsoft.com/office/drawing/2014/main" id="{32811AEA-194B-4026-9475-8005F8DDCC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168"/>
              <a:ext cx="54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90</a:t>
              </a:r>
              <a:r>
                <a:rPr lang="ru-RU" altLang="ru-RU" sz="3200" baseline="30000">
                  <a:solidFill>
                    <a:srgbClr val="FF3300"/>
                  </a:solidFill>
                </a:rPr>
                <a:t>о</a:t>
              </a:r>
              <a:r>
                <a:rPr lang="ru-RU" altLang="ru-RU" sz="3200">
                  <a:solidFill>
                    <a:srgbClr val="FF3300"/>
                  </a:solidFill>
                </a:rPr>
                <a:t>.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542729" name="Object 9">
              <a:extLst>
                <a:ext uri="{FF2B5EF4-FFF2-40B4-BE49-F238E27FC236}">
                  <a16:creationId xmlns:a16="http://schemas.microsoft.com/office/drawing/2014/main" id="{0B2DAD89-AE45-422B-8B2D-4B8BB4D3FE2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920" y="1296"/>
            <a:ext cx="1968" cy="19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3" name="Точечный рисунок" r:id="rId6" imgW="3123810" imgH="3153215" progId="Paint.Picture">
                    <p:embed/>
                  </p:oleObj>
                </mc:Choice>
                <mc:Fallback>
                  <p:oleObj name="Точечный рисунок" r:id="rId6" imgW="3123810" imgH="3153215" progId="Paint.Picture">
                    <p:embed/>
                    <p:pic>
                      <p:nvPicPr>
                        <p:cNvPr id="542729" name="Object 9">
                          <a:extLst>
                            <a:ext uri="{FF2B5EF4-FFF2-40B4-BE49-F238E27FC236}">
                              <a16:creationId xmlns:a16="http://schemas.microsoft.com/office/drawing/2014/main" id="{0B2DAD89-AE45-422B-8B2D-4B8BB4D3FE2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0" y="1296"/>
                          <a:ext cx="1968" cy="19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2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>
            <a:extLst>
              <a:ext uri="{FF2B5EF4-FFF2-40B4-BE49-F238E27FC236}">
                <a16:creationId xmlns:a16="http://schemas.microsoft.com/office/drawing/2014/main" id="{E4732C39-F249-4ECD-85A0-59EE6EC017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28387" name="Text Box 3">
            <a:extLst>
              <a:ext uri="{FF2B5EF4-FFF2-40B4-BE49-F238E27FC236}">
                <a16:creationId xmlns:a16="http://schemas.microsoft.com/office/drawing/2014/main" id="{144E6B15-E497-49FA-8429-F05721151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 </a:t>
            </a:r>
            <a:r>
              <a:rPr lang="ru-RU" altLang="ru-RU" sz="2800" dirty="0">
                <a:cs typeface="Times New Roman" panose="02020603050405020304" pitchFamily="18" charset="0"/>
              </a:rPr>
              <a:t>прямой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/>
              <a:t> отметьте точку </a:t>
            </a:r>
            <a:r>
              <a:rPr lang="en-US" altLang="ru-RU" sz="2800" i="1" dirty="0"/>
              <a:t>C</a:t>
            </a:r>
            <a:r>
              <a:rPr lang="ru-RU" altLang="ru-RU" sz="2800" dirty="0"/>
              <a:t>,</a:t>
            </a:r>
            <a:r>
              <a:rPr lang="ru-RU" altLang="ru-RU" sz="2800" dirty="0">
                <a:cs typeface="Times New Roman" panose="02020603050405020304" pitchFamily="18" charset="0"/>
              </a:rPr>
              <a:t> из которой отрезок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 виден под наибольшим углом.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Найдите величину этого угла.</a:t>
            </a:r>
          </a:p>
        </p:txBody>
      </p:sp>
      <p:pic>
        <p:nvPicPr>
          <p:cNvPr id="528392" name="Picture 8">
            <a:extLst>
              <a:ext uri="{FF2B5EF4-FFF2-40B4-BE49-F238E27FC236}">
                <a16:creationId xmlns:a16="http://schemas.microsoft.com/office/drawing/2014/main" id="{23CB4ABC-8960-41A9-9367-4A56A594E3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9812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28394" name="Group 10">
            <a:extLst>
              <a:ext uri="{FF2B5EF4-FFF2-40B4-BE49-F238E27FC236}">
                <a16:creationId xmlns:a16="http://schemas.microsoft.com/office/drawing/2014/main" id="{E2723533-4953-4553-A3B0-91127E4E3496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981200"/>
            <a:ext cx="8686800" cy="3627438"/>
            <a:chOff x="192" y="1248"/>
            <a:chExt cx="5472" cy="2285"/>
          </a:xfrm>
        </p:grpSpPr>
        <p:sp>
          <p:nvSpPr>
            <p:cNvPr id="528390" name="Text Box 6">
              <a:extLst>
                <a:ext uri="{FF2B5EF4-FFF2-40B4-BE49-F238E27FC236}">
                  <a16:creationId xmlns:a16="http://schemas.microsoft.com/office/drawing/2014/main" id="{30498D64-39F9-4608-9409-D3546C8883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168"/>
              <a:ext cx="54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45</a:t>
              </a:r>
              <a:r>
                <a:rPr lang="ru-RU" altLang="ru-RU" sz="3200" baseline="30000">
                  <a:solidFill>
                    <a:srgbClr val="FF3300"/>
                  </a:solidFill>
                </a:rPr>
                <a:t>о</a:t>
              </a:r>
              <a:r>
                <a:rPr lang="ru-RU" altLang="ru-RU" sz="3200">
                  <a:solidFill>
                    <a:srgbClr val="FF3300"/>
                  </a:solidFill>
                </a:rPr>
                <a:t>.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28393" name="Picture 9">
              <a:extLst>
                <a:ext uri="{FF2B5EF4-FFF2-40B4-BE49-F238E27FC236}">
                  <a16:creationId xmlns:a16="http://schemas.microsoft.com/office/drawing/2014/main" id="{BE4A6965-8C27-4303-B724-F28C037050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248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>
            <a:extLst>
              <a:ext uri="{FF2B5EF4-FFF2-40B4-BE49-F238E27FC236}">
                <a16:creationId xmlns:a16="http://schemas.microsoft.com/office/drawing/2014/main" id="{3832C4E7-B934-48D2-A276-1F9D5284E0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35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44771" name="Text Box 3">
            <a:extLst>
              <a:ext uri="{FF2B5EF4-FFF2-40B4-BE49-F238E27FC236}">
                <a16:creationId xmlns:a16="http://schemas.microsoft.com/office/drawing/2014/main" id="{484FCEC1-8694-469E-B2D8-3E5AEE451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 </a:t>
            </a:r>
            <a:r>
              <a:rPr lang="ru-RU" altLang="ru-RU" sz="2800" dirty="0">
                <a:cs typeface="Times New Roman" panose="02020603050405020304" pitchFamily="18" charset="0"/>
              </a:rPr>
              <a:t>прямой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/>
              <a:t> отметьте точку </a:t>
            </a:r>
            <a:r>
              <a:rPr lang="en-US" altLang="ru-RU" sz="2800" i="1" dirty="0"/>
              <a:t>C</a:t>
            </a:r>
            <a:r>
              <a:rPr lang="ru-RU" altLang="ru-RU" sz="2800" dirty="0"/>
              <a:t>,</a:t>
            </a:r>
            <a:r>
              <a:rPr lang="ru-RU" altLang="ru-RU" sz="2800" dirty="0">
                <a:cs typeface="Times New Roman" panose="02020603050405020304" pitchFamily="18" charset="0"/>
              </a:rPr>
              <a:t> из которой отрезок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 виден под наибольшим углом.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Найдите величину этого угла.</a:t>
            </a:r>
          </a:p>
        </p:txBody>
      </p:sp>
      <p:graphicFrame>
        <p:nvGraphicFramePr>
          <p:cNvPr id="544776" name="Object 8">
            <a:extLst>
              <a:ext uri="{FF2B5EF4-FFF2-40B4-BE49-F238E27FC236}">
                <a16:creationId xmlns:a16="http://schemas.microsoft.com/office/drawing/2014/main" id="{019D582B-F866-4E26-9872-20B01D3C606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95638" y="2028825"/>
          <a:ext cx="2752725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Точечный рисунок" r:id="rId4" imgW="2752381" imgH="2800741" progId="Paint.Picture">
                  <p:embed/>
                </p:oleObj>
              </mc:Choice>
              <mc:Fallback>
                <p:oleObj name="Точечный рисунок" r:id="rId4" imgW="2752381" imgH="2800741" progId="Paint.Picture">
                  <p:embed/>
                  <p:pic>
                    <p:nvPicPr>
                      <p:cNvPr id="544776" name="Object 8">
                        <a:extLst>
                          <a:ext uri="{FF2B5EF4-FFF2-40B4-BE49-F238E27FC236}">
                            <a16:creationId xmlns:a16="http://schemas.microsoft.com/office/drawing/2014/main" id="{019D582B-F866-4E26-9872-20B01D3C606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5638" y="2028825"/>
                        <a:ext cx="2752725" cy="280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44778" name="Group 10">
            <a:extLst>
              <a:ext uri="{FF2B5EF4-FFF2-40B4-BE49-F238E27FC236}">
                <a16:creationId xmlns:a16="http://schemas.microsoft.com/office/drawing/2014/main" id="{4E941B7F-207B-47A4-8A46-1BC5E7079AFC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028825"/>
            <a:ext cx="8686800" cy="3579813"/>
            <a:chOff x="192" y="1278"/>
            <a:chExt cx="5472" cy="2255"/>
          </a:xfrm>
        </p:grpSpPr>
        <p:sp>
          <p:nvSpPr>
            <p:cNvPr id="544774" name="Text Box 6">
              <a:extLst>
                <a:ext uri="{FF2B5EF4-FFF2-40B4-BE49-F238E27FC236}">
                  <a16:creationId xmlns:a16="http://schemas.microsoft.com/office/drawing/2014/main" id="{4BC09802-CEBA-47A7-9521-BF7C38CB53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168"/>
              <a:ext cx="54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Ответ: 45</a:t>
              </a:r>
              <a:r>
                <a:rPr lang="ru-RU" altLang="ru-RU" sz="3200" baseline="30000" dirty="0">
                  <a:solidFill>
                    <a:srgbClr val="FF3300"/>
                  </a:solidFill>
                </a:rPr>
                <a:t>о</a:t>
              </a:r>
              <a:r>
                <a:rPr lang="ru-RU" altLang="ru-RU" sz="3200" dirty="0">
                  <a:solidFill>
                    <a:srgbClr val="FF3300"/>
                  </a:solidFill>
                </a:rPr>
                <a:t>.</a:t>
              </a:r>
              <a:endParaRPr lang="ru-RU" altLang="ru-RU" sz="3200" dirty="0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544777" name="Object 9">
              <a:extLst>
                <a:ext uri="{FF2B5EF4-FFF2-40B4-BE49-F238E27FC236}">
                  <a16:creationId xmlns:a16="http://schemas.microsoft.com/office/drawing/2014/main" id="{54708378-6339-4521-9C85-35B17A60F47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013" y="1278"/>
            <a:ext cx="1734" cy="17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7" name="Точечный рисунок" r:id="rId6" imgW="2752381" imgH="2800741" progId="Paint.Picture">
                    <p:embed/>
                  </p:oleObj>
                </mc:Choice>
                <mc:Fallback>
                  <p:oleObj name="Точечный рисунок" r:id="rId6" imgW="2752381" imgH="2800741" progId="Paint.Picture">
                    <p:embed/>
                    <p:pic>
                      <p:nvPicPr>
                        <p:cNvPr id="544777" name="Object 9">
                          <a:extLst>
                            <a:ext uri="{FF2B5EF4-FFF2-40B4-BE49-F238E27FC236}">
                              <a16:creationId xmlns:a16="http://schemas.microsoft.com/office/drawing/2014/main" id="{54708378-6339-4521-9C85-35B17A60F47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3" y="1278"/>
                          <a:ext cx="1734" cy="17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4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1" name="Text Box 3">
            <a:extLst>
              <a:ext uri="{FF2B5EF4-FFF2-40B4-BE49-F238E27FC236}">
                <a16:creationId xmlns:a16="http://schemas.microsoft.com/office/drawing/2014/main" id="{5B68928B-12BF-4BE5-99A2-40E0E27E9D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62598"/>
            <a:ext cx="9144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altLang="ru-RU" sz="2800" dirty="0">
                <a:solidFill>
                  <a:srgbClr val="FF0000"/>
                </a:solidFill>
              </a:rPr>
              <a:t>Теорема 3. </a:t>
            </a:r>
            <a:r>
              <a:rPr lang="ru-RU" altLang="ru-RU" sz="2800" dirty="0"/>
              <a:t>У</a:t>
            </a:r>
            <a:r>
              <a:rPr lang="ru-RU" altLang="ru-RU" sz="2800" dirty="0">
                <a:cs typeface="Times New Roman" panose="02020603050405020304" pitchFamily="18" charset="0"/>
              </a:rPr>
              <a:t>гол с вершиной вне круга, стороны которого пересекают окружность, измеряется </a:t>
            </a:r>
            <a:r>
              <a:rPr lang="ru-RU" altLang="ru-RU" sz="2800" dirty="0" err="1">
                <a:cs typeface="Times New Roman" panose="02020603050405020304" pitchFamily="18" charset="0"/>
              </a:rPr>
              <a:t>полуразностью</a:t>
            </a:r>
            <a:r>
              <a:rPr lang="ru-RU" altLang="ru-RU" sz="2800" dirty="0">
                <a:cs typeface="Times New Roman" panose="02020603050405020304" pitchFamily="18" charset="0"/>
              </a:rPr>
              <a:t> дуг окружности, заключенных внутри этого угла.</a:t>
            </a:r>
          </a:p>
        </p:txBody>
      </p:sp>
      <p:pic>
        <p:nvPicPr>
          <p:cNvPr id="473097" name="Picture 9">
            <a:extLst>
              <a:ext uri="{FF2B5EF4-FFF2-40B4-BE49-F238E27FC236}">
                <a16:creationId xmlns:a16="http://schemas.microsoft.com/office/drawing/2014/main" id="{8D6E5626-8395-4DBA-905A-F75A14EAB3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556792"/>
            <a:ext cx="287496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73093" name="Text Box 5">
                <a:extLst>
                  <a:ext uri="{FF2B5EF4-FFF2-40B4-BE49-F238E27FC236}">
                    <a16:creationId xmlns:a16="http://schemas.microsoft.com/office/drawing/2014/main" id="{94DC5B2D-29DE-4809-B161-B2F4A1F407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121151"/>
                <a:ext cx="9144000" cy="2678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Доказательство</a:t>
                </a:r>
                <a:r>
                  <a:rPr lang="ru-RU" altLang="ru-RU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.</a:t>
                </a:r>
                <a:r>
                  <a:rPr lang="ru-RU" altLang="ru-RU" b="1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Рассмотрим угол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ACB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с вершиной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C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вне окружности и точками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и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на окружности. Пусть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,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 В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– точки пересечения с окружностью сторон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AC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и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BC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Проведем хорду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AB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Угол 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АВ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является внешним углом треугольника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AB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С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. Следовательно, </a:t>
                </a:r>
                <a14:m>
                  <m:oMath xmlns:m="http://schemas.openxmlformats.org/officeDocument/2006/math">
                    <m:r>
                      <a:rPr lang="ru-RU" alt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altLang="ru-RU" i="1" dirty="0">
                    <a:cs typeface="Times New Roman" panose="02020603050405020304" pitchFamily="18" charset="0"/>
                  </a:rPr>
                  <a:t>ACB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ru-RU" alt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altLang="ru-RU" i="1" dirty="0">
                    <a:cs typeface="Times New Roman" panose="02020603050405020304" pitchFamily="18" charset="0"/>
                  </a:rPr>
                  <a:t>AB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– </a:t>
                </a:r>
                <a14:m>
                  <m:oMath xmlns:m="http://schemas.openxmlformats.org/officeDocument/2006/math">
                    <m:r>
                      <a:rPr lang="ru-RU" alt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altLang="ru-RU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AA</a:t>
                </a:r>
                <a:r>
                  <a:rPr lang="ru-RU" altLang="ru-RU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.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Углы, стоящие в правой части равенства измеряются половинами соответствующих дуг, что и завершает доказательство.</a:t>
                </a:r>
              </a:p>
            </p:txBody>
          </p:sp>
        </mc:Choice>
        <mc:Fallback xmlns="">
          <p:sp>
            <p:nvSpPr>
              <p:cNvPr id="473093" name="Text Box 5">
                <a:extLst>
                  <a:ext uri="{FF2B5EF4-FFF2-40B4-BE49-F238E27FC236}">
                    <a16:creationId xmlns:a16="http://schemas.microsoft.com/office/drawing/2014/main" id="{94DC5B2D-29DE-4809-B161-B2F4A1F407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121151"/>
                <a:ext cx="9144000" cy="2678113"/>
              </a:xfrm>
              <a:prstGeom prst="rect">
                <a:avLst/>
              </a:prstGeom>
              <a:blipFill>
                <a:blip r:embed="rId4"/>
                <a:stretch>
                  <a:fillRect l="-1000" t="-1822" r="-1000" b="-432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>
            <a:extLst>
              <a:ext uri="{FF2B5EF4-FFF2-40B4-BE49-F238E27FC236}">
                <a16:creationId xmlns:a16="http://schemas.microsoft.com/office/drawing/2014/main" id="{FC5315B3-4CDE-4D0F-A676-CD80413E4C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405507" name="Text Box 3">
            <a:extLst>
              <a:ext uri="{FF2B5EF4-FFF2-40B4-BE49-F238E27FC236}">
                <a16:creationId xmlns:a16="http://schemas.microsoft.com/office/drawing/2014/main" id="{2D4C5310-D0E3-4ABC-ABFF-1702682FC3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Вписанные углы </a:t>
            </a:r>
            <a:r>
              <a:rPr lang="en-US" altLang="ru-RU" sz="3200" i="1" dirty="0">
                <a:cs typeface="Times New Roman" panose="02020603050405020304" pitchFamily="18" charset="0"/>
              </a:rPr>
              <a:t>ACB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CAD </a:t>
            </a:r>
            <a:r>
              <a:rPr lang="ru-RU" altLang="ru-RU" sz="3200" dirty="0">
                <a:cs typeface="Times New Roman" panose="02020603050405020304" pitchFamily="18" charset="0"/>
              </a:rPr>
              <a:t>равны соответственно 36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 и 20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AQB</a:t>
            </a:r>
            <a:r>
              <a:rPr lang="ru-RU" altLang="ru-RU" sz="3200" dirty="0">
                <a:cs typeface="Times New Roman" panose="02020603050405020304" pitchFamily="18" charset="0"/>
              </a:rPr>
              <a:t>, образованный пересекающимися хордами </a:t>
            </a:r>
            <a:r>
              <a:rPr lang="en-US" altLang="ru-RU" sz="3200" i="1" dirty="0">
                <a:cs typeface="Times New Roman" panose="02020603050405020304" pitchFamily="18" charset="0"/>
              </a:rPr>
              <a:t>AC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BD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05508" name="Text Box 4">
            <a:extLst>
              <a:ext uri="{FF2B5EF4-FFF2-40B4-BE49-F238E27FC236}">
                <a16:creationId xmlns:a16="http://schemas.microsoft.com/office/drawing/2014/main" id="{7265CDBF-1C47-4BCE-9044-A557273A84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5626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/>
              <a:t>56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</a:t>
            </a:r>
            <a:r>
              <a:rPr lang="en-US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ru-RU" altLang="ru-RU" sz="320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405519" name="Picture 15">
            <a:extLst>
              <a:ext uri="{FF2B5EF4-FFF2-40B4-BE49-F238E27FC236}">
                <a16:creationId xmlns:a16="http://schemas.microsoft.com/office/drawing/2014/main" id="{10F3F7C4-2068-4691-8858-2BE7FAD5BB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743200"/>
            <a:ext cx="22669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5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50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>
            <a:extLst>
              <a:ext uri="{FF2B5EF4-FFF2-40B4-BE49-F238E27FC236}">
                <a16:creationId xmlns:a16="http://schemas.microsoft.com/office/drawing/2014/main" id="{6E688E31-DDF4-4827-AC3D-7D559AD1EF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95619" name="Text Box 3">
            <a:extLst>
              <a:ext uri="{FF2B5EF4-FFF2-40B4-BE49-F238E27FC236}">
                <a16:creationId xmlns:a16="http://schemas.microsoft.com/office/drawing/2014/main" id="{0351E256-4055-4A44-B8B6-67AAD3623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AQB</a:t>
            </a:r>
            <a:r>
              <a:rPr lang="ru-RU" altLang="ru-RU" sz="3200" dirty="0">
                <a:cs typeface="Times New Roman" panose="02020603050405020304" pitchFamily="18" charset="0"/>
              </a:rPr>
              <a:t>, образованный пересекающимися хордами </a:t>
            </a:r>
            <a:r>
              <a:rPr lang="en-US" altLang="ru-RU" sz="3200" i="1" dirty="0">
                <a:cs typeface="Times New Roman" panose="02020603050405020304" pitchFamily="18" charset="0"/>
              </a:rPr>
              <a:t>AC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BD </a:t>
            </a:r>
            <a:r>
              <a:rPr lang="ru-RU" altLang="ru-RU" sz="3200" dirty="0">
                <a:cs typeface="Times New Roman" panose="02020603050405020304" pitchFamily="18" charset="0"/>
              </a:rPr>
              <a:t>окружности, равен 54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Вписанный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ACB </a:t>
            </a:r>
            <a:r>
              <a:rPr lang="ru-RU" altLang="ru-RU" sz="3200" dirty="0">
                <a:cs typeface="Times New Roman" panose="02020603050405020304" pitchFamily="18" charset="0"/>
              </a:rPr>
              <a:t>равен 34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вписанный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CAD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95620" name="Text Box 4">
            <a:extLst>
              <a:ext uri="{FF2B5EF4-FFF2-40B4-BE49-F238E27FC236}">
                <a16:creationId xmlns:a16="http://schemas.microsoft.com/office/drawing/2014/main" id="{6EF314E9-8FC2-4A93-88C6-BD5442924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5626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/>
              <a:t>20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</a:t>
            </a:r>
            <a:r>
              <a:rPr lang="en-US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ru-RU" altLang="ru-RU" sz="320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495621" name="Picture 5">
            <a:extLst>
              <a:ext uri="{FF2B5EF4-FFF2-40B4-BE49-F238E27FC236}">
                <a16:creationId xmlns:a16="http://schemas.microsoft.com/office/drawing/2014/main" id="{E152E683-5D57-4C01-A0CE-E65CE159AD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743200"/>
            <a:ext cx="22669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562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>
            <a:extLst>
              <a:ext uri="{FF2B5EF4-FFF2-40B4-BE49-F238E27FC236}">
                <a16:creationId xmlns:a16="http://schemas.microsoft.com/office/drawing/2014/main" id="{8783C9B8-783C-4BAF-B2D1-3DDFF2EA06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3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97667" name="Text Box 3">
            <a:extLst>
              <a:ext uri="{FF2B5EF4-FFF2-40B4-BE49-F238E27FC236}">
                <a16:creationId xmlns:a16="http://schemas.microsoft.com/office/drawing/2014/main" id="{A16781E5-C0CF-4DF0-800A-25E3D223F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Дуги </a:t>
            </a:r>
            <a:r>
              <a:rPr lang="en-US" altLang="ru-RU" sz="3200" i="1" dirty="0">
                <a:cs typeface="Times New Roman" panose="02020603050405020304" pitchFamily="18" charset="0"/>
              </a:rPr>
              <a:t>AB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CD </a:t>
            </a:r>
            <a:r>
              <a:rPr lang="ru-RU" altLang="ru-RU" sz="3200" dirty="0">
                <a:cs typeface="Times New Roman" panose="02020603050405020304" pitchFamily="18" charset="0"/>
              </a:rPr>
              <a:t>окружности составляют соответственно 72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 и 38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AQB</a:t>
            </a:r>
            <a:r>
              <a:rPr lang="ru-RU" altLang="ru-RU" sz="3200" dirty="0">
                <a:cs typeface="Times New Roman" panose="02020603050405020304" pitchFamily="18" charset="0"/>
              </a:rPr>
              <a:t>, образованный пересекающимися хордами </a:t>
            </a:r>
            <a:r>
              <a:rPr lang="en-US" altLang="ru-RU" sz="3200" i="1" dirty="0">
                <a:cs typeface="Times New Roman" panose="02020603050405020304" pitchFamily="18" charset="0"/>
              </a:rPr>
              <a:t>AC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BD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97668" name="Text Box 4">
            <a:extLst>
              <a:ext uri="{FF2B5EF4-FFF2-40B4-BE49-F238E27FC236}">
                <a16:creationId xmlns:a16="http://schemas.microsoft.com/office/drawing/2014/main" id="{60DB5B5D-AB78-4B3F-AEB0-56E902294F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5626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/>
              <a:t>55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</a:t>
            </a:r>
            <a:r>
              <a:rPr lang="en-US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ru-RU" altLang="ru-RU" sz="320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497669" name="Picture 5">
            <a:extLst>
              <a:ext uri="{FF2B5EF4-FFF2-40B4-BE49-F238E27FC236}">
                <a16:creationId xmlns:a16="http://schemas.microsoft.com/office/drawing/2014/main" id="{B37D5C81-07A2-4982-AD64-FEBE0CF321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743200"/>
            <a:ext cx="22669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766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>
            <a:extLst>
              <a:ext uri="{FF2B5EF4-FFF2-40B4-BE49-F238E27FC236}">
                <a16:creationId xmlns:a16="http://schemas.microsoft.com/office/drawing/2014/main" id="{F9E7184A-4D9E-4667-8979-D426617D8E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4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93571" name="Text Box 3">
            <a:extLst>
              <a:ext uri="{FF2B5EF4-FFF2-40B4-BE49-F238E27FC236}">
                <a16:creationId xmlns:a16="http://schemas.microsoft.com/office/drawing/2014/main" id="{1BD7788E-2505-4584-9C16-BBE7662307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ACB</a:t>
            </a:r>
            <a:r>
              <a:rPr lang="ru-RU" altLang="ru-RU" sz="3200" dirty="0">
                <a:cs typeface="Times New Roman" panose="02020603050405020304" pitchFamily="18" charset="0"/>
              </a:rPr>
              <a:t>, если вписанные углы </a:t>
            </a:r>
            <a:r>
              <a:rPr lang="en-US" altLang="ru-RU" sz="3200" i="1" dirty="0">
                <a:cs typeface="Times New Roman" panose="02020603050405020304" pitchFamily="18" charset="0"/>
              </a:rPr>
              <a:t>ADB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DAE</a:t>
            </a:r>
            <a:r>
              <a:rPr lang="ru-RU" altLang="ru-RU" sz="3200" dirty="0">
                <a:cs typeface="Times New Roman" panose="02020603050405020304" pitchFamily="18" charset="0"/>
              </a:rPr>
              <a:t> опираются на дуги окружности, градусные величины которых равны соответственно 118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 и 38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93572" name="Text Box 4">
            <a:extLst>
              <a:ext uri="{FF2B5EF4-FFF2-40B4-BE49-F238E27FC236}">
                <a16:creationId xmlns:a16="http://schemas.microsoft.com/office/drawing/2014/main" id="{5704C34E-A2FF-4E5F-A4C4-5DEF30490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5626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/>
              <a:t>40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</a:t>
            </a:r>
            <a:r>
              <a:rPr lang="en-US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ru-RU" altLang="ru-RU" sz="320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493573" name="Picture 5">
            <a:extLst>
              <a:ext uri="{FF2B5EF4-FFF2-40B4-BE49-F238E27FC236}">
                <a16:creationId xmlns:a16="http://schemas.microsoft.com/office/drawing/2014/main" id="{05848DAB-8B09-4827-9E80-23AB48C791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743200"/>
            <a:ext cx="3355975" cy="315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57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>
            <a:extLst>
              <a:ext uri="{FF2B5EF4-FFF2-40B4-BE49-F238E27FC236}">
                <a16:creationId xmlns:a16="http://schemas.microsoft.com/office/drawing/2014/main" id="{AF848EAC-3833-4C8F-9C73-8023CF47AF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5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91523" name="Text Box 3">
            <a:extLst>
              <a:ext uri="{FF2B5EF4-FFF2-40B4-BE49-F238E27FC236}">
                <a16:creationId xmlns:a16="http://schemas.microsoft.com/office/drawing/2014/main" id="{BEFA4B77-4EB5-4F64-9B9B-9FEC7A1A09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ACB </a:t>
            </a:r>
            <a:r>
              <a:rPr lang="ru-RU" altLang="ru-RU" sz="3200" dirty="0">
                <a:cs typeface="Times New Roman" panose="02020603050405020304" pitchFamily="18" charset="0"/>
              </a:rPr>
              <a:t>равен 42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Градусная величина дуги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dirty="0">
                <a:cs typeface="Times New Roman" panose="02020603050405020304" pitchFamily="18" charset="0"/>
              </a:rPr>
              <a:t> окружности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равна 124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DAE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91524" name="Text Box 4">
            <a:extLst>
              <a:ext uri="{FF2B5EF4-FFF2-40B4-BE49-F238E27FC236}">
                <a16:creationId xmlns:a16="http://schemas.microsoft.com/office/drawing/2014/main" id="{A69113F2-3BD3-43B7-A6D7-68A3C549F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5626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/>
              <a:t>40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</a:t>
            </a:r>
            <a:r>
              <a:rPr lang="en-US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ru-RU" altLang="ru-RU" sz="320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491525" name="Picture 5">
            <a:extLst>
              <a:ext uri="{FF2B5EF4-FFF2-40B4-BE49-F238E27FC236}">
                <a16:creationId xmlns:a16="http://schemas.microsoft.com/office/drawing/2014/main" id="{2FE9EB04-2EE4-4D72-A1E6-00427634DE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743200"/>
            <a:ext cx="3355975" cy="315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24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2784</TotalTime>
  <Words>2034</Words>
  <Application>Microsoft Office PowerPoint</Application>
  <PresentationFormat>Экран (4:3)</PresentationFormat>
  <Paragraphs>193</Paragraphs>
  <Slides>39</Slides>
  <Notes>39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4" baseType="lpstr">
      <vt:lpstr>Arial</vt:lpstr>
      <vt:lpstr>Cambria Math</vt:lpstr>
      <vt:lpstr>Times New Roman</vt:lpstr>
      <vt:lpstr>Оформление по умолчанию</vt:lpstr>
      <vt:lpstr>Точечный рисунок</vt:lpstr>
      <vt:lpstr>7б. Углы, связанные с окружностью</vt:lpstr>
      <vt:lpstr>Презентация PowerPoint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  <vt:lpstr>Упражнение 24</vt:lpstr>
      <vt:lpstr>Упражнение 25</vt:lpstr>
      <vt:lpstr>Упражнение 26</vt:lpstr>
      <vt:lpstr>Упражнение 27</vt:lpstr>
      <vt:lpstr>Упражнение 28</vt:lpstr>
      <vt:lpstr>Упражнение 29</vt:lpstr>
      <vt:lpstr>Упражнение 30</vt:lpstr>
      <vt:lpstr>Упражнение 31</vt:lpstr>
      <vt:lpstr>Упражнение 32</vt:lpstr>
      <vt:lpstr>Упражнение 33</vt:lpstr>
      <vt:lpstr>Упражнение 34</vt:lpstr>
      <vt:lpstr>Упражнение 35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124</cp:revision>
  <dcterms:created xsi:type="dcterms:W3CDTF">2008-04-30T05:51:18Z</dcterms:created>
  <dcterms:modified xsi:type="dcterms:W3CDTF">2021-12-15T05:35:13Z</dcterms:modified>
</cp:coreProperties>
</file>