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459" r:id="rId2"/>
    <p:sldId id="355" r:id="rId3"/>
    <p:sldId id="422" r:id="rId4"/>
    <p:sldId id="458" r:id="rId5"/>
    <p:sldId id="421" r:id="rId6"/>
    <p:sldId id="430" r:id="rId7"/>
    <p:sldId id="431" r:id="rId8"/>
    <p:sldId id="432" r:id="rId9"/>
    <p:sldId id="433" r:id="rId10"/>
    <p:sldId id="416" r:id="rId11"/>
    <p:sldId id="417" r:id="rId12"/>
    <p:sldId id="442" r:id="rId13"/>
    <p:sldId id="443" r:id="rId14"/>
    <p:sldId id="418" r:id="rId15"/>
    <p:sldId id="452" r:id="rId16"/>
    <p:sldId id="453" r:id="rId17"/>
    <p:sldId id="419" r:id="rId18"/>
    <p:sldId id="451" r:id="rId19"/>
    <p:sldId id="444" r:id="rId20"/>
    <p:sldId id="445" r:id="rId21"/>
    <p:sldId id="449" r:id="rId22"/>
    <p:sldId id="450" r:id="rId23"/>
    <p:sldId id="382" r:id="rId24"/>
    <p:sldId id="460" r:id="rId25"/>
    <p:sldId id="461" r:id="rId26"/>
    <p:sldId id="462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72" autoAdjust="0"/>
    <p:restoredTop sz="90929"/>
  </p:normalViewPr>
  <p:slideViewPr>
    <p:cSldViewPr>
      <p:cViewPr varScale="1">
        <p:scale>
          <a:sx n="93" d="100"/>
          <a:sy n="93" d="100"/>
        </p:scale>
        <p:origin x="25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7372D85-9CCF-4116-B32A-EE4E2BFB4FC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51CFEAB-2F8F-41D5-81EA-1C9EBFEFD6D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830E6A5E-8E26-4D00-AA57-D24A69BA1D6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3D96579B-697D-4123-96C3-99376344095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4D5DED75-0C30-46A2-B537-C503CA0292F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8F1CB20C-82E7-4BAE-8109-65E83BAC72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7D428F4-BF21-4DA5-9AFC-1CD21A9392A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2E52623-8EED-44FA-8DC6-AB83A317C6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597605-B13E-43C8-B713-F872B54A90FC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968228A4-8117-4F59-8515-24154103AA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52A1DE71-9E82-4977-983C-004C008F31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237617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6F5FF45-2ACE-4DB5-82AC-5839261275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01BD68-DE27-464F-8B14-D279CDAF02CB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8FF02DAD-8AB6-4C1D-B9DF-84B93CD26C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FA54BC28-D0B3-402E-82D0-871F0C8E4E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356E783-78B0-439C-8F23-62F479AED0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729EDB-974D-485F-8ED5-FC28B18764E0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381954" name="Rectangle 2">
            <a:extLst>
              <a:ext uri="{FF2B5EF4-FFF2-40B4-BE49-F238E27FC236}">
                <a16:creationId xmlns:a16="http://schemas.microsoft.com/office/drawing/2014/main" id="{0E468498-1AE4-4E7E-B9E0-B124CA9E54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1955" name="Rectangle 3">
            <a:extLst>
              <a:ext uri="{FF2B5EF4-FFF2-40B4-BE49-F238E27FC236}">
                <a16:creationId xmlns:a16="http://schemas.microsoft.com/office/drawing/2014/main" id="{79682F91-23B4-45EB-9BB1-3C1AD946D6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6D17849-35CF-41E1-8360-6121FA35A4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4027E1-B369-4B67-A36F-E73E1686D7FE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447490" name="Rectangle 2">
            <a:extLst>
              <a:ext uri="{FF2B5EF4-FFF2-40B4-BE49-F238E27FC236}">
                <a16:creationId xmlns:a16="http://schemas.microsoft.com/office/drawing/2014/main" id="{091E5215-135C-4BA5-ACBF-B6D66DE722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7491" name="Rectangle 3">
            <a:extLst>
              <a:ext uri="{FF2B5EF4-FFF2-40B4-BE49-F238E27FC236}">
                <a16:creationId xmlns:a16="http://schemas.microsoft.com/office/drawing/2014/main" id="{2C060C32-2779-46F5-AD63-A350337F5F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0BAA01E-0DCC-4217-89FF-65312B116B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D39FBC-1F6D-4EB0-BE4F-E6203B47647F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449538" name="Rectangle 2">
            <a:extLst>
              <a:ext uri="{FF2B5EF4-FFF2-40B4-BE49-F238E27FC236}">
                <a16:creationId xmlns:a16="http://schemas.microsoft.com/office/drawing/2014/main" id="{642A4657-7123-4A93-98A2-4105A934C2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9539" name="Rectangle 3">
            <a:extLst>
              <a:ext uri="{FF2B5EF4-FFF2-40B4-BE49-F238E27FC236}">
                <a16:creationId xmlns:a16="http://schemas.microsoft.com/office/drawing/2014/main" id="{3E2DF48E-8286-44EC-A679-1BF2826226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DF200DA-A7E7-46D1-81D0-4EEA6BB1EC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40065D-7D5F-4AD8-84AC-B66537323828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384002" name="Rectangle 2">
            <a:extLst>
              <a:ext uri="{FF2B5EF4-FFF2-40B4-BE49-F238E27FC236}">
                <a16:creationId xmlns:a16="http://schemas.microsoft.com/office/drawing/2014/main" id="{CDBB70A5-AB59-4E81-BA38-FC771AF222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4003" name="Rectangle 3">
            <a:extLst>
              <a:ext uri="{FF2B5EF4-FFF2-40B4-BE49-F238E27FC236}">
                <a16:creationId xmlns:a16="http://schemas.microsoft.com/office/drawing/2014/main" id="{CCE6D618-2820-49C3-829F-65090809E9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A7CE092-D5BA-4F24-978D-77B1B249CD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6D9554-A3F2-49C1-8153-9B621ED4D4FF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476162" name="Rectangle 2">
            <a:extLst>
              <a:ext uri="{FF2B5EF4-FFF2-40B4-BE49-F238E27FC236}">
                <a16:creationId xmlns:a16="http://schemas.microsoft.com/office/drawing/2014/main" id="{5901E253-32EF-49D0-AD64-4EFE012AE0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6163" name="Rectangle 3">
            <a:extLst>
              <a:ext uri="{FF2B5EF4-FFF2-40B4-BE49-F238E27FC236}">
                <a16:creationId xmlns:a16="http://schemas.microsoft.com/office/drawing/2014/main" id="{77376E5D-0A01-4FDA-AA4B-16F0A14661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2FE7B2E-91A6-4D8E-ABDC-1E25DA4F62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734848-F893-4577-AD8B-9CDC9C2FDCB8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478210" name="Rectangle 2">
            <a:extLst>
              <a:ext uri="{FF2B5EF4-FFF2-40B4-BE49-F238E27FC236}">
                <a16:creationId xmlns:a16="http://schemas.microsoft.com/office/drawing/2014/main" id="{F52DA04B-17B4-4E88-BF2A-FBBEED6551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8211" name="Rectangle 3">
            <a:extLst>
              <a:ext uri="{FF2B5EF4-FFF2-40B4-BE49-F238E27FC236}">
                <a16:creationId xmlns:a16="http://schemas.microsoft.com/office/drawing/2014/main" id="{352E9577-852A-4E5B-BB8B-DA66A917A4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AD551FF-2E66-4B6A-9A24-33FA301AD0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2570D4-46E0-4490-9E72-C0A3129BC141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386050" name="Rectangle 2">
            <a:extLst>
              <a:ext uri="{FF2B5EF4-FFF2-40B4-BE49-F238E27FC236}">
                <a16:creationId xmlns:a16="http://schemas.microsoft.com/office/drawing/2014/main" id="{287EDA01-6ECA-43F3-AAD0-2F7B71D63A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1" name="Rectangle 3">
            <a:extLst>
              <a:ext uri="{FF2B5EF4-FFF2-40B4-BE49-F238E27FC236}">
                <a16:creationId xmlns:a16="http://schemas.microsoft.com/office/drawing/2014/main" id="{5AFF9750-52C2-4D4B-B523-679BA259D8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0EE8327-8BB1-4BD3-AE5A-70531DB725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EDCBBC-30DD-477D-B7AB-2F4F5568DB9E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474114" name="Rectangle 2">
            <a:extLst>
              <a:ext uri="{FF2B5EF4-FFF2-40B4-BE49-F238E27FC236}">
                <a16:creationId xmlns:a16="http://schemas.microsoft.com/office/drawing/2014/main" id="{AAEE0CBF-29A1-4924-AA1E-EEBCA7CAA6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4115" name="Rectangle 3">
            <a:extLst>
              <a:ext uri="{FF2B5EF4-FFF2-40B4-BE49-F238E27FC236}">
                <a16:creationId xmlns:a16="http://schemas.microsoft.com/office/drawing/2014/main" id="{B41C6D9A-D53C-4428-AF63-99D0F2C24B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027F9B8-B1E5-4A78-9C1F-07F4C68581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CA0FEC-4A51-49A3-9C9F-6155468E7C8F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459778" name="Rectangle 2">
            <a:extLst>
              <a:ext uri="{FF2B5EF4-FFF2-40B4-BE49-F238E27FC236}">
                <a16:creationId xmlns:a16="http://schemas.microsoft.com/office/drawing/2014/main" id="{442DC021-2474-455A-B4DD-DC67A1CE3A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9779" name="Rectangle 3">
            <a:extLst>
              <a:ext uri="{FF2B5EF4-FFF2-40B4-BE49-F238E27FC236}">
                <a16:creationId xmlns:a16="http://schemas.microsoft.com/office/drawing/2014/main" id="{7F8634B5-888D-498D-B2FA-D5DBB96103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2E52623-8EED-44FA-8DC6-AB83A317C6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597605-B13E-43C8-B713-F872B54A90FC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968228A4-8117-4F59-8515-24154103AA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52A1DE71-9E82-4977-983C-004C008F31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2787902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662D39D-4B43-41B9-893F-96A82A1BDA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B4B377-20D1-4C3F-842B-0E424048109A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461826" name="Rectangle 2">
            <a:extLst>
              <a:ext uri="{FF2B5EF4-FFF2-40B4-BE49-F238E27FC236}">
                <a16:creationId xmlns:a16="http://schemas.microsoft.com/office/drawing/2014/main" id="{7CA944A3-DFC0-4652-8820-CC3B90028B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1827" name="Rectangle 3">
            <a:extLst>
              <a:ext uri="{FF2B5EF4-FFF2-40B4-BE49-F238E27FC236}">
                <a16:creationId xmlns:a16="http://schemas.microsoft.com/office/drawing/2014/main" id="{C94A9D5D-2275-4A7F-B2EE-3E26DCE5FB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95BA1DC-D5B5-4526-8597-15A927411F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4E03B6-36C3-4C18-9D1E-45BA39E263B6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470018" name="Rectangle 3074">
            <a:extLst>
              <a:ext uri="{FF2B5EF4-FFF2-40B4-BE49-F238E27FC236}">
                <a16:creationId xmlns:a16="http://schemas.microsoft.com/office/drawing/2014/main" id="{B9CD9DA1-D513-4A19-836D-8709B56C81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0019" name="Rectangle 3075">
            <a:extLst>
              <a:ext uri="{FF2B5EF4-FFF2-40B4-BE49-F238E27FC236}">
                <a16:creationId xmlns:a16="http://schemas.microsoft.com/office/drawing/2014/main" id="{CA246C20-094F-4C87-83C0-BD2FDF5BFE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138E6F1-892D-4EDC-B081-CC65B10F20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597826-61D5-41E7-9408-27F3710517DF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472066" name="Rectangle 2">
            <a:extLst>
              <a:ext uri="{FF2B5EF4-FFF2-40B4-BE49-F238E27FC236}">
                <a16:creationId xmlns:a16="http://schemas.microsoft.com/office/drawing/2014/main" id="{315E03B0-D2B1-430C-B716-7BC829A864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2067" name="Rectangle 3">
            <a:extLst>
              <a:ext uri="{FF2B5EF4-FFF2-40B4-BE49-F238E27FC236}">
                <a16:creationId xmlns:a16="http://schemas.microsoft.com/office/drawing/2014/main" id="{8D768FB3-E05C-40E3-94BB-1E92358C60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E23FDC9-6881-4FC3-85DD-7A89981D05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6CB076-8F0A-4359-9D84-9FEB3DE5CB93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308226" name="Rectangle 2">
            <a:extLst>
              <a:ext uri="{FF2B5EF4-FFF2-40B4-BE49-F238E27FC236}">
                <a16:creationId xmlns:a16="http://schemas.microsoft.com/office/drawing/2014/main" id="{1B36A872-451A-46E7-A37C-4D51792061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8227" name="Rectangle 3">
            <a:extLst>
              <a:ext uri="{FF2B5EF4-FFF2-40B4-BE49-F238E27FC236}">
                <a16:creationId xmlns:a16="http://schemas.microsoft.com/office/drawing/2014/main" id="{7A2FDAEB-61B8-4367-AF80-86E71F6DD0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813DD75-031A-4ABC-A11F-DB01E09C0D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78C831-DC34-4545-857C-8EC88366837F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486402" name="Rectangle 2">
            <a:extLst>
              <a:ext uri="{FF2B5EF4-FFF2-40B4-BE49-F238E27FC236}">
                <a16:creationId xmlns:a16="http://schemas.microsoft.com/office/drawing/2014/main" id="{0A5EB843-8311-403E-9C74-7540B10D67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6403" name="Rectangle 3">
            <a:extLst>
              <a:ext uri="{FF2B5EF4-FFF2-40B4-BE49-F238E27FC236}">
                <a16:creationId xmlns:a16="http://schemas.microsoft.com/office/drawing/2014/main" id="{7560EBB3-92D2-42A6-9188-A1BF5E95FB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3684829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813DD75-031A-4ABC-A11F-DB01E09C0D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78C831-DC34-4545-857C-8EC88366837F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486402" name="Rectangle 2">
            <a:extLst>
              <a:ext uri="{FF2B5EF4-FFF2-40B4-BE49-F238E27FC236}">
                <a16:creationId xmlns:a16="http://schemas.microsoft.com/office/drawing/2014/main" id="{0A5EB843-8311-403E-9C74-7540B10D67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6403" name="Rectangle 3">
            <a:extLst>
              <a:ext uri="{FF2B5EF4-FFF2-40B4-BE49-F238E27FC236}">
                <a16:creationId xmlns:a16="http://schemas.microsoft.com/office/drawing/2014/main" id="{7560EBB3-92D2-42A6-9188-A1BF5E95FB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4983282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813DD75-031A-4ABC-A11F-DB01E09C0D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78C831-DC34-4545-857C-8EC88366837F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486402" name="Rectangle 2">
            <a:extLst>
              <a:ext uri="{FF2B5EF4-FFF2-40B4-BE49-F238E27FC236}">
                <a16:creationId xmlns:a16="http://schemas.microsoft.com/office/drawing/2014/main" id="{0A5EB843-8311-403E-9C74-7540B10D67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6403" name="Rectangle 3">
            <a:extLst>
              <a:ext uri="{FF2B5EF4-FFF2-40B4-BE49-F238E27FC236}">
                <a16:creationId xmlns:a16="http://schemas.microsoft.com/office/drawing/2014/main" id="{7560EBB3-92D2-42A6-9188-A1BF5E95FB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518799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115753C-98ED-4339-B14A-1E709DB3CF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867A79-4623-4E59-AB45-85EC0601AC05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392194" name="Rectangle 2">
            <a:extLst>
              <a:ext uri="{FF2B5EF4-FFF2-40B4-BE49-F238E27FC236}">
                <a16:creationId xmlns:a16="http://schemas.microsoft.com/office/drawing/2014/main" id="{13BF89D0-F1FD-40DB-87D2-8E20A669D1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08F7263C-CDF7-4D1C-818B-572265EA57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4C6DB4C-0812-42E9-B3B7-08D53ECB64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F038D3-C072-4151-897E-FEDE133D4B2C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488450" name="Rectangle 2">
            <a:extLst>
              <a:ext uri="{FF2B5EF4-FFF2-40B4-BE49-F238E27FC236}">
                <a16:creationId xmlns:a16="http://schemas.microsoft.com/office/drawing/2014/main" id="{7A08285D-2C4B-47C8-9C21-E658001986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8451" name="Rectangle 3">
            <a:extLst>
              <a:ext uri="{FF2B5EF4-FFF2-40B4-BE49-F238E27FC236}">
                <a16:creationId xmlns:a16="http://schemas.microsoft.com/office/drawing/2014/main" id="{D076B377-6109-4D4C-A432-2C907E9AB7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D8D6562-D39C-4BCD-B04D-16CDA293BB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33A2C7-53BE-48B2-8092-9F6460158044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390146" name="Rectangle 2">
            <a:extLst>
              <a:ext uri="{FF2B5EF4-FFF2-40B4-BE49-F238E27FC236}">
                <a16:creationId xmlns:a16="http://schemas.microsoft.com/office/drawing/2014/main" id="{5A6C4895-73C4-4D9D-A869-EDDFDA1559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0147" name="Rectangle 3">
            <a:extLst>
              <a:ext uri="{FF2B5EF4-FFF2-40B4-BE49-F238E27FC236}">
                <a16:creationId xmlns:a16="http://schemas.microsoft.com/office/drawing/2014/main" id="{7F5BC9C9-F13E-40FF-9E43-D44E81025C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C99D752-782B-43DC-8B45-33241DE45D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0BEB8B-9FE0-447A-B627-563CF963816E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418818" name="Rectangle 2">
            <a:extLst>
              <a:ext uri="{FF2B5EF4-FFF2-40B4-BE49-F238E27FC236}">
                <a16:creationId xmlns:a16="http://schemas.microsoft.com/office/drawing/2014/main" id="{99CAFA16-782C-4DCB-BC48-9B57D2ABF0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8819" name="Rectangle 3">
            <a:extLst>
              <a:ext uri="{FF2B5EF4-FFF2-40B4-BE49-F238E27FC236}">
                <a16:creationId xmlns:a16="http://schemas.microsoft.com/office/drawing/2014/main" id="{997E0B2C-6E9D-468C-8DB1-96B7EED49E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C956810-B377-4BF3-934C-AEC29F4A6E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9383FF-3DD3-4B32-A232-0111E44E3A3B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420866" name="Rectangle 2">
            <a:extLst>
              <a:ext uri="{FF2B5EF4-FFF2-40B4-BE49-F238E27FC236}">
                <a16:creationId xmlns:a16="http://schemas.microsoft.com/office/drawing/2014/main" id="{4CB881CD-5DFC-4010-8CC2-F16FB0A9F0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0867" name="Rectangle 3">
            <a:extLst>
              <a:ext uri="{FF2B5EF4-FFF2-40B4-BE49-F238E27FC236}">
                <a16:creationId xmlns:a16="http://schemas.microsoft.com/office/drawing/2014/main" id="{587AFC6F-9E5B-4A6D-A0E9-0E6D2956AA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274F924-C021-4B53-B5F0-173B5B070D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CDB4CD-FF94-4361-A1F9-693267295CAA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422914" name="Rectangle 2050">
            <a:extLst>
              <a:ext uri="{FF2B5EF4-FFF2-40B4-BE49-F238E27FC236}">
                <a16:creationId xmlns:a16="http://schemas.microsoft.com/office/drawing/2014/main" id="{45BA6FCD-0F67-494F-82A2-38A45D0D36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2915" name="Rectangle 2051">
            <a:extLst>
              <a:ext uri="{FF2B5EF4-FFF2-40B4-BE49-F238E27FC236}">
                <a16:creationId xmlns:a16="http://schemas.microsoft.com/office/drawing/2014/main" id="{712AC207-0AFE-46FE-99FC-62F76ED62A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D1089BA-1AB3-4712-BE29-BC68B62727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BDE18D-9C65-46B0-8601-86F4CC172625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424962" name="Rectangle 2">
            <a:extLst>
              <a:ext uri="{FF2B5EF4-FFF2-40B4-BE49-F238E27FC236}">
                <a16:creationId xmlns:a16="http://schemas.microsoft.com/office/drawing/2014/main" id="{A2658A8C-F758-451D-A645-F4ED3726E1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4963" name="Rectangle 3">
            <a:extLst>
              <a:ext uri="{FF2B5EF4-FFF2-40B4-BE49-F238E27FC236}">
                <a16:creationId xmlns:a16="http://schemas.microsoft.com/office/drawing/2014/main" id="{F400CA0A-3D4A-4F51-AE29-C08B96C6CE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D66898-04C1-41B6-A410-9CFCAC433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B9BF5D4-17C6-4DF4-88FA-865CCCA3A6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3A7570-9B25-44DA-BA14-F8EA35BEB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830FBD6-46AC-4404-B917-F9D972EE5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A11A04-7AEE-4B4F-A504-7416D80BC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BEC813-0FAC-400E-8EE4-FD42E79B33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5812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9CC120-A0A5-4612-B24C-4B9CC4737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4759F18-0375-4045-B341-9625D8D0AF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4F615F-7249-4EA6-89A4-7F5506010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3DB8FAB-4A0A-4DE7-996C-F4D8A4316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B68AA8-4A3E-4FE8-AB6E-6A2E32A48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EDAE-E94F-4235-BD6C-9870A31DDC7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0258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F13C5D3-353B-4AC5-812D-02153E650C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1552737-DD3D-456B-84BB-451758AF7A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767460-F4F2-452C-ADE4-D378F9ECD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AC9610-EF5D-4EC3-9C1E-4564A5823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E18123-AB1B-4E7D-8756-870658C0B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BD7821-608C-4E2C-A060-6717D4E793F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61845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89C253-4A7B-406D-B94E-3F025B910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A89213-ECE9-4119-B941-7BC8DCBFB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D989EC-5DE0-42CB-9288-F5A770C1D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5CF168-5992-4C34-AC33-AE1645F12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F2AE828-1918-4664-9F65-19488EB18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E13748-1B6D-4B74-A685-0E646B8EF23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01809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F143AE-1723-4983-AEBA-9693D4818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0CAD22A-17AF-4040-B8DD-D86A00A93E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970572-929B-4FF6-84A3-8332BCAB8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C81E6D8-6714-4856-974C-55EEA7E78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03E8C5-1A93-467B-B255-95608BF91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6E9E7F-6371-4AE3-9768-CD98C4B9020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20667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E1B9A2-DD53-4AEA-9076-548E93951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80EB20-333A-47A7-A59C-E38CAA2BA7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E9BB366-9629-4382-A65E-E06870425B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B999A39-1F91-4E19-BAE5-660CB8A7E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5044724-121F-4D8E-A471-FF989F770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7483849-7A1E-4A22-8C30-67089632E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0E086A-8D28-4978-8171-6978EC90418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3350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45C5DA-B778-48DF-9F9D-76AD796D5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24B8DD-5CF7-4276-B360-E1309C204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CF613E6-92C2-48B0-978D-28460B8D99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25B628A-962B-4826-9FE1-374043047C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5ECDBBC-D2EE-4BD7-8547-640CAA1B61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A1A820E-F4DE-4BB3-9FE0-D377595F3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62B4462-2356-4C82-A1EC-C7C96F12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08DA7E9-72F4-4D06-9F19-F47A0A75B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B3E7F7-0DC1-4745-8575-8A253F96ABB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14493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687153-7457-495E-AC3D-895F87EEE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BD1ADA5-84E3-47AA-ABD8-F5982FF53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2829D20-68F9-44F9-96F8-6FCDFA62B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9D2D47D-01B3-4759-BF67-DC7FE909F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ECD9AD-23FC-49CA-BE87-D10B96988B8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4866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BFB0177-59D7-4FF3-9765-B79E63458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7369D3A-D0FC-4D94-94AD-5E3AAFBC1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91A13DA-FE65-4521-93F7-95551681F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12487-7032-4CE9-9594-B22FCB102A0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7235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E48945-435B-4361-AC91-220D9968F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03C594-C31A-43FF-89D5-676DC8C04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C63EA7F-AF86-4D1D-B2E2-5F362EE87E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388E56F-9E06-4D8F-8D9A-2F036F29A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1F20D37-5812-463E-9F36-3D5A0E74E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76D313F-1CBB-459E-8858-4C4513005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5E5D2-A7CA-40EF-BAC4-07C5749F595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415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C55789-0A42-476B-8A2D-73E602B78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2505DBD-48FB-4BDB-A7FC-E4685A7375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A1960E0-A741-45BD-B792-1417DAD58B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25DBABC-BAE3-416E-AD74-32B9A3E77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5602594-696C-42BC-A259-97FA3AAED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C729E83-55C7-4C3D-B61D-545238223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FAFA19-67DE-4A14-87E0-5FF9AA6FD96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85109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69CE483-8516-4682-BDA8-229B9AE442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6F8A5C9-AFA0-4E3E-A9A3-356387CFF0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4BF565A-688B-45C7-98B5-5A799252CAA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BEB28F0-81B7-40BD-B8C1-3220D80B22E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7BDB495-186F-4E8A-93B1-5898DA14FD3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09342C8-9755-4772-8132-5C8748A177F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1.png"/><Relationship Id="rId4" Type="http://schemas.openxmlformats.org/officeDocument/2006/relationships/image" Target="../media/image23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2.png"/><Relationship Id="rId7" Type="http://schemas.openxmlformats.org/officeDocument/2006/relationships/oleObject" Target="../embeddings/oleObject2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6.wmf"/><Relationship Id="rId4" Type="http://schemas.openxmlformats.org/officeDocument/2006/relationships/image" Target="../media/image3.png"/><Relationship Id="rId9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6DEAF397-BABC-4D49-A417-89864729AB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528" y="1772816"/>
            <a:ext cx="8496944" cy="1476400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7а. </a:t>
            </a:r>
            <a:r>
              <a:rPr lang="ru-RU" altLang="ru-RU" dirty="0">
                <a:solidFill>
                  <a:srgbClr val="FF3300"/>
                </a:solidFill>
              </a:rPr>
              <a:t>Углы, связанные с окружностью</a:t>
            </a:r>
          </a:p>
        </p:txBody>
      </p:sp>
    </p:spTree>
    <p:extLst>
      <p:ext uri="{BB962C8B-B14F-4D97-AF65-F5344CB8AC3E}">
        <p14:creationId xmlns:p14="http://schemas.microsoft.com/office/powerpoint/2010/main" val="1748862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80E8B63E-2F49-480E-8AE2-C5399B3834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378883" name="Text Box 3">
            <a:extLst>
              <a:ext uri="{FF2B5EF4-FFF2-40B4-BE49-F238E27FC236}">
                <a16:creationId xmlns:a16="http://schemas.microsoft.com/office/drawing/2014/main" id="{0299156E-F4F4-41F3-82CA-4839737542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14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Какие из углов на рисунке являются вписанными? </a:t>
            </a:r>
          </a:p>
        </p:txBody>
      </p:sp>
      <p:sp>
        <p:nvSpPr>
          <p:cNvPr id="378884" name="Text Box 4">
            <a:extLst>
              <a:ext uri="{FF2B5EF4-FFF2-40B4-BE49-F238E27FC236}">
                <a16:creationId xmlns:a16="http://schemas.microsoft.com/office/drawing/2014/main" id="{20032680-40E6-4A4B-82E7-0DAECD57C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6388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en-US" altLang="ru-RU" sz="3200" i="1">
                <a:cs typeface="Times New Roman" panose="02020603050405020304" pitchFamily="18" charset="0"/>
              </a:rPr>
              <a:t>CAD</a:t>
            </a:r>
            <a:r>
              <a:rPr lang="en-US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 i="1">
                <a:cs typeface="Times New Roman" panose="02020603050405020304" pitchFamily="18" charset="0"/>
              </a:rPr>
              <a:t>CAE</a:t>
            </a:r>
            <a:r>
              <a:rPr lang="en-US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 i="1">
                <a:cs typeface="Times New Roman" panose="02020603050405020304" pitchFamily="18" charset="0"/>
              </a:rPr>
              <a:t>DAE</a:t>
            </a:r>
            <a:r>
              <a:rPr lang="en-US" altLang="ru-RU" sz="3200">
                <a:cs typeface="Times New Roman" panose="02020603050405020304" pitchFamily="18" charset="0"/>
              </a:rPr>
              <a:t>,</a:t>
            </a:r>
            <a:r>
              <a:rPr lang="en-US" altLang="ru-RU" sz="3200" i="1">
                <a:cs typeface="Times New Roman" panose="02020603050405020304" pitchFamily="18" charset="0"/>
              </a:rPr>
              <a:t> FBD</a:t>
            </a:r>
            <a:r>
              <a:rPr lang="en-US" altLang="ru-RU" sz="3200">
                <a:cs typeface="Times New Roman" panose="02020603050405020304" pitchFamily="18" charset="0"/>
              </a:rPr>
              <a:t>,</a:t>
            </a:r>
            <a:r>
              <a:rPr lang="en-US" altLang="ru-RU" sz="3200" i="1">
                <a:cs typeface="Times New Roman" panose="02020603050405020304" pitchFamily="18" charset="0"/>
              </a:rPr>
              <a:t> ADB</a:t>
            </a:r>
            <a:r>
              <a:rPr lang="en-US" altLang="ru-RU" sz="3200">
                <a:cs typeface="Times New Roman" panose="02020603050405020304" pitchFamily="18" charset="0"/>
              </a:rPr>
              <a:t>.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378886" name="Picture 6">
            <a:extLst>
              <a:ext uri="{FF2B5EF4-FFF2-40B4-BE49-F238E27FC236}">
                <a16:creationId xmlns:a16="http://schemas.microsoft.com/office/drawing/2014/main" id="{59DAA31A-68F7-4C0C-8997-15029E25AD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286000"/>
            <a:ext cx="28321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>
            <a:extLst>
              <a:ext uri="{FF2B5EF4-FFF2-40B4-BE49-F238E27FC236}">
                <a16:creationId xmlns:a16="http://schemas.microsoft.com/office/drawing/2014/main" id="{6A6194FD-14F0-4935-8B7F-5495C0AFC2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380931" name="Text Box 3">
            <a:extLst>
              <a:ext uri="{FF2B5EF4-FFF2-40B4-BE49-F238E27FC236}">
                <a16:creationId xmlns:a16="http://schemas.microsoft.com/office/drawing/2014/main" id="{4956B841-160D-4A48-8CBB-488F7D82B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92696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Чему равен вписанный угол, опирающийся на диаметр окружности?</a:t>
            </a:r>
          </a:p>
        </p:txBody>
      </p:sp>
      <p:sp>
        <p:nvSpPr>
          <p:cNvPr id="380932" name="Text Box 4">
            <a:extLst>
              <a:ext uri="{FF2B5EF4-FFF2-40B4-BE49-F238E27FC236}">
                <a16:creationId xmlns:a16="http://schemas.microsoft.com/office/drawing/2014/main" id="{F6FFCA7F-0339-47F4-8B25-E73D1EAE23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2672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90</a:t>
            </a:r>
            <a:r>
              <a:rPr lang="ru-RU" altLang="ru-RU" sz="3200" baseline="30000" dirty="0"/>
              <a:t>о</a:t>
            </a:r>
            <a:r>
              <a:rPr lang="ru-RU" altLang="ru-RU" sz="32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0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1026">
            <a:extLst>
              <a:ext uri="{FF2B5EF4-FFF2-40B4-BE49-F238E27FC236}">
                <a16:creationId xmlns:a16="http://schemas.microsoft.com/office/drawing/2014/main" id="{7F417070-94A4-49A4-92C4-DE9DE63044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446467" name="Text Box 1027">
            <a:extLst>
              <a:ext uri="{FF2B5EF4-FFF2-40B4-BE49-F238E27FC236}">
                <a16:creationId xmlns:a16="http://schemas.microsoft.com/office/drawing/2014/main" id="{DE18256B-C046-4B45-8C4D-B0DDC37AA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78683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Чему равен </a:t>
            </a:r>
            <a:r>
              <a:rPr lang="ru-RU" altLang="ru-RU" sz="3200" dirty="0"/>
              <a:t>острый </a:t>
            </a:r>
            <a:r>
              <a:rPr lang="ru-RU" altLang="ru-RU" sz="3200" dirty="0">
                <a:cs typeface="Times New Roman" panose="02020603050405020304" pitchFamily="18" charset="0"/>
              </a:rPr>
              <a:t>вписанный угол, опирающийся на </a:t>
            </a:r>
            <a:r>
              <a:rPr lang="ru-RU" altLang="ru-RU" sz="3200" dirty="0"/>
              <a:t>хорду, равную радиусу</a:t>
            </a:r>
            <a:r>
              <a:rPr lang="ru-RU" altLang="ru-RU" sz="3200" dirty="0">
                <a:cs typeface="Times New Roman" panose="02020603050405020304" pitchFamily="18" charset="0"/>
              </a:rPr>
              <a:t> окружности?</a:t>
            </a:r>
          </a:p>
        </p:txBody>
      </p:sp>
      <p:sp>
        <p:nvSpPr>
          <p:cNvPr id="446468" name="Text Box 1028">
            <a:extLst>
              <a:ext uri="{FF2B5EF4-FFF2-40B4-BE49-F238E27FC236}">
                <a16:creationId xmlns:a16="http://schemas.microsoft.com/office/drawing/2014/main" id="{D40937E5-5EDB-480D-8B41-CF2781C761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2578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30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  <p:pic>
        <p:nvPicPr>
          <p:cNvPr id="446469" name="Picture 1029">
            <a:extLst>
              <a:ext uri="{FF2B5EF4-FFF2-40B4-BE49-F238E27FC236}">
                <a16:creationId xmlns:a16="http://schemas.microsoft.com/office/drawing/2014/main" id="{71AADA00-F6BB-4121-B2B2-3C6E384A96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368565"/>
            <a:ext cx="2863850" cy="290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6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6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>
            <a:extLst>
              <a:ext uri="{FF2B5EF4-FFF2-40B4-BE49-F238E27FC236}">
                <a16:creationId xmlns:a16="http://schemas.microsoft.com/office/drawing/2014/main" id="{48551897-A76A-4232-ABBE-632AF68DB9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448515" name="Text Box 3">
            <a:extLst>
              <a:ext uri="{FF2B5EF4-FFF2-40B4-BE49-F238E27FC236}">
                <a16:creationId xmlns:a16="http://schemas.microsoft.com/office/drawing/2014/main" id="{B4F21F09-CCB4-45C4-9C60-7D01D00151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40296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Чему равен </a:t>
            </a:r>
            <a:r>
              <a:rPr lang="ru-RU" altLang="ru-RU" sz="3200" dirty="0"/>
              <a:t>тупой </a:t>
            </a:r>
            <a:r>
              <a:rPr lang="ru-RU" altLang="ru-RU" sz="3200" dirty="0">
                <a:cs typeface="Times New Roman" panose="02020603050405020304" pitchFamily="18" charset="0"/>
              </a:rPr>
              <a:t>вписанный угол, опирающийся на </a:t>
            </a:r>
            <a:r>
              <a:rPr lang="ru-RU" altLang="ru-RU" sz="3200" dirty="0"/>
              <a:t>хорду, равную радиусу</a:t>
            </a:r>
            <a:r>
              <a:rPr lang="ru-RU" altLang="ru-RU" sz="3200" dirty="0">
                <a:cs typeface="Times New Roman" panose="02020603050405020304" pitchFamily="18" charset="0"/>
              </a:rPr>
              <a:t> окружности?</a:t>
            </a:r>
          </a:p>
        </p:txBody>
      </p:sp>
      <p:sp>
        <p:nvSpPr>
          <p:cNvPr id="448516" name="Text Box 4">
            <a:extLst>
              <a:ext uri="{FF2B5EF4-FFF2-40B4-BE49-F238E27FC236}">
                <a16:creationId xmlns:a16="http://schemas.microsoft.com/office/drawing/2014/main" id="{B777BDB0-730D-4BD3-9213-9D044C58DB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2578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150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  <p:pic>
        <p:nvPicPr>
          <p:cNvPr id="448518" name="Picture 6">
            <a:extLst>
              <a:ext uri="{FF2B5EF4-FFF2-40B4-BE49-F238E27FC236}">
                <a16:creationId xmlns:a16="http://schemas.microsoft.com/office/drawing/2014/main" id="{117962EB-803F-4B10-A6DD-38486066C2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492896"/>
            <a:ext cx="2820988" cy="307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8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851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>
            <a:extLst>
              <a:ext uri="{FF2B5EF4-FFF2-40B4-BE49-F238E27FC236}">
                <a16:creationId xmlns:a16="http://schemas.microsoft.com/office/drawing/2014/main" id="{BFD95980-0962-432A-BAD4-B6DA976676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382979" name="Text Box 3">
            <a:extLst>
              <a:ext uri="{FF2B5EF4-FFF2-40B4-BE49-F238E27FC236}">
                <a16:creationId xmlns:a16="http://schemas.microsoft.com/office/drawing/2014/main" id="{FF0FC613-9005-4FE2-943C-744E8E8FE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30243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Центральный угол на 35</a:t>
            </a:r>
            <a:r>
              <a:rPr lang="en-US" altLang="ru-RU" sz="3200" dirty="0">
                <a:cs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ru-RU" altLang="ru-RU" sz="3200" dirty="0">
                <a:cs typeface="Times New Roman" panose="02020603050405020304" pitchFamily="18" charset="0"/>
              </a:rPr>
              <a:t> больше вписанного угла, опирающегося на ту же дугу. Найдите каждый из этих углов.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82980" name="Text Box 4">
            <a:extLst>
              <a:ext uri="{FF2B5EF4-FFF2-40B4-BE49-F238E27FC236}">
                <a16:creationId xmlns:a16="http://schemas.microsoft.com/office/drawing/2014/main" id="{CE017D5D-029D-4222-A82A-08441DD8E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1054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70</a:t>
            </a:r>
            <a:r>
              <a:rPr lang="ru-RU" altLang="ru-RU" sz="3200" baseline="30000"/>
              <a:t>о</a:t>
            </a:r>
            <a:r>
              <a:rPr lang="en-US" altLang="ru-RU" sz="3200"/>
              <a:t> </a:t>
            </a:r>
            <a:r>
              <a:rPr lang="ru-RU" altLang="ru-RU" sz="3200"/>
              <a:t>и </a:t>
            </a:r>
            <a:r>
              <a:rPr lang="ru-RU" altLang="ru-RU" sz="3200">
                <a:cs typeface="Times New Roman" panose="02020603050405020304" pitchFamily="18" charset="0"/>
              </a:rPr>
              <a:t>35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82981" name="Picture 5">
            <a:extLst>
              <a:ext uri="{FF2B5EF4-FFF2-40B4-BE49-F238E27FC236}">
                <a16:creationId xmlns:a16="http://schemas.microsoft.com/office/drawing/2014/main" id="{9A357A44-2D8E-4260-AEBE-98D7371C21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406643"/>
            <a:ext cx="2736850" cy="270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2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8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>
            <a:extLst>
              <a:ext uri="{FF2B5EF4-FFF2-40B4-BE49-F238E27FC236}">
                <a16:creationId xmlns:a16="http://schemas.microsoft.com/office/drawing/2014/main" id="{D72FE57C-C861-4E71-9E4E-911252CE86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6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475139" name="Text Box 3">
            <a:extLst>
              <a:ext uri="{FF2B5EF4-FFF2-40B4-BE49-F238E27FC236}">
                <a16:creationId xmlns:a16="http://schemas.microsoft.com/office/drawing/2014/main" id="{24C4D0D9-1241-42DF-AA18-6FAFE237B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окружности с центром </a:t>
            </a:r>
            <a:r>
              <a:rPr lang="en-US" altLang="ru-RU" sz="3200" i="1" dirty="0">
                <a:cs typeface="Times New Roman" panose="02020603050405020304" pitchFamily="18" charset="0"/>
              </a:rPr>
              <a:t>O  AC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BD </a:t>
            </a:r>
            <a:r>
              <a:rPr lang="ru-RU" altLang="ru-RU" sz="3200" dirty="0">
                <a:cs typeface="Times New Roman" panose="02020603050405020304" pitchFamily="18" charset="0"/>
              </a:rPr>
              <a:t>– диаметры. Вписанный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ACB </a:t>
            </a:r>
            <a:r>
              <a:rPr lang="ru-RU" altLang="ru-RU" sz="3200" dirty="0">
                <a:cs typeface="Times New Roman" panose="02020603050405020304" pitchFamily="18" charset="0"/>
              </a:rPr>
              <a:t>равен 38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центральный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AOD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75140" name="Text Box 4">
            <a:extLst>
              <a:ext uri="{FF2B5EF4-FFF2-40B4-BE49-F238E27FC236}">
                <a16:creationId xmlns:a16="http://schemas.microsoft.com/office/drawing/2014/main" id="{5B05ED8C-BB71-464D-A449-B76EA693B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1054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>
                <a:cs typeface="Times New Roman" panose="02020603050405020304" pitchFamily="18" charset="0"/>
              </a:rPr>
              <a:t>104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75142" name="Picture 6">
            <a:extLst>
              <a:ext uri="{FF2B5EF4-FFF2-40B4-BE49-F238E27FC236}">
                <a16:creationId xmlns:a16="http://schemas.microsoft.com/office/drawing/2014/main" id="{BA1C44F3-7CEE-4BEB-9C2F-D6532C4118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209800"/>
            <a:ext cx="2743200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514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>
            <a:extLst>
              <a:ext uri="{FF2B5EF4-FFF2-40B4-BE49-F238E27FC236}">
                <a16:creationId xmlns:a16="http://schemas.microsoft.com/office/drawing/2014/main" id="{3C143BBA-020A-43A9-BC53-4495228B45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7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477187" name="Text Box 3">
            <a:extLst>
              <a:ext uri="{FF2B5EF4-FFF2-40B4-BE49-F238E27FC236}">
                <a16:creationId xmlns:a16="http://schemas.microsoft.com/office/drawing/2014/main" id="{0B119277-E902-474E-A563-C844330CA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окружности с центром </a:t>
            </a:r>
            <a:r>
              <a:rPr lang="en-US" altLang="ru-RU" sz="3200" i="1" dirty="0">
                <a:cs typeface="Times New Roman" panose="02020603050405020304" pitchFamily="18" charset="0"/>
              </a:rPr>
              <a:t>O AC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BD </a:t>
            </a:r>
            <a:r>
              <a:rPr lang="ru-RU" altLang="ru-RU" sz="3200" dirty="0">
                <a:cs typeface="Times New Roman" panose="02020603050405020304" pitchFamily="18" charset="0"/>
              </a:rPr>
              <a:t>– диаметры. Центральный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AOD </a:t>
            </a:r>
            <a:r>
              <a:rPr lang="ru-RU" altLang="ru-RU" sz="3200" dirty="0">
                <a:cs typeface="Times New Roman" panose="02020603050405020304" pitchFamily="18" charset="0"/>
              </a:rPr>
              <a:t>равен 110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вписанный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ACB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77188" name="Text Box 4">
            <a:extLst>
              <a:ext uri="{FF2B5EF4-FFF2-40B4-BE49-F238E27FC236}">
                <a16:creationId xmlns:a16="http://schemas.microsoft.com/office/drawing/2014/main" id="{FDC18FE4-2C05-4864-8528-8CCA7C13F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1054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>
                <a:cs typeface="Times New Roman" panose="02020603050405020304" pitchFamily="18" charset="0"/>
              </a:rPr>
              <a:t>35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77189" name="Picture 5">
            <a:extLst>
              <a:ext uri="{FF2B5EF4-FFF2-40B4-BE49-F238E27FC236}">
                <a16:creationId xmlns:a16="http://schemas.microsoft.com/office/drawing/2014/main" id="{4E1800E0-B039-4EC9-8B9E-D679430988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387600"/>
            <a:ext cx="2743200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7188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>
            <a:extLst>
              <a:ext uri="{FF2B5EF4-FFF2-40B4-BE49-F238E27FC236}">
                <a16:creationId xmlns:a16="http://schemas.microsoft.com/office/drawing/2014/main" id="{44954B70-6F2B-4F04-B2AB-1296379C9C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8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85028" name="Text Box 4">
            <a:extLst>
              <a:ext uri="{FF2B5EF4-FFF2-40B4-BE49-F238E27FC236}">
                <a16:creationId xmlns:a16="http://schemas.microsoft.com/office/drawing/2014/main" id="{2B2CCB51-DE70-461D-8FC1-2B51B0CCA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0292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3</a:t>
            </a:r>
            <a:r>
              <a:rPr lang="en-US" altLang="ru-RU" sz="3200">
                <a:cs typeface="Times New Roman" panose="02020603050405020304" pitchFamily="18" charset="0"/>
              </a:rPr>
              <a:t>6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85027" name="Text Box 3">
            <a:extLst>
              <a:ext uri="{FF2B5EF4-FFF2-40B4-BE49-F238E27FC236}">
                <a16:creationId xmlns:a16="http://schemas.microsoft.com/office/drawing/2014/main" id="{96BBFB3F-4463-4D71-A2A3-4C915DA35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382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вписанный угол, опирающийся на дугу, которая составляет </a:t>
            </a:r>
            <a:r>
              <a:rPr lang="en-US" altLang="ru-RU" sz="3200" dirty="0">
                <a:cs typeface="Times New Roman" panose="02020603050405020304" pitchFamily="18" charset="0"/>
              </a:rPr>
              <a:t>20%</a:t>
            </a:r>
            <a:r>
              <a:rPr lang="ru-RU" altLang="ru-RU" sz="3200" dirty="0"/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окружности.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385032" name="Picture 8">
            <a:extLst>
              <a:ext uri="{FF2B5EF4-FFF2-40B4-BE49-F238E27FC236}">
                <a16:creationId xmlns:a16="http://schemas.microsoft.com/office/drawing/2014/main" id="{37365520-B2E0-481A-92BF-ACEC16C8B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057400"/>
            <a:ext cx="27051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5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28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>
            <a:extLst>
              <a:ext uri="{FF2B5EF4-FFF2-40B4-BE49-F238E27FC236}">
                <a16:creationId xmlns:a16="http://schemas.microsoft.com/office/drawing/2014/main" id="{BB5D8BC9-8A3A-48EB-BCB1-F9151F59F7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9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473091" name="Text Box 3">
            <a:extLst>
              <a:ext uri="{FF2B5EF4-FFF2-40B4-BE49-F238E27FC236}">
                <a16:creationId xmlns:a16="http://schemas.microsoft.com/office/drawing/2014/main" id="{7077466E-9A4C-4CB2-A376-E88BE963B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0292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/>
              <a:t>40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73092" name="Text Box 4">
            <a:extLst>
              <a:ext uri="{FF2B5EF4-FFF2-40B4-BE49-F238E27FC236}">
                <a16:creationId xmlns:a16="http://schemas.microsoft.com/office/drawing/2014/main" id="{8445A56D-33BE-4ACC-8AEE-9996EFE5E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382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Дуги </a:t>
            </a:r>
            <a:r>
              <a:rPr lang="en-US" altLang="ru-RU" sz="3200" i="1" dirty="0">
                <a:cs typeface="Times New Roman" panose="02020603050405020304" pitchFamily="18" charset="0"/>
              </a:rPr>
              <a:t>AC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BC</a:t>
            </a:r>
            <a:r>
              <a:rPr lang="ru-RU" altLang="ru-RU" sz="3200" dirty="0">
                <a:cs typeface="Times New Roman" panose="02020603050405020304" pitchFamily="18" charset="0"/>
              </a:rPr>
              <a:t> окружности составляют соответственно 200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 и 80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вписанный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ACB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473094" name="Picture 6">
            <a:extLst>
              <a:ext uri="{FF2B5EF4-FFF2-40B4-BE49-F238E27FC236}">
                <a16:creationId xmlns:a16="http://schemas.microsoft.com/office/drawing/2014/main" id="{68A0D5E4-5EBC-43B2-B459-5B1B6675CB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438400"/>
            <a:ext cx="2743200" cy="270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3091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>
            <a:extLst>
              <a:ext uri="{FF2B5EF4-FFF2-40B4-BE49-F238E27FC236}">
                <a16:creationId xmlns:a16="http://schemas.microsoft.com/office/drawing/2014/main" id="{36434404-E940-4BA1-BFF8-BA677FF518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10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458755" name="Text Box 3">
            <a:extLst>
              <a:ext uri="{FF2B5EF4-FFF2-40B4-BE49-F238E27FC236}">
                <a16:creationId xmlns:a16="http://schemas.microsoft.com/office/drawing/2014/main" id="{87DC79D8-99F0-4272-B82E-D62A35B8DF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00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/>
              <a:t> </a:t>
            </a:r>
            <a:r>
              <a:rPr lang="en-US" altLang="ru-RU" sz="3200"/>
              <a:t>45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58757" name="Text Box 5">
            <a:extLst>
              <a:ext uri="{FF2B5EF4-FFF2-40B4-BE49-F238E27FC236}">
                <a16:creationId xmlns:a16="http://schemas.microsoft.com/office/drawing/2014/main" id="{B93DB6A2-857A-4124-AC60-23DD3018EF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38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Найдите величину угла </a:t>
            </a:r>
            <a:r>
              <a:rPr lang="en-US" altLang="ru-RU" sz="3200" i="1" dirty="0"/>
              <a:t>ABC</a:t>
            </a:r>
            <a:r>
              <a:rPr lang="en-US" altLang="ru-RU" sz="3200" dirty="0"/>
              <a:t>.</a:t>
            </a:r>
          </a:p>
        </p:txBody>
      </p:sp>
      <p:pic>
        <p:nvPicPr>
          <p:cNvPr id="458760" name="Picture 8">
            <a:extLst>
              <a:ext uri="{FF2B5EF4-FFF2-40B4-BE49-F238E27FC236}">
                <a16:creationId xmlns:a16="http://schemas.microsoft.com/office/drawing/2014/main" id="{F19C5C6E-FEBF-436C-9F49-5466EC4EDF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371600"/>
            <a:ext cx="3087688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8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75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9" name="Text Box 3">
            <a:extLst>
              <a:ext uri="{FF2B5EF4-FFF2-40B4-BE49-F238E27FC236}">
                <a16:creationId xmlns:a16="http://schemas.microsoft.com/office/drawing/2014/main" id="{F5EC7B16-7F00-49A8-A90A-A3E1C0426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225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Угол с вершиной в центре окружности называется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центральным</a:t>
            </a:r>
            <a:r>
              <a:rPr lang="ru-RU" altLang="ru-RU" sz="3200" dirty="0">
                <a:solidFill>
                  <a:srgbClr val="FF3300"/>
                </a:solidFill>
              </a:rPr>
              <a:t>.</a:t>
            </a: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49886" name="Text Box 30">
            <a:extLst>
              <a:ext uri="{FF2B5EF4-FFF2-40B4-BE49-F238E27FC236}">
                <a16:creationId xmlns:a16="http://schemas.microsoft.com/office/drawing/2014/main" id="{271FAE62-2495-4406-9A34-CE18C6578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0872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Угол, вершина которого принадлежит окружности, а стороны пересекают окружность, называется</a:t>
            </a: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 вписанным</a:t>
            </a:r>
            <a:r>
              <a:rPr lang="ru-RU" altLang="ru-RU" sz="3200" dirty="0">
                <a:solidFill>
                  <a:srgbClr val="FF3300"/>
                </a:solidFill>
              </a:rPr>
              <a:t>.</a:t>
            </a: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49887" name="Picture 31">
            <a:extLst>
              <a:ext uri="{FF2B5EF4-FFF2-40B4-BE49-F238E27FC236}">
                <a16:creationId xmlns:a16="http://schemas.microsoft.com/office/drawing/2014/main" id="{06FEC9CE-E609-4BF2-9864-64F47F4FA1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403649"/>
            <a:ext cx="5047456" cy="2284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9888" name="Text Box 32">
            <a:extLst>
              <a:ext uri="{FF2B5EF4-FFF2-40B4-BE49-F238E27FC236}">
                <a16:creationId xmlns:a16="http://schemas.microsoft.com/office/drawing/2014/main" id="{5207087B-96EA-43F0-AD62-9949761AAE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20365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Каждый центральный уг</a:t>
            </a:r>
            <a:r>
              <a:rPr lang="ru-RU" altLang="ru-RU" sz="3200" dirty="0"/>
              <a:t>ол</a:t>
            </a:r>
            <a:r>
              <a:rPr lang="ru-RU" altLang="ru-RU" sz="3200" dirty="0">
                <a:cs typeface="Times New Roman" panose="02020603050405020304" pitchFamily="18" charset="0"/>
              </a:rPr>
              <a:t> данной окружности определяют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дуг</a:t>
            </a:r>
            <a:r>
              <a:rPr lang="ru-RU" altLang="ru-RU" sz="3200" dirty="0">
                <a:solidFill>
                  <a:srgbClr val="FF3300"/>
                </a:solidFill>
              </a:rPr>
              <a:t>у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окружности, котор</a:t>
            </a:r>
            <a:r>
              <a:rPr lang="ru-RU" altLang="ru-RU" sz="3200" dirty="0"/>
              <a:t>ая</a:t>
            </a:r>
            <a:r>
              <a:rPr lang="ru-RU" altLang="ru-RU" sz="3200" dirty="0">
                <a:cs typeface="Times New Roman" panose="02020603050405020304" pitchFamily="18" charset="0"/>
              </a:rPr>
              <a:t> состо</a:t>
            </a:r>
            <a:r>
              <a:rPr lang="ru-RU" altLang="ru-RU" sz="3200" dirty="0"/>
              <a:t>и</a:t>
            </a:r>
            <a:r>
              <a:rPr lang="ru-RU" altLang="ru-RU" sz="3200" dirty="0">
                <a:cs typeface="Times New Roman" panose="02020603050405020304" pitchFamily="18" charset="0"/>
              </a:rPr>
              <a:t>т из точек окружности, принадлежащих эт</a:t>
            </a:r>
            <a:r>
              <a:rPr lang="ru-RU" altLang="ru-RU" sz="3200" dirty="0"/>
              <a:t>ому</a:t>
            </a:r>
            <a:r>
              <a:rPr lang="ru-RU" altLang="ru-RU" sz="3200" dirty="0">
                <a:cs typeface="Times New Roman" panose="02020603050405020304" pitchFamily="18" charset="0"/>
              </a:rPr>
              <a:t> угл</a:t>
            </a:r>
            <a:r>
              <a:rPr lang="ru-RU" altLang="ru-RU" sz="3200" dirty="0"/>
              <a:t>у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72904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>
            <a:extLst>
              <a:ext uri="{FF2B5EF4-FFF2-40B4-BE49-F238E27FC236}">
                <a16:creationId xmlns:a16="http://schemas.microsoft.com/office/drawing/2014/main" id="{8B6F8A14-5409-4A94-8E9B-583E04913F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11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460803" name="Text Box 3">
            <a:extLst>
              <a:ext uri="{FF2B5EF4-FFF2-40B4-BE49-F238E27FC236}">
                <a16:creationId xmlns:a16="http://schemas.microsoft.com/office/drawing/2014/main" id="{2BF8B558-8D1F-4FA8-A212-F2C2B5B0E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00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/>
              <a:t> 13</a:t>
            </a:r>
            <a:r>
              <a:rPr lang="en-US" altLang="ru-RU" sz="3200"/>
              <a:t>5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60804" name="Text Box 4">
            <a:extLst>
              <a:ext uri="{FF2B5EF4-FFF2-40B4-BE49-F238E27FC236}">
                <a16:creationId xmlns:a16="http://schemas.microsoft.com/office/drawing/2014/main" id="{CE79F886-7CC4-45C2-8D32-4F4773E6E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38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Найдите величину угла </a:t>
            </a:r>
            <a:r>
              <a:rPr lang="en-US" altLang="ru-RU" sz="3200" i="1" dirty="0"/>
              <a:t>ABC</a:t>
            </a:r>
            <a:r>
              <a:rPr lang="en-US" altLang="ru-RU" sz="3200" dirty="0"/>
              <a:t>.</a:t>
            </a:r>
          </a:p>
        </p:txBody>
      </p:sp>
      <p:pic>
        <p:nvPicPr>
          <p:cNvPr id="460806" name="Picture 6">
            <a:extLst>
              <a:ext uri="{FF2B5EF4-FFF2-40B4-BE49-F238E27FC236}">
                <a16:creationId xmlns:a16="http://schemas.microsoft.com/office/drawing/2014/main" id="{3F735D5F-F0F8-4077-91C7-79A622F9DF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600200"/>
            <a:ext cx="3087688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3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>
            <a:extLst>
              <a:ext uri="{FF2B5EF4-FFF2-40B4-BE49-F238E27FC236}">
                <a16:creationId xmlns:a16="http://schemas.microsoft.com/office/drawing/2014/main" id="{8FC4807C-6457-4FC8-934D-19BE791508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12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468995" name="Text Box 3">
            <a:extLst>
              <a:ext uri="{FF2B5EF4-FFF2-40B4-BE49-F238E27FC236}">
                <a16:creationId xmlns:a16="http://schemas.microsoft.com/office/drawing/2014/main" id="{055020A2-DAE0-4694-A482-FC8F946AE3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00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/>
              <a:t> </a:t>
            </a:r>
            <a:r>
              <a:rPr lang="en-US" altLang="ru-RU" sz="3200"/>
              <a:t>22,5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68996" name="Text Box 4">
            <a:extLst>
              <a:ext uri="{FF2B5EF4-FFF2-40B4-BE49-F238E27FC236}">
                <a16:creationId xmlns:a16="http://schemas.microsoft.com/office/drawing/2014/main" id="{D955C309-F24C-4474-933A-7D3E32F76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38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Найдите величину угла </a:t>
            </a:r>
            <a:r>
              <a:rPr lang="en-US" altLang="ru-RU" sz="3200" i="1" dirty="0"/>
              <a:t>ABC</a:t>
            </a:r>
            <a:r>
              <a:rPr lang="en-US" altLang="ru-RU" sz="3200" dirty="0"/>
              <a:t>.</a:t>
            </a:r>
          </a:p>
        </p:txBody>
      </p:sp>
      <p:pic>
        <p:nvPicPr>
          <p:cNvPr id="468998" name="Picture 6">
            <a:extLst>
              <a:ext uri="{FF2B5EF4-FFF2-40B4-BE49-F238E27FC236}">
                <a16:creationId xmlns:a16="http://schemas.microsoft.com/office/drawing/2014/main" id="{0E09FD8F-9108-42E4-9226-6A82AE7511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363" y="1852613"/>
            <a:ext cx="3087687" cy="315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8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8995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>
            <a:extLst>
              <a:ext uri="{FF2B5EF4-FFF2-40B4-BE49-F238E27FC236}">
                <a16:creationId xmlns:a16="http://schemas.microsoft.com/office/drawing/2014/main" id="{93E86918-74DA-4A64-99A5-018DB061C4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13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471043" name="Text Box 3">
            <a:extLst>
              <a:ext uri="{FF2B5EF4-FFF2-40B4-BE49-F238E27FC236}">
                <a16:creationId xmlns:a16="http://schemas.microsoft.com/office/drawing/2014/main" id="{5331A44E-1693-431C-9636-71A572F15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00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/>
              <a:t> </a:t>
            </a:r>
            <a:r>
              <a:rPr lang="en-US" altLang="ru-RU" sz="3200"/>
              <a:t>67,5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71044" name="Text Box 4">
            <a:extLst>
              <a:ext uri="{FF2B5EF4-FFF2-40B4-BE49-F238E27FC236}">
                <a16:creationId xmlns:a16="http://schemas.microsoft.com/office/drawing/2014/main" id="{B945EA8E-9B5D-42C4-AF76-1C81BE205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38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Найдите величину угла </a:t>
            </a:r>
            <a:r>
              <a:rPr lang="en-US" altLang="ru-RU" sz="3200" i="1" dirty="0"/>
              <a:t>BAC</a:t>
            </a:r>
            <a:r>
              <a:rPr lang="en-US" altLang="ru-RU" sz="3200" dirty="0"/>
              <a:t>.</a:t>
            </a:r>
          </a:p>
        </p:txBody>
      </p:sp>
      <p:pic>
        <p:nvPicPr>
          <p:cNvPr id="471046" name="Picture 6">
            <a:extLst>
              <a:ext uri="{FF2B5EF4-FFF2-40B4-BE49-F238E27FC236}">
                <a16:creationId xmlns:a16="http://schemas.microsoft.com/office/drawing/2014/main" id="{EFA38E5C-C626-4D91-9752-6D65AB5FF8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524000"/>
            <a:ext cx="3087688" cy="316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43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>
            <a:extLst>
              <a:ext uri="{FF2B5EF4-FFF2-40B4-BE49-F238E27FC236}">
                <a16:creationId xmlns:a16="http://schemas.microsoft.com/office/drawing/2014/main" id="{FC22B706-06EC-4450-96CA-7C638CCDF0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14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307203" name="Text Box 3">
            <a:extLst>
              <a:ext uri="{FF2B5EF4-FFF2-40B4-BE49-F238E27FC236}">
                <a16:creationId xmlns:a16="http://schemas.microsoft.com/office/drawing/2014/main" id="{21CD1617-F3AB-4BC3-9038-8CA2AF65D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Хорда </a:t>
            </a:r>
            <a:r>
              <a:rPr lang="en-US" altLang="ru-RU" sz="3200" i="1" dirty="0">
                <a:cs typeface="Times New Roman" panose="02020603050405020304" pitchFamily="18" charset="0"/>
              </a:rPr>
              <a:t>AB </a:t>
            </a:r>
            <a:r>
              <a:rPr lang="ru-RU" altLang="ru-RU" sz="3200" dirty="0">
                <a:cs typeface="Times New Roman" panose="02020603050405020304" pitchFamily="18" charset="0"/>
              </a:rPr>
              <a:t>делит окружность на две части, градусные величины которых относятся как 5 : 7. Под какими углами видна эта хорда из точек </a:t>
            </a:r>
            <a:r>
              <a:rPr lang="en-US" altLang="ru-RU" sz="3200" i="1" dirty="0">
                <a:cs typeface="Times New Roman" panose="02020603050405020304" pitchFamily="18" charset="0"/>
              </a:rPr>
              <a:t>C </a:t>
            </a:r>
            <a:r>
              <a:rPr lang="ru-RU" altLang="ru-RU" sz="3200" dirty="0">
                <a:cs typeface="Times New Roman" panose="02020603050405020304" pitchFamily="18" charset="0"/>
              </a:rPr>
              <a:t>меньшей дуги окружности? </a:t>
            </a:r>
          </a:p>
        </p:txBody>
      </p:sp>
      <p:sp>
        <p:nvSpPr>
          <p:cNvPr id="307205" name="Text Box 5">
            <a:extLst>
              <a:ext uri="{FF2B5EF4-FFF2-40B4-BE49-F238E27FC236}">
                <a16:creationId xmlns:a16="http://schemas.microsoft.com/office/drawing/2014/main" id="{01BB7CA7-367B-404B-8FAB-06CD7485B0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4864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>
                <a:cs typeface="Times New Roman" panose="02020603050405020304" pitchFamily="18" charset="0"/>
              </a:rPr>
              <a:t>105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307214" name="Picture 14">
            <a:extLst>
              <a:ext uri="{FF2B5EF4-FFF2-40B4-BE49-F238E27FC236}">
                <a16:creationId xmlns:a16="http://schemas.microsoft.com/office/drawing/2014/main" id="{D1D3F207-D74F-418A-8AA7-CB38F31801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667000"/>
            <a:ext cx="2743200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5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>
            <a:extLst>
              <a:ext uri="{FF2B5EF4-FFF2-40B4-BE49-F238E27FC236}">
                <a16:creationId xmlns:a16="http://schemas.microsoft.com/office/drawing/2014/main" id="{8FEB9F09-5952-406A-8656-9295B6341F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85379" name="Text Box 3">
            <a:extLst>
              <a:ext uri="{FF2B5EF4-FFF2-40B4-BE49-F238E27FC236}">
                <a16:creationId xmlns:a16="http://schemas.microsoft.com/office/drawing/2014/main" id="{668EF017-C52C-4537-8677-4803CA667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 Докажите, что дуги окружности, заключённые между параллельными хордами, имеют одинаковую градусную меру.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FD560D5-DC60-4AC3-8CAB-012F408896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4051" y="2338235"/>
            <a:ext cx="2495898" cy="2181529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BD12F6D2-C24A-4857-B23D-37D02F146DB8}"/>
              </a:ext>
            </a:extLst>
          </p:cNvPr>
          <p:cNvGrpSpPr/>
          <p:nvPr/>
        </p:nvGrpSpPr>
        <p:grpSpPr>
          <a:xfrm>
            <a:off x="0" y="2338235"/>
            <a:ext cx="9144000" cy="4543394"/>
            <a:chOff x="0" y="2338235"/>
            <a:chExt cx="9144000" cy="454339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5380" name="Text Box 4">
                  <a:extLst>
                    <a:ext uri="{FF2B5EF4-FFF2-40B4-BE49-F238E27FC236}">
                      <a16:creationId xmlns:a16="http://schemas.microsoft.com/office/drawing/2014/main" id="{30274CD1-EF04-4AF3-A732-5DC6006B8A7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4519764"/>
                  <a:ext cx="9144000" cy="23618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sz="3200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Решение. </a:t>
                  </a:r>
                  <a:r>
                    <a:rPr lang="ru-RU" altLang="ru-RU" sz="2800" dirty="0"/>
                    <a:t>Пусть </a:t>
                  </a:r>
                  <a:r>
                    <a:rPr lang="en-US" altLang="ru-RU" sz="2800" i="1" dirty="0"/>
                    <a:t>AB </a:t>
                  </a:r>
                  <a:r>
                    <a:rPr lang="ru-RU" altLang="ru-RU" sz="2800" dirty="0"/>
                    <a:t>и </a:t>
                  </a:r>
                  <a:r>
                    <a:rPr lang="en-US" altLang="ru-RU" sz="2800" i="1" dirty="0"/>
                    <a:t>CD </a:t>
                  </a:r>
                  <a:r>
                    <a:rPr lang="ru-RU" altLang="ru-RU" sz="2800" dirty="0"/>
                    <a:t>– параллельные хорды окружности</a:t>
                  </a:r>
                  <a:r>
                    <a:rPr lang="en-US" altLang="ru-RU" sz="2800" dirty="0">
                      <a:cs typeface="Times New Roman" panose="02020603050405020304" pitchFamily="18" charset="0"/>
                    </a:rPr>
                    <a:t>. </a:t>
                  </a:r>
                  <a:r>
                    <a:rPr lang="ru-RU" altLang="ru-RU" sz="2800" dirty="0">
                      <a:cs typeface="Times New Roman" panose="02020603050405020304" pitchFamily="18" charset="0"/>
                    </a:rPr>
                    <a:t>Проведём отрезок </a:t>
                  </a:r>
                  <a:r>
                    <a:rPr lang="en-US" altLang="ru-RU" sz="2800" i="1" dirty="0">
                      <a:cs typeface="Times New Roman" panose="02020603050405020304" pitchFamily="18" charset="0"/>
                    </a:rPr>
                    <a:t>AD</a:t>
                  </a:r>
                  <a:r>
                    <a:rPr lang="en-US" altLang="ru-RU" sz="2800" dirty="0">
                      <a:cs typeface="Times New Roman" panose="02020603050405020304" pitchFamily="18" charset="0"/>
                    </a:rPr>
                    <a:t>. </a:t>
                  </a:r>
                  <a:r>
                    <a:rPr lang="ru-RU" altLang="ru-RU" sz="2800" dirty="0">
                      <a:cs typeface="Times New Roman" panose="02020603050405020304" pitchFamily="18" charset="0"/>
                    </a:rPr>
                    <a:t>Углы </a:t>
                  </a:r>
                  <a:r>
                    <a:rPr lang="en-US" altLang="ru-RU" sz="2800" i="1" dirty="0">
                      <a:cs typeface="Times New Roman" panose="02020603050405020304" pitchFamily="18" charset="0"/>
                    </a:rPr>
                    <a:t>BAD </a:t>
                  </a:r>
                  <a:r>
                    <a:rPr lang="ru-RU" altLang="ru-RU" sz="2800" dirty="0">
                      <a:cs typeface="Times New Roman" panose="02020603050405020304" pitchFamily="18" charset="0"/>
                    </a:rPr>
                    <a:t>и </a:t>
                  </a:r>
                  <a:r>
                    <a:rPr lang="en-US" altLang="ru-RU" sz="2800" i="1" dirty="0">
                      <a:cs typeface="Times New Roman" panose="02020603050405020304" pitchFamily="18" charset="0"/>
                    </a:rPr>
                    <a:t>CDA </a:t>
                  </a:r>
                  <a:r>
                    <a:rPr lang="ru-RU" altLang="ru-RU" sz="2800" dirty="0">
                      <a:cs typeface="Times New Roman" panose="02020603050405020304" pitchFamily="18" charset="0"/>
                    </a:rPr>
                    <a:t>равны, как внутренние накрест лежащие. Следовательно, равны соответствующие им центральные углы. Значит, дуги </a:t>
                  </a:r>
                  <a14:m>
                    <m:oMath xmlns:m="http://schemas.openxmlformats.org/officeDocument/2006/math">
                      <m:acc>
                        <m:accPr>
                          <m:chr m:val="̆"/>
                          <m:ctrlPr>
                            <a:rPr lang="ru-RU" altLang="ru-RU" sz="2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altLang="ru-RU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𝐵𝐷</m:t>
                          </m:r>
                        </m:e>
                      </m:acc>
                    </m:oMath>
                  </a14:m>
                  <a:r>
                    <a:rPr lang="en-US" altLang="ru-RU" sz="2800" dirty="0">
                      <a:cs typeface="Times New Roman" panose="02020603050405020304" pitchFamily="18" charset="0"/>
                    </a:rPr>
                    <a:t> </a:t>
                  </a:r>
                  <a:r>
                    <a:rPr lang="ru-RU" altLang="ru-RU" sz="2800" dirty="0">
                      <a:cs typeface="Times New Roman" panose="02020603050405020304" pitchFamily="18" charset="0"/>
                    </a:rPr>
                    <a:t>и </a:t>
                  </a:r>
                  <a14:m>
                    <m:oMath xmlns:m="http://schemas.openxmlformats.org/officeDocument/2006/math">
                      <m:acc>
                        <m:accPr>
                          <m:chr m:val="̆"/>
                          <m:ctrlPr>
                            <a:rPr lang="ru-RU" altLang="ru-RU" sz="2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altLang="ru-RU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𝐴𝐶</m:t>
                          </m:r>
                        </m:e>
                      </m:acc>
                    </m:oMath>
                  </a14:m>
                  <a:r>
                    <a:rPr lang="en-US" altLang="ru-RU" sz="2800" dirty="0">
                      <a:cs typeface="Times New Roman" panose="02020603050405020304" pitchFamily="18" charset="0"/>
                    </a:rPr>
                    <a:t> </a:t>
                  </a:r>
                  <a:r>
                    <a:rPr lang="ru-RU" altLang="ru-RU" sz="2800" dirty="0">
                      <a:cs typeface="Times New Roman" panose="02020603050405020304" pitchFamily="18" charset="0"/>
                    </a:rPr>
                    <a:t>имеют одинаковую градусную меру.</a:t>
                  </a:r>
                </a:p>
              </p:txBody>
            </p:sp>
          </mc:Choice>
          <mc:Fallback xmlns="">
            <p:sp>
              <p:nvSpPr>
                <p:cNvPr id="485380" name="Text Box 4">
                  <a:extLst>
                    <a:ext uri="{FF2B5EF4-FFF2-40B4-BE49-F238E27FC236}">
                      <a16:creationId xmlns:a16="http://schemas.microsoft.com/office/drawing/2014/main" id="{30274CD1-EF04-4AF3-A732-5DC6006B8A7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4519764"/>
                  <a:ext cx="9144000" cy="2361865"/>
                </a:xfrm>
                <a:prstGeom prst="rect">
                  <a:avLst/>
                </a:prstGeom>
                <a:blipFill>
                  <a:blip r:embed="rId4"/>
                  <a:stretch>
                    <a:fillRect l="-1333" t="-515" r="-2400" b="-4897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2A106CF6-35D8-40C6-9B72-831387E7A22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324051" y="2338235"/>
              <a:ext cx="2495898" cy="21815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98246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>
            <a:extLst>
              <a:ext uri="{FF2B5EF4-FFF2-40B4-BE49-F238E27FC236}">
                <a16:creationId xmlns:a16="http://schemas.microsoft.com/office/drawing/2014/main" id="{8FEB9F09-5952-406A-8656-9295B6341F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85379" name="Text Box 3">
            <a:extLst>
              <a:ext uri="{FF2B5EF4-FFF2-40B4-BE49-F238E27FC236}">
                <a16:creationId xmlns:a16="http://schemas.microsoft.com/office/drawing/2014/main" id="{668EF017-C52C-4537-8677-4803CA667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0798"/>
            <a:ext cx="914400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 Из точки пересечения двух окружностей проведены их диаметры. Докажите, что другие концы диаметров и вторая точка пересечения окружностей принадлежат одной прямой.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779F86F-E957-41FC-9614-3F14C93899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6445" y="2420888"/>
            <a:ext cx="2391109" cy="1648055"/>
          </a:xfrm>
          <a:prstGeom prst="rect">
            <a:avLst/>
          </a:prstGeom>
        </p:spPr>
      </p:pic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555CD00E-E9AB-4365-A3C1-90CBF3CACE43}"/>
              </a:ext>
            </a:extLst>
          </p:cNvPr>
          <p:cNvGrpSpPr/>
          <p:nvPr/>
        </p:nvGrpSpPr>
        <p:grpSpPr>
          <a:xfrm>
            <a:off x="0" y="2420887"/>
            <a:ext cx="9144000" cy="4407201"/>
            <a:chOff x="0" y="2420887"/>
            <a:chExt cx="9144000" cy="4407201"/>
          </a:xfrm>
        </p:grpSpPr>
        <p:sp>
          <p:nvSpPr>
            <p:cNvPr id="485380" name="Text Box 4">
              <a:extLst>
                <a:ext uri="{FF2B5EF4-FFF2-40B4-BE49-F238E27FC236}">
                  <a16:creationId xmlns:a16="http://schemas.microsoft.com/office/drawing/2014/main" id="{30274CD1-EF04-4AF3-A732-5DC6006B8A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4519764"/>
              <a:ext cx="9144000" cy="23083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	</a:t>
              </a:r>
              <a:r>
                <a:rPr lang="ru-RU" altLang="ru-RU" sz="2800" dirty="0">
                  <a:solidFill>
                    <a:srgbClr val="FF3300"/>
                  </a:solidFill>
                </a:rPr>
                <a:t>Решение. </a:t>
              </a:r>
              <a:r>
                <a:rPr lang="ru-RU" altLang="ru-RU" sz="2800" dirty="0"/>
                <a:t>Пусть </a:t>
              </a:r>
              <a:r>
                <a:rPr lang="en-US" altLang="ru-RU" sz="2800" i="1" dirty="0"/>
                <a:t>A</a:t>
              </a:r>
              <a:r>
                <a:rPr lang="ru-RU" altLang="ru-RU" sz="2800" dirty="0"/>
                <a:t>,</a:t>
              </a:r>
              <a:r>
                <a:rPr lang="ru-RU" altLang="ru-RU" sz="2800" i="1" dirty="0"/>
                <a:t> </a:t>
              </a:r>
              <a:r>
                <a:rPr lang="en-US" altLang="ru-RU" sz="2800" i="1" dirty="0"/>
                <a:t>B </a:t>
              </a:r>
              <a:r>
                <a:rPr lang="ru-RU" altLang="ru-RU" sz="2800" i="1" dirty="0"/>
                <a:t>– </a:t>
              </a:r>
              <a:r>
                <a:rPr lang="ru-RU" altLang="ru-RU" sz="2800" dirty="0"/>
                <a:t>точки пересечения двух окружностей, </a:t>
              </a:r>
              <a:r>
                <a:rPr lang="en-US" altLang="ru-RU" sz="2800" i="1" dirty="0"/>
                <a:t>AC </a:t>
              </a:r>
              <a:r>
                <a:rPr lang="ru-RU" altLang="ru-RU" sz="2800" dirty="0"/>
                <a:t>и </a:t>
              </a:r>
              <a:r>
                <a:rPr lang="en-US" altLang="ru-RU" sz="2800" i="1" dirty="0"/>
                <a:t>AD </a:t>
              </a:r>
              <a:r>
                <a:rPr lang="ru-RU" altLang="ru-RU" sz="2800" dirty="0"/>
                <a:t>– диаметры</a:t>
              </a:r>
              <a:r>
                <a:rPr lang="en-US" altLang="ru-RU" sz="2800" dirty="0">
                  <a:cs typeface="Times New Roman" panose="02020603050405020304" pitchFamily="18" charset="0"/>
                </a:rPr>
                <a:t>.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Проведём хорду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AB</a:t>
              </a:r>
              <a:r>
                <a:rPr lang="en-US" altLang="ru-RU" sz="2800" dirty="0">
                  <a:cs typeface="Times New Roman" panose="02020603050405020304" pitchFamily="18" charset="0"/>
                </a:rPr>
                <a:t>.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Вписанные углы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ABC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и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ABD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опираются на диаметры, следовательно равны 90</a:t>
              </a:r>
              <a:r>
                <a:rPr lang="ru-RU" altLang="ru-RU" sz="2800" baseline="30000" dirty="0">
                  <a:cs typeface="Times New Roman" panose="02020603050405020304" pitchFamily="18" charset="0"/>
                </a:rPr>
                <a:t>о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 Значит, угол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CBD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равен 180</a:t>
              </a:r>
              <a:r>
                <a:rPr lang="ru-RU" altLang="ru-RU" sz="2800" baseline="30000" dirty="0">
                  <a:cs typeface="Times New Roman" panose="02020603050405020304" pitchFamily="18" charset="0"/>
                </a:rPr>
                <a:t>о</a:t>
              </a:r>
              <a:r>
                <a:rPr lang="ru-RU" altLang="ru-RU" sz="2800" dirty="0">
                  <a:cs typeface="Times New Roman" panose="02020603050405020304" pitchFamily="18" charset="0"/>
                </a:rPr>
                <a:t>, т. е. точки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C</a:t>
              </a:r>
              <a:r>
                <a:rPr lang="en-US" altLang="ru-RU" sz="2800" dirty="0">
                  <a:cs typeface="Times New Roman" panose="02020603050405020304" pitchFamily="18" charset="0"/>
                </a:rPr>
                <a:t>,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B</a:t>
              </a:r>
              <a:r>
                <a:rPr lang="en-US" altLang="ru-RU" sz="2800" dirty="0">
                  <a:cs typeface="Times New Roman" panose="02020603050405020304" pitchFamily="18" charset="0"/>
                </a:rPr>
                <a:t>, </a:t>
              </a:r>
              <a:r>
                <a:rPr lang="en-US" altLang="ru-RU" sz="2800" i="1" dirty="0">
                  <a:cs typeface="Times New Roman" panose="02020603050405020304" pitchFamily="18" charset="0"/>
                </a:rPr>
                <a:t>D</a:t>
              </a:r>
              <a:r>
                <a:rPr lang="en-US" altLang="ru-RU" sz="2800" dirty="0">
                  <a:cs typeface="Times New Roman" panose="02020603050405020304" pitchFamily="18" charset="0"/>
                </a:rPr>
                <a:t>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принадлежать одной прямой.</a:t>
              </a:r>
            </a:p>
          </p:txBody>
        </p:sp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FF322250-AECA-4BB5-A091-BAA10699CA9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379627" y="2420887"/>
              <a:ext cx="2391109" cy="16480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5795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>
            <a:extLst>
              <a:ext uri="{FF2B5EF4-FFF2-40B4-BE49-F238E27FC236}">
                <a16:creationId xmlns:a16="http://schemas.microsoft.com/office/drawing/2014/main" id="{8FEB9F09-5952-406A-8656-9295B6341F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85379" name="Text Box 3">
            <a:extLst>
              <a:ext uri="{FF2B5EF4-FFF2-40B4-BE49-F238E27FC236}">
                <a16:creationId xmlns:a16="http://schemas.microsoft.com/office/drawing/2014/main" id="{668EF017-C52C-4537-8677-4803CA667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0798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 Правильные треугольники </a:t>
            </a:r>
            <a:r>
              <a:rPr lang="en-US" altLang="ru-RU" sz="2800" i="1" dirty="0">
                <a:cs typeface="Times New Roman" panose="02020603050405020304" pitchFamily="18" charset="0"/>
              </a:rPr>
              <a:t>ABC </a:t>
            </a:r>
            <a:r>
              <a:rPr lang="ru-RU" altLang="ru-RU" sz="2800" dirty="0">
                <a:cs typeface="Times New Roman" panose="02020603050405020304" pitchFamily="18" charset="0"/>
              </a:rPr>
              <a:t>и </a:t>
            </a:r>
            <a:r>
              <a:rPr lang="en-US" altLang="ru-RU" sz="2800" i="1" dirty="0">
                <a:cs typeface="Times New Roman" panose="02020603050405020304" pitchFamily="18" charset="0"/>
              </a:rPr>
              <a:t>ADE </a:t>
            </a:r>
            <a:r>
              <a:rPr lang="ru-RU" altLang="ru-RU" sz="2800" dirty="0">
                <a:cs typeface="Times New Roman" panose="02020603050405020304" pitchFamily="18" charset="0"/>
              </a:rPr>
              <a:t>равны.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Отрезки </a:t>
            </a:r>
            <a:r>
              <a:rPr lang="en-US" altLang="ru-RU" sz="2800" i="1" dirty="0">
                <a:cs typeface="Times New Roman" panose="02020603050405020304" pitchFamily="18" charset="0"/>
              </a:rPr>
              <a:t>BD </a:t>
            </a:r>
            <a:r>
              <a:rPr lang="ru-RU" altLang="ru-RU" sz="2800" dirty="0">
                <a:cs typeface="Times New Roman" panose="02020603050405020304" pitchFamily="18" charset="0"/>
              </a:rPr>
              <a:t>и </a:t>
            </a:r>
            <a:r>
              <a:rPr lang="en-US" altLang="ru-RU" sz="2800" i="1" dirty="0">
                <a:cs typeface="Times New Roman" panose="02020603050405020304" pitchFamily="18" charset="0"/>
              </a:rPr>
              <a:t>CE </a:t>
            </a:r>
            <a:r>
              <a:rPr lang="ru-RU" altLang="ru-RU" sz="2800" dirty="0">
                <a:cs typeface="Times New Roman" panose="02020603050405020304" pitchFamily="18" charset="0"/>
              </a:rPr>
              <a:t>пересекаются в точке 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dirty="0">
                <a:cs typeface="Times New Roman" panose="02020603050405020304" pitchFamily="18" charset="0"/>
              </a:rPr>
              <a:t>. Найдите 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CFD</a:t>
            </a:r>
            <a:r>
              <a:rPr lang="ru-RU" altLang="ru-RU" sz="2800" i="1" dirty="0">
                <a:cs typeface="Times New Roman" panose="02020603050405020304" pitchFamily="18" charset="0"/>
              </a:rPr>
              <a:t>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298819A-F91D-143C-640A-0B029733F3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1564744"/>
            <a:ext cx="4544904" cy="2955020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31D64183-0B24-1F82-FDEF-8D4BAD3188D2}"/>
              </a:ext>
            </a:extLst>
          </p:cNvPr>
          <p:cNvGrpSpPr/>
          <p:nvPr/>
        </p:nvGrpSpPr>
        <p:grpSpPr>
          <a:xfrm>
            <a:off x="0" y="1698048"/>
            <a:ext cx="9144000" cy="4578424"/>
            <a:chOff x="0" y="1698048"/>
            <a:chExt cx="9144000" cy="457842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85380" name="Text Box 4">
                  <a:extLst>
                    <a:ext uri="{FF2B5EF4-FFF2-40B4-BE49-F238E27FC236}">
                      <a16:creationId xmlns:a16="http://schemas.microsoft.com/office/drawing/2014/main" id="{30274CD1-EF04-4AF3-A732-5DC6006B8A7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4829922"/>
                  <a:ext cx="9144000" cy="14465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sz="3200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Решение. </a:t>
                  </a:r>
                  <a:r>
                    <a:rPr lang="ru-RU" altLang="ru-RU" sz="2800" dirty="0"/>
                    <a:t>Проведём окружность с центром </a:t>
                  </a:r>
                  <a:r>
                    <a:rPr lang="en-US" altLang="ru-RU" sz="2800" i="1" dirty="0"/>
                    <a:t>A </a:t>
                  </a:r>
                  <a:r>
                    <a:rPr lang="ru-RU" altLang="ru-RU" sz="2800" dirty="0"/>
                    <a:t>и радиусом </a:t>
                  </a:r>
                  <a:r>
                    <a:rPr lang="en-US" altLang="ru-RU" sz="2800" i="1" dirty="0"/>
                    <a:t>AB</a:t>
                  </a:r>
                  <a:r>
                    <a:rPr lang="ru-RU" altLang="ru-RU" sz="2800" dirty="0"/>
                    <a:t>.</a:t>
                  </a:r>
                  <a:r>
                    <a:rPr lang="en-US" altLang="ru-RU" sz="2800" dirty="0"/>
                    <a:t> </a:t>
                  </a:r>
                  <a:r>
                    <a:rPr lang="ru-RU" altLang="ru-RU" sz="2800" dirty="0"/>
                    <a:t>Тогда </a:t>
                  </a:r>
                  <a14:m>
                    <m:oMath xmlns:m="http://schemas.openxmlformats.org/officeDocument/2006/math">
                      <m:r>
                        <a:rPr lang="ru-RU" altLang="ru-RU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𝐷𝐵𝐸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=∠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𝐵𝐸𝐶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=30°</m:t>
                      </m:r>
                    </m:oMath>
                  </a14:m>
                  <a:r>
                    <a:rPr lang="ru-RU" altLang="ru-RU" sz="2800" dirty="0">
                      <a:cs typeface="Times New Roman" panose="02020603050405020304" pitchFamily="18" charset="0"/>
                    </a:rPr>
                    <a:t>. Треугольник </a:t>
                  </a:r>
                  <a:r>
                    <a:rPr lang="en-US" altLang="ru-RU" sz="2800" i="1" dirty="0">
                      <a:cs typeface="Times New Roman" panose="02020603050405020304" pitchFamily="18" charset="0"/>
                    </a:rPr>
                    <a:t>BEF </a:t>
                  </a:r>
                  <a:r>
                    <a:rPr lang="ru-RU" altLang="ru-RU" sz="2800" dirty="0">
                      <a:cs typeface="Times New Roman" panose="02020603050405020304" pitchFamily="18" charset="0"/>
                    </a:rPr>
                    <a:t>равнобедренный. Следовательно, </a:t>
                  </a:r>
                  <a14:m>
                    <m:oMath xmlns:m="http://schemas.openxmlformats.org/officeDocument/2006/math">
                      <m:r>
                        <a:rPr lang="ru-RU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𝐶𝐹𝐷</m:t>
                      </m:r>
                      <m:r>
                        <a:rPr lang="en-US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</m:t>
                      </m:r>
                      <m:r>
                        <a:rPr lang="en-US" altLang="ru-R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0°</m:t>
                      </m:r>
                    </m:oMath>
                  </a14:m>
                  <a:r>
                    <a:rPr lang="ru-RU" altLang="ru-RU" sz="2800" dirty="0">
                      <a:cs typeface="Times New Roman" panose="02020603050405020304" pitchFamily="18" charset="0"/>
                    </a:rPr>
                    <a:t>.</a:t>
                  </a:r>
                </a:p>
              </p:txBody>
            </p:sp>
          </mc:Choice>
          <mc:Fallback>
            <p:sp>
              <p:nvSpPr>
                <p:cNvPr id="485380" name="Text Box 4">
                  <a:extLst>
                    <a:ext uri="{FF2B5EF4-FFF2-40B4-BE49-F238E27FC236}">
                      <a16:creationId xmlns:a16="http://schemas.microsoft.com/office/drawing/2014/main" id="{30274CD1-EF04-4AF3-A732-5DC6006B8A7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4829922"/>
                  <a:ext cx="9144000" cy="1446550"/>
                </a:xfrm>
                <a:prstGeom prst="rect">
                  <a:avLst/>
                </a:prstGeom>
                <a:blipFill>
                  <a:blip r:embed="rId4"/>
                  <a:stretch>
                    <a:fillRect l="-1333" t="-840" r="-1333" b="-1050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7410A1D7-686E-93DF-71E5-323CC60AB3F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133714" y="1698048"/>
              <a:ext cx="4516005" cy="29550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6771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4" name="Text Box 6">
            <a:extLst>
              <a:ext uri="{FF2B5EF4-FFF2-40B4-BE49-F238E27FC236}">
                <a16:creationId xmlns:a16="http://schemas.microsoft.com/office/drawing/2014/main" id="{5E2813EB-7803-434B-A04B-5F4AC94F6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050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Теорема. </a:t>
            </a:r>
            <a:r>
              <a:rPr lang="ru-RU" altLang="ru-RU" sz="2800" dirty="0">
                <a:cs typeface="Times New Roman" panose="02020603050405020304" pitchFamily="18" charset="0"/>
              </a:rPr>
              <a:t>Вписанный угол равен половине центрального угла, опирающегося на ту же дугу окружности.</a:t>
            </a:r>
          </a:p>
        </p:txBody>
      </p:sp>
      <p:grpSp>
        <p:nvGrpSpPr>
          <p:cNvPr id="391192" name="Group 24">
            <a:extLst>
              <a:ext uri="{FF2B5EF4-FFF2-40B4-BE49-F238E27FC236}">
                <a16:creationId xmlns:a16="http://schemas.microsoft.com/office/drawing/2014/main" id="{3776DCA5-2267-4F40-AF34-2F215800811E}"/>
              </a:ext>
            </a:extLst>
          </p:cNvPr>
          <p:cNvGrpSpPr>
            <a:grpSpLocks/>
          </p:cNvGrpSpPr>
          <p:nvPr/>
        </p:nvGrpSpPr>
        <p:grpSpPr bwMode="auto">
          <a:xfrm>
            <a:off x="0" y="1295400"/>
            <a:ext cx="9021763" cy="3046413"/>
            <a:chOff x="0" y="816"/>
            <a:chExt cx="5683" cy="1919"/>
          </a:xfrm>
        </p:grpSpPr>
        <p:sp>
          <p:nvSpPr>
            <p:cNvPr id="391184" name="Text Box 16">
              <a:extLst>
                <a:ext uri="{FF2B5EF4-FFF2-40B4-BE49-F238E27FC236}">
                  <a16:creationId xmlns:a16="http://schemas.microsoft.com/office/drawing/2014/main" id="{1A303415-5369-40C9-8431-C05CF60874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816"/>
              <a:ext cx="4416" cy="19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	Доказательство.</a:t>
              </a:r>
              <a:r>
                <a:rPr lang="ru-RU" altLang="ru-RU" b="1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Пусть угол </a:t>
              </a:r>
              <a:r>
                <a:rPr lang="ru-RU" altLang="ru-RU" i="1" dirty="0">
                  <a:cs typeface="Times New Roman" panose="02020603050405020304" pitchFamily="18" charset="0"/>
                </a:rPr>
                <a:t>АВС</a:t>
              </a:r>
              <a:r>
                <a:rPr lang="ru-RU" altLang="ru-RU" dirty="0">
                  <a:cs typeface="Times New Roman" panose="02020603050405020304" pitchFamily="18" charset="0"/>
                </a:rPr>
                <a:t> вписан в окружность с центром в точке </a:t>
              </a:r>
              <a:r>
                <a:rPr lang="ru-RU" altLang="ru-RU" i="1" dirty="0">
                  <a:cs typeface="Times New Roman" panose="02020603050405020304" pitchFamily="18" charset="0"/>
                </a:rPr>
                <a:t>О</a:t>
              </a:r>
              <a:r>
                <a:rPr lang="ru-RU" altLang="ru-RU" dirty="0">
                  <a:cs typeface="Times New Roman" panose="02020603050405020304" pitchFamily="18" charset="0"/>
                </a:rPr>
                <a:t>. Рассмотрим случай, когда одна из сторон угла, например </a:t>
              </a:r>
              <a:r>
                <a:rPr lang="ru-RU" altLang="ru-RU" i="1" dirty="0">
                  <a:cs typeface="Times New Roman" panose="02020603050405020304" pitchFamily="18" charset="0"/>
                </a:rPr>
                <a:t>АВ</a:t>
              </a:r>
              <a:r>
                <a:rPr lang="ru-RU" altLang="ru-RU" dirty="0">
                  <a:cs typeface="Times New Roman" panose="02020603050405020304" pitchFamily="18" charset="0"/>
                </a:rPr>
                <a:t>, проходит через центр </a:t>
              </a:r>
              <a:r>
                <a:rPr lang="ru-RU" altLang="ru-RU" i="1" dirty="0">
                  <a:cs typeface="Times New Roman" panose="02020603050405020304" pitchFamily="18" charset="0"/>
                </a:rPr>
                <a:t>О</a:t>
              </a:r>
              <a:r>
                <a:rPr lang="ru-RU" altLang="ru-RU" dirty="0">
                  <a:cs typeface="Times New Roman" panose="02020603050405020304" pitchFamily="18" charset="0"/>
                </a:rPr>
                <a:t> окружности. Треугольник </a:t>
              </a:r>
              <a:r>
                <a:rPr lang="ru-RU" altLang="ru-RU" i="1" dirty="0">
                  <a:cs typeface="Times New Roman" panose="02020603050405020304" pitchFamily="18" charset="0"/>
                </a:rPr>
                <a:t>ВОС</a:t>
              </a:r>
              <a:r>
                <a:rPr lang="ru-RU" altLang="ru-RU" dirty="0">
                  <a:cs typeface="Times New Roman" panose="02020603050405020304" pitchFamily="18" charset="0"/>
                </a:rPr>
                <a:t> - равнобедренный, следовательно, </a:t>
              </a:r>
              <a:r>
                <a:rPr lang="ru-RU" altLang="ru-RU" dirty="0"/>
                <a:t>углы </a:t>
              </a:r>
              <a:r>
                <a:rPr lang="en-US" altLang="ru-RU" i="1" dirty="0">
                  <a:cs typeface="Times New Roman" panose="02020603050405020304" pitchFamily="18" charset="0"/>
                </a:rPr>
                <a:t>B</a:t>
              </a:r>
              <a:r>
                <a:rPr lang="ru-RU" altLang="ru-RU" i="1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/>
                <a:t>и</a:t>
              </a:r>
              <a:r>
                <a:rPr lang="ru-RU" altLang="ru-RU" i="1" dirty="0">
                  <a:cs typeface="Times New Roman" panose="02020603050405020304" pitchFamily="18" charset="0"/>
                </a:rPr>
                <a:t> </a:t>
              </a:r>
              <a:r>
                <a:rPr lang="en-US" altLang="ru-RU" i="1" dirty="0">
                  <a:cs typeface="Times New Roman" panose="02020603050405020304" pitchFamily="18" charset="0"/>
                </a:rPr>
                <a:t>C</a:t>
              </a:r>
              <a:r>
                <a:rPr lang="ru-RU" altLang="ru-RU" i="1" dirty="0"/>
                <a:t> </a:t>
              </a:r>
              <a:r>
                <a:rPr lang="ru-RU" altLang="ru-RU" dirty="0"/>
                <a:t>равны</a:t>
              </a:r>
              <a:r>
                <a:rPr lang="ru-RU" altLang="ru-RU" dirty="0">
                  <a:cs typeface="Times New Roman" panose="02020603050405020304" pitchFamily="18" charset="0"/>
                </a:rPr>
                <a:t>. Угол </a:t>
              </a:r>
              <a:r>
                <a:rPr lang="ru-RU" altLang="ru-RU" i="1" dirty="0">
                  <a:cs typeface="Times New Roman" panose="02020603050405020304" pitchFamily="18" charset="0"/>
                </a:rPr>
                <a:t>АОС</a:t>
              </a:r>
              <a:r>
                <a:rPr lang="ru-RU" altLang="ru-RU" dirty="0">
                  <a:cs typeface="Times New Roman" panose="02020603050405020304" pitchFamily="18" charset="0"/>
                </a:rPr>
                <a:t> – внешний угол треугольника </a:t>
              </a:r>
              <a:r>
                <a:rPr lang="ru-RU" altLang="ru-RU" i="1" dirty="0">
                  <a:cs typeface="Times New Roman" panose="02020603050405020304" pitchFamily="18" charset="0"/>
                </a:rPr>
                <a:t>ВОС</a:t>
              </a:r>
              <a:r>
                <a:rPr lang="ru-RU" altLang="ru-RU" dirty="0">
                  <a:cs typeface="Times New Roman" panose="02020603050405020304" pitchFamily="18" charset="0"/>
                </a:rPr>
                <a:t>, следовательно, </a:t>
              </a:r>
              <a:r>
                <a:rPr lang="ru-RU" altLang="ru-RU" dirty="0"/>
                <a:t>он </a:t>
              </a:r>
              <a:r>
                <a:rPr lang="ru-RU" altLang="ru-RU" dirty="0">
                  <a:cs typeface="Times New Roman" panose="02020603050405020304" pitchFamily="18" charset="0"/>
                </a:rPr>
                <a:t>равен сумме углов </a:t>
              </a:r>
              <a:r>
                <a:rPr lang="ru-RU" altLang="ru-RU" i="1" dirty="0">
                  <a:cs typeface="Times New Roman" panose="02020603050405020304" pitchFamily="18" charset="0"/>
                </a:rPr>
                <a:t>В</a:t>
              </a:r>
              <a:r>
                <a:rPr lang="ru-RU" altLang="ru-RU" dirty="0">
                  <a:cs typeface="Times New Roman" panose="02020603050405020304" pitchFamily="18" charset="0"/>
                </a:rPr>
                <a:t> и </a:t>
              </a:r>
              <a:r>
                <a:rPr lang="ru-RU" altLang="ru-RU" i="1" dirty="0">
                  <a:cs typeface="Times New Roman" panose="02020603050405020304" pitchFamily="18" charset="0"/>
                </a:rPr>
                <a:t>С</a:t>
              </a:r>
              <a:r>
                <a:rPr lang="ru-RU" altLang="ru-RU" dirty="0">
                  <a:cs typeface="Times New Roman" panose="02020603050405020304" pitchFamily="18" charset="0"/>
                </a:rPr>
                <a:t>. Поэтому </a:t>
              </a:r>
              <a:r>
                <a:rPr lang="ru-RU" altLang="ru-RU" dirty="0"/>
                <a:t>угол </a:t>
              </a:r>
              <a:r>
                <a:rPr lang="en-US" altLang="ru-RU" i="1" dirty="0">
                  <a:cs typeface="Times New Roman" panose="02020603050405020304" pitchFamily="18" charset="0"/>
                </a:rPr>
                <a:t>ABC</a:t>
              </a:r>
              <a:r>
                <a:rPr lang="ru-RU" altLang="ru-RU" i="1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/>
                <a:t>равен половине угла</a:t>
              </a:r>
              <a:r>
                <a:rPr lang="ru-RU" altLang="ru-RU" i="1" dirty="0">
                  <a:cs typeface="Times New Roman" panose="02020603050405020304" pitchFamily="18" charset="0"/>
                </a:rPr>
                <a:t> </a:t>
              </a:r>
              <a:r>
                <a:rPr lang="en-US" altLang="ru-RU" i="1" dirty="0">
                  <a:cs typeface="Times New Roman" panose="02020603050405020304" pitchFamily="18" charset="0"/>
                </a:rPr>
                <a:t>AOC</a:t>
              </a:r>
              <a:r>
                <a:rPr lang="ru-RU" altLang="ru-RU" dirty="0">
                  <a:cs typeface="Times New Roman" panose="02020603050405020304" pitchFamily="18" charset="0"/>
                </a:rPr>
                <a:t>.</a:t>
              </a:r>
              <a:endParaRPr lang="en-US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391185" name="Picture 17">
              <a:extLst>
                <a:ext uri="{FF2B5EF4-FFF2-40B4-BE49-F238E27FC236}">
                  <a16:creationId xmlns:a16="http://schemas.microsoft.com/office/drawing/2014/main" id="{C48DE6E2-685D-4A8F-9ED9-7EF19517C7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64" y="816"/>
              <a:ext cx="1219" cy="13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91191" name="Group 23">
            <a:extLst>
              <a:ext uri="{FF2B5EF4-FFF2-40B4-BE49-F238E27FC236}">
                <a16:creationId xmlns:a16="http://schemas.microsoft.com/office/drawing/2014/main" id="{A79C6E62-0C33-42A5-BA59-34E22F0F499A}"/>
              </a:ext>
            </a:extLst>
          </p:cNvPr>
          <p:cNvGrpSpPr>
            <a:grpSpLocks/>
          </p:cNvGrpSpPr>
          <p:nvPr/>
        </p:nvGrpSpPr>
        <p:grpSpPr bwMode="auto">
          <a:xfrm>
            <a:off x="0" y="3505201"/>
            <a:ext cx="8939213" cy="3363913"/>
            <a:chOff x="0" y="2208"/>
            <a:chExt cx="5631" cy="2119"/>
          </a:xfrm>
        </p:grpSpPr>
        <p:sp>
          <p:nvSpPr>
            <p:cNvPr id="391186" name="Text Box 18">
              <a:extLst>
                <a:ext uri="{FF2B5EF4-FFF2-40B4-BE49-F238E27FC236}">
                  <a16:creationId xmlns:a16="http://schemas.microsoft.com/office/drawing/2014/main" id="{B428AFA4-0679-4FE6-AC86-6ABA10D566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640"/>
              <a:ext cx="4464" cy="16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cs typeface="Times New Roman" panose="02020603050405020304" pitchFamily="18" charset="0"/>
                </a:rPr>
                <a:t>В случае,  если  центр  </a:t>
              </a:r>
              <a:r>
                <a:rPr lang="ru-RU" altLang="ru-RU" i="1" dirty="0">
                  <a:cs typeface="Times New Roman" panose="02020603050405020304" pitchFamily="18" charset="0"/>
                </a:rPr>
                <a:t>О</a:t>
              </a:r>
              <a:r>
                <a:rPr lang="ru-RU" altLang="ru-RU" dirty="0">
                  <a:cs typeface="Times New Roman" panose="02020603050405020304" pitchFamily="18" charset="0"/>
                </a:rPr>
                <a:t> окружности лежит внутри угла </a:t>
              </a:r>
              <a:r>
                <a:rPr lang="ru-RU" altLang="ru-RU" i="1" dirty="0">
                  <a:cs typeface="Times New Roman" panose="02020603050405020304" pitchFamily="18" charset="0"/>
                </a:rPr>
                <a:t>АВС</a:t>
              </a:r>
              <a:r>
                <a:rPr lang="ru-RU" altLang="ru-RU" dirty="0">
                  <a:cs typeface="Times New Roman" panose="02020603050405020304" pitchFamily="18" charset="0"/>
                </a:rPr>
                <a:t>, проведем диаметр </a:t>
              </a:r>
              <a:r>
                <a:rPr lang="ru-RU" altLang="ru-RU" i="1" dirty="0">
                  <a:cs typeface="Times New Roman" panose="02020603050405020304" pitchFamily="18" charset="0"/>
                </a:rPr>
                <a:t>ВD</a:t>
              </a:r>
              <a:r>
                <a:rPr lang="ru-RU" altLang="ru-RU" dirty="0">
                  <a:cs typeface="Times New Roman" panose="02020603050405020304" pitchFamily="18" charset="0"/>
                </a:rPr>
                <a:t> и рассмотрим углы </a:t>
              </a:r>
              <a:r>
                <a:rPr lang="ru-RU" altLang="ru-RU" i="1" dirty="0">
                  <a:cs typeface="Times New Roman" panose="02020603050405020304" pitchFamily="18" charset="0"/>
                </a:rPr>
                <a:t>АВD</a:t>
              </a:r>
              <a:r>
                <a:rPr lang="ru-RU" altLang="ru-RU" dirty="0">
                  <a:cs typeface="Times New Roman" panose="02020603050405020304" pitchFamily="18" charset="0"/>
                </a:rPr>
                <a:t> и </a:t>
              </a:r>
              <a:r>
                <a:rPr lang="ru-RU" altLang="ru-RU" i="1" dirty="0">
                  <a:cs typeface="Times New Roman" panose="02020603050405020304" pitchFamily="18" charset="0"/>
                </a:rPr>
                <a:t>DBC</a:t>
              </a:r>
              <a:r>
                <a:rPr lang="ru-RU" altLang="ru-RU" dirty="0">
                  <a:cs typeface="Times New Roman" panose="02020603050405020304" pitchFamily="18" charset="0"/>
                </a:rPr>
                <a:t>. По доказанному </a:t>
              </a:r>
              <a:endParaRPr lang="ru-RU" altLang="ru-RU" dirty="0"/>
            </a:p>
            <a:p>
              <a:pPr algn="just">
                <a:spcBef>
                  <a:spcPct val="50000"/>
                </a:spcBef>
              </a:pPr>
              <a:r>
                <a:rPr lang="ru-RU" altLang="ru-RU" dirty="0"/>
                <a:t>                             </a:t>
              </a:r>
              <a:r>
                <a:rPr lang="ru-RU" altLang="ru-RU" dirty="0">
                  <a:cs typeface="Times New Roman" panose="02020603050405020304" pitchFamily="18" charset="0"/>
                </a:rPr>
                <a:t>Следовательно, </a:t>
              </a:r>
              <a:endParaRPr lang="ru-RU" altLang="ru-RU" dirty="0"/>
            </a:p>
            <a:p>
              <a:pPr>
                <a:spcBef>
                  <a:spcPct val="50000"/>
                </a:spcBef>
              </a:pPr>
              <a:r>
                <a:rPr lang="ru-RU" altLang="ru-RU" dirty="0">
                  <a:cs typeface="Times New Roman" panose="02020603050405020304" pitchFamily="18" charset="0"/>
                </a:rPr>
                <a:t>	Самостоятельно рассмотрите случай, когда центр </a:t>
              </a:r>
              <a:r>
                <a:rPr lang="ru-RU" altLang="ru-RU" i="1" dirty="0">
                  <a:cs typeface="Times New Roman" panose="02020603050405020304" pitchFamily="18" charset="0"/>
                </a:rPr>
                <a:t>О</a:t>
              </a:r>
              <a:r>
                <a:rPr lang="ru-RU" altLang="ru-RU" dirty="0">
                  <a:cs typeface="Times New Roman" panose="02020603050405020304" pitchFamily="18" charset="0"/>
                </a:rPr>
                <a:t> лежит вне угла</a:t>
              </a:r>
              <a:r>
                <a:rPr lang="ru-RU" altLang="ru-RU" b="1" dirty="0">
                  <a:cs typeface="Times New Roman" panose="02020603050405020304" pitchFamily="18" charset="0"/>
                </a:rPr>
                <a:t> </a:t>
              </a:r>
              <a:r>
                <a:rPr lang="ru-RU" altLang="ru-RU" i="1" dirty="0">
                  <a:cs typeface="Times New Roman" panose="02020603050405020304" pitchFamily="18" charset="0"/>
                </a:rPr>
                <a:t>АВС</a:t>
              </a:r>
              <a:r>
                <a:rPr lang="ru-RU" altLang="ru-RU" dirty="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391187" name="Picture 19">
              <a:extLst>
                <a:ext uri="{FF2B5EF4-FFF2-40B4-BE49-F238E27FC236}">
                  <a16:creationId xmlns:a16="http://schemas.microsoft.com/office/drawing/2014/main" id="{5564E9D8-08A6-45F1-996B-8D90905BEF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8" y="2208"/>
              <a:ext cx="1023" cy="1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391188" name="Object 20">
              <a:extLst>
                <a:ext uri="{FF2B5EF4-FFF2-40B4-BE49-F238E27FC236}">
                  <a16:creationId xmlns:a16="http://schemas.microsoft.com/office/drawing/2014/main" id="{405BB4C9-FE60-44A4-BE04-46223E1077B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0" y="3360"/>
            <a:ext cx="1326" cy="4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1384200" imgH="444240" progId="Equation.DSMT4">
                    <p:embed/>
                  </p:oleObj>
                </mc:Choice>
                <mc:Fallback>
                  <p:oleObj name="Equation" r:id="rId5" imgW="1384200" imgH="444240" progId="Equation.DSMT4">
                    <p:embed/>
                    <p:pic>
                      <p:nvPicPr>
                        <p:cNvPr id="391188" name="Object 20">
                          <a:extLst>
                            <a:ext uri="{FF2B5EF4-FFF2-40B4-BE49-F238E27FC236}">
                              <a16:creationId xmlns:a16="http://schemas.microsoft.com/office/drawing/2014/main" id="{405BB4C9-FE60-44A4-BE04-46223E1077B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3360"/>
                          <a:ext cx="1326" cy="4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91189" name="Object 21">
              <a:extLst>
                <a:ext uri="{FF2B5EF4-FFF2-40B4-BE49-F238E27FC236}">
                  <a16:creationId xmlns:a16="http://schemas.microsoft.com/office/drawing/2014/main" id="{6BABAD25-B046-4FD4-B449-BE436255BA9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832" y="3408"/>
            <a:ext cx="1301" cy="4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1358640" imgH="444240" progId="Equation.DSMT4">
                    <p:embed/>
                  </p:oleObj>
                </mc:Choice>
                <mc:Fallback>
                  <p:oleObj name="Equation" r:id="rId7" imgW="1358640" imgH="444240" progId="Equation.DSMT4">
                    <p:embed/>
                    <p:pic>
                      <p:nvPicPr>
                        <p:cNvPr id="391189" name="Object 21">
                          <a:extLst>
                            <a:ext uri="{FF2B5EF4-FFF2-40B4-BE49-F238E27FC236}">
                              <a16:creationId xmlns:a16="http://schemas.microsoft.com/office/drawing/2014/main" id="{6BABAD25-B046-4FD4-B449-BE436255BA9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32" y="3408"/>
                          <a:ext cx="1301" cy="4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91190" name="Object 22">
              <a:extLst>
                <a:ext uri="{FF2B5EF4-FFF2-40B4-BE49-F238E27FC236}">
                  <a16:creationId xmlns:a16="http://schemas.microsoft.com/office/drawing/2014/main" id="{5FE0C6D2-BA97-4A6B-B302-1EFBA9715F4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496" y="3072"/>
            <a:ext cx="1325" cy="4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1384200" imgH="444240" progId="Equation.DSMT4">
                    <p:embed/>
                  </p:oleObj>
                </mc:Choice>
                <mc:Fallback>
                  <p:oleObj name="Equation" r:id="rId9" imgW="1384200" imgH="444240" progId="Equation.DSMT4">
                    <p:embed/>
                    <p:pic>
                      <p:nvPicPr>
                        <p:cNvPr id="391190" name="Object 22">
                          <a:extLst>
                            <a:ext uri="{FF2B5EF4-FFF2-40B4-BE49-F238E27FC236}">
                              <a16:creationId xmlns:a16="http://schemas.microsoft.com/office/drawing/2014/main" id="{5FE0C6D2-BA97-4A6B-B302-1EFBA9715F4B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6" y="3072"/>
                          <a:ext cx="1325" cy="4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1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91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9" name="Text Box 5">
            <a:extLst>
              <a:ext uri="{FF2B5EF4-FFF2-40B4-BE49-F238E27FC236}">
                <a16:creationId xmlns:a16="http://schemas.microsoft.com/office/drawing/2014/main" id="{C3F313B6-F017-4E97-AB2A-DE724F8E2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Следствие.</a:t>
            </a:r>
            <a:r>
              <a:rPr lang="ru-RU" altLang="ru-RU" sz="28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Вписанные углы, опирающиеся на одну и ту же дугу окружности, равны.</a:t>
            </a:r>
            <a:endParaRPr lang="ru-RU" altLang="ru-RU" sz="2800" dirty="0"/>
          </a:p>
        </p:txBody>
      </p:sp>
      <p:pic>
        <p:nvPicPr>
          <p:cNvPr id="487430" name="Picture 6">
            <a:extLst>
              <a:ext uri="{FF2B5EF4-FFF2-40B4-BE49-F238E27FC236}">
                <a16:creationId xmlns:a16="http://schemas.microsoft.com/office/drawing/2014/main" id="{57068F54-8803-4639-A8C7-0D0B50D626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752600"/>
            <a:ext cx="2328863" cy="2509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>
            <a:extLst>
              <a:ext uri="{FF2B5EF4-FFF2-40B4-BE49-F238E27FC236}">
                <a16:creationId xmlns:a16="http://schemas.microsoft.com/office/drawing/2014/main" id="{E14D2575-B69A-4812-9F2A-D40BD38210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389123" name="Text Box 3">
            <a:extLst>
              <a:ext uri="{FF2B5EF4-FFF2-40B4-BE49-F238E27FC236}">
                <a16:creationId xmlns:a16="http://schemas.microsoft.com/office/drawing/2014/main" id="{21661F7C-2BC7-4802-95C7-016617BB4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94373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Какой угол называется центральным?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89124" name="Text Box 4">
            <a:extLst>
              <a:ext uri="{FF2B5EF4-FFF2-40B4-BE49-F238E27FC236}">
                <a16:creationId xmlns:a16="http://schemas.microsoft.com/office/drawing/2014/main" id="{D899FDD0-F9F1-4A92-B09C-453D63B055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Центральным называется у</a:t>
            </a:r>
            <a:r>
              <a:rPr lang="ru-RU" altLang="ru-RU" sz="3200" dirty="0">
                <a:cs typeface="Times New Roman" panose="02020603050405020304" pitchFamily="18" charset="0"/>
              </a:rPr>
              <a:t>гол с вершиной в центре окружности</a:t>
            </a:r>
            <a:r>
              <a:rPr lang="ru-RU" altLang="ru-RU" sz="3200" dirty="0"/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>
            <a:extLst>
              <a:ext uri="{FF2B5EF4-FFF2-40B4-BE49-F238E27FC236}">
                <a16:creationId xmlns:a16="http://schemas.microsoft.com/office/drawing/2014/main" id="{6A6DF408-9AB1-4228-9226-C5CBC4041E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417795" name="Text Box 3">
            <a:extLst>
              <a:ext uri="{FF2B5EF4-FFF2-40B4-BE49-F238E27FC236}">
                <a16:creationId xmlns:a16="http://schemas.microsoft.com/office/drawing/2014/main" id="{9164886C-AC38-4AB5-9217-A70917AC5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31013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Какой угол называется вписанным?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17796" name="Text Box 4">
            <a:extLst>
              <a:ext uri="{FF2B5EF4-FFF2-40B4-BE49-F238E27FC236}">
                <a16:creationId xmlns:a16="http://schemas.microsoft.com/office/drawing/2014/main" id="{E993775D-2F86-464D-BEFE-AA11FD6A1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Вписанным называется у</a:t>
            </a:r>
            <a:r>
              <a:rPr lang="ru-RU" altLang="ru-RU" sz="3200" dirty="0">
                <a:cs typeface="Times New Roman" panose="02020603050405020304" pitchFamily="18" charset="0"/>
              </a:rPr>
              <a:t>гол, вершина которого принадлежит окружности, а стороны пересекают окружность</a:t>
            </a:r>
            <a:r>
              <a:rPr lang="ru-RU" altLang="ru-RU" sz="3200" dirty="0"/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7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>
            <a:extLst>
              <a:ext uri="{FF2B5EF4-FFF2-40B4-BE49-F238E27FC236}">
                <a16:creationId xmlns:a16="http://schemas.microsoft.com/office/drawing/2014/main" id="{FEED3B26-090B-41E1-A938-F56E48D66E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3</a:t>
            </a:r>
          </a:p>
        </p:txBody>
      </p:sp>
      <p:sp>
        <p:nvSpPr>
          <p:cNvPr id="419843" name="Text Box 3">
            <a:extLst>
              <a:ext uri="{FF2B5EF4-FFF2-40B4-BE49-F238E27FC236}">
                <a16:creationId xmlns:a16="http://schemas.microsoft.com/office/drawing/2014/main" id="{EBCC49B8-1F11-4586-BFBF-83DCAAFAEE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4704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Что называется дугой окружности?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19844" name="Text Box 4">
            <a:extLst>
              <a:ext uri="{FF2B5EF4-FFF2-40B4-BE49-F238E27FC236}">
                <a16:creationId xmlns:a16="http://schemas.microsoft.com/office/drawing/2014/main" id="{2B364CD8-A647-4477-9192-B10CAA61BF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Дугой окружности называется часть окружности, состоящая из точек окружности, принадлежащих некоторому центральному углу.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4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>
            <a:extLst>
              <a:ext uri="{FF2B5EF4-FFF2-40B4-BE49-F238E27FC236}">
                <a16:creationId xmlns:a16="http://schemas.microsoft.com/office/drawing/2014/main" id="{697B3174-18D4-4EE2-898D-EBA0992F64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4</a:t>
            </a:r>
          </a:p>
        </p:txBody>
      </p:sp>
      <p:sp>
        <p:nvSpPr>
          <p:cNvPr id="421891" name="Text Box 3">
            <a:extLst>
              <a:ext uri="{FF2B5EF4-FFF2-40B4-BE49-F238E27FC236}">
                <a16:creationId xmlns:a16="http://schemas.microsoft.com/office/drawing/2014/main" id="{0C6DFEF6-F6E2-47DF-A238-A78D53EFD8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08818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 связаны между собой вписанный и центральный углы, опирающиеся на одну и ту же дугу?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21892" name="Text Box 4">
            <a:extLst>
              <a:ext uri="{FF2B5EF4-FFF2-40B4-BE49-F238E27FC236}">
                <a16:creationId xmlns:a16="http://schemas.microsoft.com/office/drawing/2014/main" id="{DB9E6857-BE2A-46FD-A96E-A7DE9A6CF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780928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Вписанный угол равен половине центрального угла, опирающегося на ту же дугу окружности.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1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1026">
            <a:extLst>
              <a:ext uri="{FF2B5EF4-FFF2-40B4-BE49-F238E27FC236}">
                <a16:creationId xmlns:a16="http://schemas.microsoft.com/office/drawing/2014/main" id="{D811DE29-9A3F-4636-A977-B9E020E056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5</a:t>
            </a:r>
          </a:p>
        </p:txBody>
      </p:sp>
      <p:sp>
        <p:nvSpPr>
          <p:cNvPr id="423939" name="Text Box 1027">
            <a:extLst>
              <a:ext uri="{FF2B5EF4-FFF2-40B4-BE49-F238E27FC236}">
                <a16:creationId xmlns:a16="http://schemas.microsoft.com/office/drawing/2014/main" id="{4C759BF2-03B7-4209-AA0C-DECA5D7F74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92696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Чем измеряются дуги окружности?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23940" name="Text Box 1028">
            <a:extLst>
              <a:ext uri="{FF2B5EF4-FFF2-40B4-BE49-F238E27FC236}">
                <a16:creationId xmlns:a16="http://schemas.microsoft.com/office/drawing/2014/main" id="{485BC3D4-490E-4A65-A33E-D7CD1340B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Дуги окружности измеряют</a:t>
            </a:r>
            <a:r>
              <a:rPr lang="ru-RU" altLang="ru-RU" sz="3200" dirty="0"/>
              <a:t>ся</a:t>
            </a:r>
            <a:r>
              <a:rPr lang="ru-RU" altLang="ru-RU" sz="3200" dirty="0">
                <a:cs typeface="Times New Roman" panose="02020603050405020304" pitchFamily="18" charset="0"/>
              </a:rPr>
              <a:t> соответствующими центральными углами.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3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3940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2610</TotalTime>
  <Words>1080</Words>
  <Application>Microsoft Office PowerPoint</Application>
  <PresentationFormat>Экран (4:3)</PresentationFormat>
  <Paragraphs>128</Paragraphs>
  <Slides>26</Slides>
  <Notes>26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Arial</vt:lpstr>
      <vt:lpstr>Cambria Math</vt:lpstr>
      <vt:lpstr>Times New Roman</vt:lpstr>
      <vt:lpstr>Оформление по умолчанию</vt:lpstr>
      <vt:lpstr>Equation</vt:lpstr>
      <vt:lpstr>7а. Углы, связанные с окружностью</vt:lpstr>
      <vt:lpstr>Презентация PowerPoint</vt:lpstr>
      <vt:lpstr>Презентация PowerPoint</vt:lpstr>
      <vt:lpstr>Презентация PowerPoint</vt:lpstr>
      <vt:lpstr>Вопрос 1</vt:lpstr>
      <vt:lpstr>Вопрос 2</vt:lpstr>
      <vt:lpstr>Вопрос 3</vt:lpstr>
      <vt:lpstr>Вопрос 4</vt:lpstr>
      <vt:lpstr>Вопрос 5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114</cp:revision>
  <dcterms:created xsi:type="dcterms:W3CDTF">2008-04-30T05:51:18Z</dcterms:created>
  <dcterms:modified xsi:type="dcterms:W3CDTF">2024-12-12T03:46:44Z</dcterms:modified>
</cp:coreProperties>
</file>