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52" r:id="rId2"/>
    <p:sldId id="1333" r:id="rId3"/>
    <p:sldId id="853" r:id="rId4"/>
    <p:sldId id="1058" r:id="rId5"/>
    <p:sldId id="423" r:id="rId6"/>
    <p:sldId id="432" r:id="rId7"/>
    <p:sldId id="1334" r:id="rId8"/>
    <p:sldId id="1335" r:id="rId9"/>
    <p:sldId id="1336" r:id="rId10"/>
    <p:sldId id="774" r:id="rId11"/>
    <p:sldId id="1337" r:id="rId12"/>
    <p:sldId id="1338" r:id="rId13"/>
    <p:sldId id="1339" r:id="rId14"/>
    <p:sldId id="1340" r:id="rId15"/>
    <p:sldId id="1341" r:id="rId16"/>
    <p:sldId id="1342" r:id="rId17"/>
    <p:sldId id="1013" r:id="rId18"/>
    <p:sldId id="1015" r:id="rId19"/>
    <p:sldId id="1031" r:id="rId20"/>
    <p:sldId id="1011" r:id="rId21"/>
    <p:sldId id="1328" r:id="rId22"/>
    <p:sldId id="856" r:id="rId23"/>
    <p:sldId id="1329" r:id="rId24"/>
    <p:sldId id="857" r:id="rId2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542EEC9-CEE3-4858-B443-6988CCB8EFC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9F9CB40-6003-43D3-8154-C84A1CAFB88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8223C31-C536-43E8-BBE9-3F28A5134D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9C9D804-2C0B-4279-981C-E4B39F662A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365E146-4949-44B5-A22B-0792DD90C6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ED54D06-88DA-405C-B391-61E70E91DD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5888D31-13A6-48FA-8468-631DA23297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E36952F-7AB7-4037-8293-973A00780E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C4CD4B-4D35-4626-8053-45DC69426723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B316EF6-E82D-41B2-8CE7-0363FFAF03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D3F647D-1242-455A-8B90-D3CAC419B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E66FD9E2-D3EB-4B96-A408-FE577940F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FAFA82-33FC-4EED-B4E6-3338C5425A0D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31BCD1A1-BB07-48DE-94D7-B2E9181F9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E4C2B75-E29A-4B75-9F20-D29CD54EE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57729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38AC64E-8BA4-4DC1-B0BB-568CBE25F5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205076-0AE6-4371-AAF8-1D16BF1813EB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710D196-8F23-4FFF-8BD4-04867DA1F1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562D98A2-C9FD-4B70-ABA0-F64843916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3391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0FE51926-FF69-4CC8-90ED-301D2BBFEA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7E99882-A97B-4BA1-85F2-662C0111FBD7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E71C02C1-0E3A-4EE8-AF04-4B7CC66E98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52A073E0-30D4-45EB-956E-E9B82EE606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99165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07E2C0F-14A5-483E-B1DE-FB3BE877E1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C04037-A522-488E-8586-5BEFEA94D9DF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494EE182-B077-4E7F-805B-B91FC1E6CF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C375CFC0-178C-4A44-9D76-E749A27FB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05389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8AB48DCC-4419-4BE1-BFD0-4E14822F4F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18F019-F2F5-487B-B7CF-6C2D440785C3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F57B168-E465-4A78-B749-023AC5E355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C48D18AA-F5CD-4387-81E0-C3739990B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2066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98CEB0-0846-46D8-A8F0-381BF36F55FF}" type="slidenum">
              <a:rPr lang="ru-RU"/>
              <a:pPr/>
              <a:t>17</a:t>
            </a:fld>
            <a:endParaRPr lang="ru-RU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9B3EA-EAFB-48E3-9FBB-48E9DCC8B016}" type="slidenum">
              <a:rPr lang="ru-RU"/>
              <a:pPr/>
              <a:t>18</a:t>
            </a:fld>
            <a:endParaRPr lang="ru-RU"/>
          </a:p>
        </p:txBody>
      </p:sp>
      <p:sp>
        <p:nvSpPr>
          <p:cNvPr id="65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6BD178-7FF3-43C2-9B9C-1A03B86F4B97}" type="slidenum">
              <a:rPr lang="ru-RU" sz="1200" smtClean="0"/>
              <a:pPr eaLnBrk="1" hangingPunct="1"/>
              <a:t>19</a:t>
            </a:fld>
            <a:endParaRPr lang="ru-RU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7845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6BD178-7FF3-43C2-9B9C-1A03B86F4B97}" type="slidenum">
              <a:rPr lang="ru-RU" sz="1200" smtClean="0"/>
              <a:pPr eaLnBrk="1" hangingPunct="1"/>
              <a:t>20</a:t>
            </a:fld>
            <a:endParaRPr lang="ru-RU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CE4A74C7-4F69-4F47-9531-77E04D0A2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B754AB-E42F-4386-AD71-593D35CB2F4C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7596457-09DD-4F14-B78C-F7AE5184D0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1BA35A5-B29D-428F-9567-776012C03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6BD178-7FF3-43C2-9B9C-1A03B86F4B97}" type="slidenum">
              <a:rPr lang="ru-RU" sz="1200" smtClean="0"/>
              <a:pPr eaLnBrk="1" hangingPunct="1"/>
              <a:t>4</a:t>
            </a:fld>
            <a:endParaRPr lang="ru-RU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48573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7DA601C-B8C1-42E0-A77B-550D4ADCC7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8AF99C-437C-437D-BA4B-C5EA73A9FE50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1C97FE19-1C89-40FB-B580-06D46F80C9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C0AB47F-EDCF-48F7-B8F0-3E20D4C4C6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BCDCB42-F63A-4962-AE14-3192B438D3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008756-661A-4927-AB29-B49C7360CA6F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3A375C-DA10-4FA1-A189-AC59DCC91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933A170-DADC-4B7E-AB9B-2E939DB36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ED7C3203-B2B2-4E77-97EA-26F5FB3430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75030E-D02E-4FC0-AE81-F24F9A7A112A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00F1B262-86D1-479C-A8D9-90FCB0C53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A130542-39A2-45DD-9209-0FE564601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6A5EA6E-20BF-42B6-91AE-56F14EF36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D01F0A-EFAA-4335-8F53-260763503C29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2B64444-0CFA-42A8-80AA-0A339CA874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B4080AF-C411-40E4-8718-46B684047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2E3395B-6DC6-42D1-80E4-70EE8EEE0C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6B3743-0464-4F84-9F8C-6AE64F889B6E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A442107-4E29-40E9-8D04-3E104B594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9DA971B-EF5A-4615-AE7E-3437D0277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2E3395B-6DC6-42D1-80E4-70EE8EEE0C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6B3743-0464-4F84-9F8C-6AE64F889B6E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A442107-4E29-40E9-8D04-3E104B594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9DA971B-EF5A-4615-AE7E-3437D0277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34113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2E3395B-6DC6-42D1-80E4-70EE8EEE0C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6B3743-0464-4F84-9F8C-6AE64F889B6E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A442107-4E29-40E9-8D04-3E104B594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9DA971B-EF5A-4615-AE7E-3437D0277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95568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2E3395B-6DC6-42D1-80E4-70EE8EEE0C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6B3743-0464-4F84-9F8C-6AE64F889B6E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A442107-4E29-40E9-8D04-3E104B594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9DA971B-EF5A-4615-AE7E-3437D0277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62776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84ECF-5D2D-43DE-8615-0DA836C9950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5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61465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69D65C0-2388-4F7E-8D64-1F4539042C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1ED30D-DCAE-4A50-A2EC-7128134B23A6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1286D20-50AB-4D65-AC66-44D018DB26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E1BBC1D4-CD2E-4630-B06E-18E1074B6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172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C50B9-A2FB-4A28-957D-8388848698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41027C-9363-48BB-8D72-E9D827A3F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2B723C-9CB8-46AC-8E1B-E2E59DA2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84086-1033-4229-9783-4DE3536291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84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EFD3EA-B98C-498F-90D4-39392BFBF5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EE8A72-2EEF-4F01-A9BA-EAAF78E42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DE2A96-2A0B-4646-8BE1-3D920ED4A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3C60C-36B5-4DED-A504-2BB2D9AE27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191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5D9333-8003-4941-82F3-C7D681F91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831A61-B7CA-4BB6-924D-F4A6375A3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6CBE5F-75F0-4610-B474-71AF1F99A4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F04F6-0F45-4B93-BFC1-8E7BA2E5D5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72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327CDA-5ACA-4FAC-96B2-DF76B23F9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6BAE5B-763C-42A5-BEF2-8F4BB71033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64147E-FC3E-434D-85FC-684001E764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320CC-D52D-47F3-8690-E23B78C3A2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844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2FD182-2797-471D-85F9-D5166A32D8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71A75B-7B43-4F17-AAA4-C820D2F624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478A11-21BB-4220-B576-83C90BEF19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F3628-A4C1-41B6-ACDF-8E7F862F4D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682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5A2C83-24E2-4C3F-8D26-F2ACB536A8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7AE7D-5424-4512-8302-74624F5654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97D421-9664-48F2-88A0-44AB4731F2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336D-B127-4949-A9C3-B768E457C7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793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F54D85-8F25-49C2-A629-C449344C91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8B49D9-AFEF-4EEF-9485-9F16C71A7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DC6BBDC-83A7-444F-ADE3-C3AD8D276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BD510-0733-4A4E-95F3-D642B568CB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70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E2531D-3CAF-41A5-98C6-CCE09E723E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AFCE7A-1272-4BD8-9F40-0C2C57E16C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0A57F75-E4F8-42A9-B01E-CAE0E6600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975A8-389C-4936-BC3B-7F7D7632E2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029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F1F8941-B4CA-49FA-A823-93ACDFF7E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F965153-982F-4CB0-86DC-4B7CEBFB7D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F771C0-8E99-4A2E-801A-9E016ED6BB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1DA64-7DD8-4D0E-B726-AF511C2D56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322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CBE8DF-247D-4420-A46C-9D500E38A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1BEFC-0015-4D67-B334-32BD393C69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D54681-7C62-49FA-B737-2068DA085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83DE0-B04C-4FEF-B0E7-6EA96D3D13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133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89AA7C-7252-41C7-8396-794B75687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81F967-BEED-4E05-B001-C386D1ECA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1FF31-E84C-4904-B19C-B5C9314E5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1396B-BC35-41CC-94FD-6942036DCF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46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768CB6-8384-47C1-B400-2C7F0DB88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301F226-933E-475C-852E-6AFDA3D8E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1DFE5F-C708-490D-8D5D-8B6F8F8EBA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CF24E0B-71B6-4CE1-BA01-F9FD04B456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27DD5B3-F48E-4E15-BE36-2558451BF9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086BB7C-D15A-4A95-A985-EA14F3B56A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C834F3-C9C2-4751-91ED-7693F21BAA94}"/>
              </a:ext>
            </a:extLst>
          </p:cNvPr>
          <p:cNvSpPr txBox="1"/>
          <p:nvPr/>
        </p:nvSpPr>
        <p:spPr>
          <a:xfrm>
            <a:off x="1763688" y="2060848"/>
            <a:ext cx="5616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6. </a:t>
            </a:r>
            <a:r>
              <a:rPr lang="ru-RU" sz="4400">
                <a:solidFill>
                  <a:srgbClr val="FF0000"/>
                </a:solidFill>
              </a:rPr>
              <a:t>Теорема </a:t>
            </a:r>
            <a:r>
              <a:rPr lang="ru-RU" sz="4400" dirty="0">
                <a:solidFill>
                  <a:srgbClr val="FF0000"/>
                </a:solidFill>
              </a:rPr>
              <a:t>Фалеса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657411" name="Text Box 3"/>
          <p:cNvSpPr txBox="1">
            <a:spLocks noChangeArrowheads="1"/>
          </p:cNvSpPr>
          <p:nvPr/>
        </p:nvSpPr>
        <p:spPr bwMode="auto">
          <a:xfrm>
            <a:off x="0" y="685800"/>
            <a:ext cx="9067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– середина стороны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.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– середина отрезка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В каком отношении делит прямая </a:t>
            </a:r>
            <a:r>
              <a:rPr lang="en-US" altLang="ru-RU" sz="2800" i="1" dirty="0">
                <a:cs typeface="Times New Roman" panose="02020603050405020304" pitchFamily="18" charset="0"/>
              </a:rPr>
              <a:t>AO</a:t>
            </a:r>
            <a:r>
              <a:rPr lang="ru-RU" altLang="ru-RU" sz="2800" dirty="0">
                <a:cs typeface="Times New Roman" panose="02020603050405020304" pitchFamily="18" charset="0"/>
              </a:rPr>
              <a:t> сторону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5D34F9B-C792-442D-A7A9-832D4B819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471" y="2248180"/>
            <a:ext cx="2997057" cy="3046189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554B2D7C-9B6B-4DF1-A3B9-7E7A13389E16}"/>
              </a:ext>
            </a:extLst>
          </p:cNvPr>
          <p:cNvGrpSpPr/>
          <p:nvPr/>
        </p:nvGrpSpPr>
        <p:grpSpPr>
          <a:xfrm>
            <a:off x="-5541" y="2248180"/>
            <a:ext cx="9144000" cy="4344590"/>
            <a:chOff x="-5541" y="2248180"/>
            <a:chExt cx="9144000" cy="4344590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F0B5D38-A9E1-44BA-A112-636D1D66B1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67664" y="2248180"/>
              <a:ext cx="2997057" cy="3046189"/>
            </a:xfrm>
            <a:prstGeom prst="rect">
              <a:avLst/>
            </a:prstGeom>
          </p:spPr>
        </p:pic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DCD4D79-268A-487F-B8DD-15E1675DBCD5}"/>
                </a:ext>
              </a:extLst>
            </p:cNvPr>
            <p:cNvSpPr/>
            <p:nvPr/>
          </p:nvSpPr>
          <p:spPr>
            <a:xfrm>
              <a:off x="-5541" y="5392441"/>
              <a:ext cx="91440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Решение.</a:t>
              </a:r>
              <a:r>
                <a:rPr lang="ru-RU" dirty="0"/>
                <a:t> Через точку </a:t>
              </a:r>
              <a:r>
                <a:rPr lang="en-US" i="1" dirty="0"/>
                <a:t>C</a:t>
              </a:r>
              <a:r>
                <a:rPr lang="en-US" baseline="-25000" dirty="0"/>
                <a:t>1</a:t>
              </a:r>
              <a:r>
                <a:rPr lang="en-US" i="1" dirty="0"/>
                <a:t> </a:t>
              </a:r>
              <a:r>
                <a:rPr lang="ru-RU" dirty="0"/>
                <a:t>проведём прямую, параллельную </a:t>
              </a:r>
              <a:r>
                <a:rPr lang="en-US" i="1" dirty="0"/>
                <a:t>AA</a:t>
              </a:r>
              <a:r>
                <a:rPr lang="en-US" baseline="-25000" dirty="0"/>
                <a:t>1</a:t>
              </a:r>
              <a:r>
                <a:rPr lang="en-US" dirty="0"/>
                <a:t>. </a:t>
              </a:r>
              <a:r>
                <a:rPr lang="ru-RU" dirty="0"/>
                <a:t>Обозначим </a:t>
              </a:r>
              <a:r>
                <a:rPr lang="en-US" i="1" dirty="0"/>
                <a:t>D </a:t>
              </a:r>
              <a:r>
                <a:rPr lang="ru-RU" dirty="0"/>
                <a:t>её точку пересечения со стороной </a:t>
              </a:r>
              <a:r>
                <a:rPr lang="en-US" i="1" dirty="0"/>
                <a:t>BC</a:t>
              </a:r>
              <a:r>
                <a:rPr lang="en-US" dirty="0"/>
                <a:t>. </a:t>
              </a:r>
              <a:r>
                <a:rPr lang="ru-RU" dirty="0"/>
                <a:t>Тогда </a:t>
              </a:r>
              <a:r>
                <a:rPr lang="en-US" i="1" dirty="0"/>
                <a:t>CA</a:t>
              </a:r>
              <a:r>
                <a:rPr lang="en-US" baseline="-25000" dirty="0"/>
                <a:t>1</a:t>
              </a:r>
              <a:r>
                <a:rPr lang="en-US" i="1" dirty="0"/>
                <a:t> =</a:t>
              </a:r>
              <a:r>
                <a:rPr lang="en-US" dirty="0"/>
                <a:t> </a:t>
              </a:r>
              <a:r>
                <a:rPr lang="en-US" i="1" dirty="0"/>
                <a:t>A</a:t>
              </a:r>
              <a:r>
                <a:rPr lang="en-US" baseline="-25000" dirty="0"/>
                <a:t>1</a:t>
              </a:r>
              <a:r>
                <a:rPr lang="en-US" i="1" dirty="0"/>
                <a:t>D</a:t>
              </a:r>
              <a:r>
                <a:rPr lang="en-US" dirty="0"/>
                <a:t> = </a:t>
              </a:r>
              <a:r>
                <a:rPr lang="en-US" i="1" dirty="0"/>
                <a:t>DB</a:t>
              </a:r>
              <a:r>
                <a:rPr lang="en-US" dirty="0"/>
                <a:t>. </a:t>
              </a:r>
              <a:r>
                <a:rPr lang="ru-RU" dirty="0"/>
                <a:t>Следовательно, </a:t>
              </a:r>
              <a:r>
                <a:rPr lang="en-US" i="1" dirty="0"/>
                <a:t>CA</a:t>
              </a:r>
              <a:r>
                <a:rPr lang="en-US" baseline="-25000" dirty="0"/>
                <a:t>1</a:t>
              </a:r>
              <a:r>
                <a:rPr lang="en-US" dirty="0"/>
                <a:t> : </a:t>
              </a:r>
              <a:r>
                <a:rPr lang="en-US" i="1" dirty="0"/>
                <a:t>A</a:t>
              </a:r>
              <a:r>
                <a:rPr lang="en-US" baseline="-25000" dirty="0"/>
                <a:t>1</a:t>
              </a:r>
              <a:r>
                <a:rPr lang="en-US" i="1" dirty="0"/>
                <a:t>B = </a:t>
              </a:r>
              <a:r>
                <a:rPr lang="en-US" dirty="0"/>
                <a:t>1 : 2.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6405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F4BB8953-BA64-4AB1-81A4-9316BC41C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E125899A-7B6F-4E22-AF62-C333F141E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проведена медиана </a:t>
            </a:r>
            <a:r>
              <a:rPr lang="ru-RU" altLang="ru-RU" sz="2800" i="1" dirty="0"/>
              <a:t>СС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отрезок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пересекающий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в точке </a:t>
            </a:r>
            <a:r>
              <a:rPr lang="en-US" altLang="ru-RU" sz="2800" i="1" dirty="0"/>
              <a:t>M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для которого </a:t>
            </a:r>
            <a:r>
              <a:rPr lang="en-US" altLang="ru-RU" sz="2800" i="1" dirty="0"/>
              <a:t>CA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: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= </a:t>
            </a:r>
            <a:r>
              <a:rPr lang="en-US" altLang="ru-RU" sz="2800" dirty="0"/>
              <a:t>3:1</a:t>
            </a:r>
            <a:r>
              <a:rPr lang="ru-RU" altLang="ru-RU" sz="2800" dirty="0"/>
              <a:t>. Найдите отношение </a:t>
            </a:r>
            <a:r>
              <a:rPr lang="en-US" altLang="ru-RU" sz="2800" i="1" dirty="0"/>
              <a:t>CM</a:t>
            </a:r>
            <a:r>
              <a:rPr lang="en-US" altLang="ru-RU" sz="2800" dirty="0"/>
              <a:t> : </a:t>
            </a:r>
            <a:r>
              <a:rPr lang="en-US" altLang="ru-RU" sz="2800" i="1" dirty="0"/>
              <a:t>MC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57348" name="Picture 4">
            <a:extLst>
              <a:ext uri="{FF2B5EF4-FFF2-40B4-BE49-F238E27FC236}">
                <a16:creationId xmlns:a16="http://schemas.microsoft.com/office/drawing/2014/main" id="{449E8A49-FC32-4E6D-BE64-78BD3312B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3590925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8517" name="Group 5">
            <a:extLst>
              <a:ext uri="{FF2B5EF4-FFF2-40B4-BE49-F238E27FC236}">
                <a16:creationId xmlns:a16="http://schemas.microsoft.com/office/drawing/2014/main" id="{D7067C06-0870-4530-AC62-BED19238D48E}"/>
              </a:ext>
            </a:extLst>
          </p:cNvPr>
          <p:cNvGrpSpPr>
            <a:grpSpLocks/>
          </p:cNvGrpSpPr>
          <p:nvPr/>
        </p:nvGrpSpPr>
        <p:grpSpPr bwMode="auto">
          <a:xfrm>
            <a:off x="0" y="2667000"/>
            <a:ext cx="9144000" cy="3048000"/>
            <a:chOff x="0" y="1680"/>
            <a:chExt cx="5760" cy="1920"/>
          </a:xfrm>
        </p:grpSpPr>
        <p:sp>
          <p:nvSpPr>
            <p:cNvPr id="57351" name="Text Box 6">
              <a:extLst>
                <a:ext uri="{FF2B5EF4-FFF2-40B4-BE49-F238E27FC236}">
                  <a16:creationId xmlns:a16="http://schemas.microsoft.com/office/drawing/2014/main" id="{2AD589DB-6AF3-4FDD-B211-197D828B7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ru-RU" altLang="ru-RU" dirty="0"/>
                <a:t>, параллельный отрезку </a:t>
              </a:r>
              <a:r>
                <a:rPr lang="en-US" altLang="ru-RU" i="1" dirty="0"/>
                <a:t>AA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. </a:t>
              </a:r>
              <a:endParaRPr lang="ru-RU" altLang="ru-RU" sz="3200" dirty="0"/>
            </a:p>
          </p:txBody>
        </p:sp>
        <p:pic>
          <p:nvPicPr>
            <p:cNvPr id="57352" name="Picture 7">
              <a:extLst>
                <a:ext uri="{FF2B5EF4-FFF2-40B4-BE49-F238E27FC236}">
                  <a16:creationId xmlns:a16="http://schemas.microsoft.com/office/drawing/2014/main" id="{738F50A0-7FBE-428A-9663-5DE24F202F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680"/>
              <a:ext cx="2262" cy="1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48520" name="Text Box 8">
            <a:extLst>
              <a:ext uri="{FF2B5EF4-FFF2-40B4-BE49-F238E27FC236}">
                <a16:creationId xmlns:a16="http://schemas.microsoft.com/office/drawing/2014/main" id="{1AB5D12D-C51F-4AFB-9163-74FFF4036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70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Он является средней линией треугольника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ru-RU" altLang="ru-RU" dirty="0"/>
              <a:t>, следовательно,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D = DB</a:t>
            </a:r>
            <a:r>
              <a:rPr lang="en-US" altLang="ru-RU" dirty="0"/>
              <a:t>. </a:t>
            </a:r>
            <a:r>
              <a:rPr lang="ru-RU" altLang="ru-RU" dirty="0"/>
              <a:t>В треугольнике </a:t>
            </a:r>
            <a:r>
              <a:rPr lang="en-US" altLang="ru-RU" i="1" dirty="0"/>
              <a:t>CC</a:t>
            </a:r>
            <a:r>
              <a:rPr lang="en-US" altLang="ru-RU" baseline="-25000" dirty="0"/>
              <a:t>1</a:t>
            </a:r>
            <a:r>
              <a:rPr lang="en-US" altLang="ru-RU" i="1" dirty="0"/>
              <a:t>D CA</a:t>
            </a:r>
            <a:r>
              <a:rPr lang="en-US" altLang="ru-RU" baseline="-25000" dirty="0"/>
              <a:t>1</a:t>
            </a:r>
            <a:r>
              <a:rPr lang="en-US" altLang="ru-RU" dirty="0"/>
              <a:t>: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D = </a:t>
            </a:r>
            <a:r>
              <a:rPr lang="en-US" altLang="ru-RU" dirty="0"/>
              <a:t>3:0,5. </a:t>
            </a:r>
            <a:r>
              <a:rPr lang="ru-RU" altLang="ru-RU" dirty="0"/>
              <a:t>Значит, </a:t>
            </a:r>
            <a:r>
              <a:rPr lang="en-US" altLang="ru-RU" i="1" dirty="0"/>
              <a:t>CM </a:t>
            </a:r>
            <a:r>
              <a:rPr lang="en-US" altLang="ru-RU" dirty="0"/>
              <a:t>: </a:t>
            </a:r>
            <a:r>
              <a:rPr lang="en-US" altLang="ru-RU" i="1" dirty="0"/>
              <a:t>MC</a:t>
            </a:r>
            <a:r>
              <a:rPr lang="en-US" altLang="ru-RU" baseline="-25000" dirty="0"/>
              <a:t>1</a:t>
            </a:r>
            <a:r>
              <a:rPr lang="en-US" altLang="ru-RU" dirty="0"/>
              <a:t> = 6:1.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3937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2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046EADE0-5156-4AD5-846B-770A05CB5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287D53CB-2587-40D5-A1DC-F3EF348F4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проведена медиана </a:t>
            </a:r>
            <a:r>
              <a:rPr lang="ru-RU" altLang="ru-RU" sz="2800" i="1" dirty="0"/>
              <a:t>СС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отрезок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пересекающий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в точке </a:t>
            </a:r>
            <a:r>
              <a:rPr lang="en-US" altLang="ru-RU" sz="2800" i="1" dirty="0"/>
              <a:t>M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для которого </a:t>
            </a:r>
            <a:r>
              <a:rPr lang="en-US" altLang="ru-RU" sz="2800" i="1" dirty="0"/>
              <a:t>CA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: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= </a:t>
            </a:r>
            <a:r>
              <a:rPr lang="en-US" altLang="ru-RU" sz="2800" dirty="0"/>
              <a:t>3:1</a:t>
            </a:r>
            <a:r>
              <a:rPr lang="ru-RU" altLang="ru-RU" sz="2800" dirty="0"/>
              <a:t>. Найдите отношение </a:t>
            </a:r>
            <a:r>
              <a:rPr lang="en-US" altLang="ru-RU" sz="2800" i="1" dirty="0"/>
              <a:t>AM</a:t>
            </a:r>
            <a:r>
              <a:rPr lang="en-US" altLang="ru-RU" sz="2800" dirty="0"/>
              <a:t> : </a:t>
            </a:r>
            <a:r>
              <a:rPr lang="en-US" altLang="ru-RU" sz="2800" i="1" dirty="0"/>
              <a:t>MA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450568" name="Text Box 8">
            <a:extLst>
              <a:ext uri="{FF2B5EF4-FFF2-40B4-BE49-F238E27FC236}">
                <a16:creationId xmlns:a16="http://schemas.microsoft.com/office/drawing/2014/main" id="{86133A84-16E2-492D-9EFF-A5283DEE5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70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Имеем,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dirty="0"/>
              <a:t>: </a:t>
            </a:r>
            <a:r>
              <a:rPr lang="en-US" altLang="ru-RU" i="1" dirty="0"/>
              <a:t>DB = </a:t>
            </a:r>
            <a:r>
              <a:rPr lang="en-US" altLang="ru-RU" dirty="0"/>
              <a:t>3:1. </a:t>
            </a:r>
            <a:r>
              <a:rPr lang="ru-RU" altLang="ru-RU" dirty="0"/>
              <a:t>Следовательно, </a:t>
            </a:r>
            <a:r>
              <a:rPr lang="en-US" altLang="ru-RU" i="1" dirty="0"/>
              <a:t>AC</a:t>
            </a:r>
            <a:r>
              <a:rPr lang="en-US" altLang="ru-RU" baseline="-25000" dirty="0"/>
              <a:t>1</a:t>
            </a:r>
            <a:r>
              <a:rPr lang="en-US" altLang="ru-RU" dirty="0"/>
              <a:t> :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 = </a:t>
            </a:r>
            <a:r>
              <a:rPr lang="en-US" altLang="ru-RU" dirty="0"/>
              <a:t>4:3.</a:t>
            </a:r>
            <a:r>
              <a:rPr lang="ru-RU" altLang="ru-RU" i="1" dirty="0"/>
              <a:t> </a:t>
            </a:r>
            <a:r>
              <a:rPr lang="ru-RU" altLang="ru-RU" dirty="0"/>
              <a:t>Значит, </a:t>
            </a:r>
            <a:r>
              <a:rPr lang="en-US" altLang="ru-RU" i="1" dirty="0"/>
              <a:t>AM </a:t>
            </a:r>
            <a:r>
              <a:rPr lang="en-US" altLang="ru-RU" dirty="0"/>
              <a:t>: </a:t>
            </a:r>
            <a:r>
              <a:rPr lang="en-US" altLang="ru-RU" i="1" dirty="0"/>
              <a:t>MA</a:t>
            </a:r>
            <a:r>
              <a:rPr lang="en-US" altLang="ru-RU" baseline="-25000" dirty="0"/>
              <a:t>1</a:t>
            </a:r>
            <a:r>
              <a:rPr lang="en-US" altLang="ru-RU" dirty="0"/>
              <a:t> = 4:3.</a:t>
            </a:r>
            <a:endParaRPr lang="ru-RU" altLang="ru-RU" dirty="0"/>
          </a:p>
        </p:txBody>
      </p:sp>
      <p:pic>
        <p:nvPicPr>
          <p:cNvPr id="59397" name="Picture 10">
            <a:extLst>
              <a:ext uri="{FF2B5EF4-FFF2-40B4-BE49-F238E27FC236}">
                <a16:creationId xmlns:a16="http://schemas.microsoft.com/office/drawing/2014/main" id="{6D331191-61B1-43BD-A16B-D41BFDB16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38400"/>
            <a:ext cx="3430588" cy="279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0572" name="Group 12">
            <a:extLst>
              <a:ext uri="{FF2B5EF4-FFF2-40B4-BE49-F238E27FC236}">
                <a16:creationId xmlns:a16="http://schemas.microsoft.com/office/drawing/2014/main" id="{91D5E0B0-0167-413D-AE16-8B8C2AF5999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3276600"/>
            <a:chOff x="0" y="1536"/>
            <a:chExt cx="5760" cy="2064"/>
          </a:xfrm>
        </p:grpSpPr>
        <p:sp>
          <p:nvSpPr>
            <p:cNvPr id="59399" name="Text Box 6">
              <a:extLst>
                <a:ext uri="{FF2B5EF4-FFF2-40B4-BE49-F238E27FC236}">
                  <a16:creationId xmlns:a16="http://schemas.microsoft.com/office/drawing/2014/main" id="{101A14C4-D166-4904-AE60-F8AABF539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ru-RU" altLang="ru-RU" dirty="0"/>
                <a:t>, параллельный отрезку </a:t>
              </a:r>
              <a:r>
                <a:rPr lang="en-US" altLang="ru-RU" i="1" dirty="0"/>
                <a:t>CC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. </a:t>
              </a:r>
              <a:endParaRPr lang="ru-RU" altLang="ru-RU" sz="3200" dirty="0"/>
            </a:p>
          </p:txBody>
        </p:sp>
        <p:pic>
          <p:nvPicPr>
            <p:cNvPr id="59400" name="Picture 11">
              <a:extLst>
                <a:ext uri="{FF2B5EF4-FFF2-40B4-BE49-F238E27FC236}">
                  <a16:creationId xmlns:a16="http://schemas.microsoft.com/office/drawing/2014/main" id="{CC0CEC90-70BE-4704-94E9-198683E4E6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536"/>
              <a:ext cx="2161" cy="1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9366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C0B9F27-2E70-4053-BB9C-1D5E3F38E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D56553B6-E881-41AE-8CFD-E8544EF35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проведена медиана </a:t>
            </a:r>
            <a:r>
              <a:rPr lang="ru-RU" altLang="ru-RU" sz="2800" i="1" dirty="0"/>
              <a:t>СС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отрезок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пересекающий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в точке </a:t>
            </a:r>
            <a:r>
              <a:rPr lang="en-US" altLang="ru-RU" sz="2800" i="1" dirty="0"/>
              <a:t>M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для которого </a:t>
            </a:r>
            <a:r>
              <a:rPr lang="en-US" altLang="ru-RU" sz="2800" i="1" dirty="0"/>
              <a:t>CA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: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= </a:t>
            </a:r>
            <a:r>
              <a:rPr lang="en-US" altLang="ru-RU" sz="2800" dirty="0"/>
              <a:t>1:2</a:t>
            </a:r>
            <a:r>
              <a:rPr lang="ru-RU" altLang="ru-RU" sz="2800" dirty="0"/>
              <a:t>. Найдите отношение </a:t>
            </a:r>
            <a:r>
              <a:rPr lang="en-US" altLang="ru-RU" sz="2800" i="1" dirty="0"/>
              <a:t>CM</a:t>
            </a:r>
            <a:r>
              <a:rPr lang="en-US" altLang="ru-RU" sz="2800" dirty="0"/>
              <a:t> : </a:t>
            </a:r>
            <a:r>
              <a:rPr lang="en-US" altLang="ru-RU" sz="2800" i="1" dirty="0"/>
              <a:t>MC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1444" name="Picture 9">
            <a:extLst>
              <a:ext uri="{FF2B5EF4-FFF2-40B4-BE49-F238E27FC236}">
                <a16:creationId xmlns:a16="http://schemas.microsoft.com/office/drawing/2014/main" id="{DD2E274F-4AD7-4947-B357-175F10F45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43200"/>
            <a:ext cx="3590925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2141" name="Group 13">
            <a:extLst>
              <a:ext uri="{FF2B5EF4-FFF2-40B4-BE49-F238E27FC236}">
                <a16:creationId xmlns:a16="http://schemas.microsoft.com/office/drawing/2014/main" id="{6E359088-86D9-495D-BDAE-DD14131A3C69}"/>
              </a:ext>
            </a:extLst>
          </p:cNvPr>
          <p:cNvGrpSpPr>
            <a:grpSpLocks/>
          </p:cNvGrpSpPr>
          <p:nvPr/>
        </p:nvGrpSpPr>
        <p:grpSpPr bwMode="auto">
          <a:xfrm>
            <a:off x="0" y="2743200"/>
            <a:ext cx="9144000" cy="2971800"/>
            <a:chOff x="0" y="1728"/>
            <a:chExt cx="5760" cy="1872"/>
          </a:xfrm>
        </p:grpSpPr>
        <p:sp>
          <p:nvSpPr>
            <p:cNvPr id="61447" name="Text Box 6">
              <a:extLst>
                <a:ext uri="{FF2B5EF4-FFF2-40B4-BE49-F238E27FC236}">
                  <a16:creationId xmlns:a16="http://schemas.microsoft.com/office/drawing/2014/main" id="{0C119DAE-35C4-4043-8838-F032A81FDC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ru-RU" altLang="ru-RU" dirty="0"/>
                <a:t>, параллельный отрезку </a:t>
              </a:r>
              <a:r>
                <a:rPr lang="en-US" altLang="ru-RU" i="1" dirty="0"/>
                <a:t>AA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. </a:t>
              </a:r>
              <a:endParaRPr lang="ru-RU" altLang="ru-RU" sz="3200" dirty="0"/>
            </a:p>
          </p:txBody>
        </p:sp>
        <p:pic>
          <p:nvPicPr>
            <p:cNvPr id="61448" name="Picture 10">
              <a:extLst>
                <a:ext uri="{FF2B5EF4-FFF2-40B4-BE49-F238E27FC236}">
                  <a16:creationId xmlns:a16="http://schemas.microsoft.com/office/drawing/2014/main" id="{5751B16C-64F2-44CB-9D23-67B3F03D64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728"/>
              <a:ext cx="2262" cy="1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32140" name="Text Box 12">
            <a:extLst>
              <a:ext uri="{FF2B5EF4-FFF2-40B4-BE49-F238E27FC236}">
                <a16:creationId xmlns:a16="http://schemas.microsoft.com/office/drawing/2014/main" id="{52D7AA13-46DB-4703-9B7D-847FCFFCF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70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Он является средней линией треугольника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ru-RU" altLang="ru-RU" dirty="0"/>
              <a:t>, следовательно,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D = DB</a:t>
            </a:r>
            <a:r>
              <a:rPr lang="en-US" altLang="ru-RU" dirty="0"/>
              <a:t>. </a:t>
            </a:r>
            <a:r>
              <a:rPr lang="ru-RU" altLang="ru-RU" dirty="0"/>
              <a:t>В треугольнике </a:t>
            </a:r>
            <a:r>
              <a:rPr lang="en-US" altLang="ru-RU" i="1" dirty="0"/>
              <a:t>CC</a:t>
            </a:r>
            <a:r>
              <a:rPr lang="en-US" altLang="ru-RU" baseline="-25000" dirty="0"/>
              <a:t>1</a:t>
            </a:r>
            <a:r>
              <a:rPr lang="en-US" altLang="ru-RU" i="1" dirty="0"/>
              <a:t>D CA</a:t>
            </a:r>
            <a:r>
              <a:rPr lang="en-US" altLang="ru-RU" baseline="-25000" dirty="0"/>
              <a:t>1</a:t>
            </a:r>
            <a:r>
              <a:rPr lang="en-US" altLang="ru-RU" dirty="0"/>
              <a:t>: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D = </a:t>
            </a:r>
            <a:r>
              <a:rPr lang="en-US" altLang="ru-RU" dirty="0"/>
              <a:t>1:1. </a:t>
            </a:r>
            <a:r>
              <a:rPr lang="ru-RU" altLang="ru-RU" dirty="0"/>
              <a:t>Значит, </a:t>
            </a:r>
            <a:r>
              <a:rPr lang="en-US" altLang="ru-RU" i="1" dirty="0"/>
              <a:t>CM </a:t>
            </a:r>
            <a:r>
              <a:rPr lang="en-US" altLang="ru-RU" dirty="0"/>
              <a:t>: </a:t>
            </a:r>
            <a:r>
              <a:rPr lang="en-US" altLang="ru-RU" i="1" dirty="0"/>
              <a:t>MC</a:t>
            </a:r>
            <a:r>
              <a:rPr lang="en-US" altLang="ru-RU" baseline="-25000" dirty="0"/>
              <a:t>1</a:t>
            </a:r>
            <a:r>
              <a:rPr lang="en-US" altLang="ru-RU" dirty="0"/>
              <a:t> = 1:1.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8119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4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213F174-5330-4552-BA2D-238BFDBC5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34E0EA38-21AA-4AAC-97A2-62AE2D36F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проведена медиана </a:t>
            </a:r>
            <a:r>
              <a:rPr lang="ru-RU" altLang="ru-RU" sz="2800" i="1" dirty="0"/>
              <a:t>СС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отрезок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пересекающий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в точке </a:t>
            </a:r>
            <a:r>
              <a:rPr lang="en-US" altLang="ru-RU" sz="2800" i="1" dirty="0"/>
              <a:t>M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для которого </a:t>
            </a:r>
            <a:r>
              <a:rPr lang="en-US" altLang="ru-RU" sz="2800" i="1" dirty="0"/>
              <a:t>CA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: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= </a:t>
            </a:r>
            <a:r>
              <a:rPr lang="en-US" altLang="ru-RU" sz="2800" dirty="0"/>
              <a:t>1:2</a:t>
            </a:r>
            <a:r>
              <a:rPr lang="ru-RU" altLang="ru-RU" sz="2800" dirty="0"/>
              <a:t>. Найдите отношение </a:t>
            </a:r>
            <a:r>
              <a:rPr lang="en-US" altLang="ru-RU" sz="2800" i="1" dirty="0"/>
              <a:t>AM</a:t>
            </a:r>
            <a:r>
              <a:rPr lang="en-US" altLang="ru-RU" sz="2800" dirty="0"/>
              <a:t> : </a:t>
            </a:r>
            <a:r>
              <a:rPr lang="en-US" altLang="ru-RU" sz="2800" i="1" dirty="0"/>
              <a:t>MA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452616" name="Text Box 8">
            <a:extLst>
              <a:ext uri="{FF2B5EF4-FFF2-40B4-BE49-F238E27FC236}">
                <a16:creationId xmlns:a16="http://schemas.microsoft.com/office/drawing/2014/main" id="{628C18D3-436D-438B-8365-55D6F17FE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705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Имеем, </a:t>
            </a:r>
            <a:r>
              <a:rPr lang="ru-RU" altLang="ru-RU" i="1" dirty="0"/>
              <a:t>С</a:t>
            </a:r>
            <a:r>
              <a:rPr lang="en-US" altLang="ru-RU" baseline="-25000" dirty="0"/>
              <a:t>1</a:t>
            </a:r>
            <a:r>
              <a:rPr lang="en-US" altLang="ru-RU" i="1" dirty="0"/>
              <a:t>D </a:t>
            </a:r>
            <a:r>
              <a:rPr lang="ru-RU" altLang="ru-RU" dirty="0"/>
              <a:t>:</a:t>
            </a:r>
            <a:r>
              <a:rPr lang="en-US" altLang="ru-RU" i="1" dirty="0"/>
              <a:t> DB</a:t>
            </a:r>
            <a:r>
              <a:rPr lang="ru-RU" altLang="ru-RU" i="1" dirty="0"/>
              <a:t> </a:t>
            </a:r>
            <a:r>
              <a:rPr lang="ru-RU" altLang="ru-RU" dirty="0"/>
              <a:t>= 1:2</a:t>
            </a:r>
            <a:r>
              <a:rPr lang="en-US" altLang="ru-RU" dirty="0"/>
              <a:t>. </a:t>
            </a:r>
            <a:r>
              <a:rPr lang="ru-RU" altLang="ru-RU" dirty="0"/>
              <a:t>Следовательно, </a:t>
            </a:r>
            <a:r>
              <a:rPr lang="en-US" altLang="ru-RU" i="1" dirty="0"/>
              <a:t>AC</a:t>
            </a:r>
            <a:r>
              <a:rPr lang="en-US" altLang="ru-RU" baseline="-25000" dirty="0"/>
              <a:t>1</a:t>
            </a:r>
            <a:r>
              <a:rPr lang="en-US" altLang="ru-RU" dirty="0"/>
              <a:t>: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 = </a:t>
            </a:r>
            <a:r>
              <a:rPr lang="en-US" altLang="ru-RU" dirty="0"/>
              <a:t>3:1. </a:t>
            </a:r>
            <a:r>
              <a:rPr lang="ru-RU" altLang="ru-RU" dirty="0"/>
              <a:t>Значит, </a:t>
            </a:r>
            <a:r>
              <a:rPr lang="en-US" altLang="ru-RU" i="1" dirty="0"/>
              <a:t>AM </a:t>
            </a:r>
            <a:r>
              <a:rPr lang="en-US" altLang="ru-RU" dirty="0"/>
              <a:t>: </a:t>
            </a:r>
            <a:r>
              <a:rPr lang="en-US" altLang="ru-RU" i="1" dirty="0"/>
              <a:t>MA</a:t>
            </a:r>
            <a:r>
              <a:rPr lang="en-US" altLang="ru-RU" baseline="-25000" dirty="0"/>
              <a:t>1</a:t>
            </a:r>
            <a:r>
              <a:rPr lang="en-US" altLang="ru-RU" dirty="0"/>
              <a:t> = 3:1.</a:t>
            </a:r>
            <a:endParaRPr lang="ru-RU" altLang="ru-RU" dirty="0"/>
          </a:p>
        </p:txBody>
      </p:sp>
      <p:pic>
        <p:nvPicPr>
          <p:cNvPr id="63493" name="Picture 9">
            <a:extLst>
              <a:ext uri="{FF2B5EF4-FFF2-40B4-BE49-F238E27FC236}">
                <a16:creationId xmlns:a16="http://schemas.microsoft.com/office/drawing/2014/main" id="{7EA794F2-11A5-4B9E-B906-949EDC149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362200"/>
            <a:ext cx="3430588" cy="279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2619" name="Group 11">
            <a:extLst>
              <a:ext uri="{FF2B5EF4-FFF2-40B4-BE49-F238E27FC236}">
                <a16:creationId xmlns:a16="http://schemas.microsoft.com/office/drawing/2014/main" id="{77922F0F-98DA-481F-9B4A-EAA8556C2ADD}"/>
              </a:ext>
            </a:extLst>
          </p:cNvPr>
          <p:cNvGrpSpPr>
            <a:grpSpLocks/>
          </p:cNvGrpSpPr>
          <p:nvPr/>
        </p:nvGrpSpPr>
        <p:grpSpPr bwMode="auto">
          <a:xfrm>
            <a:off x="0" y="2362200"/>
            <a:ext cx="9144000" cy="3352800"/>
            <a:chOff x="0" y="1488"/>
            <a:chExt cx="5760" cy="2112"/>
          </a:xfrm>
        </p:grpSpPr>
        <p:sp>
          <p:nvSpPr>
            <p:cNvPr id="63495" name="Text Box 6">
              <a:extLst>
                <a:ext uri="{FF2B5EF4-FFF2-40B4-BE49-F238E27FC236}">
                  <a16:creationId xmlns:a16="http://schemas.microsoft.com/office/drawing/2014/main" id="{21CE32FC-735A-40F9-A827-E16AEF91E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ru-RU" altLang="ru-RU" dirty="0"/>
                <a:t>, параллельный отрезку </a:t>
              </a:r>
              <a:r>
                <a:rPr lang="en-US" altLang="ru-RU" i="1" dirty="0"/>
                <a:t>CC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. </a:t>
              </a:r>
              <a:endParaRPr lang="ru-RU" altLang="ru-RU" sz="3200" dirty="0"/>
            </a:p>
          </p:txBody>
        </p:sp>
        <p:pic>
          <p:nvPicPr>
            <p:cNvPr id="63496" name="Picture 10">
              <a:extLst>
                <a:ext uri="{FF2B5EF4-FFF2-40B4-BE49-F238E27FC236}">
                  <a16:creationId xmlns:a16="http://schemas.microsoft.com/office/drawing/2014/main" id="{5FEA07CC-9A07-47A3-8CA5-300267A106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488"/>
              <a:ext cx="2161" cy="1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0079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>
            <a:extLst>
              <a:ext uri="{FF2B5EF4-FFF2-40B4-BE49-F238E27FC236}">
                <a16:creationId xmlns:a16="http://schemas.microsoft.com/office/drawing/2014/main" id="{A26B8170-1F27-4874-83A2-97E6FA55A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5539" name="Text Box 1027">
            <a:extLst>
              <a:ext uri="{FF2B5EF4-FFF2-40B4-BE49-F238E27FC236}">
                <a16:creationId xmlns:a16="http://schemas.microsoft.com/office/drawing/2014/main" id="{458C4CE0-3CE1-4B60-BE5C-136971380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проведена отрезки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отрезок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пересекающиеся</a:t>
            </a:r>
            <a:r>
              <a:rPr lang="en-US" altLang="ru-RU" sz="2800" dirty="0"/>
              <a:t> </a:t>
            </a:r>
            <a:r>
              <a:rPr lang="ru-RU" altLang="ru-RU" sz="2800" dirty="0"/>
              <a:t>в точке </a:t>
            </a:r>
            <a:r>
              <a:rPr lang="en-US" altLang="ru-RU" sz="2800" i="1" dirty="0"/>
              <a:t>M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для которых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: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= </a:t>
            </a:r>
            <a:r>
              <a:rPr lang="en-US" altLang="ru-RU" sz="2800" dirty="0"/>
              <a:t>1:2,</a:t>
            </a:r>
            <a:r>
              <a:rPr lang="ru-RU" altLang="ru-RU" sz="2800" dirty="0"/>
              <a:t> </a:t>
            </a:r>
            <a:r>
              <a:rPr lang="en-US" altLang="ru-RU" sz="2800" i="1" dirty="0"/>
              <a:t>CA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: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= </a:t>
            </a:r>
            <a:r>
              <a:rPr lang="en-US" altLang="ru-RU" sz="2800" dirty="0"/>
              <a:t>2:1</a:t>
            </a:r>
            <a:r>
              <a:rPr lang="ru-RU" altLang="ru-RU" sz="2800" dirty="0"/>
              <a:t>. Найдите отношение </a:t>
            </a:r>
            <a:r>
              <a:rPr lang="en-US" altLang="ru-RU" sz="2800" i="1" dirty="0"/>
              <a:t>CM</a:t>
            </a:r>
            <a:r>
              <a:rPr lang="en-US" altLang="ru-RU" sz="2800" dirty="0"/>
              <a:t> : </a:t>
            </a:r>
            <a:r>
              <a:rPr lang="en-US" altLang="ru-RU" sz="2800" i="1" dirty="0"/>
              <a:t>MC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5540" name="Picture 1028">
            <a:extLst>
              <a:ext uri="{FF2B5EF4-FFF2-40B4-BE49-F238E27FC236}">
                <a16:creationId xmlns:a16="http://schemas.microsoft.com/office/drawing/2014/main" id="{2C261D1F-A88C-4761-8F5B-6D85E1108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43200"/>
            <a:ext cx="3590925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4661" name="Group 1029">
            <a:extLst>
              <a:ext uri="{FF2B5EF4-FFF2-40B4-BE49-F238E27FC236}">
                <a16:creationId xmlns:a16="http://schemas.microsoft.com/office/drawing/2014/main" id="{B258B874-6181-448E-BC37-D308E2AD4460}"/>
              </a:ext>
            </a:extLst>
          </p:cNvPr>
          <p:cNvGrpSpPr>
            <a:grpSpLocks/>
          </p:cNvGrpSpPr>
          <p:nvPr/>
        </p:nvGrpSpPr>
        <p:grpSpPr bwMode="auto">
          <a:xfrm>
            <a:off x="0" y="2743200"/>
            <a:ext cx="9144000" cy="3714750"/>
            <a:chOff x="0" y="1728"/>
            <a:chExt cx="5760" cy="2340"/>
          </a:xfrm>
        </p:grpSpPr>
        <p:sp>
          <p:nvSpPr>
            <p:cNvPr id="65542" name="Text Box 1030">
              <a:extLst>
                <a:ext uri="{FF2B5EF4-FFF2-40B4-BE49-F238E27FC236}">
                  <a16:creationId xmlns:a16="http://schemas.microsoft.com/office/drawing/2014/main" id="{22C15D50-0E40-48AE-B73E-38591E154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ru-RU" altLang="ru-RU" dirty="0"/>
                <a:t>, параллельный отрезку </a:t>
              </a:r>
              <a:r>
                <a:rPr lang="en-US" altLang="ru-RU" i="1" dirty="0"/>
                <a:t>AA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. Тогда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dirty="0"/>
                <a:t>:</a:t>
              </a:r>
              <a:r>
                <a:rPr lang="en-US" altLang="ru-RU" i="1" dirty="0"/>
                <a:t>DB = AC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: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 = </a:t>
              </a:r>
              <a:r>
                <a:rPr lang="en-US" altLang="ru-RU" dirty="0"/>
                <a:t>1:2</a:t>
              </a:r>
              <a:r>
                <a:rPr lang="en-US" altLang="ru-RU" i="1" dirty="0"/>
                <a:t>.</a:t>
              </a:r>
              <a:r>
                <a:rPr lang="en-US" altLang="ru-RU" dirty="0"/>
                <a:t> </a:t>
              </a:r>
              <a:r>
                <a:rPr lang="ru-RU" altLang="ru-RU" dirty="0"/>
                <a:t>В треугольнике </a:t>
              </a:r>
              <a:r>
                <a:rPr lang="en-US" altLang="ru-RU" i="1" dirty="0"/>
                <a:t>CC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 CA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: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 = </a:t>
              </a:r>
              <a:r>
                <a:rPr lang="en-US" altLang="ru-RU" dirty="0"/>
                <a:t>2 : 1/3. </a:t>
              </a:r>
              <a:r>
                <a:rPr lang="ru-RU" altLang="ru-RU" dirty="0"/>
                <a:t>Значит, </a:t>
              </a:r>
              <a:r>
                <a:rPr lang="en-US" altLang="ru-RU" i="1" dirty="0"/>
                <a:t>CM </a:t>
              </a:r>
              <a:r>
                <a:rPr lang="en-US" altLang="ru-RU" dirty="0"/>
                <a:t>: </a:t>
              </a:r>
              <a:r>
                <a:rPr lang="en-US" altLang="ru-RU" i="1" dirty="0"/>
                <a:t>MC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= 6:1.</a:t>
              </a:r>
              <a:endParaRPr lang="ru-RU" altLang="ru-RU" sz="3200" dirty="0"/>
            </a:p>
          </p:txBody>
        </p:sp>
        <p:pic>
          <p:nvPicPr>
            <p:cNvPr id="65543" name="Picture 1031">
              <a:extLst>
                <a:ext uri="{FF2B5EF4-FFF2-40B4-BE49-F238E27FC236}">
                  <a16:creationId xmlns:a16="http://schemas.microsoft.com/office/drawing/2014/main" id="{916277DA-0781-454F-803F-FFFA5DBA27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728"/>
              <a:ext cx="2262" cy="1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05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BD911316-C7CC-4CC9-8AF9-CE64B8BCD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A0109329-C814-4009-A595-2945F91E8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В треугольнике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проведена медиана </a:t>
            </a:r>
            <a:r>
              <a:rPr lang="ru-RU" altLang="ru-RU" sz="2800" i="1" dirty="0"/>
              <a:t>СС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отрезок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пересекающий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в точке </a:t>
            </a:r>
            <a:r>
              <a:rPr lang="en-US" altLang="ru-RU" sz="2800" i="1" dirty="0"/>
              <a:t>M</a:t>
            </a:r>
            <a:r>
              <a:rPr lang="en-US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для которого </a:t>
            </a:r>
            <a:r>
              <a:rPr lang="en-US" altLang="ru-RU" sz="2800" i="1" dirty="0"/>
              <a:t>CA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: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= </a:t>
            </a:r>
            <a:r>
              <a:rPr lang="en-US" altLang="ru-RU" sz="2800" dirty="0"/>
              <a:t>2:1</a:t>
            </a:r>
            <a:r>
              <a:rPr lang="ru-RU" altLang="ru-RU" sz="2800" dirty="0"/>
              <a:t>. Найдите отношение </a:t>
            </a:r>
            <a:r>
              <a:rPr lang="en-US" altLang="ru-RU" sz="2800" i="1" dirty="0"/>
              <a:t>AM</a:t>
            </a:r>
            <a:r>
              <a:rPr lang="en-US" altLang="ru-RU" sz="2800" dirty="0"/>
              <a:t> : </a:t>
            </a:r>
            <a:r>
              <a:rPr lang="en-US" altLang="ru-RU" sz="2800" i="1" dirty="0"/>
              <a:t>MA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67588" name="Picture 8">
            <a:extLst>
              <a:ext uri="{FF2B5EF4-FFF2-40B4-BE49-F238E27FC236}">
                <a16:creationId xmlns:a16="http://schemas.microsoft.com/office/drawing/2014/main" id="{94933A34-D70C-4F98-9D88-0E93F271A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405063" cy="259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6474" name="Group 10">
            <a:extLst>
              <a:ext uri="{FF2B5EF4-FFF2-40B4-BE49-F238E27FC236}">
                <a16:creationId xmlns:a16="http://schemas.microsoft.com/office/drawing/2014/main" id="{0281AF89-E7DA-438D-8609-6D5248ACA9B3}"/>
              </a:ext>
            </a:extLst>
          </p:cNvPr>
          <p:cNvGrpSpPr>
            <a:grpSpLocks/>
          </p:cNvGrpSpPr>
          <p:nvPr/>
        </p:nvGrpSpPr>
        <p:grpSpPr bwMode="auto">
          <a:xfrm>
            <a:off x="0" y="2667000"/>
            <a:ext cx="9144000" cy="3790950"/>
            <a:chOff x="0" y="1680"/>
            <a:chExt cx="5760" cy="2388"/>
          </a:xfrm>
        </p:grpSpPr>
        <p:sp>
          <p:nvSpPr>
            <p:cNvPr id="67590" name="Text Box 6">
              <a:extLst>
                <a:ext uri="{FF2B5EF4-FFF2-40B4-BE49-F238E27FC236}">
                  <a16:creationId xmlns:a16="http://schemas.microsoft.com/office/drawing/2014/main" id="{1E31E1D9-BF6F-421A-A196-6789DB07CF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576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Проведем отрезок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ru-RU" altLang="ru-RU" dirty="0"/>
                <a:t>, параллельный отрезку </a:t>
              </a:r>
              <a:r>
                <a:rPr lang="en-US" altLang="ru-RU" i="1" dirty="0"/>
                <a:t>CC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. Тогда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dirty="0"/>
                <a:t>:</a:t>
              </a:r>
              <a:r>
                <a:rPr lang="en-US" altLang="ru-RU" i="1" dirty="0"/>
                <a:t>DB = </a:t>
              </a:r>
              <a:r>
                <a:rPr lang="en-US" altLang="ru-RU" dirty="0"/>
                <a:t>2:1</a:t>
              </a:r>
              <a:r>
                <a:rPr lang="ru-RU" altLang="ru-RU" dirty="0"/>
                <a:t>, </a:t>
              </a:r>
              <a:r>
                <a:rPr lang="en-US" altLang="ru-RU" i="1" dirty="0"/>
                <a:t>AC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=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dirty="0"/>
                <a:t>. </a:t>
              </a:r>
              <a:r>
                <a:rPr lang="ru-RU" altLang="ru-RU" dirty="0"/>
                <a:t>Следовательно, </a:t>
              </a:r>
              <a:r>
                <a:rPr lang="en-US" altLang="ru-RU" i="1" dirty="0"/>
                <a:t>AC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 </a:t>
              </a:r>
              <a:r>
                <a:rPr lang="en-US" altLang="ru-RU" dirty="0"/>
                <a:t>: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D</a:t>
              </a:r>
              <a:r>
                <a:rPr lang="en-US" altLang="ru-RU" dirty="0"/>
                <a:t> = 3:2. </a:t>
              </a:r>
              <a:r>
                <a:rPr lang="ru-RU" altLang="ru-RU" dirty="0"/>
                <a:t>Значит, </a:t>
              </a:r>
              <a:r>
                <a:rPr lang="en-US" altLang="ru-RU" i="1" dirty="0"/>
                <a:t>AM</a:t>
              </a:r>
              <a:r>
                <a:rPr lang="en-US" altLang="ru-RU" dirty="0"/>
                <a:t>:</a:t>
              </a:r>
              <a:r>
                <a:rPr lang="en-US" altLang="ru-RU" i="1" dirty="0"/>
                <a:t>MA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= 3:2.</a:t>
              </a:r>
              <a:endParaRPr lang="ru-RU" altLang="ru-RU" sz="3200" dirty="0"/>
            </a:p>
          </p:txBody>
        </p:sp>
        <p:pic>
          <p:nvPicPr>
            <p:cNvPr id="67591" name="Picture 9">
              <a:extLst>
                <a:ext uri="{FF2B5EF4-FFF2-40B4-BE49-F238E27FC236}">
                  <a16:creationId xmlns:a16="http://schemas.microsoft.com/office/drawing/2014/main" id="{4D443DE8-3DA5-4A86-93A3-CCB96A9B20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680"/>
              <a:ext cx="1515" cy="1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90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13893" y="689196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2800" dirty="0"/>
              <a:t>На продолжении стороны </a:t>
            </a:r>
            <a:r>
              <a:rPr lang="ru-RU" sz="2800" i="1" dirty="0"/>
              <a:t>AB </a:t>
            </a:r>
            <a:r>
              <a:rPr lang="ru-RU" sz="2800" dirty="0"/>
              <a:t>треугольника </a:t>
            </a:r>
            <a:r>
              <a:rPr lang="ru-RU" sz="2800" i="1" dirty="0"/>
              <a:t>ABC </a:t>
            </a:r>
            <a:r>
              <a:rPr lang="ru-RU" sz="2800" dirty="0"/>
              <a:t>взята точка </a:t>
            </a:r>
            <a:r>
              <a:rPr lang="ru-RU" sz="2800" i="1" dirty="0"/>
              <a:t>D</a:t>
            </a:r>
            <a:r>
              <a:rPr lang="ru-RU" sz="2800" dirty="0"/>
              <a:t>, </a:t>
            </a:r>
            <a:r>
              <a:rPr lang="ru-RU" sz="2800" i="1" dirty="0"/>
              <a:t>AB = BD</a:t>
            </a:r>
            <a:r>
              <a:rPr lang="ru-RU" sz="2800" dirty="0"/>
              <a:t>. Через неё и середину </a:t>
            </a:r>
            <a:r>
              <a:rPr lang="ru-RU" sz="2800" i="1" dirty="0"/>
              <a:t>E </a:t>
            </a:r>
            <a:r>
              <a:rPr lang="ru-RU" sz="2800" dirty="0"/>
              <a:t>стороны </a:t>
            </a:r>
            <a:r>
              <a:rPr lang="ru-RU" sz="2800" i="1" dirty="0"/>
              <a:t>AC </a:t>
            </a:r>
            <a:r>
              <a:rPr lang="ru-RU" sz="2800" dirty="0"/>
              <a:t>проведена прямая, пересекающая сторону </a:t>
            </a:r>
            <a:r>
              <a:rPr lang="ru-RU" sz="2800" i="1" dirty="0"/>
              <a:t>BC </a:t>
            </a:r>
            <a:r>
              <a:rPr lang="ru-RU" sz="2800" dirty="0"/>
              <a:t>в точке </a:t>
            </a:r>
            <a:r>
              <a:rPr lang="ru-RU" sz="2800" i="1" dirty="0"/>
              <a:t>F</a:t>
            </a:r>
            <a:r>
              <a:rPr lang="ru-RU" sz="2800" dirty="0"/>
              <a:t>. Найдите отношение </a:t>
            </a:r>
            <a:r>
              <a:rPr lang="ru-RU" sz="2800" i="1" dirty="0"/>
              <a:t>BF </a:t>
            </a:r>
            <a:r>
              <a:rPr lang="ru-RU" sz="2800" dirty="0"/>
              <a:t>: </a:t>
            </a:r>
            <a:r>
              <a:rPr lang="ru-RU" sz="2800" i="1" dirty="0"/>
              <a:t>FC</a:t>
            </a:r>
            <a:r>
              <a:rPr lang="ru-RU" sz="2800" dirty="0"/>
              <a:t>. 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36912"/>
            <a:ext cx="4275364" cy="2114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2694A304-6D69-407A-900B-F8BE6667E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14D92A8-EB0D-4CF3-8BA7-45D1EFEEA7E2}"/>
              </a:ext>
            </a:extLst>
          </p:cNvPr>
          <p:cNvGrpSpPr/>
          <p:nvPr/>
        </p:nvGrpSpPr>
        <p:grpSpPr>
          <a:xfrm>
            <a:off x="-5541" y="2591763"/>
            <a:ext cx="9144000" cy="3460192"/>
            <a:chOff x="-5541" y="2591763"/>
            <a:chExt cx="9144000" cy="3460192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A46749CF-C089-4EA8-81DC-F2E14F17BA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2591763"/>
              <a:ext cx="4257299" cy="1999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9FE57144-F30E-4B1A-AD44-04B39FCD9B36}"/>
                </a:ext>
              </a:extLst>
            </p:cNvPr>
            <p:cNvSpPr/>
            <p:nvPr/>
          </p:nvSpPr>
          <p:spPr>
            <a:xfrm>
              <a:off x="-5541" y="4851626"/>
              <a:ext cx="9144000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Решение.</a:t>
              </a:r>
              <a:r>
                <a:rPr lang="ru-RU" dirty="0"/>
                <a:t> Через точку </a:t>
              </a:r>
              <a:r>
                <a:rPr lang="en-US" i="1" dirty="0"/>
                <a:t>B </a:t>
              </a:r>
              <a:r>
                <a:rPr lang="ru-RU" dirty="0"/>
                <a:t>проведём прямую, параллельную </a:t>
              </a:r>
              <a:r>
                <a:rPr lang="en-US" i="1" dirty="0"/>
                <a:t>DE</a:t>
              </a:r>
              <a:r>
                <a:rPr lang="en-US" dirty="0"/>
                <a:t>. </a:t>
              </a:r>
              <a:r>
                <a:rPr lang="ru-RU" dirty="0"/>
                <a:t>Обозначим </a:t>
              </a:r>
              <a:r>
                <a:rPr lang="en-US" i="1" dirty="0"/>
                <a:t>G </a:t>
              </a:r>
              <a:r>
                <a:rPr lang="ru-RU" dirty="0"/>
                <a:t>её точку пересечения со стороной </a:t>
              </a:r>
              <a:r>
                <a:rPr lang="en-US" i="1" dirty="0"/>
                <a:t>AC</a:t>
              </a:r>
              <a:r>
                <a:rPr lang="en-US" dirty="0"/>
                <a:t>. </a:t>
              </a:r>
              <a:r>
                <a:rPr lang="ru-RU" dirty="0"/>
                <a:t>Тогда </a:t>
              </a:r>
              <a:r>
                <a:rPr lang="en-US" i="1" dirty="0"/>
                <a:t>BF </a:t>
              </a:r>
              <a:r>
                <a:rPr lang="en-US" dirty="0"/>
                <a:t>: </a:t>
              </a:r>
              <a:r>
                <a:rPr lang="en-US" i="1" dirty="0"/>
                <a:t>FC</a:t>
              </a:r>
              <a:r>
                <a:rPr lang="en-US" dirty="0"/>
                <a:t> = </a:t>
              </a:r>
              <a:r>
                <a:rPr lang="en-US" i="1" dirty="0"/>
                <a:t>GE </a:t>
              </a:r>
              <a:r>
                <a:rPr lang="en-US" dirty="0"/>
                <a:t>: </a:t>
              </a:r>
              <a:r>
                <a:rPr lang="en-US" i="1" dirty="0"/>
                <a:t>EC = </a:t>
              </a:r>
              <a:r>
                <a:rPr lang="en-US" dirty="0"/>
                <a:t>1 : 2.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99162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3905" y="595287"/>
            <a:ext cx="9067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Точка </a:t>
            </a:r>
            <a:r>
              <a:rPr lang="en-US" sz="2800" i="1" dirty="0">
                <a:cs typeface="Times New Roman" pitchFamily="18" charset="0"/>
              </a:rPr>
              <a:t>A</a:t>
            </a:r>
            <a:r>
              <a:rPr lang="ru-RU" sz="2800" baseline="-30000" dirty="0">
                <a:cs typeface="Times New Roman" pitchFamily="18" charset="0"/>
              </a:rPr>
              <a:t>1</a:t>
            </a:r>
            <a:r>
              <a:rPr lang="ru-RU" sz="2800" dirty="0">
                <a:cs typeface="Times New Roman" pitchFamily="18" charset="0"/>
              </a:rPr>
              <a:t> делит сторону </a:t>
            </a:r>
            <a:r>
              <a:rPr lang="en-US" sz="2800" i="1" dirty="0">
                <a:cs typeface="Times New Roman" pitchFamily="18" charset="0"/>
              </a:rPr>
              <a:t>BC</a:t>
            </a:r>
            <a:r>
              <a:rPr lang="ru-RU" sz="2800" dirty="0">
                <a:cs typeface="Times New Roman" pitchFamily="18" charset="0"/>
              </a:rPr>
              <a:t> треугольника </a:t>
            </a:r>
            <a:r>
              <a:rPr lang="en-US" sz="2800" i="1" dirty="0">
                <a:cs typeface="Times New Roman" pitchFamily="18" charset="0"/>
              </a:rPr>
              <a:t>ABC</a:t>
            </a:r>
            <a:r>
              <a:rPr lang="ru-RU" sz="2800" dirty="0">
                <a:cs typeface="Times New Roman" pitchFamily="18" charset="0"/>
              </a:rPr>
              <a:t> в отношении 1:2. Точка </a:t>
            </a:r>
            <a:r>
              <a:rPr lang="en-US" sz="2800" i="1" dirty="0">
                <a:cs typeface="Times New Roman" pitchFamily="18" charset="0"/>
              </a:rPr>
              <a:t>B</a:t>
            </a:r>
            <a:r>
              <a:rPr lang="ru-RU" sz="2800" baseline="-30000" dirty="0">
                <a:cs typeface="Times New Roman" pitchFamily="18" charset="0"/>
              </a:rPr>
              <a:t>1</a:t>
            </a:r>
            <a:r>
              <a:rPr lang="ru-RU" sz="2800" dirty="0">
                <a:cs typeface="Times New Roman" pitchFamily="18" charset="0"/>
              </a:rPr>
              <a:t> делит сторону </a:t>
            </a:r>
            <a:r>
              <a:rPr lang="en-US" sz="2800" i="1" dirty="0">
                <a:cs typeface="Times New Roman" pitchFamily="18" charset="0"/>
              </a:rPr>
              <a:t>AC</a:t>
            </a:r>
            <a:r>
              <a:rPr lang="ru-RU" sz="2800" dirty="0">
                <a:cs typeface="Times New Roman" pitchFamily="18" charset="0"/>
              </a:rPr>
              <a:t> в отношении 2:1. Прямая </a:t>
            </a:r>
            <a:r>
              <a:rPr lang="en-US" sz="2800" i="1" dirty="0">
                <a:cs typeface="Times New Roman" pitchFamily="18" charset="0"/>
              </a:rPr>
              <a:t>A</a:t>
            </a:r>
            <a:r>
              <a:rPr lang="ru-RU" sz="2800" baseline="-30000" dirty="0">
                <a:cs typeface="Times New Roman" pitchFamily="18" charset="0"/>
              </a:rPr>
              <a:t>1</a:t>
            </a:r>
            <a:r>
              <a:rPr lang="en-US" sz="2800" i="1" dirty="0">
                <a:cs typeface="Times New Roman" pitchFamily="18" charset="0"/>
              </a:rPr>
              <a:t>B</a:t>
            </a:r>
            <a:r>
              <a:rPr lang="ru-RU" sz="2800" baseline="-30000" dirty="0">
                <a:cs typeface="Times New Roman" pitchFamily="18" charset="0"/>
              </a:rPr>
              <a:t>1</a:t>
            </a:r>
            <a:r>
              <a:rPr lang="ru-RU" sz="2800" dirty="0">
                <a:cs typeface="Times New Roman" pitchFamily="18" charset="0"/>
              </a:rPr>
              <a:t> пересекает продолжение стороны </a:t>
            </a:r>
            <a:r>
              <a:rPr lang="en-US" sz="2800" i="1" dirty="0">
                <a:cs typeface="Times New Roman" pitchFamily="18" charset="0"/>
              </a:rPr>
              <a:t>AB </a:t>
            </a:r>
            <a:r>
              <a:rPr lang="ru-RU" sz="2800" dirty="0">
                <a:cs typeface="Times New Roman" pitchFamily="18" charset="0"/>
              </a:rPr>
              <a:t>в точке </a:t>
            </a:r>
            <a:r>
              <a:rPr lang="en-US" sz="2800" i="1" dirty="0">
                <a:cs typeface="Times New Roman" pitchFamily="18" charset="0"/>
              </a:rPr>
              <a:t>C</a:t>
            </a:r>
            <a:r>
              <a:rPr lang="ru-RU" sz="2800" baseline="-25000" dirty="0"/>
              <a:t>1</a:t>
            </a:r>
            <a:r>
              <a:rPr lang="ru-RU" sz="2800" dirty="0">
                <a:cs typeface="Times New Roman" pitchFamily="18" charset="0"/>
              </a:rPr>
              <a:t>. Найдите отношение </a:t>
            </a:r>
            <a:r>
              <a:rPr lang="en-US" sz="2800" i="1" dirty="0">
                <a:cs typeface="Times New Roman" pitchFamily="18" charset="0"/>
              </a:rPr>
              <a:t>AB</a:t>
            </a:r>
            <a:r>
              <a:rPr lang="ru-RU" sz="2800" dirty="0">
                <a:cs typeface="Times New Roman" pitchFamily="18" charset="0"/>
              </a:rPr>
              <a:t>:</a:t>
            </a:r>
            <a:r>
              <a:rPr lang="en-US" sz="2800" i="1" dirty="0">
                <a:cs typeface="Times New Roman" pitchFamily="18" charset="0"/>
              </a:rPr>
              <a:t>BC</a:t>
            </a:r>
            <a:r>
              <a:rPr lang="ru-RU" sz="2800" baseline="-30000" dirty="0">
                <a:cs typeface="Times New Roman" pitchFamily="18" charset="0"/>
              </a:rPr>
              <a:t>1</a:t>
            </a:r>
            <a:r>
              <a:rPr lang="ru-RU" sz="2800" dirty="0">
                <a:cs typeface="Times New Roman" pitchFamily="18" charset="0"/>
              </a:rPr>
              <a:t>.</a:t>
            </a:r>
            <a:r>
              <a:rPr lang="en-US" sz="2800" dirty="0">
                <a:cs typeface="Times New Roman" pitchFamily="18" charset="0"/>
              </a:rPr>
              <a:t> </a:t>
            </a:r>
            <a:endParaRPr lang="ru-RU" sz="2800" dirty="0">
              <a:cs typeface="Times New Roman" pitchFamily="18" charset="0"/>
            </a:endParaRPr>
          </a:p>
        </p:txBody>
      </p:sp>
      <p:pic>
        <p:nvPicPr>
          <p:cNvPr id="7" name="Picture 20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3415437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B4BA63D-0096-4561-B909-62CECB6F8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4DAF7EB-BBE8-460B-9346-3BFAD1AB5F23}"/>
              </a:ext>
            </a:extLst>
          </p:cNvPr>
          <p:cNvGrpSpPr/>
          <p:nvPr/>
        </p:nvGrpSpPr>
        <p:grpSpPr>
          <a:xfrm>
            <a:off x="0" y="2411169"/>
            <a:ext cx="9067800" cy="3849903"/>
            <a:chOff x="0" y="2411169"/>
            <a:chExt cx="9067800" cy="3849903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7AB7693A-4C90-434D-9871-55A4B1F693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0182" y="2411169"/>
              <a:ext cx="3528392" cy="24679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 Box 3">
              <a:extLst>
                <a:ext uri="{FF2B5EF4-FFF2-40B4-BE49-F238E27FC236}">
                  <a16:creationId xmlns:a16="http://schemas.microsoft.com/office/drawing/2014/main" id="{779A7249-864D-4949-88D9-13DD690C81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060743"/>
              <a:ext cx="90678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sz="2000" dirty="0">
                  <a:cs typeface="Times New Roman" pitchFamily="18" charset="0"/>
                </a:rPr>
                <a:t>	</a:t>
              </a:r>
              <a:r>
                <a:rPr lang="ru-RU" dirty="0">
                  <a:solidFill>
                    <a:srgbClr val="FF0000"/>
                  </a:solidFill>
                  <a:cs typeface="Times New Roman" pitchFamily="18" charset="0"/>
                </a:rPr>
                <a:t>Решение.</a:t>
              </a:r>
              <a:r>
                <a:rPr lang="ru-RU" dirty="0">
                  <a:cs typeface="Times New Roman" pitchFamily="18" charset="0"/>
                </a:rPr>
                <a:t> </a:t>
              </a:r>
              <a:r>
                <a:rPr lang="ru-RU" dirty="0"/>
                <a:t>Через точку </a:t>
              </a:r>
              <a:r>
                <a:rPr lang="en-US" i="1" dirty="0"/>
                <a:t>B </a:t>
              </a:r>
              <a:r>
                <a:rPr lang="ru-RU" dirty="0"/>
                <a:t>проведём прямую, параллельную </a:t>
              </a:r>
              <a:r>
                <a:rPr lang="en-US" i="1" dirty="0"/>
                <a:t>B</a:t>
              </a:r>
              <a:r>
                <a:rPr lang="en-US" baseline="-25000" dirty="0"/>
                <a:t>1</a:t>
              </a:r>
              <a:r>
                <a:rPr lang="en-US" i="1" dirty="0"/>
                <a:t>C</a:t>
              </a:r>
              <a:r>
                <a:rPr lang="en-US" baseline="-25000" dirty="0"/>
                <a:t>1</a:t>
              </a:r>
              <a:r>
                <a:rPr lang="en-US" dirty="0"/>
                <a:t>. </a:t>
              </a:r>
              <a:r>
                <a:rPr lang="ru-RU" dirty="0"/>
                <a:t>Обозначим </a:t>
              </a:r>
              <a:r>
                <a:rPr lang="en-US" i="1" dirty="0"/>
                <a:t>D </a:t>
              </a:r>
              <a:r>
                <a:rPr lang="ru-RU" dirty="0"/>
                <a:t>её точку пересечения со стороной </a:t>
              </a:r>
              <a:r>
                <a:rPr lang="en-US" i="1" dirty="0"/>
                <a:t>AC</a:t>
              </a:r>
              <a:r>
                <a:rPr lang="en-US" dirty="0"/>
                <a:t>. </a:t>
              </a:r>
              <a:r>
                <a:rPr lang="ru-RU" dirty="0"/>
                <a:t>Тогда </a:t>
              </a:r>
              <a:r>
                <a:rPr lang="en-US" i="1" dirty="0"/>
                <a:t>DB</a:t>
              </a:r>
              <a:r>
                <a:rPr lang="en-US" baseline="-25000" dirty="0"/>
                <a:t>1</a:t>
              </a:r>
              <a:r>
                <a:rPr lang="en-US" dirty="0"/>
                <a:t> : </a:t>
              </a:r>
              <a:r>
                <a:rPr lang="en-US" i="1" dirty="0"/>
                <a:t>B</a:t>
              </a:r>
              <a:r>
                <a:rPr lang="en-US" baseline="-25000" dirty="0"/>
                <a:t>1</a:t>
              </a:r>
              <a:r>
                <a:rPr lang="en-US" i="1" dirty="0"/>
                <a:t>C = </a:t>
              </a:r>
              <a:r>
                <a:rPr lang="en-US" dirty="0"/>
                <a:t>1 : 2. </a:t>
              </a:r>
              <a:r>
                <a:rPr lang="en-US" i="1" dirty="0"/>
                <a:t>AD </a:t>
              </a:r>
              <a:r>
                <a:rPr lang="en-US" dirty="0"/>
                <a:t>: </a:t>
              </a:r>
              <a:r>
                <a:rPr lang="en-US" i="1" dirty="0"/>
                <a:t>DB</a:t>
              </a:r>
              <a:r>
                <a:rPr lang="en-US" baseline="-25000" dirty="0"/>
                <a:t>1</a:t>
              </a:r>
              <a:r>
                <a:rPr lang="en-US" dirty="0"/>
                <a:t> = 3 : 1. </a:t>
              </a:r>
              <a:r>
                <a:rPr lang="ru-RU" dirty="0"/>
                <a:t>Следовательно, </a:t>
              </a:r>
              <a:r>
                <a:rPr lang="en-US" i="1" dirty="0"/>
                <a:t>AB </a:t>
              </a:r>
              <a:r>
                <a:rPr lang="en-US" dirty="0"/>
                <a:t>: </a:t>
              </a:r>
              <a:r>
                <a:rPr lang="en-US" i="1" dirty="0"/>
                <a:t>BC</a:t>
              </a:r>
              <a:r>
                <a:rPr lang="en-US" baseline="-25000" dirty="0"/>
                <a:t>1</a:t>
              </a:r>
              <a:r>
                <a:rPr lang="en-US" dirty="0"/>
                <a:t> = 3 : 1. </a:t>
              </a:r>
              <a:r>
                <a:rPr lang="en-US" i="1" dirty="0"/>
                <a:t>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84088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625" y="76470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2800" dirty="0"/>
              <a:t>В параллелограмме </a:t>
            </a:r>
            <a:r>
              <a:rPr lang="ru-RU" sz="2800" i="1" dirty="0"/>
              <a:t>ABCD</a:t>
            </a:r>
            <a:r>
              <a:rPr lang="ru-RU" sz="2800" dirty="0"/>
              <a:t> точка </a:t>
            </a:r>
            <a:r>
              <a:rPr lang="ru-RU" sz="2800" i="1" dirty="0"/>
              <a:t>E </a:t>
            </a:r>
            <a:r>
              <a:rPr lang="ru-RU" sz="2800" dirty="0"/>
              <a:t>– середина стороны </a:t>
            </a:r>
            <a:r>
              <a:rPr lang="ru-RU" sz="2800" i="1" dirty="0"/>
              <a:t>CD</a:t>
            </a:r>
            <a:r>
              <a:rPr lang="ru-RU" sz="2800" dirty="0"/>
              <a:t>. Отрезок </a:t>
            </a:r>
            <a:r>
              <a:rPr lang="ru-RU" sz="2800" i="1" dirty="0"/>
              <a:t>AE </a:t>
            </a:r>
            <a:r>
              <a:rPr lang="ru-RU" sz="2800" dirty="0"/>
              <a:t>пересекает диагональ </a:t>
            </a:r>
            <a:r>
              <a:rPr lang="ru-RU" sz="2800" i="1" dirty="0"/>
              <a:t>BD </a:t>
            </a:r>
            <a:r>
              <a:rPr lang="ru-RU" sz="2800" dirty="0"/>
              <a:t>в точке </a:t>
            </a:r>
            <a:r>
              <a:rPr lang="ru-RU" sz="2800" i="1" dirty="0"/>
              <a:t>F</a:t>
            </a:r>
            <a:r>
              <a:rPr lang="ru-RU" sz="2800" dirty="0"/>
              <a:t>. Найдите отношение </a:t>
            </a:r>
            <a:r>
              <a:rPr lang="ru-RU" sz="2800" i="1" dirty="0"/>
              <a:t>DF </a:t>
            </a:r>
            <a:r>
              <a:rPr lang="ru-RU" sz="2800" dirty="0"/>
              <a:t>: </a:t>
            </a:r>
            <a:r>
              <a:rPr lang="ru-RU" sz="2800" i="1" dirty="0"/>
              <a:t>FB</a:t>
            </a:r>
            <a:r>
              <a:rPr lang="ru-RU" sz="2800" dirty="0"/>
              <a:t>.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20888"/>
            <a:ext cx="3603104" cy="1840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1545D3E-DB9B-426D-8DBC-E783D72FC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8C85DD5C-9301-4139-ADD4-72E23337A56B}"/>
              </a:ext>
            </a:extLst>
          </p:cNvPr>
          <p:cNvGrpSpPr/>
          <p:nvPr/>
        </p:nvGrpSpPr>
        <p:grpSpPr>
          <a:xfrm>
            <a:off x="-3755" y="2311884"/>
            <a:ext cx="9144000" cy="3899013"/>
            <a:chOff x="-3755" y="2311884"/>
            <a:chExt cx="9144000" cy="3899013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930FC590-C979-42AB-A8DC-FB8E32798574}"/>
                </a:ext>
              </a:extLst>
            </p:cNvPr>
            <p:cNvSpPr/>
            <p:nvPr/>
          </p:nvSpPr>
          <p:spPr>
            <a:xfrm>
              <a:off x="-3755" y="4641237"/>
              <a:ext cx="914400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Решение. </a:t>
              </a:r>
              <a:r>
                <a:rPr lang="ru-RU" dirty="0"/>
                <a:t>Через точку </a:t>
              </a:r>
              <a:r>
                <a:rPr lang="en-US" i="1" dirty="0"/>
                <a:t>C </a:t>
              </a:r>
              <a:r>
                <a:rPr lang="ru-RU" dirty="0"/>
                <a:t>и середину </a:t>
              </a:r>
              <a:r>
                <a:rPr lang="en-US" i="1" dirty="0"/>
                <a:t>G </a:t>
              </a:r>
              <a:r>
                <a:rPr lang="ru-RU" dirty="0"/>
                <a:t>стороны </a:t>
              </a:r>
              <a:r>
                <a:rPr lang="en-US" i="1" dirty="0"/>
                <a:t>AB </a:t>
              </a:r>
              <a:r>
                <a:rPr lang="ru-RU" dirty="0"/>
                <a:t>проведем прямую. Обозначим </a:t>
              </a:r>
              <a:r>
                <a:rPr lang="en-US" i="1" dirty="0"/>
                <a:t>H </a:t>
              </a:r>
              <a:r>
                <a:rPr lang="ru-RU" dirty="0"/>
                <a:t>её точку пересечения с прямой </a:t>
              </a:r>
              <a:r>
                <a:rPr lang="en-US" i="1" dirty="0"/>
                <a:t>BD</a:t>
              </a:r>
              <a:r>
                <a:rPr lang="ru-RU" dirty="0"/>
                <a:t>. Прямые </a:t>
              </a:r>
              <a:r>
                <a:rPr lang="en-US" i="1" dirty="0"/>
                <a:t>EA </a:t>
              </a:r>
              <a:r>
                <a:rPr lang="ru-RU" dirty="0"/>
                <a:t>и </a:t>
              </a:r>
              <a:r>
                <a:rPr lang="en-US" i="1" dirty="0"/>
                <a:t>CG </a:t>
              </a:r>
              <a:r>
                <a:rPr lang="ru-RU" dirty="0"/>
                <a:t>параллельны. Следовательно, </a:t>
              </a:r>
              <a:r>
                <a:rPr lang="en-US" i="1" dirty="0"/>
                <a:t>DF = FH = HB</a:t>
              </a:r>
              <a:r>
                <a:rPr lang="en-US" dirty="0"/>
                <a:t>. </a:t>
              </a:r>
              <a:r>
                <a:rPr lang="ru-RU" dirty="0"/>
                <a:t>Значит, </a:t>
              </a:r>
              <a:r>
                <a:rPr lang="en-US" i="1" dirty="0"/>
                <a:t>DF </a:t>
              </a:r>
              <a:r>
                <a:rPr lang="en-US" dirty="0"/>
                <a:t>: </a:t>
              </a:r>
              <a:r>
                <a:rPr lang="en-US" i="1" dirty="0"/>
                <a:t>FB = </a:t>
              </a:r>
              <a:r>
                <a:rPr lang="en-US" dirty="0"/>
                <a:t>1 : 2. </a:t>
              </a:r>
              <a:endParaRPr lang="ru-RU" dirty="0"/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69621C62-BDD4-4815-BB94-5EA76AC3C8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214" y="2311884"/>
              <a:ext cx="3530228" cy="2058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3150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78EE3-96A2-4EA0-AE3D-E676C85213E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39750" y="188913"/>
            <a:ext cx="7777163" cy="5032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3600">
                <a:cs typeface="Times New Roman" panose="02020603050405020304" pitchFamily="18" charset="0"/>
              </a:rPr>
              <a:t>Фалес </a:t>
            </a:r>
            <a:r>
              <a:rPr lang="ru-RU" altLang="ru-RU" sz="3600"/>
              <a:t>Милетский </a:t>
            </a:r>
            <a:r>
              <a:rPr lang="en-US" altLang="ru-RU" sz="3600">
                <a:cs typeface="Times New Roman" panose="02020603050405020304" pitchFamily="18" charset="0"/>
              </a:rPr>
              <a:t>VI </a:t>
            </a:r>
            <a:r>
              <a:rPr lang="ru-RU" altLang="ru-RU" sz="3600">
                <a:cs typeface="Times New Roman" panose="02020603050405020304" pitchFamily="18" charset="0"/>
              </a:rPr>
              <a:t>век до н. э.</a:t>
            </a:r>
          </a:p>
        </p:txBody>
      </p:sp>
      <p:pic>
        <p:nvPicPr>
          <p:cNvPr id="3075" name="Рисунок 3">
            <a:extLst>
              <a:ext uri="{FF2B5EF4-FFF2-40B4-BE49-F238E27FC236}">
                <a16:creationId xmlns:a16="http://schemas.microsoft.com/office/drawing/2014/main" id="{08967331-0AA0-47E2-AC52-ECBC2C83A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836613"/>
            <a:ext cx="2746375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>
            <a:extLst>
              <a:ext uri="{FF2B5EF4-FFF2-40B4-BE49-F238E27FC236}">
                <a16:creationId xmlns:a16="http://schemas.microsoft.com/office/drawing/2014/main" id="{C4398657-ADEF-4096-82E3-DB1E9799C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238" y="692150"/>
            <a:ext cx="59404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2000" dirty="0">
                <a:cs typeface="Arial" panose="020B0604020202020204" pitchFamily="34" charset="0"/>
              </a:rPr>
              <a:t>Фалес первым сформулировал и доказал несколько геометрических теорем, среди которых: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cs typeface="Arial" panose="020B0604020202020204" pitchFamily="34" charset="0"/>
              </a:rPr>
              <a:t>1) вертикальные углы равны;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cs typeface="Arial" panose="020B0604020202020204" pitchFamily="34" charset="0"/>
              </a:rPr>
              <a:t>2) имеет место равенство треугольников по одной стороне и двум прилегающим к ней углам;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>
                <a:cs typeface="Arial" panose="020B0604020202020204" pitchFamily="34" charset="0"/>
              </a:rPr>
              <a:t>3) углы при основании равнобедренного треугольника равны;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2000" dirty="0">
                <a:cs typeface="Arial" panose="020B0604020202020204" pitchFamily="34" charset="0"/>
              </a:rPr>
              <a:t>Фалес научился определять расстояние от берега до корабля</a:t>
            </a:r>
            <a:r>
              <a:rPr lang="en-US" altLang="ru-RU" sz="2000" dirty="0">
                <a:cs typeface="Arial" panose="020B0604020202020204" pitchFamily="34" charset="0"/>
              </a:rPr>
              <a:t>.</a:t>
            </a:r>
            <a:r>
              <a:rPr lang="ru-RU" altLang="ru-RU" sz="2000" dirty="0">
                <a:cs typeface="Arial" panose="020B0604020202020204" pitchFamily="34" charset="0"/>
              </a:rPr>
              <a:t> В основе этого способа лежит теорема, названная впоследствии теоремой Фалеса:</a:t>
            </a: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152CC52B-AEFE-49C3-83EC-93DC8F287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48200"/>
            <a:ext cx="89916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/>
              <a:t>	Е</a:t>
            </a:r>
            <a:r>
              <a:rPr lang="ru-RU" altLang="ru-RU" sz="2000" dirty="0">
                <a:cs typeface="Arial" panose="020B0604020202020204" pitchFamily="34" charset="0"/>
              </a:rPr>
              <a:t>сли параллельные прямые, пересекающие стороны угла, отсекают равные отрезки на одной его стороне, то они отсекают равные отрезки и на другой его стороне.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2000" dirty="0">
                <a:cs typeface="Arial" panose="020B0604020202020204" pitchFamily="34" charset="0"/>
              </a:rPr>
              <a:t>Легенда рассказывает о том, что Фалес, будучи в Египте, поразил фараона </a:t>
            </a:r>
            <a:r>
              <a:rPr lang="ru-RU" altLang="ru-RU" sz="2000" dirty="0" err="1">
                <a:cs typeface="Arial" panose="020B0604020202020204" pitchFamily="34" charset="0"/>
              </a:rPr>
              <a:t>Амасиса</a:t>
            </a:r>
            <a:r>
              <a:rPr lang="ru-RU" altLang="ru-RU" sz="2000" dirty="0">
                <a:cs typeface="Arial" panose="020B0604020202020204" pitchFamily="34" charset="0"/>
              </a:rPr>
              <a:t> тем, что сумел точно установить высоту пирамиды, дождавшись момента, когда длина тени палки становится равной её высоте, и тогда измерил длину тени пирамиды.</a:t>
            </a:r>
          </a:p>
        </p:txBody>
      </p:sp>
    </p:spTree>
    <p:extLst>
      <p:ext uri="{BB962C8B-B14F-4D97-AF65-F5344CB8AC3E}">
        <p14:creationId xmlns:p14="http://schemas.microsoft.com/office/powerpoint/2010/main" val="82674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77457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/>
              <a:t>	В параллелограмме </a:t>
            </a:r>
            <a:r>
              <a:rPr lang="en-US" sz="2800" i="1" dirty="0"/>
              <a:t>ABCD</a:t>
            </a:r>
            <a:r>
              <a:rPr lang="ru-RU" sz="2800" dirty="0"/>
              <a:t> точки </a:t>
            </a:r>
            <a:r>
              <a:rPr lang="en-US" sz="2800" i="1" dirty="0"/>
              <a:t>E</a:t>
            </a:r>
            <a:r>
              <a:rPr lang="ru-RU" sz="2800" dirty="0"/>
              <a:t> и </a:t>
            </a:r>
            <a:r>
              <a:rPr lang="en-US" sz="2800" i="1" dirty="0"/>
              <a:t>F </a:t>
            </a:r>
            <a:r>
              <a:rPr lang="ru-RU" sz="2800" dirty="0"/>
              <a:t>– середины сторон соответственно </a:t>
            </a:r>
            <a:r>
              <a:rPr lang="en-US" sz="2800" i="1" dirty="0"/>
              <a:t>CD</a:t>
            </a:r>
            <a:r>
              <a:rPr lang="ru-RU" sz="2800" i="1" dirty="0"/>
              <a:t> </a:t>
            </a:r>
            <a:r>
              <a:rPr lang="ru-RU" sz="2800" dirty="0"/>
              <a:t>и </a:t>
            </a:r>
            <a:r>
              <a:rPr lang="en-US" sz="2800" i="1" dirty="0"/>
              <a:t>AD</a:t>
            </a:r>
            <a:r>
              <a:rPr lang="en-US" sz="2800" dirty="0"/>
              <a:t>.</a:t>
            </a:r>
            <a:r>
              <a:rPr lang="ru-RU" sz="2800" dirty="0"/>
              <a:t> Отрезки </a:t>
            </a:r>
            <a:r>
              <a:rPr lang="en-US" sz="2800" i="1" dirty="0"/>
              <a:t>AE </a:t>
            </a:r>
            <a:r>
              <a:rPr lang="ru-RU" sz="2800" dirty="0"/>
              <a:t>и </a:t>
            </a:r>
            <a:r>
              <a:rPr lang="en-US" sz="2800" i="1" dirty="0"/>
              <a:t>BF </a:t>
            </a:r>
            <a:r>
              <a:rPr lang="ru-RU" sz="2800" dirty="0"/>
              <a:t>пересекаются в точке </a:t>
            </a:r>
            <a:r>
              <a:rPr lang="en-US" sz="2800" i="1" dirty="0"/>
              <a:t>G</a:t>
            </a:r>
            <a:r>
              <a:rPr lang="en-US" sz="2800" dirty="0"/>
              <a:t>.</a:t>
            </a:r>
            <a:r>
              <a:rPr lang="ru-RU" sz="2800" dirty="0"/>
              <a:t> Найдите отношение </a:t>
            </a:r>
            <a:r>
              <a:rPr lang="en-US" sz="2800" i="1" dirty="0"/>
              <a:t>AG </a:t>
            </a:r>
            <a:r>
              <a:rPr lang="en-US" sz="2800" dirty="0"/>
              <a:t>: </a:t>
            </a:r>
            <a:r>
              <a:rPr lang="en-US" sz="2800" i="1" dirty="0"/>
              <a:t>GE</a:t>
            </a:r>
            <a:r>
              <a:rPr lang="en-US" sz="2800" dirty="0"/>
              <a:t>.</a:t>
            </a:r>
            <a:r>
              <a:rPr lang="ru-RU" sz="2800" dirty="0"/>
              <a:t> </a:t>
            </a: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87468"/>
            <a:ext cx="4051028" cy="181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01C3BF16-8F8D-4C6F-BD9D-352DFAF9F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620902E-2BED-4BB7-BC49-6FCB60ACFC48}"/>
              </a:ext>
            </a:extLst>
          </p:cNvPr>
          <p:cNvGrpSpPr/>
          <p:nvPr/>
        </p:nvGrpSpPr>
        <p:grpSpPr>
          <a:xfrm>
            <a:off x="0" y="2159573"/>
            <a:ext cx="9144000" cy="4371061"/>
            <a:chOff x="0" y="2159573"/>
            <a:chExt cx="9144000" cy="4371061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B96343E5-7F9A-4FEF-8791-145AC9963B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0471" y="2159573"/>
              <a:ext cx="4213605" cy="2096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Прямоугольник 5">
                  <a:extLst>
                    <a:ext uri="{FF2B5EF4-FFF2-40B4-BE49-F238E27FC236}">
                      <a16:creationId xmlns:a16="http://schemas.microsoft.com/office/drawing/2014/main" id="{FC630459-C1A2-475F-9C52-1DC039CA22DE}"/>
                    </a:ext>
                  </a:extLst>
                </p:cNvPr>
                <p:cNvSpPr/>
                <p:nvPr/>
              </p:nvSpPr>
              <p:spPr>
                <a:xfrm>
                  <a:off x="0" y="4437112"/>
                  <a:ext cx="9144000" cy="209352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ru-RU" dirty="0"/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dirty="0"/>
                    <a:t>Через точку </a:t>
                  </a:r>
                  <a:r>
                    <a:rPr lang="en-US" i="1" dirty="0"/>
                    <a:t>C </a:t>
                  </a:r>
                  <a:r>
                    <a:rPr lang="ru-RU" dirty="0"/>
                    <a:t>и середину </a:t>
                  </a:r>
                  <a:r>
                    <a:rPr lang="en-US" i="1" dirty="0"/>
                    <a:t>K </a:t>
                  </a:r>
                  <a:r>
                    <a:rPr lang="ru-RU" dirty="0"/>
                    <a:t>стороны </a:t>
                  </a:r>
                  <a:r>
                    <a:rPr lang="en-US" i="1" dirty="0"/>
                    <a:t>AB </a:t>
                  </a:r>
                  <a:r>
                    <a:rPr lang="ru-RU" dirty="0"/>
                    <a:t>проведем прямую. Через точку </a:t>
                  </a:r>
                  <a:r>
                    <a:rPr lang="en-US" i="1" dirty="0"/>
                    <a:t>D </a:t>
                  </a:r>
                  <a:r>
                    <a:rPr lang="ru-RU" dirty="0"/>
                    <a:t>и середину </a:t>
                  </a:r>
                  <a:r>
                    <a:rPr lang="en-US" i="1" dirty="0"/>
                    <a:t>L </a:t>
                  </a:r>
                  <a:r>
                    <a:rPr lang="ru-RU" dirty="0"/>
                    <a:t>стороны </a:t>
                  </a:r>
                  <a:r>
                    <a:rPr lang="en-US" i="1" dirty="0"/>
                    <a:t>BC </a:t>
                  </a:r>
                  <a:r>
                    <a:rPr lang="ru-RU" dirty="0"/>
                    <a:t>проведем прямую. Обозначим </a:t>
                  </a:r>
                  <a:r>
                    <a:rPr lang="en-US" i="1" dirty="0"/>
                    <a:t>M</a:t>
                  </a:r>
                  <a:r>
                    <a:rPr lang="en-US" dirty="0"/>
                    <a:t>, </a:t>
                  </a:r>
                  <a:r>
                    <a:rPr lang="en-US" i="1" dirty="0"/>
                    <a:t>N </a:t>
                  </a:r>
                  <a:r>
                    <a:rPr lang="ru-RU" dirty="0"/>
                    <a:t>и </a:t>
                  </a:r>
                  <a:r>
                    <a:rPr lang="en-US" i="1" dirty="0"/>
                    <a:t>H </a:t>
                  </a:r>
                  <a:r>
                    <a:rPr lang="ru-RU" dirty="0"/>
                    <a:t>соответствующие точки пересечения. Прямые </a:t>
                  </a:r>
                  <a:r>
                    <a:rPr lang="en-US" i="1" dirty="0"/>
                    <a:t>FB </a:t>
                  </a:r>
                  <a:r>
                    <a:rPr lang="ru-RU" dirty="0"/>
                    <a:t>и </a:t>
                  </a:r>
                  <a:r>
                    <a:rPr lang="en-US" i="1" dirty="0"/>
                    <a:t>DL </a:t>
                  </a:r>
                  <a:r>
                    <a:rPr lang="ru-RU" dirty="0"/>
                    <a:t>параллельны. Следовательно, </a:t>
                  </a:r>
                  <a:r>
                    <a:rPr lang="en-US" i="1" dirty="0"/>
                    <a:t>AG = GH</a:t>
                  </a:r>
                  <a:r>
                    <a:rPr lang="en-US" dirty="0"/>
                    <a:t>, </a:t>
                  </a:r>
                  <a:r>
                    <a:rPr lang="en-US" i="1" dirty="0"/>
                    <a:t>NM = MC</a:t>
                  </a:r>
                  <a:r>
                    <a:rPr lang="en-US" dirty="0"/>
                    <a:t>, </a:t>
                  </a:r>
                  <a:r>
                    <a:rPr lang="en-US" i="1" dirty="0"/>
                    <a:t>HE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𝑀𝐶</m:t>
                      </m:r>
                    </m:oMath>
                  </a14:m>
                  <a:r>
                    <a:rPr lang="en-US" dirty="0"/>
                    <a:t>. </a:t>
                  </a:r>
                  <a:r>
                    <a:rPr lang="en-US" i="1" dirty="0"/>
                    <a:t> </a:t>
                  </a:r>
                  <a:r>
                    <a:rPr lang="ru-RU" dirty="0"/>
                    <a:t>Значит, </a:t>
                  </a:r>
                  <a:r>
                    <a:rPr lang="en-US" i="1" dirty="0"/>
                    <a:t>AG </a:t>
                  </a:r>
                  <a:r>
                    <a:rPr lang="en-US" dirty="0"/>
                    <a:t>: </a:t>
                  </a:r>
                  <a:r>
                    <a:rPr lang="en-US" i="1" dirty="0"/>
                    <a:t>GE = </a:t>
                  </a:r>
                  <a:r>
                    <a:rPr lang="en-US" dirty="0"/>
                    <a:t>2 : 3. </a:t>
                  </a:r>
                  <a:endParaRPr lang="ru-RU" dirty="0"/>
                </a:p>
              </p:txBody>
            </p:sp>
          </mc:Choice>
          <mc:Fallback xmlns="">
            <p:sp>
              <p:nvSpPr>
                <p:cNvPr id="6" name="Прямоугольник 5">
                  <a:extLst>
                    <a:ext uri="{FF2B5EF4-FFF2-40B4-BE49-F238E27FC236}">
                      <a16:creationId xmlns:a16="http://schemas.microsoft.com/office/drawing/2014/main" id="{FC630459-C1A2-475F-9C52-1DC039CA22D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4437112"/>
                  <a:ext cx="9144000" cy="2093522"/>
                </a:xfrm>
                <a:prstGeom prst="rect">
                  <a:avLst/>
                </a:prstGeom>
                <a:blipFill>
                  <a:blip r:embed="rId5"/>
                  <a:stretch>
                    <a:fillRect l="-1000" t="-2332" r="-1000" b="-204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1675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48EBA0FE-B0FC-477E-B99D-6E80CD1E2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066"/>
            <a:ext cx="90122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 помощью линейки разделите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на три равные части.</a:t>
            </a: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id="{A055F453-6058-4592-B3D1-F49C8A90E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502211"/>
            <a:ext cx="2278062" cy="226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Rectangle 2">
            <a:extLst>
              <a:ext uri="{FF2B5EF4-FFF2-40B4-BE49-F238E27FC236}">
                <a16:creationId xmlns:a16="http://schemas.microsoft.com/office/drawing/2014/main" id="{60D4E5DC-A99B-4D2A-8D6D-DA1AE2080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D3E3067A-7DCC-4546-AB01-1D5E7876E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966788"/>
            <a:ext cx="3073400" cy="318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TextBox 1">
            <a:extLst>
              <a:ext uri="{FF2B5EF4-FFF2-40B4-BE49-F238E27FC236}">
                <a16:creationId xmlns:a16="http://schemas.microsoft.com/office/drawing/2014/main" id="{1D814E4B-9E07-4F3F-8492-5185AC3B5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41438"/>
            <a:ext cx="2232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FF0000"/>
                </a:solidFill>
              </a:rPr>
              <a:t>Ответ.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CE477935-40E8-4C64-83BC-2D1C47B6F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1989138"/>
            <a:ext cx="205898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0100BA3B-1994-4FD1-A768-9C8EB7422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0122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 помощью линейки разделите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на пять равных частей.</a:t>
            </a: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7455D6B9-53A7-4EA4-B857-0F8D5C8F4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>
            <a:extLst>
              <a:ext uri="{FF2B5EF4-FFF2-40B4-BE49-F238E27FC236}">
                <a16:creationId xmlns:a16="http://schemas.microsoft.com/office/drawing/2014/main" id="{4311575A-50AD-4A9D-A146-2B6F625E5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31913"/>
            <a:ext cx="2232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FF0000"/>
                </a:solidFill>
              </a:rPr>
              <a:t>Ответ.</a:t>
            </a: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889DD8A4-264E-42F9-9925-348D53AF7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908050"/>
            <a:ext cx="2397125" cy="431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2">
            <a:extLst>
              <a:ext uri="{FF2B5EF4-FFF2-40B4-BE49-F238E27FC236}">
                <a16:creationId xmlns:a16="http://schemas.microsoft.com/office/drawing/2014/main" id="{ECBABB68-073C-40F2-8EC3-097E2F3B5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166687"/>
            <a:ext cx="9134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b="1" dirty="0"/>
              <a:t>	</a:t>
            </a:r>
            <a:r>
              <a:rPr lang="ru-RU" altLang="ru-RU" dirty="0">
                <a:solidFill>
                  <a:srgbClr val="FF0000"/>
                </a:solidFill>
              </a:rPr>
              <a:t>Теорема (Фалеса).</a:t>
            </a:r>
            <a:r>
              <a:rPr lang="ru-RU" altLang="ru-RU" dirty="0"/>
              <a:t> Если параллельные прямые, пересекающие стороны угла, отсекают на одной его стороне равные отрезки, то они отсекают равные отрезки и на другой его стороне.</a:t>
            </a:r>
          </a:p>
        </p:txBody>
      </p:sp>
      <p:sp>
        <p:nvSpPr>
          <p:cNvPr id="4099" name="Прямоугольник 8">
            <a:extLst>
              <a:ext uri="{FF2B5EF4-FFF2-40B4-BE49-F238E27FC236}">
                <a16:creationId xmlns:a16="http://schemas.microsoft.com/office/drawing/2014/main" id="{966E40A0-53C3-400E-824B-EFB238072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4521200"/>
            <a:ext cx="9134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b="1"/>
              <a:t>	</a:t>
            </a:r>
            <a:r>
              <a:rPr lang="ru-RU" altLang="ru-RU">
                <a:solidFill>
                  <a:srgbClr val="FF0000"/>
                </a:solidFill>
              </a:rPr>
              <a:t>Доказательство.</a:t>
            </a:r>
            <a:r>
              <a:rPr lang="ru-RU" altLang="ru-RU"/>
              <a:t> Пусть три параллельные прямые пересекают стороны этого угла соответственно в точках </a:t>
            </a:r>
            <a:r>
              <a:rPr lang="ru-RU" altLang="ru-RU" i="1"/>
              <a:t>А</a:t>
            </a:r>
            <a:r>
              <a:rPr lang="ru-RU" altLang="ru-RU" baseline="-25000"/>
              <a:t>1</a:t>
            </a:r>
            <a:r>
              <a:rPr lang="ru-RU" altLang="ru-RU"/>
              <a:t>,</a:t>
            </a:r>
            <a:r>
              <a:rPr lang="ru-RU" altLang="ru-RU" i="1"/>
              <a:t> А</a:t>
            </a:r>
            <a:r>
              <a:rPr lang="ru-RU" altLang="ru-RU" baseline="-25000"/>
              <a:t>2</a:t>
            </a:r>
            <a:r>
              <a:rPr lang="ru-RU" altLang="ru-RU"/>
              <a:t>,</a:t>
            </a:r>
            <a:r>
              <a:rPr lang="ru-RU" altLang="ru-RU" i="1"/>
              <a:t> А</a:t>
            </a:r>
            <a:r>
              <a:rPr lang="ru-RU" altLang="ru-RU" baseline="-25000"/>
              <a:t>3</a:t>
            </a:r>
            <a:r>
              <a:rPr lang="ru-RU" altLang="ru-RU"/>
              <a:t> и </a:t>
            </a:r>
            <a:r>
              <a:rPr lang="ru-RU" altLang="ru-RU" i="1"/>
              <a:t>В</a:t>
            </a:r>
            <a:r>
              <a:rPr lang="ru-RU" altLang="ru-RU" baseline="-25000"/>
              <a:t>1</a:t>
            </a:r>
            <a:r>
              <a:rPr lang="ru-RU" altLang="ru-RU"/>
              <a:t>,</a:t>
            </a:r>
            <a:r>
              <a:rPr lang="ru-RU" altLang="ru-RU" i="1"/>
              <a:t> В</a:t>
            </a:r>
            <a:r>
              <a:rPr lang="ru-RU" altLang="ru-RU" baseline="-25000"/>
              <a:t>2</a:t>
            </a:r>
            <a:r>
              <a:rPr lang="ru-RU" altLang="ru-RU"/>
              <a:t>,</a:t>
            </a:r>
            <a:r>
              <a:rPr lang="ru-RU" altLang="ru-RU" i="1"/>
              <a:t> В</a:t>
            </a:r>
            <a:r>
              <a:rPr lang="ru-RU" altLang="ru-RU" baseline="-25000"/>
              <a:t>3</a:t>
            </a:r>
            <a:r>
              <a:rPr lang="ru-RU" altLang="ru-RU"/>
              <a:t>. Если отрезки </a:t>
            </a:r>
            <a:r>
              <a:rPr lang="ru-RU" altLang="ru-RU" i="1"/>
              <a:t>А</a:t>
            </a:r>
            <a:r>
              <a:rPr lang="ru-RU" altLang="ru-RU" baseline="-25000"/>
              <a:t>1</a:t>
            </a:r>
            <a:r>
              <a:rPr lang="ru-RU" altLang="ru-RU" i="1"/>
              <a:t>А</a:t>
            </a:r>
            <a:r>
              <a:rPr lang="ru-RU" altLang="ru-RU" baseline="-25000"/>
              <a:t>2</a:t>
            </a:r>
            <a:r>
              <a:rPr lang="ru-RU" altLang="ru-RU" i="1"/>
              <a:t> </a:t>
            </a:r>
            <a:r>
              <a:rPr lang="ru-RU" altLang="ru-RU"/>
              <a:t>и</a:t>
            </a:r>
            <a:r>
              <a:rPr lang="ru-RU" altLang="ru-RU" i="1"/>
              <a:t> А</a:t>
            </a:r>
            <a:r>
              <a:rPr lang="ru-RU" altLang="ru-RU" baseline="-25000"/>
              <a:t>2</a:t>
            </a:r>
            <a:r>
              <a:rPr lang="ru-RU" altLang="ru-RU" i="1"/>
              <a:t>А</a:t>
            </a:r>
            <a:r>
              <a:rPr lang="ru-RU" altLang="ru-RU" baseline="-25000"/>
              <a:t>3</a:t>
            </a:r>
            <a:r>
              <a:rPr lang="ru-RU" altLang="ru-RU"/>
              <a:t> равны, то </a:t>
            </a:r>
            <a:r>
              <a:rPr lang="ru-RU" altLang="ru-RU" i="1"/>
              <a:t>А</a:t>
            </a:r>
            <a:r>
              <a:rPr lang="ru-RU" altLang="ru-RU" baseline="-25000"/>
              <a:t>2</a:t>
            </a:r>
            <a:r>
              <a:rPr lang="ru-RU" altLang="ru-RU" i="1"/>
              <a:t>В</a:t>
            </a:r>
            <a:r>
              <a:rPr lang="ru-RU" altLang="ru-RU" baseline="-25000"/>
              <a:t>2</a:t>
            </a:r>
            <a:r>
              <a:rPr lang="ru-RU" altLang="ru-RU"/>
              <a:t> – средняя линия трапеции </a:t>
            </a:r>
            <a:r>
              <a:rPr lang="ru-RU" altLang="ru-RU" i="1"/>
              <a:t>А</a:t>
            </a:r>
            <a:r>
              <a:rPr lang="ru-RU" altLang="ru-RU" baseline="-25000"/>
              <a:t>1</a:t>
            </a:r>
            <a:r>
              <a:rPr lang="ru-RU" altLang="ru-RU" i="1"/>
              <a:t>А</a:t>
            </a:r>
            <a:r>
              <a:rPr lang="ru-RU" altLang="ru-RU" baseline="-25000"/>
              <a:t>3</a:t>
            </a:r>
            <a:r>
              <a:rPr lang="ru-RU" altLang="ru-RU" i="1"/>
              <a:t>В</a:t>
            </a:r>
            <a:r>
              <a:rPr lang="ru-RU" altLang="ru-RU" baseline="-25000"/>
              <a:t>3</a:t>
            </a:r>
            <a:r>
              <a:rPr lang="ru-RU" altLang="ru-RU" i="1"/>
              <a:t>В</a:t>
            </a:r>
            <a:r>
              <a:rPr lang="ru-RU" altLang="ru-RU" baseline="-25000"/>
              <a:t>1</a:t>
            </a:r>
            <a:r>
              <a:rPr lang="ru-RU" altLang="ru-RU"/>
              <a:t>. Следовательно, равны и отрезки </a:t>
            </a:r>
            <a:r>
              <a:rPr lang="ru-RU" altLang="ru-RU" i="1"/>
              <a:t>В</a:t>
            </a:r>
            <a:r>
              <a:rPr lang="ru-RU" altLang="ru-RU" baseline="-25000"/>
              <a:t>1</a:t>
            </a:r>
            <a:r>
              <a:rPr lang="ru-RU" altLang="ru-RU" i="1"/>
              <a:t>В</a:t>
            </a:r>
            <a:r>
              <a:rPr lang="ru-RU" altLang="ru-RU" baseline="-25000"/>
              <a:t>2</a:t>
            </a:r>
            <a:r>
              <a:rPr lang="ru-RU" altLang="ru-RU" i="1"/>
              <a:t> </a:t>
            </a:r>
            <a:r>
              <a:rPr lang="ru-RU" altLang="ru-RU"/>
              <a:t>и</a:t>
            </a:r>
            <a:r>
              <a:rPr lang="ru-RU" altLang="ru-RU" i="1"/>
              <a:t> В</a:t>
            </a:r>
            <a:r>
              <a:rPr lang="ru-RU" altLang="ru-RU" baseline="-25000"/>
              <a:t>2</a:t>
            </a:r>
            <a:r>
              <a:rPr lang="ru-RU" altLang="ru-RU" i="1"/>
              <a:t>В</a:t>
            </a:r>
            <a:r>
              <a:rPr lang="ru-RU" altLang="ru-RU" baseline="-25000"/>
              <a:t>3</a:t>
            </a:r>
            <a:r>
              <a:rPr lang="ru-RU" altLang="ru-RU"/>
              <a:t>.</a:t>
            </a:r>
          </a:p>
        </p:txBody>
      </p:sp>
      <p:pic>
        <p:nvPicPr>
          <p:cNvPr id="4100" name="Picture 2">
            <a:extLst>
              <a:ext uri="{FF2B5EF4-FFF2-40B4-BE49-F238E27FC236}">
                <a16:creationId xmlns:a16="http://schemas.microsoft.com/office/drawing/2014/main" id="{3A5B1CF8-9C91-4C92-8BC1-487036305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17687"/>
            <a:ext cx="3743325" cy="225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9629" y="0"/>
            <a:ext cx="91343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	</a:t>
            </a:r>
            <a:r>
              <a:rPr lang="ru-RU" dirty="0">
                <a:solidFill>
                  <a:srgbClr val="FF0000"/>
                </a:solidFill>
              </a:rPr>
              <a:t>Следствие.</a:t>
            </a:r>
            <a:r>
              <a:rPr lang="ru-RU" dirty="0"/>
              <a:t> Если три параллельные прямые, пересекающие стороны угла, отсекают на одной его стороне отрезки, отношение которых равно </a:t>
            </a:r>
            <a:r>
              <a:rPr lang="en-US" i="1" dirty="0"/>
              <a:t>m 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ru-RU" dirty="0"/>
              <a:t>то они отсекают и на другой стороне</a:t>
            </a:r>
            <a:r>
              <a:rPr lang="en-US" dirty="0"/>
              <a:t> </a:t>
            </a:r>
            <a:r>
              <a:rPr lang="ru-RU" dirty="0"/>
              <a:t>этого угла отсекают отрезки, отношение которых равно </a:t>
            </a:r>
            <a:r>
              <a:rPr lang="en-US" i="1" dirty="0"/>
              <a:t>m 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ru-RU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625" y="3856088"/>
            <a:ext cx="91343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	</a:t>
            </a:r>
            <a:r>
              <a:rPr lang="ru-RU" dirty="0"/>
              <a:t>Докажем, что </a:t>
            </a:r>
            <a:r>
              <a:rPr lang="en-US" i="1" dirty="0"/>
              <a:t>B</a:t>
            </a:r>
            <a:r>
              <a:rPr lang="ru-RU" baseline="-25000" dirty="0"/>
              <a:t>1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en-US" baseline="-25000" dirty="0"/>
              <a:t> </a:t>
            </a:r>
            <a:r>
              <a:rPr lang="en-US" dirty="0"/>
              <a:t>: 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en-US" i="1" dirty="0"/>
              <a:t>B</a:t>
            </a:r>
            <a:r>
              <a:rPr lang="ru-RU" baseline="-25000" dirty="0"/>
              <a:t>3</a:t>
            </a:r>
            <a:r>
              <a:rPr lang="ru-RU" dirty="0"/>
              <a:t> </a:t>
            </a:r>
            <a:r>
              <a:rPr lang="en-US" dirty="0"/>
              <a:t>= </a:t>
            </a:r>
            <a:r>
              <a:rPr lang="en-US" i="1" dirty="0"/>
              <a:t>m 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ru-RU" dirty="0"/>
              <a:t>Разделим отрезок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ru-RU" dirty="0"/>
              <a:t>на </a:t>
            </a:r>
            <a:r>
              <a:rPr lang="en-US" i="1" dirty="0"/>
              <a:t>n + m </a:t>
            </a:r>
            <a:r>
              <a:rPr lang="ru-RU" dirty="0"/>
              <a:t>равных частей. При этом отрезок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ru-RU" dirty="0"/>
              <a:t>разделится на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ru-RU" dirty="0"/>
              <a:t>равных частей, а отрезок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i="1" dirty="0"/>
              <a:t>A</a:t>
            </a:r>
            <a:r>
              <a:rPr lang="en-US" baseline="-25000" dirty="0"/>
              <a:t>3 </a:t>
            </a:r>
            <a:r>
              <a:rPr lang="ru-RU" dirty="0"/>
              <a:t>– на </a:t>
            </a:r>
            <a:r>
              <a:rPr lang="en-US" i="1" dirty="0"/>
              <a:t>n </a:t>
            </a:r>
            <a:r>
              <a:rPr lang="ru-RU" dirty="0"/>
              <a:t>равных частей.</a:t>
            </a:r>
            <a:r>
              <a:rPr lang="ru-RU" baseline="-25000" dirty="0"/>
              <a:t> </a:t>
            </a:r>
            <a:r>
              <a:rPr lang="en-US" i="1" dirty="0"/>
              <a:t> </a:t>
            </a:r>
            <a:r>
              <a:rPr lang="ru-RU" dirty="0"/>
              <a:t>Проведём через получившиеся дополнительные точки деления прямые, параллельные данным прямым. Тогда, в силу теоремы Фалеса, отрезок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ru-RU" i="1" dirty="0"/>
              <a:t>В</a:t>
            </a:r>
            <a:r>
              <a:rPr lang="ru-RU" baseline="-25000" dirty="0"/>
              <a:t>2</a:t>
            </a:r>
            <a:r>
              <a:rPr lang="ru-RU" dirty="0"/>
              <a:t> разделится на </a:t>
            </a:r>
            <a:r>
              <a:rPr lang="en-US" i="1" dirty="0"/>
              <a:t>n</a:t>
            </a:r>
            <a:r>
              <a:rPr lang="ru-RU" i="1" dirty="0"/>
              <a:t> </a:t>
            </a:r>
            <a:r>
              <a:rPr lang="ru-RU" dirty="0"/>
              <a:t>равных частей, а отрезок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ru-RU" dirty="0"/>
              <a:t>– на </a:t>
            </a:r>
            <a:r>
              <a:rPr lang="en-US" i="1" dirty="0"/>
              <a:t>m </a:t>
            </a:r>
            <a:r>
              <a:rPr lang="ru-RU" dirty="0"/>
              <a:t>равных частей. Следовательно, </a:t>
            </a:r>
            <a:r>
              <a:rPr lang="en-US" i="1" dirty="0"/>
              <a:t>B</a:t>
            </a:r>
            <a:r>
              <a:rPr lang="ru-RU" baseline="-25000" dirty="0"/>
              <a:t>1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en-US" baseline="-25000" dirty="0"/>
              <a:t> </a:t>
            </a:r>
            <a:r>
              <a:rPr lang="en-US" dirty="0"/>
              <a:t>: </a:t>
            </a:r>
            <a:r>
              <a:rPr lang="en-US" i="1" dirty="0"/>
              <a:t>B</a:t>
            </a:r>
            <a:r>
              <a:rPr lang="ru-RU" baseline="-25000" dirty="0"/>
              <a:t>2</a:t>
            </a:r>
            <a:r>
              <a:rPr lang="en-US" i="1" dirty="0"/>
              <a:t>B</a:t>
            </a:r>
            <a:r>
              <a:rPr lang="ru-RU" baseline="-25000" dirty="0"/>
              <a:t>3</a:t>
            </a:r>
            <a:r>
              <a:rPr lang="ru-RU" dirty="0"/>
              <a:t> </a:t>
            </a:r>
            <a:r>
              <a:rPr lang="en-US" dirty="0"/>
              <a:t>= </a:t>
            </a:r>
            <a:r>
              <a:rPr lang="en-US" i="1" dirty="0"/>
              <a:t>m 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en-US" dirty="0"/>
              <a:t>.</a:t>
            </a:r>
            <a:r>
              <a:rPr lang="en-US" i="1" dirty="0"/>
              <a:t> 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90" y="1588282"/>
            <a:ext cx="4536504" cy="2096933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A482960-2B78-8C3F-3B18-1665BA957BAC}"/>
              </a:ext>
            </a:extLst>
          </p:cNvPr>
          <p:cNvGrpSpPr/>
          <p:nvPr/>
        </p:nvGrpSpPr>
        <p:grpSpPr>
          <a:xfrm>
            <a:off x="179512" y="1510520"/>
            <a:ext cx="8945234" cy="2308324"/>
            <a:chOff x="179512" y="1510520"/>
            <a:chExt cx="8945234" cy="2308324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9512" y="1606904"/>
              <a:ext cx="4536504" cy="2096933"/>
            </a:xfrm>
            <a:prstGeom prst="rect">
              <a:avLst/>
            </a:prstGeom>
          </p:spPr>
        </p:pic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247613F8-EAD6-B00A-B642-B61373519A3B}"/>
                </a:ext>
              </a:extLst>
            </p:cNvPr>
            <p:cNvSpPr/>
            <p:nvPr/>
          </p:nvSpPr>
          <p:spPr>
            <a:xfrm>
              <a:off x="5004048" y="1510520"/>
              <a:ext cx="4120698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b="1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 Доказательство.</a:t>
              </a:r>
              <a:r>
                <a:rPr lang="ru-RU" dirty="0"/>
                <a:t> Пусть три параллельные прямые пересекают стороны этого угла соответственно в точках </a:t>
              </a:r>
              <a:r>
                <a:rPr lang="ru-RU" i="1" dirty="0"/>
                <a:t>А</a:t>
              </a:r>
              <a:r>
                <a:rPr lang="ru-RU" baseline="-25000" dirty="0"/>
                <a:t>1</a:t>
              </a:r>
              <a:r>
                <a:rPr lang="ru-RU" dirty="0"/>
                <a:t>,</a:t>
              </a:r>
              <a:r>
                <a:rPr lang="ru-RU" i="1" dirty="0"/>
                <a:t> А</a:t>
              </a:r>
              <a:r>
                <a:rPr lang="ru-RU" baseline="-25000" dirty="0"/>
                <a:t>2</a:t>
              </a:r>
              <a:r>
                <a:rPr lang="ru-RU" dirty="0"/>
                <a:t>,</a:t>
              </a:r>
              <a:r>
                <a:rPr lang="ru-RU" i="1" dirty="0"/>
                <a:t> А</a:t>
              </a:r>
              <a:r>
                <a:rPr lang="ru-RU" baseline="-25000" dirty="0"/>
                <a:t>3</a:t>
              </a:r>
              <a:r>
                <a:rPr lang="ru-RU" dirty="0"/>
                <a:t> и </a:t>
              </a:r>
              <a:r>
                <a:rPr lang="ru-RU" i="1" dirty="0"/>
                <a:t>В</a:t>
              </a:r>
              <a:r>
                <a:rPr lang="ru-RU" baseline="-25000" dirty="0"/>
                <a:t>1</a:t>
              </a:r>
              <a:r>
                <a:rPr lang="ru-RU" dirty="0"/>
                <a:t>,</a:t>
              </a:r>
              <a:r>
                <a:rPr lang="ru-RU" i="1" dirty="0"/>
                <a:t> В</a:t>
              </a:r>
              <a:r>
                <a:rPr lang="ru-RU" baseline="-25000" dirty="0"/>
                <a:t>2</a:t>
              </a:r>
              <a:r>
                <a:rPr lang="ru-RU" dirty="0"/>
                <a:t>,</a:t>
              </a:r>
              <a:r>
                <a:rPr lang="ru-RU" i="1" dirty="0"/>
                <a:t> В</a:t>
              </a:r>
              <a:r>
                <a:rPr lang="ru-RU" baseline="-25000" dirty="0"/>
                <a:t>3</a:t>
              </a:r>
              <a:r>
                <a:rPr lang="ru-RU" dirty="0"/>
                <a:t>. </a:t>
              </a:r>
              <a:r>
                <a:rPr lang="ru-RU" i="1" dirty="0"/>
                <a:t>А</a:t>
              </a:r>
              <a:r>
                <a:rPr lang="ru-RU" baseline="-25000" dirty="0"/>
                <a:t>1</a:t>
              </a:r>
              <a:r>
                <a:rPr lang="ru-RU" i="1" dirty="0"/>
                <a:t>А</a:t>
              </a:r>
              <a:r>
                <a:rPr lang="ru-RU" baseline="-25000" dirty="0"/>
                <a:t>2</a:t>
              </a:r>
              <a:r>
                <a:rPr lang="en-US" baseline="-25000" dirty="0"/>
                <a:t> </a:t>
              </a:r>
              <a:r>
                <a:rPr lang="en-US" dirty="0"/>
                <a:t>: </a:t>
              </a:r>
              <a:r>
                <a:rPr lang="ru-RU" i="1" dirty="0"/>
                <a:t>А</a:t>
              </a:r>
              <a:r>
                <a:rPr lang="ru-RU" baseline="-25000" dirty="0"/>
                <a:t>2</a:t>
              </a:r>
              <a:r>
                <a:rPr lang="ru-RU" i="1" dirty="0"/>
                <a:t>А</a:t>
              </a:r>
              <a:r>
                <a:rPr lang="ru-RU" baseline="-25000" dirty="0"/>
                <a:t>3</a:t>
              </a:r>
              <a:r>
                <a:rPr lang="ru-RU" dirty="0"/>
                <a:t> </a:t>
              </a:r>
              <a:r>
                <a:rPr lang="en-US" dirty="0"/>
                <a:t>= </a:t>
              </a:r>
              <a:r>
                <a:rPr lang="en-US" i="1" dirty="0"/>
                <a:t>m </a:t>
              </a:r>
              <a:r>
                <a:rPr lang="en-US" dirty="0"/>
                <a:t>: </a:t>
              </a:r>
              <a:r>
                <a:rPr lang="en-US" i="1" dirty="0"/>
                <a:t>n</a:t>
              </a:r>
              <a:r>
                <a:rPr lang="en-US" dirty="0"/>
                <a:t>. 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39055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2FDC9E3-FB9C-4EB9-998E-86086082F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C9B1188F-24C3-41AB-B1DB-21B56D8A5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угла с вершиной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пересечены двумя параллельными прямыми в точках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соответственно.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OC</a:t>
            </a:r>
            <a:r>
              <a:rPr lang="ru-RU" altLang="ru-RU" sz="3200" dirty="0">
                <a:cs typeface="Times New Roman" panose="02020603050405020304" pitchFamily="18" charset="0"/>
              </a:rPr>
              <a:t>, если </a:t>
            </a:r>
            <a:r>
              <a:rPr lang="en-US" altLang="ru-RU" sz="3200" i="1" dirty="0">
                <a:cs typeface="Times New Roman" panose="02020603050405020304" pitchFamily="18" charset="0"/>
              </a:rPr>
              <a:t>OB </a:t>
            </a:r>
            <a:r>
              <a:rPr lang="ru-RU" altLang="ru-RU" sz="3200" dirty="0">
                <a:cs typeface="Times New Roman" panose="02020603050405020304" pitchFamily="18" charset="0"/>
              </a:rPr>
              <a:t>=</a:t>
            </a:r>
            <a:r>
              <a:rPr lang="ru-RU" altLang="ru-RU" sz="3200" i="1" dirty="0"/>
              <a:t> </a:t>
            </a:r>
            <a:r>
              <a:rPr lang="en-US" altLang="ru-RU" sz="3200" i="1" dirty="0"/>
              <a:t>BD =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dirty="0">
                <a:cs typeface="Times New Roman" panose="02020603050405020304" pitchFamily="18" charset="0"/>
              </a:rPr>
              <a:t>5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OA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dirty="0">
                <a:cs typeface="Times New Roman" panose="02020603050405020304" pitchFamily="18" charset="0"/>
              </a:rPr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3220" name="Text Box 4">
            <a:extLst>
              <a:ext uri="{FF2B5EF4-FFF2-40B4-BE49-F238E27FC236}">
                <a16:creationId xmlns:a16="http://schemas.microsoft.com/office/drawing/2014/main" id="{DFF992AC-08A9-470D-BFB2-41C7748E8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12</a:t>
            </a:r>
            <a:r>
              <a:rPr lang="ru-RU" altLang="ru-RU" sz="3200"/>
              <a:t>.</a:t>
            </a:r>
          </a:p>
        </p:txBody>
      </p:sp>
      <p:pic>
        <p:nvPicPr>
          <p:cNvPr id="6149" name="Picture 7">
            <a:extLst>
              <a:ext uri="{FF2B5EF4-FFF2-40B4-BE49-F238E27FC236}">
                <a16:creationId xmlns:a16="http://schemas.microsoft.com/office/drawing/2014/main" id="{68CEB02D-75A2-40AF-9472-5E99F266D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3322638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E71C511-35E0-4740-AC7C-A5A761D4B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CDF7DB1-089A-442E-B0D5-611E5AD25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37292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угла с вершиной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 пересечены двумя параллельными прямыми в точках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соответственно. Найдите </a:t>
            </a:r>
            <a:r>
              <a:rPr lang="en-US" altLang="ru-RU" sz="3200" i="1" dirty="0">
                <a:cs typeface="Times New Roman" panose="02020603050405020304" pitchFamily="18" charset="0"/>
              </a:rPr>
              <a:t>OD</a:t>
            </a:r>
            <a:r>
              <a:rPr lang="ru-RU" altLang="ru-RU" sz="3200" dirty="0">
                <a:cs typeface="Times New Roman" panose="02020603050405020304" pitchFamily="18" charset="0"/>
              </a:rPr>
              <a:t>, если </a:t>
            </a:r>
            <a:r>
              <a:rPr lang="en-US" altLang="ru-RU" sz="3200" i="1" dirty="0">
                <a:cs typeface="Times New Roman" panose="02020603050405020304" pitchFamily="18" charset="0"/>
              </a:rPr>
              <a:t>OA </a:t>
            </a:r>
            <a:r>
              <a:rPr lang="ru-RU" altLang="ru-RU" sz="3200" dirty="0">
                <a:cs typeface="Times New Roman" panose="02020603050405020304" pitchFamily="18" charset="0"/>
              </a:rPr>
              <a:t>= </a:t>
            </a:r>
            <a:r>
              <a:rPr lang="en-US" altLang="ru-RU" sz="3200" dirty="0">
                <a:cs typeface="Times New Roman" panose="02020603050405020304" pitchFamily="18" charset="0"/>
              </a:rPr>
              <a:t>6, </a:t>
            </a:r>
            <a:r>
              <a:rPr lang="en-US" altLang="ru-RU" sz="3200" i="1" dirty="0">
                <a:cs typeface="Times New Roman" panose="02020603050405020304" pitchFamily="18" charset="0"/>
              </a:rPr>
              <a:t>AC = </a:t>
            </a:r>
            <a:r>
              <a:rPr lang="en-US" altLang="ru-RU" sz="3200" dirty="0">
                <a:cs typeface="Times New Roman" panose="02020603050405020304" pitchFamily="18" charset="0"/>
              </a:rPr>
              <a:t>12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OB</a:t>
            </a:r>
            <a:r>
              <a:rPr lang="ru-RU" altLang="ru-RU" sz="3200" dirty="0">
                <a:cs typeface="Times New Roman" panose="02020603050405020304" pitchFamily="18" charset="0"/>
              </a:rPr>
              <a:t> =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5.</a:t>
            </a: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B13204BF-758E-47B1-8A1E-6C2CAA465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15</a:t>
            </a:r>
            <a:r>
              <a:rPr lang="ru-RU" altLang="ru-RU" sz="3200"/>
              <a:t>.</a:t>
            </a:r>
          </a:p>
        </p:txBody>
      </p:sp>
      <p:pic>
        <p:nvPicPr>
          <p:cNvPr id="8197" name="Picture 6">
            <a:extLst>
              <a:ext uri="{FF2B5EF4-FFF2-40B4-BE49-F238E27FC236}">
                <a16:creationId xmlns:a16="http://schemas.microsoft.com/office/drawing/2014/main" id="{D10BEA5C-CABB-49B9-92A7-A58F31F40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881" y="2952983"/>
            <a:ext cx="332263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E71C511-35E0-4740-AC7C-A5A761D4B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CDF7DB1-089A-442E-B0D5-611E5AD25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7292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 Проекции двух сторон остроугольного треугольника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 на прямую </a:t>
            </a:r>
            <a:r>
              <a:rPr lang="ru-RU" altLang="ru-RU" sz="2800" i="1" dirty="0">
                <a:cs typeface="Times New Roman" panose="02020603050405020304" pitchFamily="18" charset="0"/>
              </a:rPr>
              <a:t>АС</a:t>
            </a:r>
            <a:r>
              <a:rPr lang="ru-RU" altLang="ru-RU" sz="2800" dirty="0">
                <a:cs typeface="Times New Roman" panose="02020603050405020304" pitchFamily="18" charset="0"/>
              </a:rPr>
              <a:t> имеют длину 6 см и 4 см. Какую длину имеют проекции медиан этого треугольника на ту же прямую?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3DA8D4-C277-43D4-A781-DD919201A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788" y="2946956"/>
            <a:ext cx="3816424" cy="2544282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E2CA4C51-4C51-4014-B7BA-3FC3E3A6827D}"/>
              </a:ext>
            </a:extLst>
          </p:cNvPr>
          <p:cNvGrpSpPr/>
          <p:nvPr/>
        </p:nvGrpSpPr>
        <p:grpSpPr>
          <a:xfrm>
            <a:off x="457200" y="2946956"/>
            <a:ext cx="8001000" cy="3271282"/>
            <a:chOff x="457200" y="2946956"/>
            <a:chExt cx="8001000" cy="3271282"/>
          </a:xfrm>
        </p:grpSpPr>
        <p:sp>
          <p:nvSpPr>
            <p:cNvPr id="421892" name="Text Box 4">
              <a:extLst>
                <a:ext uri="{FF2B5EF4-FFF2-40B4-BE49-F238E27FC236}">
                  <a16:creationId xmlns:a16="http://schemas.microsoft.com/office/drawing/2014/main" id="{B13204BF-758E-47B1-8A1E-6C2CAA465C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638800"/>
              <a:ext cx="8001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en-US" altLang="ru-RU" sz="3200" dirty="0"/>
                <a:t>7 </a:t>
              </a:r>
              <a:r>
                <a:rPr lang="ru-RU" altLang="ru-RU" sz="3200" dirty="0"/>
                <a:t>см, 1 см, 4 см.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FCD91AD2-670D-4A3C-9102-C80C4DAE1D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40991" y="2946956"/>
              <a:ext cx="3816424" cy="25442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818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E71C511-35E0-4740-AC7C-A5A761D4B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CDF7DB1-089A-442E-B0D5-611E5AD25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103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  </a:t>
            </a:r>
            <a:r>
              <a:rPr lang="ru-RU" altLang="ru-RU" sz="2800" dirty="0">
                <a:cs typeface="Times New Roman" panose="02020603050405020304" pitchFamily="18" charset="0"/>
              </a:rPr>
              <a:t>Каждая из сторон треугольника разделена на три равных отрезка, и точки деления соединены отрезками. Найдите периметр образовавшейся при этом закрашенной фигуры, если периметр исходного треугольника равен 12.</a:t>
            </a: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B13204BF-758E-47B1-8A1E-6C2CAA465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38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8.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B18FA79-5233-4937-9029-739ADB274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340" y="2619262"/>
            <a:ext cx="3119579" cy="289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99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E71C511-35E0-4740-AC7C-A5A761D4B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ACDF7DB1-089A-442E-B0D5-611E5AD25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103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Медианы </a:t>
            </a:r>
            <a:r>
              <a:rPr lang="en-US" altLang="ru-RU" sz="2800" i="1" dirty="0">
                <a:cs typeface="Times New Roman" panose="02020603050405020304" pitchFamily="18" charset="0"/>
              </a:rPr>
              <a:t>AA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CC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пересекаются 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отношение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CM </a:t>
            </a:r>
            <a:r>
              <a:rPr lang="en-US" altLang="ru-RU" sz="2800" dirty="0">
                <a:cs typeface="Times New Roman" panose="02020603050405020304" pitchFamily="18" charset="0"/>
              </a:rPr>
              <a:t>: </a:t>
            </a:r>
            <a:r>
              <a:rPr lang="en-US" altLang="ru-RU" sz="2800" i="1" dirty="0">
                <a:cs typeface="Times New Roman" panose="02020603050405020304" pitchFamily="18" charset="0"/>
              </a:rPr>
              <a:t>MC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B13204BF-758E-47B1-8A1E-6C2CAA465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4941168"/>
            <a:ext cx="9108504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Решение.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sz="2800" dirty="0"/>
              <a:t>Через точку </a:t>
            </a:r>
            <a:r>
              <a:rPr lang="en-US" sz="2800" i="1" dirty="0"/>
              <a:t>C</a:t>
            </a:r>
            <a:r>
              <a:rPr lang="en-US" sz="2800" baseline="-25000" dirty="0"/>
              <a:t>1</a:t>
            </a:r>
            <a:r>
              <a:rPr lang="en-US" sz="2800" i="1" dirty="0"/>
              <a:t> </a:t>
            </a:r>
            <a:r>
              <a:rPr lang="ru-RU" sz="2800" dirty="0"/>
              <a:t>проведём прямую, параллельную </a:t>
            </a:r>
            <a:r>
              <a:rPr lang="en-US" sz="2800" i="1" dirty="0"/>
              <a:t>AA</a:t>
            </a:r>
            <a:r>
              <a:rPr lang="en-US" sz="2800" baseline="-25000" dirty="0"/>
              <a:t>1</a:t>
            </a:r>
            <a:r>
              <a:rPr lang="en-US" sz="2800" dirty="0"/>
              <a:t>. </a:t>
            </a:r>
            <a:r>
              <a:rPr lang="ru-RU" sz="2800" dirty="0"/>
              <a:t>Обозначим </a:t>
            </a:r>
            <a:r>
              <a:rPr lang="en-US" sz="2800" i="1" dirty="0"/>
              <a:t>D </a:t>
            </a:r>
            <a:r>
              <a:rPr lang="ru-RU" sz="2800" dirty="0"/>
              <a:t>её точку пересечения со стороной </a:t>
            </a:r>
            <a:r>
              <a:rPr lang="en-US" sz="2800" i="1" dirty="0"/>
              <a:t>BC</a:t>
            </a:r>
            <a:r>
              <a:rPr lang="en-US" sz="2800" dirty="0"/>
              <a:t>. </a:t>
            </a:r>
            <a:r>
              <a:rPr lang="ru-RU" sz="2800" dirty="0"/>
              <a:t>Тогда </a:t>
            </a:r>
            <a:r>
              <a:rPr lang="en-US" sz="2800" i="1" dirty="0"/>
              <a:t>A</a:t>
            </a:r>
            <a:r>
              <a:rPr lang="en-US" sz="2800" baseline="-25000" dirty="0"/>
              <a:t>1</a:t>
            </a:r>
            <a:r>
              <a:rPr lang="en-US" sz="2800" i="1" dirty="0"/>
              <a:t>D = DB</a:t>
            </a:r>
            <a:r>
              <a:rPr lang="en-US" sz="2800" dirty="0"/>
              <a:t>, </a:t>
            </a:r>
            <a:r>
              <a:rPr lang="en-US" sz="2800" i="1" dirty="0"/>
              <a:t>CM</a:t>
            </a:r>
            <a:r>
              <a:rPr lang="en-US" sz="2800" dirty="0"/>
              <a:t> : </a:t>
            </a:r>
            <a:r>
              <a:rPr lang="en-US" sz="2800" i="1" dirty="0"/>
              <a:t>MC</a:t>
            </a:r>
            <a:r>
              <a:rPr lang="en-US" sz="2800" baseline="-25000" dirty="0"/>
              <a:t>1</a:t>
            </a:r>
            <a:r>
              <a:rPr lang="en-US" sz="2800" i="1" dirty="0"/>
              <a:t> = CA</a:t>
            </a:r>
            <a:r>
              <a:rPr lang="en-US" sz="2800" baseline="-25000" dirty="0"/>
              <a:t>1</a:t>
            </a:r>
            <a:r>
              <a:rPr lang="en-US" sz="2800" dirty="0"/>
              <a:t> : </a:t>
            </a:r>
            <a:r>
              <a:rPr lang="en-US" sz="2800" i="1" dirty="0"/>
              <a:t>A</a:t>
            </a:r>
            <a:r>
              <a:rPr lang="en-US" sz="2800" baseline="-25000" dirty="0"/>
              <a:t>1</a:t>
            </a:r>
            <a:r>
              <a:rPr lang="en-US" sz="2800" i="1" dirty="0"/>
              <a:t>D = </a:t>
            </a:r>
            <a:r>
              <a:rPr lang="en-US" sz="2800" dirty="0"/>
              <a:t>2 : 1.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97539CC-E8B2-4056-8662-AB89FECB8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779" y="1761890"/>
            <a:ext cx="2792350" cy="283812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1E9E02-F216-4071-A5D7-A1E80D3865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1779" y="1761890"/>
            <a:ext cx="2792350" cy="283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2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1720</Words>
  <Application>Microsoft Office PowerPoint</Application>
  <PresentationFormat>Экран (4:3)</PresentationFormat>
  <Paragraphs>116</Paragraphs>
  <Slides>24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Cambria Math</vt:lpstr>
      <vt:lpstr>Times New Roman</vt:lpstr>
      <vt:lpstr>Оформление по умолчанию</vt:lpstr>
      <vt:lpstr>Презентация PowerPoint</vt:lpstr>
      <vt:lpstr>Фалес Милетский VI век до н. э.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Презентация PowerPoint</vt:lpstr>
      <vt:lpstr>Упражнение 22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122</cp:revision>
  <dcterms:created xsi:type="dcterms:W3CDTF">2008-04-30T05:51:18Z</dcterms:created>
  <dcterms:modified xsi:type="dcterms:W3CDTF">2023-10-27T05:50:08Z</dcterms:modified>
</cp:coreProperties>
</file>