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850" r:id="rId2"/>
    <p:sldId id="422" r:id="rId3"/>
    <p:sldId id="436" r:id="rId4"/>
    <p:sldId id="840" r:id="rId5"/>
    <p:sldId id="426" r:id="rId6"/>
    <p:sldId id="427" r:id="rId7"/>
    <p:sldId id="841" r:id="rId8"/>
    <p:sldId id="996" r:id="rId9"/>
    <p:sldId id="909" r:id="rId10"/>
    <p:sldId id="1046" r:id="rId11"/>
    <p:sldId id="997" r:id="rId12"/>
    <p:sldId id="381" r:id="rId13"/>
    <p:sldId id="420" r:id="rId14"/>
    <p:sldId id="382" r:id="rId15"/>
    <p:sldId id="406" r:id="rId16"/>
    <p:sldId id="429" r:id="rId17"/>
    <p:sldId id="430" r:id="rId18"/>
    <p:sldId id="431" r:id="rId19"/>
    <p:sldId id="432" r:id="rId20"/>
    <p:sldId id="846" r:id="rId21"/>
    <p:sldId id="1000" r:id="rId22"/>
    <p:sldId id="911" r:id="rId23"/>
    <p:sldId id="849" r:id="rId24"/>
    <p:sldId id="851" r:id="rId2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00CFB83-D018-4513-ACF2-C815BD349D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693B205-4611-49DA-BF35-D9ABCD36139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3F04E85-AF72-43FC-A8A6-E519E22F900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63656E1-8E5C-436B-A8AE-B74B540394B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F9F82CC-1F38-4E86-B9FC-3F103F56545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DB2841F-EC79-4332-8F67-8330407EA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7735045-9714-454E-A28A-56F35F7E34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8B9B3B2-3336-46F5-BEA4-B8075294BC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C6FC06-AEE6-4D0D-B63C-E689C7FAE831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1026">
            <a:extLst>
              <a:ext uri="{FF2B5EF4-FFF2-40B4-BE49-F238E27FC236}">
                <a16:creationId xmlns:a16="http://schemas.microsoft.com/office/drawing/2014/main" id="{B0B364CC-4106-4846-906C-0E41992431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43F99297-5CEA-4368-9CE0-92A6429C0A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84877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9C805-29A1-4060-A93F-C19912B39EA3}" type="slidenum">
              <a:rPr lang="ru-RU"/>
              <a:pPr/>
              <a:t>10</a:t>
            </a:fld>
            <a:endParaRPr lang="ru-RU"/>
          </a:p>
        </p:txBody>
      </p:sp>
      <p:sp>
        <p:nvSpPr>
          <p:cNvPr id="4311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110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46467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9C805-29A1-4060-A93F-C19912B39EA3}" type="slidenum">
              <a:rPr lang="ru-RU"/>
              <a:pPr/>
              <a:t>11</a:t>
            </a:fld>
            <a:endParaRPr lang="ru-RU"/>
          </a:p>
        </p:txBody>
      </p:sp>
      <p:sp>
        <p:nvSpPr>
          <p:cNvPr id="4311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110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8BD1E002-E1F5-45EF-99DD-1541E8FA36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73EBFF-18D6-484E-81DC-503A1A90A387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9760C942-B383-4E07-A76C-86FD2CF30D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78F9511E-B7AF-4AC2-B1B7-EEE2897E0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58529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F1040F8E-2F6E-48FF-B35A-67765B8A60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F2417A-2CB1-49FA-A220-DD436304C834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4809EA2-AFC9-4A45-BEE5-BE5E002C53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F7066749-DA9C-4E5A-A724-3FA59FA13E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748755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696F067F-79ED-4CE6-BE09-A65AF2F301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E025391-B656-4348-A637-78966643A731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0E30720A-51D4-4173-8C5B-8A2F83C997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5AABCB7C-894A-4C93-9489-0DA56B195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726366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F5339083-968E-45CF-9146-B79F9A6AB0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95E76D8-243A-46EE-98D7-0E62B5B5A9A6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011220CE-71BF-422D-8CDC-E4B162B062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AB23BEDD-B635-4DBE-AC9B-3EB8B69C6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510272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70915DF2-4308-43ED-B352-C8E9516885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6CA68C1-4E8F-4A4D-832B-45D915C28125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1974A74B-D0B6-4BEF-891D-1247F231E4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EBD7F2AB-9156-4552-BDCF-A2D9CC085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381767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B10F116F-A67D-438F-A79B-3E86AEFDE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EEBCCCB-7247-4D4C-BE77-49FE563B805F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9BB7B985-0E9E-4819-8200-FFEA23C2C4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A84E3AD1-E648-45DD-906B-1DA1759BA1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440412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10AD52B6-443F-4155-9C2A-AA3105A5AF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F6BF6C-8BC4-4C9C-9207-E7483D96EB09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967F20CF-02FA-4501-9066-2C45F095D2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8A530103-92A8-45FA-B3D1-84E46D6EF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329710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D262C0F5-40DE-4419-B30F-FF2E27FF0A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1B33A3-336F-4567-83DC-B8995B0D72E9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5004D606-D18E-4806-935C-5D45A47138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5F5E3AF5-63FA-49C2-B862-F244C4D23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01689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2B4FC01-E0A2-4220-9123-D8107E8662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616C61A-EB75-4244-876B-5C3737C81B11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F8C642F-F353-405D-852D-C45CC7C842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B22668F-775A-48F6-A51C-880CFB6F6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DB527C08-5A77-4F1E-A6AD-12EC299FE4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BFBCD38-95FF-49D8-A8C2-59040364192B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75779" name="Rectangle 1026">
            <a:extLst>
              <a:ext uri="{FF2B5EF4-FFF2-40B4-BE49-F238E27FC236}">
                <a16:creationId xmlns:a16="http://schemas.microsoft.com/office/drawing/2014/main" id="{15D830DD-8EF9-4C5C-BB98-E7BF857504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1027">
            <a:extLst>
              <a:ext uri="{FF2B5EF4-FFF2-40B4-BE49-F238E27FC236}">
                <a16:creationId xmlns:a16="http://schemas.microsoft.com/office/drawing/2014/main" id="{1D6841F5-F514-438F-A790-340F856C81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583829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8BF0A9-6A50-427C-8200-D14AFF1FB061}" type="slidenum">
              <a:rPr lang="ru-RU"/>
              <a:pPr/>
              <a:t>21</a:t>
            </a:fld>
            <a:endParaRPr lang="ru-RU"/>
          </a:p>
        </p:txBody>
      </p:sp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D6A03-DF5A-4E86-89FE-E5FA36925D00}" type="slidenum">
              <a:rPr lang="ru-RU"/>
              <a:pPr/>
              <a:t>22</a:t>
            </a:fld>
            <a:endParaRPr lang="ru-RU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E76970B9-FD3B-4EF6-A9C8-4CE435D448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BD01976-40D8-484A-954F-BF6080593476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85C81988-4297-437A-B5D9-EF3C40A862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0BF6DB24-0070-4937-8762-F37F8B467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095794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E76970B9-FD3B-4EF6-A9C8-4CE435D448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BD01976-40D8-484A-954F-BF6080593476}" type="slidenum">
              <a:rPr lang="ru-RU" altLang="ru-RU" sz="1200"/>
              <a:pPr/>
              <a:t>24</a:t>
            </a:fld>
            <a:endParaRPr lang="ru-RU" altLang="ru-RU" sz="12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85C81988-4297-437A-B5D9-EF3C40A862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0BF6DB24-0070-4937-8762-F37F8B467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18574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17CC301A-D26A-487A-9C2F-97813BF872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2F906D4-4825-454A-9A17-9BC678453770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8195" name="Rectangle 2050">
            <a:extLst>
              <a:ext uri="{FF2B5EF4-FFF2-40B4-BE49-F238E27FC236}">
                <a16:creationId xmlns:a16="http://schemas.microsoft.com/office/drawing/2014/main" id="{04B30D6B-5C66-44C0-AD00-96E4D98FDD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2051">
            <a:extLst>
              <a:ext uri="{FF2B5EF4-FFF2-40B4-BE49-F238E27FC236}">
                <a16:creationId xmlns:a16="http://schemas.microsoft.com/office/drawing/2014/main" id="{D6B01626-9446-4B2F-9B54-CE695BBB08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05F94537-1936-4751-8D1F-BFB83F1650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CB2CDA-1982-47EB-8E8B-BB4319A632CA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7D949A9-7521-4946-A011-A570DE6D9B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3254934-0FF5-43C0-BC89-8F9C53263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EEA324A8-6908-41E7-9758-FD10D13205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4637514-39A1-4194-BF70-2957DC14C2EF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4912C8A-C97B-4EAE-AE9F-0C95819108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7CB9598-8050-4605-A8ED-ED379F249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E47FAAC3-47C3-44BA-ABE6-9C8DE893E2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2660273-16E2-45A5-905D-96C21F2676B5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E21C3F7-5E45-48B0-8FCD-959AC99B3D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C1787E-A193-4AE6-90BA-28DD16377F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73A07DE9-911A-46F1-AAFC-A801B1B37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42A9F0-561A-4104-9915-F6A0D9E6A561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852D4239-008A-46E4-BAA4-35C33EA097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E3AE0AE8-9CA6-48FC-A82F-5A5F13E50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9C805-29A1-4060-A93F-C19912B39EA3}" type="slidenum">
              <a:rPr lang="ru-RU"/>
              <a:pPr/>
              <a:t>8</a:t>
            </a:fld>
            <a:endParaRPr lang="ru-RU"/>
          </a:p>
        </p:txBody>
      </p:sp>
      <p:sp>
        <p:nvSpPr>
          <p:cNvPr id="4311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110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9C805-29A1-4060-A93F-C19912B39EA3}" type="slidenum">
              <a:rPr lang="ru-RU"/>
              <a:pPr/>
              <a:t>9</a:t>
            </a:fld>
            <a:endParaRPr lang="ru-RU"/>
          </a:p>
        </p:txBody>
      </p:sp>
      <p:sp>
        <p:nvSpPr>
          <p:cNvPr id="4311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110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B3A595-0BA6-4D0D-8DE5-48B96FED11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107762-CE0C-4579-8715-57D8D3D892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88DD47-FF4F-419C-9602-E8A91ADC38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CF9C8-67F9-43B7-90B4-FAE4D722DF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437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AD1847-16DD-43BB-BD41-B088771DEE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DFC6D9-2B8E-41A7-AF21-36E5849CFD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87A481-863B-49E8-A13A-A5EE6A803E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DC180-51F1-4031-8C7A-72C203C53C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539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2AB7A7-A610-4D11-A134-AC2CC94C4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E415A1-5222-48DA-A56B-FFA7CA5A0D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B53B81-B9D6-4532-BB02-1301AA47DD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6A5F6-263A-4C9F-AB80-7F85EBC1D0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374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52051E-9F9E-46FF-A3D3-DDE8344ED1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E7889E-85F8-4FEC-B313-18AECAAAAF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DE57BF-00C3-44A6-9DF1-67AB52DC17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CA9AD-935C-464D-A971-CC5CD113D4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902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7EB0D2-D0B5-4D77-ABC4-F3BF20E761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53F155-578B-4EB2-8150-62A14E5835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D41EED-0C7A-48B6-B3EF-36EABF390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F5250-6366-4303-A403-4F1F55B37E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843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9EEA5D-BB31-446C-9B9D-650785BCCF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1734F1-4953-46AF-BB94-FD6357577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981F01-A5B0-4F54-8334-1D7EA24F96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85B11-D8B1-43FC-870A-1CC7E1641A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071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3CD9EA-D21D-4BC0-B81E-70E59560B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386F20-FF4D-46B6-A337-894AF2B867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C2DEC01-A7C1-49BA-AC5B-D9441B7FC1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C2BFB-7241-48C4-97D9-0C6AC2588A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151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3FAEE5-0A9A-414B-87D3-0AD655F7B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81B8FDB-9B76-4CD1-BCEE-E0D12441C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E8998FC-0855-4F3A-9E59-A471F2D0AC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60172-F129-4734-98A0-57D8DB824F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042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946ADB-E04E-4D7D-9586-003B127558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DE829DB-E5D9-4B65-A272-B21499E965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ED1936-EC5F-4E75-A916-D3B0F21A1F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31976-8A69-454F-9AF1-2528CEB099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557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9B8C5B-3F52-4F26-8A6B-6091B32868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F91CCB-15B2-497E-A666-2155EE5604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9CFD72-6CD5-4D60-BE05-7AA7D64F5E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7A413-439F-4DED-B7F9-551D93F881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435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096F44-08AE-4938-BD70-9D715A9471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66EDF4-9BA0-47C4-A1D6-6FE098F57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9BCCBC-4D69-459E-AFD5-61112F3E82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B3E2-B309-4CBC-9410-0873AB4489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547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D334E53-13BD-4AC4-9FE1-2D66BA2F7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4E2F41A-0822-4DF9-AB08-1A82F61170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1F6D813-4E4C-400C-BEAC-A49B3ED74C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5D387DE-10EA-415A-84EF-2F182CA8EE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94ABD8-B533-4789-AC48-F035D714DE2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BDCED2D-A77B-4F33-9FFC-0EF1B8EAA7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8D86F72-D62E-41E2-BE52-54410292B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16832"/>
            <a:ext cx="7772400" cy="1332384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5б. Средняя линия трапеции</a:t>
            </a:r>
          </a:p>
        </p:txBody>
      </p:sp>
    </p:spTree>
    <p:extLst>
      <p:ext uri="{BB962C8B-B14F-4D97-AF65-F5344CB8AC3E}">
        <p14:creationId xmlns:p14="http://schemas.microsoft.com/office/powerpoint/2010/main" val="3943183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1037456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Изобразите трапецию, если заданы две её вершины </a:t>
            </a:r>
            <a:r>
              <a:rPr lang="en-US" i="1" dirty="0"/>
              <a:t>A</a:t>
            </a:r>
            <a:r>
              <a:rPr lang="ru-RU" dirty="0"/>
              <a:t>, </a:t>
            </a:r>
            <a:r>
              <a:rPr lang="en-US" i="1" dirty="0"/>
              <a:t>C</a:t>
            </a:r>
            <a:r>
              <a:rPr lang="ru-RU" dirty="0"/>
              <a:t> и средняя линия </a:t>
            </a:r>
            <a:r>
              <a:rPr lang="en-US" i="1" dirty="0"/>
              <a:t>EF</a:t>
            </a:r>
            <a:r>
              <a:rPr lang="ru-RU" dirty="0"/>
              <a:t>.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4680520" cy="2467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54E745-7734-4699-BD0F-514444406B4D}"/>
              </a:ext>
            </a:extLst>
          </p:cNvPr>
          <p:cNvSpPr txBox="1"/>
          <p:nvPr/>
        </p:nvSpPr>
        <p:spPr>
          <a:xfrm>
            <a:off x="17799" y="32184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2553169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0" y="533400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</a:t>
            </a:r>
            <a:r>
              <a:rPr lang="ru-RU" dirty="0">
                <a:solidFill>
                  <a:srgbClr val="FF0000"/>
                </a:solidFill>
              </a:rPr>
              <a:t>Ответ.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75641"/>
            <a:ext cx="5570637" cy="2889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5296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FD420764-11F4-4F66-A490-C3B144393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C4AC6E57-7302-4647-B671-FEC986250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10374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Средняя линия трапеции равна 30 см, а меньшее основание равно 20 см. Найдите большее основание.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0DE32FC0-F386-43A2-AAE8-5563F2357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40 см.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8373" name="Picture 17">
            <a:extLst>
              <a:ext uri="{FF2B5EF4-FFF2-40B4-BE49-F238E27FC236}">
                <a16:creationId xmlns:a16="http://schemas.microsoft.com/office/drawing/2014/main" id="{60671BBD-8059-4132-9B1F-3CB10CC6C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2403475"/>
            <a:ext cx="3525837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941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A70330EE-74CF-4F1B-85AB-E4D13D4DE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60419" name="Text Box 3">
            <a:extLst>
              <a:ext uri="{FF2B5EF4-FFF2-40B4-BE49-F238E27FC236}">
                <a16:creationId xmlns:a16="http://schemas.microsoft.com/office/drawing/2014/main" id="{81755240-37E3-4D20-8260-17732868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Периметр равнобедренной трапеции равен 80 см, ее средняя линия равна боковой стороне. Найдите боковую сторону данной трапеции.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7076" name="Text Box 4">
            <a:extLst>
              <a:ext uri="{FF2B5EF4-FFF2-40B4-BE49-F238E27FC236}">
                <a16:creationId xmlns:a16="http://schemas.microsoft.com/office/drawing/2014/main" id="{DED5CFE4-FDAD-48F0-A15E-D09DBD4E7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953000"/>
            <a:ext cx="556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20 см</a:t>
            </a:r>
            <a:r>
              <a:rPr lang="en-US" altLang="ru-RU" sz="3200"/>
              <a:t>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0421" name="Picture 6">
            <a:extLst>
              <a:ext uri="{FF2B5EF4-FFF2-40B4-BE49-F238E27FC236}">
                <a16:creationId xmlns:a16="http://schemas.microsoft.com/office/drawing/2014/main" id="{82A14353-6B18-481C-8DF1-AF02EA367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590800"/>
            <a:ext cx="3525838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33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1B59A91C-6A65-4EDA-85E4-D3409D85C7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17A40BEE-8F93-4452-B973-69D3612BE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Средняя линия трапеции равна 7 см, а одно из ее оснований больше другого на 4 см. Найдите основания тр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пеции. </a:t>
            </a:r>
          </a:p>
        </p:txBody>
      </p:sp>
      <p:sp>
        <p:nvSpPr>
          <p:cNvPr id="307205" name="Text Box 5">
            <a:extLst>
              <a:ext uri="{FF2B5EF4-FFF2-40B4-BE49-F238E27FC236}">
                <a16:creationId xmlns:a16="http://schemas.microsoft.com/office/drawing/2014/main" id="{4BB77DE5-06E6-4AB9-BFED-AFB5D092D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19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5 см и 9 см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62469" name="Picture 12">
            <a:extLst>
              <a:ext uri="{FF2B5EF4-FFF2-40B4-BE49-F238E27FC236}">
                <a16:creationId xmlns:a16="http://schemas.microsoft.com/office/drawing/2014/main" id="{629FD6C5-DD4E-499A-9A96-F01C76B91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3638"/>
            <a:ext cx="350520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693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8D4EA758-CE5D-4DD1-9A7C-7B7511464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853224B1-9CD4-4CE5-87A2-3FE6CD787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Основания трапеции относятся как 2 : 3, а средняя линия равна 5 м. Найдите основания.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58407" name="Text Box 7">
            <a:extLst>
              <a:ext uri="{FF2B5EF4-FFF2-40B4-BE49-F238E27FC236}">
                <a16:creationId xmlns:a16="http://schemas.microsoft.com/office/drawing/2014/main" id="{B4F64A21-69A3-4D67-987A-8BADE5F15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95800"/>
            <a:ext cx="365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4 м и 6 м.</a:t>
            </a:r>
          </a:p>
        </p:txBody>
      </p:sp>
      <p:pic>
        <p:nvPicPr>
          <p:cNvPr id="64517" name="Picture 9">
            <a:extLst>
              <a:ext uri="{FF2B5EF4-FFF2-40B4-BE49-F238E27FC236}">
                <a16:creationId xmlns:a16="http://schemas.microsoft.com/office/drawing/2014/main" id="{4E8C6BC5-DE8F-4A8C-8D62-F36F826CC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13000"/>
            <a:ext cx="3505200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50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EE796697-622B-42E1-960B-13D779AF6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id="{DE4CFC71-8BC2-48FD-A2B6-51FC48EC9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Перпендикуляр, опущенный из вершины тупого угла на большее основание равнобедренной трапеции, делит его на части, имеющие длины 5 см и 2 см. Найдите среднюю линию этой трапеции.</a:t>
            </a:r>
          </a:p>
        </p:txBody>
      </p:sp>
      <p:sp>
        <p:nvSpPr>
          <p:cNvPr id="405508" name="Text Box 4">
            <a:extLst>
              <a:ext uri="{FF2B5EF4-FFF2-40B4-BE49-F238E27FC236}">
                <a16:creationId xmlns:a16="http://schemas.microsoft.com/office/drawing/2014/main" id="{7DAC103F-AD41-45C6-8395-AFE65E9E5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 см.</a:t>
            </a:r>
          </a:p>
        </p:txBody>
      </p:sp>
      <p:pic>
        <p:nvPicPr>
          <p:cNvPr id="66565" name="Picture 5">
            <a:extLst>
              <a:ext uri="{FF2B5EF4-FFF2-40B4-BE49-F238E27FC236}">
                <a16:creationId xmlns:a16="http://schemas.microsoft.com/office/drawing/2014/main" id="{3D6A0D27-0788-4E16-ABDC-ECB2AEAB5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00400"/>
            <a:ext cx="3624263" cy="240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413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3BBDDD37-A7F3-4D42-8A6A-F99489666F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5A84B9B7-DCBF-470C-AA65-BF6FD5751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равнобедренной трапеции большее основание равно 2,7 м, боковая сторона равна 1 м, угол между ними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меньшее основание.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07556" name="Text Box 4">
            <a:extLst>
              <a:ext uri="{FF2B5EF4-FFF2-40B4-BE49-F238E27FC236}">
                <a16:creationId xmlns:a16="http://schemas.microsoft.com/office/drawing/2014/main" id="{631DDE44-4941-4579-BCD4-654B8A380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1,7 м.</a:t>
            </a:r>
          </a:p>
        </p:txBody>
      </p:sp>
      <p:pic>
        <p:nvPicPr>
          <p:cNvPr id="68613" name="Picture 6">
            <a:extLst>
              <a:ext uri="{FF2B5EF4-FFF2-40B4-BE49-F238E27FC236}">
                <a16:creationId xmlns:a16="http://schemas.microsoft.com/office/drawing/2014/main" id="{071551F4-FF6F-4C57-B680-859A6A489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971800"/>
            <a:ext cx="4210050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47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F7B37291-EA56-4C5F-B5DF-823906FF2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D8D7ABAD-0F55-41B3-A696-830F30A30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en-US" altLang="ru-RU" sz="3200" dirty="0">
                <a:cs typeface="Times New Roman" panose="02020603050405020304" pitchFamily="18" charset="0"/>
              </a:rPr>
              <a:t>C</a:t>
            </a:r>
            <a:r>
              <a:rPr lang="ru-RU" altLang="ru-RU" sz="3200" dirty="0" err="1">
                <a:cs typeface="Times New Roman" panose="02020603050405020304" pitchFamily="18" charset="0"/>
              </a:rPr>
              <a:t>редняя</a:t>
            </a:r>
            <a:r>
              <a:rPr lang="ru-RU" altLang="ru-RU" sz="3200" dirty="0">
                <a:cs typeface="Times New Roman" panose="02020603050405020304" pitchFamily="18" charset="0"/>
              </a:rPr>
              <a:t> линия трапеции равна 10 см.  Одна из диагоналей делит ее на два отрезка, разность которых равна 2 см. Найдите основания этой трапеции.</a:t>
            </a:r>
          </a:p>
        </p:txBody>
      </p:sp>
      <p:sp>
        <p:nvSpPr>
          <p:cNvPr id="409604" name="Text Box 4">
            <a:extLst>
              <a:ext uri="{FF2B5EF4-FFF2-40B4-BE49-F238E27FC236}">
                <a16:creationId xmlns:a16="http://schemas.microsoft.com/office/drawing/2014/main" id="{329CE7D8-E5B4-4830-9190-6C921D75B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8 см и 12 см.</a:t>
            </a:r>
          </a:p>
        </p:txBody>
      </p:sp>
      <p:pic>
        <p:nvPicPr>
          <p:cNvPr id="70661" name="Picture 7">
            <a:extLst>
              <a:ext uri="{FF2B5EF4-FFF2-40B4-BE49-F238E27FC236}">
                <a16:creationId xmlns:a16="http://schemas.microsoft.com/office/drawing/2014/main" id="{B1ED6C73-0860-4351-9EF4-36913B176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67000"/>
            <a:ext cx="3322638" cy="232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82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5E053A92-3939-4AFE-8376-BF71F39B1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8101C677-F903-4165-9EC5-FF58E846E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Основания трапеции равны 4 см и 10 см. Найдите отрезки, на которые делит среднюю линию этой трапеции одна из ее диагоналей.</a:t>
            </a:r>
          </a:p>
        </p:txBody>
      </p:sp>
      <p:sp>
        <p:nvSpPr>
          <p:cNvPr id="411652" name="Text Box 4">
            <a:extLst>
              <a:ext uri="{FF2B5EF4-FFF2-40B4-BE49-F238E27FC236}">
                <a16:creationId xmlns:a16="http://schemas.microsoft.com/office/drawing/2014/main" id="{F4E8FE5A-D192-4D3D-9AD1-F4B87FA3A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 см и 5 см.</a:t>
            </a:r>
          </a:p>
        </p:txBody>
      </p:sp>
      <p:pic>
        <p:nvPicPr>
          <p:cNvPr id="72709" name="Picture 6">
            <a:extLst>
              <a:ext uri="{FF2B5EF4-FFF2-40B4-BE49-F238E27FC236}">
                <a16:creationId xmlns:a16="http://schemas.microsoft.com/office/drawing/2014/main" id="{B215528C-DBB9-4AA4-B68A-AA213EFB9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90800"/>
            <a:ext cx="3322638" cy="232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44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F801763-14C9-46C6-A13F-2F396808CE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Средняя линия трапеции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C1460381-BBE0-45DF-AA32-1D6D31F89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Средней линией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трапеции называется отрезок, соединяющий середины ее боковых сторон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124" name="Picture 8">
            <a:extLst>
              <a:ext uri="{FF2B5EF4-FFF2-40B4-BE49-F238E27FC236}">
                <a16:creationId xmlns:a16="http://schemas.microsoft.com/office/drawing/2014/main" id="{E6709A32-57A4-4611-B9C5-F6D7421BD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2743200" cy="203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Прямоугольник 5">
            <a:extLst>
              <a:ext uri="{FF2B5EF4-FFF2-40B4-BE49-F238E27FC236}">
                <a16:creationId xmlns:a16="http://schemas.microsoft.com/office/drawing/2014/main" id="{F5C02AF0-34AE-4DB7-A1FB-72CB49F6C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" y="819150"/>
            <a:ext cx="91440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/>
              <a:t>	</a:t>
            </a:r>
            <a:r>
              <a:rPr lang="ru-RU" altLang="ru-RU" sz="2800"/>
              <a:t>Основания трапеции </a:t>
            </a:r>
            <a:r>
              <a:rPr lang="en-US" altLang="ru-RU" sz="2800" i="1"/>
              <a:t>ABCD </a:t>
            </a:r>
            <a:r>
              <a:rPr lang="ru-RU" altLang="ru-RU" sz="2800"/>
              <a:t>равны 6 и 4. Найдите отрезки, на которые диагонали этой трапеции делят её среднюю линию </a:t>
            </a:r>
            <a:r>
              <a:rPr lang="en-US" altLang="ru-RU" sz="2800" i="1"/>
              <a:t>EF</a:t>
            </a:r>
            <a:r>
              <a:rPr lang="ru-RU" altLang="ru-RU" sz="2800"/>
              <a:t>.</a:t>
            </a:r>
          </a:p>
        </p:txBody>
      </p:sp>
      <p:pic>
        <p:nvPicPr>
          <p:cNvPr id="74755" name="Picture 3">
            <a:extLst>
              <a:ext uri="{FF2B5EF4-FFF2-40B4-BE49-F238E27FC236}">
                <a16:creationId xmlns:a16="http://schemas.microsoft.com/office/drawing/2014/main" id="{660108AE-FC5E-484E-97B9-C0145882B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405063"/>
            <a:ext cx="3679825" cy="244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185E3EB3-D97D-4CA7-BDBB-B267AD189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5516563"/>
            <a:ext cx="9067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solidFill>
                  <a:srgbClr val="FF00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2, 1, 2. </a:t>
            </a:r>
            <a:endParaRPr lang="en-US" altLang="ru-RU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4757" name="Rectangle 2">
            <a:extLst>
              <a:ext uri="{FF2B5EF4-FFF2-40B4-BE49-F238E27FC236}">
                <a16:creationId xmlns:a16="http://schemas.microsoft.com/office/drawing/2014/main" id="{81F5D71C-0C0C-41D9-9831-9AFC7EE657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312073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728" y="764704"/>
            <a:ext cx="9011751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3200" dirty="0">
                <a:cs typeface="Times New Roman" charset="0"/>
              </a:rPr>
              <a:t>	</a:t>
            </a:r>
            <a:r>
              <a:rPr lang="ru-RU" dirty="0">
                <a:cs typeface="Times New Roman" charset="0"/>
              </a:rPr>
              <a:t>В треугольнике </a:t>
            </a:r>
            <a:r>
              <a:rPr lang="ru-RU" i="1" dirty="0">
                <a:cs typeface="Times New Roman" charset="0"/>
              </a:rPr>
              <a:t>АВС</a:t>
            </a:r>
            <a:r>
              <a:rPr lang="ru-RU" dirty="0">
                <a:cs typeface="Times New Roman" charset="0"/>
              </a:rPr>
              <a:t> сторона </a:t>
            </a:r>
            <a:r>
              <a:rPr lang="ru-RU" i="1" dirty="0">
                <a:cs typeface="Times New Roman" charset="0"/>
              </a:rPr>
              <a:t>ВС</a:t>
            </a:r>
            <a:r>
              <a:rPr lang="ru-RU" dirty="0">
                <a:cs typeface="Times New Roman" charset="0"/>
              </a:rPr>
              <a:t> разделена на четыре равные части и через полученные точки деления проведены прямые, параллельные стороне </a:t>
            </a:r>
            <a:r>
              <a:rPr lang="ru-RU" i="1" dirty="0">
                <a:cs typeface="Times New Roman" charset="0"/>
              </a:rPr>
              <a:t>АВ</a:t>
            </a:r>
            <a:r>
              <a:rPr lang="ru-RU" dirty="0">
                <a:cs typeface="Times New Roman" charset="0"/>
              </a:rPr>
              <a:t>, равной 18 см. Найдите отрезки этих прямых, заключенные внутри треугольника.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30968"/>
            <a:ext cx="3338497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D9516C8E-3DCC-4604-81DE-E0B73BF4E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28267566-681B-4A90-A343-F70B03D0D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33256"/>
            <a:ext cx="9024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  <a:cs typeface="Times New Roman" pitchFamily="18" charset="0"/>
              </a:rPr>
              <a:t>Ответ: </a:t>
            </a:r>
            <a:r>
              <a:rPr lang="en-US" dirty="0">
                <a:cs typeface="Times New Roman" charset="0"/>
              </a:rPr>
              <a:t>13,5; 9; 4,5</a:t>
            </a:r>
            <a:r>
              <a:rPr lang="ru-RU" dirty="0">
                <a:cs typeface="Times New Roman" charset="0"/>
              </a:rPr>
              <a:t>. 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92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3769" y="593556"/>
            <a:ext cx="9097478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3200" dirty="0">
                <a:cs typeface="Times New Roman" charset="0"/>
              </a:rPr>
              <a:t>	</a:t>
            </a:r>
            <a:r>
              <a:rPr lang="ru-RU" dirty="0">
                <a:cs typeface="Times New Roman" charset="0"/>
              </a:rPr>
              <a:t>Основания трапеции равны 14 см и 20 см. Одна из боковых сторон разделена на три равные части и через точки деления проведены прямые, параллельные основаниям трапеции. Найдите отрезки этих прямых, заключенные внутри трапеции.</a:t>
            </a: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779" y="2609780"/>
            <a:ext cx="3192506" cy="212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64360B27-043F-4B64-BBAC-569FCF31B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675D103-5189-490D-B675-A16A4EC2A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9" y="5445224"/>
            <a:ext cx="9067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  <a:cs typeface="Times New Roman" pitchFamily="18" charset="0"/>
              </a:rPr>
              <a:t>Ответ: </a:t>
            </a:r>
            <a:r>
              <a:rPr lang="ru-RU" dirty="0">
                <a:cs typeface="Times New Roman" charset="0"/>
              </a:rPr>
              <a:t>18 см</a:t>
            </a:r>
            <a:r>
              <a:rPr lang="en-US" dirty="0">
                <a:cs typeface="Times New Roman" charset="0"/>
              </a:rPr>
              <a:t> </a:t>
            </a:r>
            <a:r>
              <a:rPr lang="ru-RU" dirty="0">
                <a:cs typeface="Times New Roman" charset="0"/>
              </a:rPr>
              <a:t>и 16 см. 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67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3">
            <a:extLst>
              <a:ext uri="{FF2B5EF4-FFF2-40B4-BE49-F238E27FC236}">
                <a16:creationId xmlns:a16="http://schemas.microsoft.com/office/drawing/2014/main" id="{CC97FB1D-72A9-4C6A-AF99-820C55A7F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" y="442173"/>
            <a:ext cx="8839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 Докажите, что отрезок, соединяющий середины диагоналей трапеции, параллелен её основаниям и равен </a:t>
            </a:r>
            <a:r>
              <a:rPr lang="ru-RU" altLang="ru-RU" sz="2800" dirty="0" err="1">
                <a:cs typeface="Times New Roman" panose="02020603050405020304" pitchFamily="18" charset="0"/>
              </a:rPr>
              <a:t>полуразности</a:t>
            </a:r>
            <a:r>
              <a:rPr lang="ru-RU" altLang="ru-RU" sz="2800" dirty="0">
                <a:cs typeface="Times New Roman" panose="02020603050405020304" pitchFamily="18" charset="0"/>
              </a:rPr>
              <a:t> оснований.  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04320A4-4CD1-4A45-B791-E58A22C34D5B}"/>
              </a:ext>
            </a:extLst>
          </p:cNvPr>
          <p:cNvGrpSpPr>
            <a:grpSpLocks/>
          </p:cNvGrpSpPr>
          <p:nvPr/>
        </p:nvGrpSpPr>
        <p:grpSpPr bwMode="auto">
          <a:xfrm>
            <a:off x="0" y="1874726"/>
            <a:ext cx="9104671" cy="4800981"/>
            <a:chOff x="-39382" y="1468639"/>
            <a:chExt cx="9144000" cy="4801755"/>
          </a:xfrm>
        </p:grpSpPr>
        <p:sp>
          <p:nvSpPr>
            <p:cNvPr id="76805" name="Text Box 4">
              <a:extLst>
                <a:ext uri="{FF2B5EF4-FFF2-40B4-BE49-F238E27FC236}">
                  <a16:creationId xmlns:a16="http://schemas.microsoft.com/office/drawing/2014/main" id="{8DDA706B-0BEC-4E5A-AC33-2DA7737397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9382" y="1468639"/>
              <a:ext cx="9144000" cy="27396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Пусть </a:t>
              </a:r>
              <a:r>
                <a:rPr lang="en-US" altLang="ru-RU" i="1" dirty="0"/>
                <a:t>EF </a:t>
              </a:r>
              <a:r>
                <a:rPr lang="ru-RU" altLang="ru-RU" dirty="0"/>
                <a:t>– средняя линия трапеции</a:t>
              </a:r>
              <a:r>
                <a:rPr lang="en-US" altLang="ru-RU" dirty="0"/>
                <a:t> </a:t>
              </a:r>
              <a:r>
                <a:rPr lang="en-US" altLang="ru-RU" i="1" dirty="0"/>
                <a:t>ABCD, G </a:t>
              </a:r>
              <a:r>
                <a:rPr lang="ru-RU" altLang="ru-RU" dirty="0"/>
                <a:t>и </a:t>
              </a:r>
              <a:r>
                <a:rPr lang="en-US" altLang="ru-RU" i="1" dirty="0"/>
                <a:t>H </a:t>
              </a:r>
              <a:r>
                <a:rPr lang="ru-RU" altLang="ru-RU" dirty="0"/>
                <a:t>– её точки пересечения с диагоналями. Отрезок </a:t>
              </a:r>
              <a:r>
                <a:rPr lang="en-US" altLang="ru-RU" i="1" dirty="0"/>
                <a:t>EH </a:t>
              </a:r>
              <a:r>
                <a:rPr lang="ru-RU" altLang="ru-RU" dirty="0"/>
                <a:t>является средней линией треугольника </a:t>
              </a:r>
              <a:r>
                <a:rPr lang="en-US" altLang="ru-RU" i="1" dirty="0"/>
                <a:t>ABD</a:t>
              </a:r>
              <a:r>
                <a:rPr lang="en-US" altLang="ru-RU" dirty="0"/>
                <a:t>, </a:t>
              </a:r>
              <a:r>
                <a:rPr lang="ru-RU" altLang="ru-RU" dirty="0"/>
                <a:t>следовательно, равен половине отрезка </a:t>
              </a:r>
              <a:r>
                <a:rPr lang="en-US" altLang="ru-RU" i="1" dirty="0"/>
                <a:t>AB</a:t>
              </a:r>
              <a:r>
                <a:rPr lang="ru-RU" altLang="ru-RU" dirty="0"/>
                <a:t>. Отрезок </a:t>
              </a:r>
              <a:r>
                <a:rPr lang="en-US" altLang="ru-RU" i="1" dirty="0"/>
                <a:t>EG </a:t>
              </a:r>
              <a:r>
                <a:rPr lang="ru-RU" altLang="ru-RU" dirty="0"/>
                <a:t>является средней линией треугольника </a:t>
              </a:r>
              <a:r>
                <a:rPr lang="en-US" altLang="ru-RU" i="1" dirty="0"/>
                <a:t>ACD</a:t>
              </a:r>
              <a:r>
                <a:rPr lang="en-US" altLang="ru-RU" dirty="0"/>
                <a:t>, </a:t>
              </a:r>
              <a:r>
                <a:rPr lang="ru-RU" altLang="ru-RU" dirty="0"/>
                <a:t>следовательно, равен половине отрезка </a:t>
              </a:r>
              <a:r>
                <a:rPr lang="en-US" altLang="ru-RU" i="1" dirty="0"/>
                <a:t>CD</a:t>
              </a:r>
              <a:r>
                <a:rPr lang="ru-RU" altLang="ru-RU" dirty="0"/>
                <a:t>. Отрезок </a:t>
              </a:r>
              <a:r>
                <a:rPr lang="en-US" altLang="ru-RU" i="1" dirty="0"/>
                <a:t>GH </a:t>
              </a:r>
              <a:r>
                <a:rPr lang="ru-RU" altLang="ru-RU" dirty="0"/>
                <a:t>равен разности отрезков </a:t>
              </a:r>
              <a:r>
                <a:rPr lang="en-US" altLang="ru-RU" i="1" dirty="0"/>
                <a:t>EH </a:t>
              </a:r>
              <a:r>
                <a:rPr lang="ru-RU" altLang="ru-RU" dirty="0"/>
                <a:t>и </a:t>
              </a:r>
              <a:r>
                <a:rPr lang="en-US" altLang="ru-RU" i="1" dirty="0"/>
                <a:t>EG</a:t>
              </a:r>
              <a:r>
                <a:rPr lang="en-US" altLang="ru-RU" dirty="0"/>
                <a:t>, </a:t>
              </a:r>
              <a:r>
                <a:rPr lang="ru-RU" altLang="ru-RU" dirty="0"/>
                <a:t>следовательно,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параллелен основаниям трапеции и равен их </a:t>
              </a:r>
              <a:r>
                <a:rPr lang="ru-RU" altLang="ru-RU" sz="2400" dirty="0" err="1">
                  <a:cs typeface="Times New Roman" panose="02020603050405020304" pitchFamily="18" charset="0"/>
                </a:rPr>
                <a:t>полуразности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</a:t>
              </a:r>
              <a:endParaRPr lang="ru-RU" altLang="ru-RU" dirty="0"/>
            </a:p>
          </p:txBody>
        </p:sp>
        <p:pic>
          <p:nvPicPr>
            <p:cNvPr id="76806" name="Picture 6">
              <a:extLst>
                <a:ext uri="{FF2B5EF4-FFF2-40B4-BE49-F238E27FC236}">
                  <a16:creationId xmlns:a16="http://schemas.microsoft.com/office/drawing/2014/main" id="{E00791D2-F1DF-4B2C-90F0-497DE93F71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0977" y="4208291"/>
              <a:ext cx="4103511" cy="2062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6804" name="Rectangle 2">
            <a:extLst>
              <a:ext uri="{FF2B5EF4-FFF2-40B4-BE49-F238E27FC236}">
                <a16:creationId xmlns:a16="http://schemas.microsoft.com/office/drawing/2014/main" id="{05BFD787-591F-48BC-BF84-EBF4DB2B1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03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64001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3">
            <a:extLst>
              <a:ext uri="{FF2B5EF4-FFF2-40B4-BE49-F238E27FC236}">
                <a16:creationId xmlns:a16="http://schemas.microsoft.com/office/drawing/2014/main" id="{CC97FB1D-72A9-4C6A-AF99-820C55A7F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644525"/>
            <a:ext cx="8839200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Может ли средняя линия трапеции пройти через точку пересечения диагоналей? 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04320A4-4CD1-4A45-B791-E58A22C34D5B}"/>
              </a:ext>
            </a:extLst>
          </p:cNvPr>
          <p:cNvGrpSpPr>
            <a:grpSpLocks/>
          </p:cNvGrpSpPr>
          <p:nvPr/>
        </p:nvGrpSpPr>
        <p:grpSpPr bwMode="auto">
          <a:xfrm>
            <a:off x="0" y="1628775"/>
            <a:ext cx="9134475" cy="4848225"/>
            <a:chOff x="-9547" y="1069194"/>
            <a:chExt cx="9144000" cy="4849006"/>
          </a:xfrm>
        </p:grpSpPr>
        <p:sp>
          <p:nvSpPr>
            <p:cNvPr id="76805" name="Text Box 4">
              <a:extLst>
                <a:ext uri="{FF2B5EF4-FFF2-40B4-BE49-F238E27FC236}">
                  <a16:creationId xmlns:a16="http://schemas.microsoft.com/office/drawing/2014/main" id="{8DDA706B-0BEC-4E5A-AC33-2DA7737397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9547" y="1069194"/>
              <a:ext cx="9144000" cy="2739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	</a:t>
              </a: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Нет. Действительно, пусть </a:t>
              </a:r>
              <a:r>
                <a:rPr lang="en-US" altLang="ru-RU" i="1"/>
                <a:t>ABCD </a:t>
              </a:r>
              <a:r>
                <a:rPr lang="ru-RU" altLang="ru-RU"/>
                <a:t>– трапеция, </a:t>
              </a:r>
              <a:r>
                <a:rPr lang="en-US" altLang="ru-RU" i="1"/>
                <a:t>EF </a:t>
              </a:r>
              <a:r>
                <a:rPr lang="ru-RU" altLang="ru-RU"/>
                <a:t>– средняя линия, </a:t>
              </a:r>
              <a:r>
                <a:rPr lang="en-US" altLang="ru-RU" i="1"/>
                <a:t>G</a:t>
              </a:r>
              <a:r>
                <a:rPr lang="en-US" altLang="ru-RU"/>
                <a:t>, </a:t>
              </a:r>
              <a:r>
                <a:rPr lang="en-US" altLang="ru-RU" i="1"/>
                <a:t>H</a:t>
              </a:r>
              <a:r>
                <a:rPr lang="en-US" altLang="ru-RU"/>
                <a:t> </a:t>
              </a:r>
              <a:r>
                <a:rPr lang="ru-RU" altLang="ru-RU"/>
                <a:t>– ее точки пересечения с диагоналями. Тогда </a:t>
              </a:r>
              <a:r>
                <a:rPr lang="en-US" altLang="ru-RU" i="1"/>
                <a:t>EG </a:t>
              </a:r>
              <a:r>
                <a:rPr lang="ru-RU" altLang="ru-RU"/>
                <a:t>– средняя линия треугольника </a:t>
              </a:r>
              <a:r>
                <a:rPr lang="en-US" altLang="ru-RU" i="1"/>
                <a:t>ACD</a:t>
              </a:r>
              <a:r>
                <a:rPr lang="ru-RU" altLang="ru-RU"/>
                <a:t> и, следовательно, равна половине </a:t>
              </a:r>
              <a:r>
                <a:rPr lang="en-US" altLang="ru-RU" i="1"/>
                <a:t>CD</a:t>
              </a:r>
              <a:r>
                <a:rPr lang="ru-RU" altLang="ru-RU"/>
                <a:t>. </a:t>
              </a:r>
              <a:r>
                <a:rPr lang="en-US" altLang="ru-RU" i="1"/>
                <a:t>FH </a:t>
              </a:r>
              <a:r>
                <a:rPr lang="ru-RU" altLang="ru-RU"/>
                <a:t>– средняя линия треугольника </a:t>
              </a:r>
              <a:r>
                <a:rPr lang="en-US" altLang="ru-RU" i="1"/>
                <a:t>BCD</a:t>
              </a:r>
              <a:r>
                <a:rPr lang="ru-RU" altLang="ru-RU"/>
                <a:t> и, следовательно, равна половине </a:t>
              </a:r>
              <a:r>
                <a:rPr lang="en-US" altLang="ru-RU" i="1"/>
                <a:t>CD</a:t>
              </a:r>
              <a:r>
                <a:rPr lang="ru-RU" altLang="ru-RU"/>
                <a:t>. Если бы точки </a:t>
              </a:r>
              <a:r>
                <a:rPr lang="en-US" altLang="ru-RU" i="1"/>
                <a:t>G </a:t>
              </a:r>
              <a:r>
                <a:rPr lang="ru-RU" altLang="ru-RU"/>
                <a:t>и </a:t>
              </a:r>
              <a:r>
                <a:rPr lang="en-US" altLang="ru-RU" i="1"/>
                <a:t>H </a:t>
              </a:r>
              <a:r>
                <a:rPr lang="ru-RU" altLang="ru-RU"/>
                <a:t>совпадали, то средняя линия </a:t>
              </a:r>
              <a:r>
                <a:rPr lang="en-US" altLang="ru-RU" i="1"/>
                <a:t>EF</a:t>
              </a:r>
              <a:r>
                <a:rPr lang="ru-RU" altLang="ru-RU"/>
                <a:t> была бы равна </a:t>
              </a:r>
              <a:r>
                <a:rPr lang="en-US" altLang="ru-RU" i="1"/>
                <a:t>CD</a:t>
              </a:r>
              <a:r>
                <a:rPr lang="ru-RU" altLang="ru-RU"/>
                <a:t>. В этом случае четырёхугольник </a:t>
              </a:r>
              <a:r>
                <a:rPr lang="en-US" altLang="ru-RU" i="1"/>
                <a:t>ABCD</a:t>
              </a:r>
              <a:r>
                <a:rPr lang="ru-RU" altLang="ru-RU"/>
                <a:t> был бы параллелограммом.</a:t>
              </a:r>
            </a:p>
          </p:txBody>
        </p:sp>
        <p:pic>
          <p:nvPicPr>
            <p:cNvPr id="76806" name="Picture 6">
              <a:extLst>
                <a:ext uri="{FF2B5EF4-FFF2-40B4-BE49-F238E27FC236}">
                  <a16:creationId xmlns:a16="http://schemas.microsoft.com/office/drawing/2014/main" id="{E00791D2-F1DF-4B2C-90F0-497DE93F71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0984" y="3856097"/>
              <a:ext cx="4103511" cy="2062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6804" name="Rectangle 2">
            <a:extLst>
              <a:ext uri="{FF2B5EF4-FFF2-40B4-BE49-F238E27FC236}">
                <a16:creationId xmlns:a16="http://schemas.microsoft.com/office/drawing/2014/main" id="{05BFD787-591F-48BC-BF84-EBF4DB2B1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  <p:extLst>
      <p:ext uri="{BB962C8B-B14F-4D97-AF65-F5344CB8AC3E}">
        <p14:creationId xmlns:p14="http://schemas.microsoft.com/office/powerpoint/2010/main" val="134990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6">
            <a:extLst>
              <a:ext uri="{FF2B5EF4-FFF2-40B4-BE49-F238E27FC236}">
                <a16:creationId xmlns:a16="http://schemas.microsoft.com/office/drawing/2014/main" id="{7FA86045-A58C-4987-9A28-D96B32BB8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9847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Средняя линия трапеции параллельна основаниям и равна их </a:t>
            </a:r>
            <a:r>
              <a:rPr lang="ru-RU" altLang="ru-RU" sz="2800" dirty="0" err="1">
                <a:cs typeface="Times New Roman" panose="02020603050405020304" pitchFamily="18" charset="0"/>
              </a:rPr>
              <a:t>полусумме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172" name="Picture 7">
            <a:extLst>
              <a:ext uri="{FF2B5EF4-FFF2-40B4-BE49-F238E27FC236}">
                <a16:creationId xmlns:a16="http://schemas.microsoft.com/office/drawing/2014/main" id="{46125FC6-1372-444D-9337-D25E477E0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3048000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3" name="Text Box 8">
            <a:extLst>
              <a:ext uri="{FF2B5EF4-FFF2-40B4-BE49-F238E27FC236}">
                <a16:creationId xmlns:a16="http://schemas.microsoft.com/office/drawing/2014/main" id="{D6CB53C2-C22E-4C75-A16F-0C02A3E61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447800"/>
            <a:ext cx="5638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Доказательство.</a:t>
            </a:r>
            <a:r>
              <a:rPr lang="ru-RU" altLang="ru-RU" b="1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Пусть </a:t>
            </a:r>
            <a:r>
              <a:rPr lang="ru-RU" altLang="ru-RU" i="1">
                <a:cs typeface="Times New Roman" panose="02020603050405020304" pitchFamily="18" charset="0"/>
              </a:rPr>
              <a:t>EF</a:t>
            </a:r>
            <a:r>
              <a:rPr lang="ru-RU" altLang="ru-RU">
                <a:cs typeface="Times New Roman" panose="02020603050405020304" pitchFamily="18" charset="0"/>
              </a:rPr>
              <a:t> – средняя линия трапеции </a:t>
            </a:r>
            <a:r>
              <a:rPr lang="ru-RU" altLang="ru-RU" i="1">
                <a:cs typeface="Times New Roman" panose="02020603050405020304" pitchFamily="18" charset="0"/>
              </a:rPr>
              <a:t>ABCD </a:t>
            </a:r>
            <a:r>
              <a:rPr lang="ru-RU" altLang="ru-RU">
                <a:cs typeface="Times New Roman" panose="02020603050405020304" pitchFamily="18" charset="0"/>
              </a:rPr>
              <a:t>(</a:t>
            </a:r>
            <a:r>
              <a:rPr lang="ru-RU" altLang="ru-RU" i="1">
                <a:cs typeface="Times New Roman" panose="02020603050405020304" pitchFamily="18" charset="0"/>
              </a:rPr>
              <a:t>AB </a:t>
            </a:r>
            <a:r>
              <a:rPr lang="ru-RU" altLang="ru-RU">
                <a:cs typeface="Times New Roman" panose="02020603050405020304" pitchFamily="18" charset="0"/>
              </a:rPr>
              <a:t>|| </a:t>
            </a:r>
            <a:r>
              <a:rPr lang="ru-RU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). Проведем прямую </a:t>
            </a:r>
            <a:r>
              <a:rPr lang="ru-RU" altLang="ru-RU" i="1">
                <a:cs typeface="Times New Roman" panose="02020603050405020304" pitchFamily="18" charset="0"/>
              </a:rPr>
              <a:t>DF</a:t>
            </a:r>
            <a:r>
              <a:rPr lang="ru-RU" altLang="ru-RU">
                <a:cs typeface="Times New Roman" panose="02020603050405020304" pitchFamily="18" charset="0"/>
              </a:rPr>
              <a:t> и ее точку пересечения с прямой </a:t>
            </a:r>
            <a:r>
              <a:rPr lang="ru-RU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 обозначим </a:t>
            </a:r>
            <a:r>
              <a:rPr lang="ru-RU" altLang="ru-RU" i="1">
                <a:cs typeface="Times New Roman" panose="02020603050405020304" pitchFamily="18" charset="0"/>
              </a:rPr>
              <a:t>G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174" name="Text Box 9">
            <a:extLst>
              <a:ext uri="{FF2B5EF4-FFF2-40B4-BE49-F238E27FC236}">
                <a16:creationId xmlns:a16="http://schemas.microsoft.com/office/drawing/2014/main" id="{0BFE78E5-EE31-4238-85A9-8CC5E8C4F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71800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Треугольники </a:t>
            </a:r>
            <a:r>
              <a:rPr lang="ru-RU" altLang="ru-RU" i="1" dirty="0">
                <a:cs typeface="Times New Roman" panose="02020603050405020304" pitchFamily="18" charset="0"/>
              </a:rPr>
              <a:t>DFC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GFB</a:t>
            </a:r>
            <a:r>
              <a:rPr lang="ru-RU" altLang="ru-RU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ru-RU" altLang="ru-RU" i="1" dirty="0">
                <a:cs typeface="Times New Roman" panose="02020603050405020304" pitchFamily="18" charset="0"/>
              </a:rPr>
              <a:t>CF = BF </a:t>
            </a:r>
            <a:r>
              <a:rPr lang="ru-RU" altLang="ru-RU" dirty="0">
                <a:cs typeface="Times New Roman" panose="02020603050405020304" pitchFamily="18" charset="0"/>
              </a:rPr>
              <a:t> по условию, </a:t>
            </a:r>
            <a:r>
              <a:rPr lang="ru-RU" altLang="ru-RU" dirty="0"/>
              <a:t>угол </a:t>
            </a:r>
            <a:r>
              <a:rPr lang="ru-RU" altLang="ru-RU" dirty="0">
                <a:cs typeface="Times New Roman" panose="02020603050405020304" pitchFamily="18" charset="0"/>
              </a:rPr>
              <a:t>1 </a:t>
            </a:r>
            <a:r>
              <a:rPr lang="ru-RU" altLang="ru-RU" dirty="0"/>
              <a:t>равен углу </a:t>
            </a:r>
            <a:r>
              <a:rPr lang="ru-RU" altLang="ru-RU" dirty="0">
                <a:cs typeface="Times New Roman" panose="02020603050405020304" pitchFamily="18" charset="0"/>
              </a:rPr>
              <a:t>2, как вертикальные, </a:t>
            </a:r>
            <a:r>
              <a:rPr lang="ru-RU" altLang="ru-RU" dirty="0"/>
              <a:t>угол </a:t>
            </a:r>
            <a:r>
              <a:rPr lang="ru-RU" altLang="ru-RU" dirty="0">
                <a:cs typeface="Times New Roman" panose="02020603050405020304" pitchFamily="18" charset="0"/>
              </a:rPr>
              <a:t>3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4, как накрест лежащие углы). Из равенства этих треугольников следует, что </a:t>
            </a:r>
            <a:r>
              <a:rPr lang="ru-RU" altLang="ru-RU" i="1" dirty="0">
                <a:cs typeface="Times New Roman" panose="02020603050405020304" pitchFamily="18" charset="0"/>
              </a:rPr>
              <a:t>DF = GF</a:t>
            </a:r>
            <a:r>
              <a:rPr lang="ru-RU" altLang="ru-RU" dirty="0">
                <a:cs typeface="Times New Roman" panose="02020603050405020304" pitchFamily="18" charset="0"/>
              </a:rPr>
              <a:t> и, значит, </a:t>
            </a:r>
            <a:r>
              <a:rPr lang="ru-RU" altLang="ru-RU" i="1" dirty="0">
                <a:cs typeface="Times New Roman" panose="02020603050405020304" pitchFamily="18" charset="0"/>
              </a:rPr>
              <a:t>EF</a:t>
            </a:r>
            <a:r>
              <a:rPr lang="ru-RU" altLang="ru-RU" dirty="0">
                <a:cs typeface="Times New Roman" panose="02020603050405020304" pitchFamily="18" charset="0"/>
              </a:rPr>
              <a:t> - средняя линия треугольника </a:t>
            </a:r>
            <a:r>
              <a:rPr lang="ru-RU" altLang="ru-RU" i="1" dirty="0">
                <a:cs typeface="Times New Roman" panose="02020603050405020304" pitchFamily="18" charset="0"/>
              </a:rPr>
              <a:t>AGD</a:t>
            </a:r>
            <a:r>
              <a:rPr lang="ru-RU" altLang="ru-RU" dirty="0">
                <a:cs typeface="Times New Roman" panose="02020603050405020304" pitchFamily="18" charset="0"/>
              </a:rPr>
              <a:t>. Из теоремы о средней линии треугольника следует, что </a:t>
            </a:r>
            <a:r>
              <a:rPr lang="ru-RU" altLang="ru-RU" i="1" dirty="0">
                <a:cs typeface="Times New Roman" panose="02020603050405020304" pitchFamily="18" charset="0"/>
              </a:rPr>
              <a:t>EF</a:t>
            </a:r>
            <a:r>
              <a:rPr lang="ru-RU" altLang="ru-RU" dirty="0">
                <a:cs typeface="Times New Roman" panose="02020603050405020304" pitchFamily="18" charset="0"/>
              </a:rPr>
              <a:t> параллельна </a:t>
            </a:r>
            <a:r>
              <a:rPr lang="ru-RU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ru-RU" altLang="ru-RU" i="1" dirty="0">
                <a:cs typeface="Times New Roman" panose="02020603050405020304" pitchFamily="18" charset="0"/>
              </a:rPr>
              <a:t>EF = AG</a:t>
            </a:r>
            <a:r>
              <a:rPr lang="ru-RU" altLang="ru-RU" dirty="0">
                <a:cs typeface="Times New Roman" panose="02020603050405020304" pitchFamily="18" charset="0"/>
              </a:rPr>
              <a:t>. Так как </a:t>
            </a:r>
            <a:r>
              <a:rPr lang="ru-RU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>
                <a:cs typeface="Times New Roman" panose="02020603050405020304" pitchFamily="18" charset="0"/>
              </a:rPr>
              <a:t>|| </a:t>
            </a:r>
            <a:r>
              <a:rPr lang="ru-RU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, то </a:t>
            </a:r>
            <a:r>
              <a:rPr lang="ru-RU" altLang="ru-RU" i="1" dirty="0">
                <a:cs typeface="Times New Roman" panose="02020603050405020304" pitchFamily="18" charset="0"/>
              </a:rPr>
              <a:t>EF </a:t>
            </a:r>
            <a:r>
              <a:rPr lang="ru-RU" altLang="ru-RU" dirty="0">
                <a:cs typeface="Times New Roman" panose="02020603050405020304" pitchFamily="18" charset="0"/>
              </a:rPr>
              <a:t>будет параллельна обоим основаниям и кроме того, </a:t>
            </a:r>
            <a:r>
              <a:rPr lang="ru-RU" altLang="ru-RU" i="1" dirty="0">
                <a:cs typeface="Times New Roman" panose="02020603050405020304" pitchFamily="18" charset="0"/>
              </a:rPr>
              <a:t>EF</a:t>
            </a:r>
            <a:r>
              <a:rPr lang="ru-RU" altLang="ru-RU" dirty="0">
                <a:cs typeface="Times New Roman" panose="02020603050405020304" pitchFamily="18" charset="0"/>
              </a:rPr>
              <a:t> = </a:t>
            </a:r>
            <a:r>
              <a:rPr lang="ru-RU" altLang="ru-RU" i="1" dirty="0">
                <a:cs typeface="Times New Roman" panose="02020603050405020304" pitchFamily="18" charset="0"/>
              </a:rPr>
              <a:t>AG</a:t>
            </a:r>
            <a:r>
              <a:rPr lang="en-US" altLang="ru-RU" dirty="0">
                <a:cs typeface="Times New Roman" panose="02020603050405020304" pitchFamily="18" charset="0"/>
              </a:rPr>
              <a:t>/2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=  (</a:t>
            </a:r>
            <a:r>
              <a:rPr lang="ru-RU" altLang="ru-RU" i="1" dirty="0">
                <a:cs typeface="Times New Roman" panose="02020603050405020304" pitchFamily="18" charset="0"/>
              </a:rPr>
              <a:t>AB + BG</a:t>
            </a:r>
            <a:r>
              <a:rPr lang="ru-RU" altLang="ru-RU" dirty="0">
                <a:cs typeface="Times New Roman" panose="02020603050405020304" pitchFamily="18" charset="0"/>
              </a:rPr>
              <a:t>)</a:t>
            </a:r>
            <a:r>
              <a:rPr lang="en-US" altLang="ru-RU" dirty="0">
                <a:cs typeface="Times New Roman" panose="02020603050405020304" pitchFamily="18" charset="0"/>
              </a:rPr>
              <a:t>/2</a:t>
            </a:r>
            <a:r>
              <a:rPr lang="ru-RU" altLang="ru-RU" dirty="0">
                <a:cs typeface="Times New Roman" panose="02020603050405020304" pitchFamily="18" charset="0"/>
              </a:rPr>
              <a:t> = (</a:t>
            </a:r>
            <a:r>
              <a:rPr lang="ru-RU" altLang="ru-RU" i="1" dirty="0">
                <a:cs typeface="Times New Roman" panose="02020603050405020304" pitchFamily="18" charset="0"/>
              </a:rPr>
              <a:t>AB + CD</a:t>
            </a:r>
            <a:r>
              <a:rPr lang="ru-RU" altLang="ru-RU" dirty="0">
                <a:cs typeface="Times New Roman" panose="02020603050405020304" pitchFamily="18" charset="0"/>
              </a:rPr>
              <a:t>)</a:t>
            </a:r>
            <a:r>
              <a:rPr lang="en-US" altLang="ru-RU" dirty="0">
                <a:cs typeface="Times New Roman" panose="02020603050405020304" pitchFamily="18" charset="0"/>
              </a:rPr>
              <a:t>/2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ru-RU" alt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5">
            <a:extLst>
              <a:ext uri="{FF2B5EF4-FFF2-40B4-BE49-F238E27FC236}">
                <a16:creationId xmlns:a16="http://schemas.microsoft.com/office/drawing/2014/main" id="{CEB19037-C4F5-45EF-A67F-529E41FE6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" y="84138"/>
            <a:ext cx="91805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dirty="0">
                <a:solidFill>
                  <a:srgbClr val="FF0000"/>
                </a:solidFill>
              </a:rPr>
              <a:t>	Следствие.</a:t>
            </a:r>
            <a:r>
              <a:rPr lang="ru-RU" altLang="ru-RU" dirty="0"/>
              <a:t> Если прямая проходит через середину одной боковой стороны и параллельна основанию трапеции, то она проходит через середину второй боковой стороны этой трапеции.</a:t>
            </a:r>
          </a:p>
        </p:txBody>
      </p:sp>
      <p:sp>
        <p:nvSpPr>
          <p:cNvPr id="9219" name="Прямоугольник 6">
            <a:extLst>
              <a:ext uri="{FF2B5EF4-FFF2-40B4-BE49-F238E27FC236}">
                <a16:creationId xmlns:a16="http://schemas.microsoft.com/office/drawing/2014/main" id="{BFC19DED-D65D-4C08-8C71-E7EB8077D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" y="3449638"/>
            <a:ext cx="918051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dirty="0">
                <a:solidFill>
                  <a:srgbClr val="FF0000"/>
                </a:solidFill>
              </a:rPr>
              <a:t>	Доказательство.</a:t>
            </a:r>
            <a:r>
              <a:rPr lang="ru-RU" altLang="ru-RU" dirty="0"/>
              <a:t> Пусть прямая проходит через середину </a:t>
            </a:r>
            <a:r>
              <a:rPr lang="en-US" altLang="ru-RU" i="1" dirty="0"/>
              <a:t>E </a:t>
            </a:r>
            <a:r>
              <a:rPr lang="ru-RU" altLang="ru-RU" dirty="0"/>
              <a:t>стороны </a:t>
            </a:r>
            <a:r>
              <a:rPr lang="en-US" altLang="ru-RU" i="1" dirty="0"/>
              <a:t>AD </a:t>
            </a:r>
            <a:r>
              <a:rPr lang="ru-RU" altLang="ru-RU" dirty="0"/>
              <a:t>и параллельна стороне </a:t>
            </a:r>
            <a:r>
              <a:rPr lang="en-US" altLang="ru-RU" i="1" dirty="0"/>
              <a:t>AB </a:t>
            </a:r>
            <a:r>
              <a:rPr lang="ru-RU" altLang="ru-RU" dirty="0"/>
              <a:t>трапеции </a:t>
            </a:r>
            <a:r>
              <a:rPr lang="en-US" altLang="ru-RU" i="1" dirty="0"/>
              <a:t>ABCD </a:t>
            </a:r>
            <a:r>
              <a:rPr lang="ru-RU" altLang="ru-RU" dirty="0"/>
              <a:t>(</a:t>
            </a:r>
            <a:r>
              <a:rPr lang="en-US" altLang="ru-RU" i="1" dirty="0"/>
              <a:t>AB </a:t>
            </a:r>
            <a:r>
              <a:rPr lang="ru-RU" altLang="ru-RU" dirty="0"/>
              <a:t>|| </a:t>
            </a:r>
            <a:r>
              <a:rPr lang="en-US" altLang="ru-RU" i="1" dirty="0"/>
              <a:t>CD</a:t>
            </a:r>
            <a:r>
              <a:rPr lang="ru-RU" altLang="ru-RU" dirty="0"/>
              <a:t>). Так как средняя линия </a:t>
            </a:r>
            <a:r>
              <a:rPr lang="en-US" altLang="ru-RU" i="1" dirty="0"/>
              <a:t>EF </a:t>
            </a:r>
            <a:r>
              <a:rPr lang="ru-RU" altLang="ru-RU" dirty="0"/>
              <a:t>также параллельна стороне </a:t>
            </a:r>
            <a:r>
              <a:rPr lang="en-US" altLang="ru-RU" i="1" dirty="0"/>
              <a:t>AB</a:t>
            </a:r>
            <a:r>
              <a:rPr lang="ru-RU" altLang="ru-RU" dirty="0"/>
              <a:t>, то она должна лежать на данной прямой. Следовательно, середина </a:t>
            </a:r>
            <a:r>
              <a:rPr lang="en-US" altLang="ru-RU" i="1" dirty="0"/>
              <a:t>F </a:t>
            </a:r>
            <a:r>
              <a:rPr lang="ru-RU" altLang="ru-RU" dirty="0"/>
              <a:t>стороны </a:t>
            </a:r>
            <a:r>
              <a:rPr lang="en-US" altLang="ru-RU" i="1" dirty="0"/>
              <a:t>BC </a:t>
            </a:r>
            <a:r>
              <a:rPr lang="ru-RU" altLang="ru-RU" dirty="0"/>
              <a:t>принадлежит этой прямой. </a:t>
            </a:r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ED04E893-8902-4D0C-BAD1-A7490A071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338263"/>
            <a:ext cx="3208337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A349EE4-54F6-4921-862E-FF3EEEFEF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66944944-DC09-4ACC-83FC-A06DC8D34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Что называется средней линией трапеции?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399364" name="Text Box 4">
            <a:extLst>
              <a:ext uri="{FF2B5EF4-FFF2-40B4-BE49-F238E27FC236}">
                <a16:creationId xmlns:a16="http://schemas.microsoft.com/office/drawing/2014/main" id="{BF022C14-6CAA-4639-B762-81CE88253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Средней линией трапеции называется отрезок, соединяющий середины ее боковых сторон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2B0AD63-8115-445A-981A-300F2EB14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8F099375-B691-4FED-A77A-A835AF607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Сформулируйте теорему о средней линии трапеции.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01412" name="Text Box 4">
            <a:extLst>
              <a:ext uri="{FF2B5EF4-FFF2-40B4-BE49-F238E27FC236}">
                <a16:creationId xmlns:a16="http://schemas.microsoft.com/office/drawing/2014/main" id="{A92038DB-F05A-4CC0-ABCE-BF57654C3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Средняя линия трапеции параллельна основаниям и равна их </a:t>
            </a:r>
            <a:r>
              <a:rPr lang="ru-RU" altLang="ru-RU" sz="3200" dirty="0" err="1">
                <a:cs typeface="Times New Roman" panose="02020603050405020304" pitchFamily="18" charset="0"/>
              </a:rPr>
              <a:t>полусумме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8A6E719-20FD-425E-93DA-BA0AB8F3FD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6395EFA1-8002-441B-9EAF-5505A97D5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Сформулируйте следствие из теоремы о средней линии трапеции.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01412" name="Text Box 4">
            <a:extLst>
              <a:ext uri="{FF2B5EF4-FFF2-40B4-BE49-F238E27FC236}">
                <a16:creationId xmlns:a16="http://schemas.microsoft.com/office/drawing/2014/main" id="{EF11CE9B-A054-4020-940B-7590FBF03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6240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	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Если прямая проходит через середину одной боковой стороны и параллельна основанию трапеции, то она проходит через середину второй боковой стороны этой трапеции.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0" y="1109464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Проведите среднюю линию трапеции, изображенной на рисунке.</a:t>
            </a:r>
          </a:p>
        </p:txBody>
      </p:sp>
      <p:pic>
        <p:nvPicPr>
          <p:cNvPr id="4300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204864"/>
            <a:ext cx="269863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799" y="32184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239430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0" y="533400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</a:t>
            </a:r>
            <a:r>
              <a:rPr lang="ru-RU" dirty="0">
                <a:solidFill>
                  <a:srgbClr val="FF0000"/>
                </a:solidFill>
              </a:rPr>
              <a:t>Ответ.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908720"/>
            <a:ext cx="2408816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7949576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2541</TotalTime>
  <Words>1169</Words>
  <Application>Microsoft Office PowerPoint</Application>
  <PresentationFormat>Экран (4:3)</PresentationFormat>
  <Paragraphs>110</Paragraphs>
  <Slides>24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Arial</vt:lpstr>
      <vt:lpstr>Times New Roman</vt:lpstr>
      <vt:lpstr>Оформление по умолчанию</vt:lpstr>
      <vt:lpstr>5б. Средняя линия трапеции</vt:lpstr>
      <vt:lpstr>Средняя линия трапеции</vt:lpstr>
      <vt:lpstr>Презентация PowerPoint</vt:lpstr>
      <vt:lpstr>Презентация PowerPoint</vt:lpstr>
      <vt:lpstr>Вопрос 1</vt:lpstr>
      <vt:lpstr>Вопрос 2</vt:lpstr>
      <vt:lpstr>Вопрос 3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105</cp:revision>
  <dcterms:created xsi:type="dcterms:W3CDTF">2008-04-30T05:51:18Z</dcterms:created>
  <dcterms:modified xsi:type="dcterms:W3CDTF">2021-07-04T14:09:17Z</dcterms:modified>
</cp:coreProperties>
</file>