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850" r:id="rId2"/>
    <p:sldId id="355" r:id="rId3"/>
    <p:sldId id="352" r:id="rId4"/>
    <p:sldId id="424" r:id="rId5"/>
    <p:sldId id="425" r:id="rId6"/>
    <p:sldId id="437" r:id="rId7"/>
    <p:sldId id="444" r:id="rId8"/>
    <p:sldId id="443" r:id="rId9"/>
    <p:sldId id="421" r:id="rId10"/>
    <p:sldId id="445" r:id="rId11"/>
    <p:sldId id="852" r:id="rId12"/>
    <p:sldId id="448" r:id="rId13"/>
    <p:sldId id="446" r:id="rId14"/>
    <p:sldId id="447" r:id="rId15"/>
    <p:sldId id="416" r:id="rId16"/>
    <p:sldId id="450" r:id="rId17"/>
    <p:sldId id="439" r:id="rId18"/>
    <p:sldId id="417" r:id="rId19"/>
    <p:sldId id="440" r:id="rId20"/>
    <p:sldId id="441" r:id="rId21"/>
    <p:sldId id="418" r:id="rId22"/>
    <p:sldId id="419" r:id="rId23"/>
    <p:sldId id="433" r:id="rId2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5" d="100"/>
          <a:sy n="95" d="100"/>
        </p:scale>
        <p:origin x="3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00CFB83-D018-4513-ACF2-C815BD349D5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693B205-4611-49DA-BF35-D9ABCD36139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3F04E85-AF72-43FC-A8A6-E519E22F900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63656E1-8E5C-436B-A8AE-B74B540394B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F9F82CC-1F38-4E86-B9FC-3F103F56545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5DB2841F-EC79-4332-8F67-8330407EAA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7735045-9714-454E-A28A-56F35F7E34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A8B9B3B2-3336-46F5-BEA4-B8075294BC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C6FC06-AEE6-4D0D-B63C-E689C7FAE831}" type="slidenum">
              <a:rPr lang="ru-RU" altLang="ru-RU" sz="1200"/>
              <a:pPr/>
              <a:t>1</a:t>
            </a:fld>
            <a:endParaRPr lang="ru-RU" altLang="ru-RU" sz="1200"/>
          </a:p>
        </p:txBody>
      </p:sp>
      <p:sp>
        <p:nvSpPr>
          <p:cNvPr id="4099" name="Rectangle 1026">
            <a:extLst>
              <a:ext uri="{FF2B5EF4-FFF2-40B4-BE49-F238E27FC236}">
                <a16:creationId xmlns:a16="http://schemas.microsoft.com/office/drawing/2014/main" id="{B0B364CC-4106-4846-906C-0E41992431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43F99297-5CEA-4368-9CE0-92A6429C0A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848779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3661FF4-BAFD-468C-9199-E82E62888A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D04600-A3D6-43BB-9D1D-3610C9825438}" type="slidenum">
              <a:rPr lang="ru-RU" altLang="ru-RU" sz="1200"/>
              <a:pPr/>
              <a:t>10</a:t>
            </a:fld>
            <a:endParaRPr lang="ru-RU" altLang="ru-RU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C5327507-1573-47DC-BF1A-FE51349B31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312EA85A-95F8-4338-AE4A-45642F1EA0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75D276A-EC6F-4A0D-8A6A-B555EC5E0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C8A8A2D-1D33-4523-A244-AD21058157A6}" type="slidenum">
              <a:rPr lang="ru-RU" altLang="ru-RU" sz="1200"/>
              <a:pPr/>
              <a:t>11</a:t>
            </a:fld>
            <a:endParaRPr lang="ru-RU" altLang="ru-RU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D3E8D46-3AC4-4A35-A69F-525CBFD728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A890D344-A3A0-4BF2-84C0-4C09C9332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471465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6F2FEF5-1F58-4471-84FB-5564022289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CC96D12-EEBA-4101-BEF0-D62FC9AB120E}" type="slidenum">
              <a:rPr lang="ru-RU" altLang="ru-RU" sz="1200"/>
              <a:pPr/>
              <a:t>12</a:t>
            </a:fld>
            <a:endParaRPr lang="ru-RU" altLang="ru-RU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29B99EBE-A7C9-44CD-9FA8-AE59FEEFB1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FDF32368-A27B-49D9-91B6-4E43C6CBCC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921077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08BF0552-9C4E-4962-936F-6E78EF0760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AE07ED1-6362-4768-B659-430705519C6E}" type="slidenum">
              <a:rPr lang="ru-RU" altLang="ru-RU" sz="1200"/>
              <a:pPr/>
              <a:t>13</a:t>
            </a:fld>
            <a:endParaRPr lang="ru-RU" altLang="ru-RU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0855F485-0FAE-438C-88BB-8030B71333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4ACDC9D4-A6FC-408B-A78C-56A6C78D47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F52A23F8-AF9A-4015-B50F-3FF5ECB67E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B2FD374-4E52-441F-8AC1-9275260FC127}" type="slidenum">
              <a:rPr lang="ru-RU" altLang="ru-RU" sz="1200"/>
              <a:pPr/>
              <a:t>14</a:t>
            </a:fld>
            <a:endParaRPr lang="ru-RU" altLang="ru-RU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3DFFC266-EE95-46FD-B228-0981B92EF5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3D448A95-AC66-41C6-A148-E3BFBC0951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EAEB69ED-2B59-4604-8FB4-05FE83E51E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45C42A-F17D-43F5-B568-B1C602911342}" type="slidenum">
              <a:rPr lang="ru-RU" altLang="ru-RU" sz="1200"/>
              <a:pPr/>
              <a:t>15</a:t>
            </a:fld>
            <a:endParaRPr lang="ru-RU" altLang="ru-RU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9BD8AF3A-B732-43A5-920E-0A930CB3A2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C5367239-78E9-46B5-8F3A-CA9063BCB1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506FC695-5C2F-4F5C-8338-E044879014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01E333F-B5EE-4C76-A6F5-AF3D42E5EA39}" type="slidenum">
              <a:rPr lang="ru-RU" altLang="ru-RU" sz="1200"/>
              <a:pPr/>
              <a:t>16</a:t>
            </a:fld>
            <a:endParaRPr lang="ru-RU" altLang="ru-RU" sz="1200"/>
          </a:p>
        </p:txBody>
      </p:sp>
      <p:sp>
        <p:nvSpPr>
          <p:cNvPr id="45059" name="Rectangle 1026">
            <a:extLst>
              <a:ext uri="{FF2B5EF4-FFF2-40B4-BE49-F238E27FC236}">
                <a16:creationId xmlns:a16="http://schemas.microsoft.com/office/drawing/2014/main" id="{7CB6CC71-1916-4CA7-A721-985F612193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1027">
            <a:extLst>
              <a:ext uri="{FF2B5EF4-FFF2-40B4-BE49-F238E27FC236}">
                <a16:creationId xmlns:a16="http://schemas.microsoft.com/office/drawing/2014/main" id="{50597FBC-8C26-4414-849E-C1497D9F22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40AC6A8E-8548-46AA-A040-1DDD8D892D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A36E559-91EF-46FD-8007-224BFAC3CFF2}" type="slidenum">
              <a:rPr lang="ru-RU" altLang="ru-RU" sz="1200"/>
              <a:pPr/>
              <a:t>17</a:t>
            </a:fld>
            <a:endParaRPr lang="ru-RU" altLang="ru-RU" sz="1200"/>
          </a:p>
        </p:txBody>
      </p:sp>
      <p:sp>
        <p:nvSpPr>
          <p:cNvPr id="47107" name="Rectangle 1026">
            <a:extLst>
              <a:ext uri="{FF2B5EF4-FFF2-40B4-BE49-F238E27FC236}">
                <a16:creationId xmlns:a16="http://schemas.microsoft.com/office/drawing/2014/main" id="{A6C1F12D-4965-411B-B556-06E3A04206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1027">
            <a:extLst>
              <a:ext uri="{FF2B5EF4-FFF2-40B4-BE49-F238E27FC236}">
                <a16:creationId xmlns:a16="http://schemas.microsoft.com/office/drawing/2014/main" id="{EB16CEB2-EB1E-44FE-9A7D-035B137872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BE029596-6971-466E-9343-98507B0BEA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79AE7A-025F-41F8-B52F-87B42BA3A66F}" type="slidenum">
              <a:rPr lang="ru-RU" altLang="ru-RU" sz="1200"/>
              <a:pPr/>
              <a:t>18</a:t>
            </a:fld>
            <a:endParaRPr lang="ru-RU" alt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65F9C163-249E-4D03-805C-A28E957C03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47A4CFB8-64B6-4DE9-98C9-D8904A5D80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5A842FE4-71F0-4E79-9D61-387B9ACA54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8D37214-D618-40F6-9D3B-77FBFF926954}" type="slidenum">
              <a:rPr lang="ru-RU" altLang="ru-RU" sz="1200"/>
              <a:pPr/>
              <a:t>19</a:t>
            </a:fld>
            <a:endParaRPr lang="ru-RU" altLang="ru-RU" sz="1200"/>
          </a:p>
        </p:txBody>
      </p:sp>
      <p:sp>
        <p:nvSpPr>
          <p:cNvPr id="51203" name="Rectangle 2050">
            <a:extLst>
              <a:ext uri="{FF2B5EF4-FFF2-40B4-BE49-F238E27FC236}">
                <a16:creationId xmlns:a16="http://schemas.microsoft.com/office/drawing/2014/main" id="{127D2644-CE6C-462F-BD52-EB6E185F4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2051">
            <a:extLst>
              <a:ext uri="{FF2B5EF4-FFF2-40B4-BE49-F238E27FC236}">
                <a16:creationId xmlns:a16="http://schemas.microsoft.com/office/drawing/2014/main" id="{7D62D608-FCE3-4BDE-AD81-C9ADDEBFF9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A8B9B3B2-3336-46F5-BEA4-B8075294BC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C6FC06-AEE6-4D0D-B63C-E689C7FAE831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4099" name="Rectangle 1026">
            <a:extLst>
              <a:ext uri="{FF2B5EF4-FFF2-40B4-BE49-F238E27FC236}">
                <a16:creationId xmlns:a16="http://schemas.microsoft.com/office/drawing/2014/main" id="{B0B364CC-4106-4846-906C-0E41992431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43F99297-5CEA-4368-9CE0-92A6429C0A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401769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A2BBAF00-6F94-47B0-871D-330669790B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BF90E9-F6D0-4D99-A7D1-EC9C2E26A11F}" type="slidenum">
              <a:rPr lang="ru-RU" altLang="ru-RU" sz="1200"/>
              <a:pPr/>
              <a:t>20</a:t>
            </a:fld>
            <a:endParaRPr lang="ru-RU" altLang="ru-RU" sz="1200"/>
          </a:p>
        </p:txBody>
      </p:sp>
      <p:sp>
        <p:nvSpPr>
          <p:cNvPr id="53251" name="Rectangle 1026">
            <a:extLst>
              <a:ext uri="{FF2B5EF4-FFF2-40B4-BE49-F238E27FC236}">
                <a16:creationId xmlns:a16="http://schemas.microsoft.com/office/drawing/2014/main" id="{F6DFB4A0-9E61-4384-9E25-0AB2EE1832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1027">
            <a:extLst>
              <a:ext uri="{FF2B5EF4-FFF2-40B4-BE49-F238E27FC236}">
                <a16:creationId xmlns:a16="http://schemas.microsoft.com/office/drawing/2014/main" id="{51C50A67-53A2-422D-8220-1A07C3CAC9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3B32024C-2D91-4310-A173-9B22052591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D4B80F6-0248-4A42-BFB1-D3961ABEC372}" type="slidenum">
              <a:rPr lang="ru-RU" altLang="ru-RU" sz="1200"/>
              <a:pPr/>
              <a:t>21</a:t>
            </a:fld>
            <a:endParaRPr lang="ru-RU" altLang="ru-RU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CE5603EA-1889-43F7-B8AB-3CEB77ED91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E1CE5140-AF00-48A6-9AEF-0FB2A16651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78F98E06-7084-434A-9D58-61877F2497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0F98769-F869-4E22-98EF-6498805D880C}" type="slidenum">
              <a:rPr lang="ru-RU" altLang="ru-RU" sz="1200"/>
              <a:pPr/>
              <a:t>22</a:t>
            </a:fld>
            <a:endParaRPr lang="ru-RU" altLang="ru-RU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A1064ADF-649F-4D81-ADC6-D94A43E146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23EF2ADB-61BA-48D5-B83B-F905777C52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D4688B3C-0FF6-4C3A-83D5-4F3934222D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6011441-6085-48D6-A9BB-4521E1CA2D98}" type="slidenum">
              <a:rPr lang="ru-RU" altLang="ru-RU" sz="1200"/>
              <a:pPr/>
              <a:t>23</a:t>
            </a:fld>
            <a:endParaRPr lang="ru-RU" altLang="ru-RU" sz="1200"/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12ACBC57-8DED-4E6E-8C2C-8AA61FB439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012532DD-CC09-411C-AD37-03443FD62C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95145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75D276A-EC6F-4A0D-8A6A-B555EC5E0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C8A8A2D-1D33-4523-A244-AD21058157A6}" type="slidenum">
              <a:rPr lang="ru-RU" altLang="ru-RU" sz="1200"/>
              <a:pPr/>
              <a:t>3</a:t>
            </a:fld>
            <a:endParaRPr lang="ru-RU" altLang="ru-RU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D3E8D46-3AC4-4A35-A69F-525CBFD728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A890D344-A3A0-4BF2-84C0-4C09C9332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77203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697D7BC2-E6FD-4F4C-8366-1C24D14AC4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06594A0-4FBE-4286-98F3-39E0E8DF87D4}" type="slidenum">
              <a:rPr lang="ru-RU" altLang="ru-RU" sz="1200"/>
              <a:pPr/>
              <a:t>4</a:t>
            </a:fld>
            <a:endParaRPr lang="ru-RU" altLang="ru-RU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AE5FF7EF-6B57-45EA-9100-4C07FB6A67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F7A0A78-D28A-4918-9888-A4DCD077D3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93F71F24-DE9D-4234-AE93-79D3038605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48AD64A-202A-4884-B382-3EBBC117576F}" type="slidenum">
              <a:rPr lang="ru-RU" altLang="ru-RU" sz="1200"/>
              <a:pPr/>
              <a:t>5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3721016-892F-432D-B942-9306496B2A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470C9FF4-AD33-453F-BCF2-AD5CF4DF72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EE366886-8207-4A94-9881-0E2073E9C3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AB3F12A-882F-4B96-931C-9D930BEA9BC7}" type="slidenum">
              <a:rPr lang="ru-RU" altLang="ru-RU" sz="1200"/>
              <a:pPr/>
              <a:t>6</a:t>
            </a:fld>
            <a:endParaRPr lang="ru-RU" altLang="ru-RU" sz="1200"/>
          </a:p>
        </p:txBody>
      </p:sp>
      <p:sp>
        <p:nvSpPr>
          <p:cNvPr id="24579" name="Rectangle 2050">
            <a:extLst>
              <a:ext uri="{FF2B5EF4-FFF2-40B4-BE49-F238E27FC236}">
                <a16:creationId xmlns:a16="http://schemas.microsoft.com/office/drawing/2014/main" id="{2AEBE99C-02AB-4FF1-BD02-99312C8EC0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2051">
            <a:extLst>
              <a:ext uri="{FF2B5EF4-FFF2-40B4-BE49-F238E27FC236}">
                <a16:creationId xmlns:a16="http://schemas.microsoft.com/office/drawing/2014/main" id="{53E16DCE-8846-4499-ACA2-F1404E5582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C707E41C-AE45-4FE3-B45F-2389617C55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B3A4F17-CD5E-45BC-8A1F-4AB6A8FE2F2B}" type="slidenum">
              <a:rPr lang="ru-RU" altLang="ru-RU" sz="1200"/>
              <a:pPr/>
              <a:t>7</a:t>
            </a:fld>
            <a:endParaRPr lang="ru-RU" altLang="ru-RU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1F42814F-9273-41B6-A34E-E46A1AD1EE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991714B0-92B0-4B9A-BFC8-F99E343DF6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CD65C70E-75D5-4762-BA71-3E103B77B1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03969C4-AD70-40E1-898F-41E7CBA0915B}" type="slidenum">
              <a:rPr lang="ru-RU" altLang="ru-RU" sz="1200"/>
              <a:pPr/>
              <a:t>8</a:t>
            </a:fld>
            <a:endParaRPr lang="ru-RU" altLang="ru-RU" sz="1200"/>
          </a:p>
        </p:txBody>
      </p:sp>
      <p:sp>
        <p:nvSpPr>
          <p:cNvPr id="28675" name="Rectangle 1026">
            <a:extLst>
              <a:ext uri="{FF2B5EF4-FFF2-40B4-BE49-F238E27FC236}">
                <a16:creationId xmlns:a16="http://schemas.microsoft.com/office/drawing/2014/main" id="{CD7B9DAC-4430-46CE-9024-C6519CE282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1027">
            <a:extLst>
              <a:ext uri="{FF2B5EF4-FFF2-40B4-BE49-F238E27FC236}">
                <a16:creationId xmlns:a16="http://schemas.microsoft.com/office/drawing/2014/main" id="{514E4369-CC0F-436E-B9A5-FDE0E7A6DB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4E8DBED-6FB5-4B2B-B67C-D8E8008306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8714980-AE85-4DA9-9658-3232AA845244}" type="slidenum">
              <a:rPr lang="ru-RU" altLang="ru-RU" sz="1200"/>
              <a:pPr/>
              <a:t>9</a:t>
            </a:fld>
            <a:endParaRPr lang="ru-RU" altLang="ru-RU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F3F59287-CDEB-4E95-BAA1-4F2B802C90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F24CEC30-40F8-417F-84D1-CA99A477EB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B3A595-0BA6-4D0D-8DE5-48B96FED11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107762-CE0C-4579-8715-57D8D3D892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88DD47-FF4F-419C-9602-E8A91ADC38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CF9C8-67F9-43B7-90B4-FAE4D722DF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437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AD1847-16DD-43BB-BD41-B088771DEE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DFC6D9-2B8E-41A7-AF21-36E5849CFD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87A481-863B-49E8-A13A-A5EE6A803E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DC180-51F1-4031-8C7A-72C203C53C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5394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2AB7A7-A610-4D11-A134-AC2CC94C44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E415A1-5222-48DA-A56B-FFA7CA5A0D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B53B81-B9D6-4532-BB02-1301AA47DD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6A5F6-263A-4C9F-AB80-7F85EBC1D0A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374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52051E-9F9E-46FF-A3D3-DDE8344ED1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E7889E-85F8-4FEC-B313-18AECAAAAF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DE57BF-00C3-44A6-9DF1-67AB52DC17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CA9AD-935C-464D-A971-CC5CD113D4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902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7EB0D2-D0B5-4D77-ABC4-F3BF20E761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53F155-578B-4EB2-8150-62A14E5835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D41EED-0C7A-48B6-B3EF-36EABF3904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F5250-6366-4303-A403-4F1F55B37E2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8433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9EEA5D-BB31-446C-9B9D-650785BCCF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1734F1-4953-46AF-BB94-FD63575773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981F01-A5B0-4F54-8334-1D7EA24F96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85B11-D8B1-43FC-870A-1CC7E1641A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0710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03CD9EA-D21D-4BC0-B81E-70E59560B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386F20-FF4D-46B6-A337-894AF2B867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C2DEC01-A7C1-49BA-AC5B-D9441B7FC1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C2BFB-7241-48C4-97D9-0C6AC2588A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1518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63FAEE5-0A9A-414B-87D3-0AD655F7B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81B8FDB-9B76-4CD1-BCEE-E0D12441CD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E8998FC-0855-4F3A-9E59-A471F2D0AC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60172-F129-4734-98A0-57D8DB824F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042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946ADB-E04E-4D7D-9586-003B127558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DE829DB-E5D9-4B65-A272-B21499E965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AED1936-EC5F-4E75-A916-D3B0F21A1F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31976-8A69-454F-9AF1-2528CEB099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5574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9B8C5B-3F52-4F26-8A6B-6091B32868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F91CCB-15B2-497E-A666-2155EE5604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9CFD72-6CD5-4D60-BE05-7AA7D64F5E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7A413-439F-4DED-B7F9-551D93F881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4353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096F44-08AE-4938-BD70-9D715A9471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66EDF4-9BA0-47C4-A1D6-6FE098F578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9BCCBC-4D69-459E-AFD5-61112F3E82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B3E2-B309-4CBC-9410-0873AB44899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547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D334E53-13BD-4AC4-9FE1-2D66BA2F7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4E2F41A-0822-4DF9-AB08-1A82F61170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1F6D813-4E4C-400C-BEAC-A49B3ED74C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5D387DE-10EA-415A-84EF-2F182CA8EE0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794ABD8-B533-4789-AC48-F035D714DE2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BDCED2D-A77B-4F33-9FFC-0EF1B8EAA7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8D86F72-D62E-41E2-BE52-54410292BB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16832"/>
            <a:ext cx="7772400" cy="1332384"/>
          </a:xfrm>
        </p:spPr>
        <p:txBody>
          <a:bodyPr/>
          <a:lstStyle/>
          <a:p>
            <a:pPr eaLnBrk="1" hangingPunct="1"/>
            <a:r>
              <a:rPr lang="ru-RU" altLang="ru-RU">
                <a:solidFill>
                  <a:srgbClr val="FF3300"/>
                </a:solidFill>
              </a:rPr>
              <a:t>5а. </a:t>
            </a:r>
            <a:r>
              <a:rPr lang="ru-RU" altLang="ru-RU" dirty="0">
                <a:solidFill>
                  <a:srgbClr val="FF3300"/>
                </a:solidFill>
              </a:rPr>
              <a:t>Трапеция</a:t>
            </a:r>
          </a:p>
        </p:txBody>
      </p:sp>
    </p:spTree>
    <p:extLst>
      <p:ext uri="{BB962C8B-B14F-4D97-AF65-F5344CB8AC3E}">
        <p14:creationId xmlns:p14="http://schemas.microsoft.com/office/powerpoint/2010/main" val="3943183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0A7EA74-1C24-45E1-B8DF-30808A4C6C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E2033114-C0D6-4D87-B27E-1EBCEA82F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610105"/>
            <a:ext cx="8686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/>
              <a:t>Докажите, что углы при основании равнобедренной трапеции равны.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1748" name="Picture 4">
            <a:extLst>
              <a:ext uri="{FF2B5EF4-FFF2-40B4-BE49-F238E27FC236}">
                <a16:creationId xmlns:a16="http://schemas.microsoft.com/office/drawing/2014/main" id="{5871E504-0142-480D-B3A1-3B03C5803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3035300" cy="185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8277" name="Text Box 5">
            <a:extLst>
              <a:ext uri="{FF2B5EF4-FFF2-40B4-BE49-F238E27FC236}">
                <a16:creationId xmlns:a16="http://schemas.microsoft.com/office/drawing/2014/main" id="{010EEC5C-5C34-47A0-8295-5E37EE151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905000"/>
            <a:ext cx="5715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Доказательство.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Пусть </a:t>
            </a:r>
            <a:r>
              <a:rPr lang="en-US" altLang="ru-RU" sz="2800" i="1"/>
              <a:t>ABCD </a:t>
            </a:r>
            <a:r>
              <a:rPr lang="ru-RU" altLang="ru-RU" sz="2800"/>
              <a:t>– трапеция, </a:t>
            </a:r>
            <a:r>
              <a:rPr lang="en-US" altLang="ru-RU" sz="2800" i="1"/>
              <a:t>AD </a:t>
            </a:r>
            <a:r>
              <a:rPr lang="ru-RU" altLang="ru-RU" sz="2800"/>
              <a:t> не параллельна </a:t>
            </a:r>
            <a:r>
              <a:rPr lang="en-US" altLang="ru-RU" sz="2800" i="1"/>
              <a:t>BC</a:t>
            </a:r>
            <a:r>
              <a:rPr lang="ru-RU" altLang="ru-RU" sz="2800"/>
              <a:t>. Докажем, что углы </a:t>
            </a:r>
            <a:r>
              <a:rPr lang="en-US" altLang="ru-RU" sz="2800" i="1"/>
              <a:t>A </a:t>
            </a:r>
            <a:r>
              <a:rPr lang="ru-RU" altLang="ru-RU" sz="2800"/>
              <a:t>и </a:t>
            </a:r>
            <a:r>
              <a:rPr lang="en-US" altLang="ru-RU" sz="2800" i="1"/>
              <a:t>B </a:t>
            </a:r>
            <a:r>
              <a:rPr lang="ru-RU" altLang="ru-RU" sz="2800"/>
              <a:t>равны.</a:t>
            </a:r>
          </a:p>
        </p:txBody>
      </p:sp>
      <p:pic>
        <p:nvPicPr>
          <p:cNvPr id="438278" name="Picture 6">
            <a:extLst>
              <a:ext uri="{FF2B5EF4-FFF2-40B4-BE49-F238E27FC236}">
                <a16:creationId xmlns:a16="http://schemas.microsoft.com/office/drawing/2014/main" id="{5CFF323E-C6A2-4138-9C23-5179185A9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3035300" cy="198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8279" name="Text Box 7">
            <a:extLst>
              <a:ext uri="{FF2B5EF4-FFF2-40B4-BE49-F238E27FC236}">
                <a16:creationId xmlns:a16="http://schemas.microsoft.com/office/drawing/2014/main" id="{42BD6789-7BC0-4A36-BFA4-2E4FD20EE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7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/>
              <a:t>	Через вершину </a:t>
            </a:r>
            <a:r>
              <a:rPr lang="en-US" altLang="ru-RU" sz="2800" i="1"/>
              <a:t>C </a:t>
            </a:r>
            <a:r>
              <a:rPr lang="ru-RU" altLang="ru-RU" sz="2800"/>
              <a:t>проведем прямую, параллельную </a:t>
            </a:r>
            <a:r>
              <a:rPr lang="en-US" altLang="ru-RU" sz="2800" i="1"/>
              <a:t>AD</a:t>
            </a:r>
            <a:r>
              <a:rPr lang="ru-RU" altLang="ru-RU" sz="2800"/>
              <a:t> и обозначим </a:t>
            </a:r>
            <a:r>
              <a:rPr lang="en-US" altLang="ru-RU" sz="2800" i="1"/>
              <a:t>E </a:t>
            </a:r>
            <a:r>
              <a:rPr lang="ru-RU" altLang="ru-RU" sz="2800"/>
              <a:t>ее точку пересечения с прямой </a:t>
            </a:r>
            <a:r>
              <a:rPr lang="en-US" altLang="ru-RU" sz="2800" i="1"/>
              <a:t>AB</a:t>
            </a:r>
            <a:r>
              <a:rPr lang="en-US" altLang="ru-RU" sz="2800"/>
              <a:t>.</a:t>
            </a:r>
            <a:r>
              <a:rPr lang="ru-RU" altLang="ru-RU" sz="2800"/>
              <a:t> </a:t>
            </a:r>
          </a:p>
        </p:txBody>
      </p:sp>
      <p:sp>
        <p:nvSpPr>
          <p:cNvPr id="438280" name="Text Box 8">
            <a:extLst>
              <a:ext uri="{FF2B5EF4-FFF2-40B4-BE49-F238E27FC236}">
                <a16:creationId xmlns:a16="http://schemas.microsoft.com/office/drawing/2014/main" id="{B55CF6D6-E760-4BBA-8231-2D19B467A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0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/>
              <a:t>	Четырехугольник </a:t>
            </a:r>
            <a:r>
              <a:rPr lang="en-US" altLang="ru-RU" sz="2800" i="1"/>
              <a:t>AECD </a:t>
            </a:r>
            <a:r>
              <a:rPr lang="ru-RU" altLang="ru-RU" sz="2800"/>
              <a:t>– параллелограмм, следовательно, угол </a:t>
            </a:r>
            <a:r>
              <a:rPr lang="en-US" altLang="ru-RU" sz="2800" i="1"/>
              <a:t>BAD </a:t>
            </a:r>
            <a:r>
              <a:rPr lang="ru-RU" altLang="ru-RU" sz="2800"/>
              <a:t>равен углу </a:t>
            </a:r>
            <a:r>
              <a:rPr lang="en-US" altLang="ru-RU" sz="2800" i="1"/>
              <a:t>BEC</a:t>
            </a:r>
            <a:r>
              <a:rPr lang="en-US" altLang="ru-RU" sz="2800"/>
              <a:t>. </a:t>
            </a:r>
            <a:r>
              <a:rPr lang="ru-RU" altLang="ru-RU" sz="2800"/>
              <a:t>Треугольник </a:t>
            </a:r>
            <a:r>
              <a:rPr lang="en-US" altLang="ru-RU" sz="2800" i="1"/>
              <a:t>BCE </a:t>
            </a:r>
            <a:r>
              <a:rPr lang="ru-RU" altLang="ru-RU" sz="2800"/>
              <a:t>– равнобедренный, следовательно, угол </a:t>
            </a:r>
            <a:r>
              <a:rPr lang="en-US" altLang="ru-RU" sz="2800" i="1"/>
              <a:t>BCE </a:t>
            </a:r>
            <a:r>
              <a:rPr lang="ru-RU" altLang="ru-RU" sz="2800"/>
              <a:t>равен углу </a:t>
            </a:r>
            <a:r>
              <a:rPr lang="en-US" altLang="ru-RU" sz="2800" i="1"/>
              <a:t>BEC</a:t>
            </a:r>
            <a:r>
              <a:rPr lang="ru-RU" altLang="ru-RU" sz="2800"/>
              <a:t>. Таким образом, в трапеции </a:t>
            </a:r>
            <a:r>
              <a:rPr lang="en-US" altLang="ru-RU" sz="2800" i="1"/>
              <a:t>ABCD </a:t>
            </a:r>
            <a:r>
              <a:rPr lang="ru-RU" altLang="ru-RU" sz="2800"/>
              <a:t>угол </a:t>
            </a:r>
            <a:r>
              <a:rPr lang="en-US" altLang="ru-RU" sz="2800" i="1"/>
              <a:t>A </a:t>
            </a:r>
            <a:r>
              <a:rPr lang="ru-RU" altLang="ru-RU" sz="2800"/>
              <a:t>равен углу </a:t>
            </a:r>
            <a:r>
              <a:rPr lang="en-US" altLang="ru-RU" sz="2800" i="1"/>
              <a:t>B</a:t>
            </a:r>
            <a:r>
              <a:rPr lang="en-US" altLang="ru-RU" sz="2800"/>
              <a:t>.</a:t>
            </a: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8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38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38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38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7" grpId="0" autoUpdateAnimBg="0"/>
      <p:bldP spid="438279" grpId="0" autoUpdateAnimBg="0"/>
      <p:bldP spid="43828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>
            <a:extLst>
              <a:ext uri="{FF2B5EF4-FFF2-40B4-BE49-F238E27FC236}">
                <a16:creationId xmlns:a16="http://schemas.microsoft.com/office/drawing/2014/main" id="{FD215492-BDDC-4A66-BCDE-E79D24137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55707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dirty="0">
                <a:ea typeface="Times New Roman" panose="02020603050405020304" pitchFamily="18" charset="0"/>
              </a:rPr>
              <a:t>Докажите, что 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сли углы при основании трапеции равны, то она равнобедренная.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F8647175-4503-BE53-7B3C-D4F909C3A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4309" y="2058144"/>
            <a:ext cx="5715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Доказательство.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Пусть </a:t>
            </a:r>
            <a:r>
              <a:rPr lang="en-US" altLang="ru-RU" sz="2800" i="1" dirty="0"/>
              <a:t>ABCD </a:t>
            </a:r>
            <a:r>
              <a:rPr lang="ru-RU" altLang="ru-RU" sz="2800" dirty="0"/>
              <a:t>– трапеция, </a:t>
            </a:r>
            <a:r>
              <a:rPr lang="en-US" altLang="ru-RU" sz="2800" i="1" dirty="0"/>
              <a:t>AD </a:t>
            </a:r>
            <a:r>
              <a:rPr lang="ru-RU" altLang="ru-RU" sz="2800" dirty="0"/>
              <a:t> не параллельна </a:t>
            </a:r>
            <a:r>
              <a:rPr lang="en-US" altLang="ru-RU" sz="2800" i="1" dirty="0"/>
              <a:t>BC</a:t>
            </a:r>
            <a:r>
              <a:rPr lang="en-US" altLang="ru-RU" sz="2800" dirty="0"/>
              <a:t>, </a:t>
            </a:r>
            <a:r>
              <a:rPr lang="en-US" altLang="ru-RU" sz="2800" i="1" dirty="0"/>
              <a:t>AB &gt; CD</a:t>
            </a:r>
            <a:r>
              <a:rPr lang="ru-RU" altLang="ru-RU" sz="2800" dirty="0"/>
              <a:t>. Пусть углы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 </a:t>
            </a:r>
            <a:r>
              <a:rPr lang="ru-RU" altLang="ru-RU" sz="2800" dirty="0"/>
              <a:t>равны.</a:t>
            </a: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9C565DCA-A377-589D-05E2-0B08D35AED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09" y="1905744"/>
            <a:ext cx="3035300" cy="198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7">
            <a:extLst>
              <a:ext uri="{FF2B5EF4-FFF2-40B4-BE49-F238E27FC236}">
                <a16:creationId xmlns:a16="http://schemas.microsoft.com/office/drawing/2014/main" id="{AE6F3D6A-5C3F-35C0-A766-258C509D7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09" y="3810744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/>
              <a:t>	Через вершину </a:t>
            </a:r>
            <a:r>
              <a:rPr lang="en-US" altLang="ru-RU" sz="2800" i="1"/>
              <a:t>C </a:t>
            </a:r>
            <a:r>
              <a:rPr lang="ru-RU" altLang="ru-RU" sz="2800"/>
              <a:t>проведем прямую, параллельную </a:t>
            </a:r>
            <a:r>
              <a:rPr lang="en-US" altLang="ru-RU" sz="2800" i="1"/>
              <a:t>AD</a:t>
            </a:r>
            <a:r>
              <a:rPr lang="ru-RU" altLang="ru-RU" sz="2800"/>
              <a:t> и обозначим </a:t>
            </a:r>
            <a:r>
              <a:rPr lang="en-US" altLang="ru-RU" sz="2800" i="1"/>
              <a:t>E </a:t>
            </a:r>
            <a:r>
              <a:rPr lang="ru-RU" altLang="ru-RU" sz="2800"/>
              <a:t>ее точку пересечения с прямой </a:t>
            </a:r>
            <a:r>
              <a:rPr lang="en-US" altLang="ru-RU" sz="2800" i="1"/>
              <a:t>AB</a:t>
            </a:r>
            <a:r>
              <a:rPr lang="en-US" altLang="ru-RU" sz="2800"/>
              <a:t>.</a:t>
            </a:r>
            <a:r>
              <a:rPr lang="ru-RU" altLang="ru-RU" sz="2800"/>
              <a:t> 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4B096199-E21C-FE32-342B-DA5FD6ABA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09" y="4725144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Четырёхугольник </a:t>
            </a:r>
            <a:r>
              <a:rPr lang="en-US" altLang="ru-RU" sz="2800" i="1" dirty="0"/>
              <a:t>AECD </a:t>
            </a:r>
            <a:r>
              <a:rPr lang="ru-RU" altLang="ru-RU" sz="2800" dirty="0"/>
              <a:t>– параллелограмм, В треугольнике </a:t>
            </a:r>
            <a:r>
              <a:rPr lang="en-US" altLang="ru-RU" sz="2800" i="1" dirty="0"/>
              <a:t>BCE </a:t>
            </a:r>
            <a:r>
              <a:rPr lang="ru-RU" altLang="ru-RU" sz="2800" dirty="0"/>
              <a:t>угол </a:t>
            </a:r>
            <a:r>
              <a:rPr lang="en-US" altLang="ru-RU" sz="2800" i="1" dirty="0"/>
              <a:t>B </a:t>
            </a:r>
            <a:r>
              <a:rPr lang="ru-RU" altLang="ru-RU" sz="2800" dirty="0"/>
              <a:t>равен углу </a:t>
            </a:r>
            <a:r>
              <a:rPr lang="en-US" altLang="ru-RU" sz="2800" i="1" dirty="0"/>
              <a:t>E</a:t>
            </a:r>
            <a:r>
              <a:rPr lang="en-US" altLang="ru-RU" sz="2800" dirty="0"/>
              <a:t>. </a:t>
            </a:r>
            <a:r>
              <a:rPr lang="ru-RU" altLang="ru-RU" sz="2800" dirty="0"/>
              <a:t>Следовательно, этот треугольник равнобедренный, </a:t>
            </a:r>
            <a:r>
              <a:rPr lang="en-US" altLang="ru-RU" sz="2800" i="1" dirty="0"/>
              <a:t>BC = EC</a:t>
            </a:r>
            <a:r>
              <a:rPr lang="en-US" altLang="ru-RU" sz="2800" dirty="0"/>
              <a:t>.</a:t>
            </a:r>
            <a:r>
              <a:rPr lang="ru-RU" altLang="ru-RU" sz="2800" dirty="0"/>
              <a:t> Значит, </a:t>
            </a:r>
            <a:r>
              <a:rPr lang="en-US" altLang="ru-RU" sz="2800" i="1" dirty="0"/>
              <a:t>BC</a:t>
            </a:r>
            <a:r>
              <a:rPr lang="ru-RU" altLang="ru-RU" sz="2800" i="1" dirty="0"/>
              <a:t> = </a:t>
            </a:r>
            <a:r>
              <a:rPr lang="en-US" altLang="ru-RU" sz="2800" i="1" dirty="0"/>
              <a:t>AD</a:t>
            </a:r>
            <a:r>
              <a:rPr lang="ru-RU" altLang="ru-RU" sz="2800" dirty="0"/>
              <a:t>, т. е. трапеция </a:t>
            </a:r>
            <a:r>
              <a:rPr lang="en-US" altLang="ru-RU" sz="2800" i="1" dirty="0"/>
              <a:t>ABCD </a:t>
            </a:r>
            <a:r>
              <a:rPr lang="ru-RU" altLang="ru-RU" sz="2800" dirty="0"/>
              <a:t>равнобедренная.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073A7457-9A62-7F7A-6B61-D11B34A0DE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</p:spTree>
    <p:extLst>
      <p:ext uri="{BB962C8B-B14F-4D97-AF65-F5344CB8AC3E}">
        <p14:creationId xmlns:p14="http://schemas.microsoft.com/office/powerpoint/2010/main" val="341257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6" grpId="0" autoUpdateAnimBg="0"/>
      <p:bldP spid="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CBAFDF7-54FB-49C4-8BBB-F752622478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93B70C94-62B8-43F1-B5A7-0D29AFF94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Верно ли, что если два угла трапеции равны, то она равнобедренная?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44424" name="Text Box 8">
            <a:extLst>
              <a:ext uri="{FF2B5EF4-FFF2-40B4-BE49-F238E27FC236}">
                <a16:creationId xmlns:a16="http://schemas.microsoft.com/office/drawing/2014/main" id="{E04DAE32-7B62-43BD-B3FF-D4CC13FF1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739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Ответ. </a:t>
            </a:r>
            <a:r>
              <a:rPr lang="ru-RU" altLang="ru-RU" sz="2800"/>
              <a:t>Нет, она может быть прямоугольной.</a:t>
            </a:r>
          </a:p>
        </p:txBody>
      </p:sp>
    </p:spTree>
    <p:extLst>
      <p:ext uri="{BB962C8B-B14F-4D97-AF65-F5344CB8AC3E}">
        <p14:creationId xmlns:p14="http://schemas.microsoft.com/office/powerpoint/2010/main" val="56636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4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B4C09354-A2F0-4446-B2D4-FF4BC22C6D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33210F2B-899B-401B-AADC-473A14E7C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Докажите, что сумма двух противоположных углов равнобедренной трапеции равна 180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7892" name="Picture 4">
            <a:extLst>
              <a:ext uri="{FF2B5EF4-FFF2-40B4-BE49-F238E27FC236}">
                <a16:creationId xmlns:a16="http://schemas.microsoft.com/office/drawing/2014/main" id="{EC74E2F9-B725-494B-8762-0A499D679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493474"/>
            <a:ext cx="3035300" cy="185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325" name="Text Box 5">
            <a:extLst>
              <a:ext uri="{FF2B5EF4-FFF2-40B4-BE49-F238E27FC236}">
                <a16:creationId xmlns:a16="http://schemas.microsoft.com/office/drawing/2014/main" id="{0487B5CA-465D-441D-AF42-C4FC9865E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352814"/>
            <a:ext cx="88392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	Доказательство.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Пусть </a:t>
            </a:r>
            <a:r>
              <a:rPr lang="en-US" altLang="ru-RU" sz="2800" i="1"/>
              <a:t>ABCD </a:t>
            </a:r>
            <a:r>
              <a:rPr lang="ru-RU" altLang="ru-RU" sz="2800"/>
              <a:t>– трапеция, </a:t>
            </a:r>
            <a:r>
              <a:rPr lang="en-US" altLang="ru-RU" sz="2800" i="1"/>
              <a:t>AD </a:t>
            </a:r>
            <a:r>
              <a:rPr lang="ru-RU" altLang="ru-RU" sz="2800"/>
              <a:t> не параллельна </a:t>
            </a:r>
            <a:r>
              <a:rPr lang="en-US" altLang="ru-RU" sz="2800" i="1"/>
              <a:t>BC</a:t>
            </a:r>
            <a:r>
              <a:rPr lang="ru-RU" altLang="ru-RU" sz="2800"/>
              <a:t>. Докажем, что сумма углов </a:t>
            </a:r>
            <a:r>
              <a:rPr lang="en-US" altLang="ru-RU" sz="2800" i="1"/>
              <a:t>A </a:t>
            </a:r>
            <a:r>
              <a:rPr lang="ru-RU" altLang="ru-RU" sz="2800"/>
              <a:t>и </a:t>
            </a:r>
            <a:r>
              <a:rPr lang="ru-RU" altLang="ru-RU" sz="2800" i="1"/>
              <a:t>С</a:t>
            </a:r>
            <a:r>
              <a:rPr lang="en-US" altLang="ru-RU" sz="2800" i="1"/>
              <a:t> </a:t>
            </a:r>
            <a:r>
              <a:rPr lang="ru-RU" altLang="ru-RU" sz="2800"/>
              <a:t>равна 180</a:t>
            </a:r>
            <a:r>
              <a:rPr lang="ru-RU" altLang="ru-RU" sz="2800" baseline="30000"/>
              <a:t>о</a:t>
            </a:r>
            <a:r>
              <a:rPr lang="ru-RU" altLang="ru-RU" sz="2800"/>
              <a:t>. Действительно, Сумма углов </a:t>
            </a:r>
            <a:r>
              <a:rPr lang="en-US" altLang="ru-RU" sz="2800" i="1"/>
              <a:t>B </a:t>
            </a:r>
            <a:r>
              <a:rPr lang="ru-RU" altLang="ru-RU" sz="2800"/>
              <a:t>и </a:t>
            </a:r>
            <a:r>
              <a:rPr lang="en-US" altLang="ru-RU" sz="2800" i="1"/>
              <a:t>C </a:t>
            </a:r>
            <a:r>
              <a:rPr lang="ru-RU" altLang="ru-RU" sz="2800"/>
              <a:t>равна 180</a:t>
            </a:r>
            <a:r>
              <a:rPr lang="ru-RU" altLang="ru-RU" sz="2800" baseline="30000"/>
              <a:t>о</a:t>
            </a:r>
            <a:r>
              <a:rPr lang="ru-RU" altLang="ru-RU" sz="2800"/>
              <a:t>. Угол </a:t>
            </a:r>
            <a:r>
              <a:rPr lang="en-US" altLang="ru-RU" sz="2800" i="1"/>
              <a:t>A </a:t>
            </a:r>
            <a:r>
              <a:rPr lang="ru-RU" altLang="ru-RU" sz="2800"/>
              <a:t>равен углу </a:t>
            </a:r>
            <a:r>
              <a:rPr lang="en-US" altLang="ru-RU" sz="2800" i="1"/>
              <a:t>B</a:t>
            </a:r>
            <a:r>
              <a:rPr lang="ru-RU" altLang="ru-RU" sz="2800"/>
              <a:t>. Следовательно, сумма углов </a:t>
            </a:r>
            <a:r>
              <a:rPr lang="en-US" altLang="ru-RU" sz="2800" i="1"/>
              <a:t>A </a:t>
            </a:r>
            <a:r>
              <a:rPr lang="ru-RU" altLang="ru-RU" sz="2800"/>
              <a:t>и </a:t>
            </a:r>
            <a:r>
              <a:rPr lang="ru-RU" altLang="ru-RU" sz="2800" i="1"/>
              <a:t>С</a:t>
            </a:r>
            <a:r>
              <a:rPr lang="en-US" altLang="ru-RU" sz="2800" i="1"/>
              <a:t> </a:t>
            </a:r>
            <a:r>
              <a:rPr lang="ru-RU" altLang="ru-RU" sz="2800"/>
              <a:t>равна 180</a:t>
            </a:r>
            <a:r>
              <a:rPr lang="ru-RU" altLang="ru-RU" sz="2800" baseline="30000"/>
              <a:t>о</a:t>
            </a:r>
            <a:r>
              <a:rPr lang="ru-RU" altLang="ru-RU" sz="280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B59FA26-7787-4029-9CA7-0CCD1ADA2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7F66189E-F025-48C9-B055-CA1EE68F5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Чему равны углы равнобедренной трапеции, если известно, что разность противолежащих углов равна 40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42372" name="Text Box 4">
            <a:extLst>
              <a:ext uri="{FF2B5EF4-FFF2-40B4-BE49-F238E27FC236}">
                <a16:creationId xmlns:a16="http://schemas.microsoft.com/office/drawing/2014/main" id="{86ADF888-F424-4F75-9509-E0ACD0D4E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4958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7</a:t>
            </a:r>
            <a:r>
              <a:rPr lang="ru-RU" altLang="ru-RU" sz="3200">
                <a:cs typeface="Times New Roman" panose="02020603050405020304" pitchFamily="18" charset="0"/>
              </a:rPr>
              <a:t>0</a:t>
            </a:r>
            <a:r>
              <a:rPr lang="ru-RU" altLang="ru-RU" sz="3200" baseline="30000"/>
              <a:t>о</a:t>
            </a:r>
            <a:r>
              <a:rPr lang="ru-RU" altLang="ru-RU" sz="3200"/>
              <a:t>, 11</a:t>
            </a:r>
            <a:r>
              <a:rPr lang="ru-RU" altLang="ru-RU" sz="3200">
                <a:cs typeface="Times New Roman" panose="02020603050405020304" pitchFamily="18" charset="0"/>
              </a:rPr>
              <a:t>0</a:t>
            </a:r>
            <a:r>
              <a:rPr lang="ru-RU" altLang="ru-RU" sz="3200" baseline="30000"/>
              <a:t>о</a:t>
            </a:r>
            <a:r>
              <a:rPr lang="ru-RU" altLang="ru-RU" sz="3200"/>
              <a:t>, 7</a:t>
            </a:r>
            <a:r>
              <a:rPr lang="ru-RU" altLang="ru-RU" sz="3200">
                <a:cs typeface="Times New Roman" panose="02020603050405020304" pitchFamily="18" charset="0"/>
              </a:rPr>
              <a:t>0</a:t>
            </a:r>
            <a:r>
              <a:rPr lang="ru-RU" altLang="ru-RU" sz="3200" baseline="30000"/>
              <a:t>о</a:t>
            </a:r>
            <a:r>
              <a:rPr lang="ru-RU" altLang="ru-RU" sz="3200"/>
              <a:t>, 11</a:t>
            </a:r>
            <a:r>
              <a:rPr lang="ru-RU" altLang="ru-RU" sz="3200">
                <a:cs typeface="Times New Roman" panose="02020603050405020304" pitchFamily="18" charset="0"/>
              </a:rPr>
              <a:t>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2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7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3873653B-07E2-43FE-8940-3B4E416F9F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488B2ABA-0CE9-4130-8042-0F93C0D7B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01675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Докажите, что диагонали равнобедренной трапеции равны.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29D0D299-5D36-407F-A9C8-4A591E98A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14800"/>
            <a:ext cx="8991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Пусть </a:t>
            </a:r>
            <a:r>
              <a:rPr lang="en-US" altLang="ru-RU" sz="3200" i="1" dirty="0"/>
              <a:t>ABCD </a:t>
            </a:r>
            <a:r>
              <a:rPr lang="ru-RU" altLang="ru-RU" sz="3200" dirty="0"/>
              <a:t>– равнобедренная трапеция. Треугольники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BAD </a:t>
            </a:r>
            <a:r>
              <a:rPr lang="ru-RU" altLang="ru-RU" sz="3200" dirty="0"/>
              <a:t>равны (</a:t>
            </a:r>
            <a:r>
              <a:rPr lang="en-US" altLang="ru-RU" sz="3200" i="1" dirty="0"/>
              <a:t>AB </a:t>
            </a:r>
            <a:r>
              <a:rPr lang="ru-RU" altLang="ru-RU" sz="3200" dirty="0"/>
              <a:t>– общая сторона, </a:t>
            </a:r>
            <a:r>
              <a:rPr lang="en-US" altLang="ru-RU" sz="3200" i="1" dirty="0"/>
              <a:t>BC = AD</a:t>
            </a:r>
            <a:r>
              <a:rPr lang="en-US" altLang="ru-RU" sz="3200" dirty="0"/>
              <a:t>, </a:t>
            </a:r>
            <a:r>
              <a:rPr lang="ru-RU" altLang="ru-RU" sz="3200" dirty="0"/>
              <a:t>угол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равен углу </a:t>
            </a:r>
            <a:r>
              <a:rPr lang="en-US" altLang="ru-RU" sz="3200" i="1" dirty="0"/>
              <a:t>BAD</a:t>
            </a:r>
            <a:r>
              <a:rPr lang="ru-RU" altLang="ru-RU" sz="3200" dirty="0"/>
              <a:t>. Следовательно, </a:t>
            </a:r>
            <a:r>
              <a:rPr lang="en-US" altLang="ru-RU" sz="3200" i="1" dirty="0"/>
              <a:t>AC = BD</a:t>
            </a:r>
            <a:r>
              <a:rPr lang="en-US" altLang="ru-RU" sz="3200" dirty="0"/>
              <a:t>.</a:t>
            </a:r>
            <a:endParaRPr lang="ru-RU" altLang="ru-RU" sz="3200" dirty="0"/>
          </a:p>
        </p:txBody>
      </p:sp>
      <p:pic>
        <p:nvPicPr>
          <p:cNvPr id="41989" name="Picture 9">
            <a:extLst>
              <a:ext uri="{FF2B5EF4-FFF2-40B4-BE49-F238E27FC236}">
                <a16:creationId xmlns:a16="http://schemas.microsoft.com/office/drawing/2014/main" id="{06BC3A0B-AD40-49C3-8E5D-D8778D6E1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828800"/>
            <a:ext cx="3055938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8AAA0992-CBCD-4B61-ACB6-1F36A76B35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C7ABB337-0481-4C53-9850-415FC2F86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Верно ли, что если диагонали трапеции равны, то она равнобедренная?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48516" name="Text Box 4">
            <a:extLst>
              <a:ext uri="{FF2B5EF4-FFF2-40B4-BE49-F238E27FC236}">
                <a16:creationId xmlns:a16="http://schemas.microsoft.com/office/drawing/2014/main" id="{050A6B7F-5720-4152-BE56-C912289AE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148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Ответ.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Да</a:t>
            </a:r>
            <a:r>
              <a:rPr lang="en-US" altLang="ru-RU" sz="3200" dirty="0"/>
              <a:t>.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8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ADC8A81D-BB71-4273-958D-7009E0E619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4489A2C5-C9EC-4081-A760-121C4D41A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57297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Определите вид четырехугольника, который получится, если последовательно соединить отрезками середины сторон равнобедренной трапеции. </a:t>
            </a:r>
          </a:p>
        </p:txBody>
      </p:sp>
      <p:pic>
        <p:nvPicPr>
          <p:cNvPr id="46084" name="Picture 4">
            <a:extLst>
              <a:ext uri="{FF2B5EF4-FFF2-40B4-BE49-F238E27FC236}">
                <a16:creationId xmlns:a16="http://schemas.microsoft.com/office/drawing/2014/main" id="{7A2FA678-8287-40D2-A69F-836C3706B6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989" y="3085380"/>
            <a:ext cx="3035300" cy="185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25989" name="Group 5">
            <a:extLst>
              <a:ext uri="{FF2B5EF4-FFF2-40B4-BE49-F238E27FC236}">
                <a16:creationId xmlns:a16="http://schemas.microsoft.com/office/drawing/2014/main" id="{2ECEC4CA-AD8A-43CC-B4FE-FA19A79319F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3297"/>
            <a:ext cx="8001000" cy="2865438"/>
            <a:chOff x="240" y="1776"/>
            <a:chExt cx="5040" cy="1805"/>
          </a:xfrm>
        </p:grpSpPr>
        <p:sp>
          <p:nvSpPr>
            <p:cNvPr id="46086" name="Text Box 6">
              <a:extLst>
                <a:ext uri="{FF2B5EF4-FFF2-40B4-BE49-F238E27FC236}">
                  <a16:creationId xmlns:a16="http://schemas.microsoft.com/office/drawing/2014/main" id="{2539700D-9083-4F4D-A5DF-7044FA86EF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216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Ромб.</a:t>
              </a:r>
            </a:p>
          </p:txBody>
        </p:sp>
        <p:pic>
          <p:nvPicPr>
            <p:cNvPr id="46087" name="Picture 7">
              <a:extLst>
                <a:ext uri="{FF2B5EF4-FFF2-40B4-BE49-F238E27FC236}">
                  <a16:creationId xmlns:a16="http://schemas.microsoft.com/office/drawing/2014/main" id="{2F9BE928-F093-4DC2-A0DD-044A300408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776"/>
              <a:ext cx="1912" cy="1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5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050">
            <a:extLst>
              <a:ext uri="{FF2B5EF4-FFF2-40B4-BE49-F238E27FC236}">
                <a16:creationId xmlns:a16="http://schemas.microsoft.com/office/drawing/2014/main" id="{867051D0-7F85-4F05-A7D3-89355D4A42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48131" name="Text Box 2051">
            <a:extLst>
              <a:ext uri="{FF2B5EF4-FFF2-40B4-BE49-F238E27FC236}">
                <a16:creationId xmlns:a16="http://schemas.microsoft.com/office/drawing/2014/main" id="{8931C069-AA47-4EAC-B704-52D08374F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Прямая, проведенная параллельно боковой стороне трапеции через конец меньшего основания, равного 3 см, отсекает треугольник, периметр которого равен 15 см. Найдите периметр трапеции.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0932" name="Text Box 2052">
            <a:extLst>
              <a:ext uri="{FF2B5EF4-FFF2-40B4-BE49-F238E27FC236}">
                <a16:creationId xmlns:a16="http://schemas.microsoft.com/office/drawing/2014/main" id="{AFA3F3D1-95BC-4402-98EE-FAD7BCEC0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91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21 см.</a:t>
            </a:r>
          </a:p>
        </p:txBody>
      </p:sp>
      <p:pic>
        <p:nvPicPr>
          <p:cNvPr id="48133" name="Picture 2053">
            <a:extLst>
              <a:ext uri="{FF2B5EF4-FFF2-40B4-BE49-F238E27FC236}">
                <a16:creationId xmlns:a16="http://schemas.microsoft.com/office/drawing/2014/main" id="{7A9703D6-1963-4CC2-978C-CB4CD691F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200400"/>
            <a:ext cx="5032375" cy="239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4766AF74-5E14-4450-8C4A-C03AF02186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50179" name="Text Box 3">
            <a:extLst>
              <a:ext uri="{FF2B5EF4-FFF2-40B4-BE49-F238E27FC236}">
                <a16:creationId xmlns:a16="http://schemas.microsoft.com/office/drawing/2014/main" id="{7E0B162C-98CD-41F8-8CAD-5BDAFDE1C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Проведите среднюю линию трапеции, изображенной на рисунке.</a:t>
            </a:r>
          </a:p>
        </p:txBody>
      </p:sp>
      <p:pic>
        <p:nvPicPr>
          <p:cNvPr id="50180" name="Picture 4">
            <a:extLst>
              <a:ext uri="{FF2B5EF4-FFF2-40B4-BE49-F238E27FC236}">
                <a16:creationId xmlns:a16="http://schemas.microsoft.com/office/drawing/2014/main" id="{FF4390A6-C9D2-4D11-8E6E-578F0BEC0D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28037" name="Group 5">
            <a:extLst>
              <a:ext uri="{FF2B5EF4-FFF2-40B4-BE49-F238E27FC236}">
                <a16:creationId xmlns:a16="http://schemas.microsoft.com/office/drawing/2014/main" id="{5F7CA520-60DB-458D-BD80-4D5E2EE1C843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905000"/>
            <a:ext cx="5710238" cy="3094038"/>
            <a:chOff x="288" y="1200"/>
            <a:chExt cx="3597" cy="1949"/>
          </a:xfrm>
        </p:grpSpPr>
        <p:sp>
          <p:nvSpPr>
            <p:cNvPr id="50182" name="Text Box 6">
              <a:extLst>
                <a:ext uri="{FF2B5EF4-FFF2-40B4-BE49-F238E27FC236}">
                  <a16:creationId xmlns:a16="http://schemas.microsoft.com/office/drawing/2014/main" id="{9DED2EC2-057B-4A73-8356-7B844C0D77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78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50183" name="Picture 7">
              <a:extLst>
                <a:ext uri="{FF2B5EF4-FFF2-40B4-BE49-F238E27FC236}">
                  <a16:creationId xmlns:a16="http://schemas.microsoft.com/office/drawing/2014/main" id="{85224FB3-0C2A-4AD8-BC14-858759C4A0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8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>
            <a:extLst>
              <a:ext uri="{FF2B5EF4-FFF2-40B4-BE49-F238E27FC236}">
                <a16:creationId xmlns:a16="http://schemas.microsoft.com/office/drawing/2014/main" id="{2B4399D0-D03D-4737-852C-4E44F20B2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413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Трапецией</a:t>
            </a:r>
            <a:r>
              <a:rPr lang="ru-RU" altLang="ru-RU" sz="2800" i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называется четырехугольник, у которого две стороны параллельны, а две другие не параллельны.</a:t>
            </a:r>
          </a:p>
        </p:txBody>
      </p:sp>
      <p:sp>
        <p:nvSpPr>
          <p:cNvPr id="249873" name="Text Box 17">
            <a:extLst>
              <a:ext uri="{FF2B5EF4-FFF2-40B4-BE49-F238E27FC236}">
                <a16:creationId xmlns:a16="http://schemas.microsoft.com/office/drawing/2014/main" id="{0020EC0B-C54B-441D-80B4-1C3C6083D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7244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Трапеция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равнобедренной</a:t>
            </a:r>
            <a:r>
              <a:rPr lang="ru-RU" altLang="ru-RU" sz="2800" dirty="0">
                <a:cs typeface="Times New Roman" panose="02020603050405020304" pitchFamily="18" charset="0"/>
              </a:rPr>
              <a:t>, если ее боковые стороны равны</a:t>
            </a:r>
            <a:r>
              <a:rPr lang="ru-RU" altLang="ru-RU" sz="2800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3077" name="Picture 26">
            <a:extLst>
              <a:ext uri="{FF2B5EF4-FFF2-40B4-BE49-F238E27FC236}">
                <a16:creationId xmlns:a16="http://schemas.microsoft.com/office/drawing/2014/main" id="{E0B5E28E-5DA5-478F-A12E-946FC68777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37" y="1340768"/>
            <a:ext cx="7578725" cy="168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9883" name="Text Box 27">
            <a:extLst>
              <a:ext uri="{FF2B5EF4-FFF2-40B4-BE49-F238E27FC236}">
                <a16:creationId xmlns:a16="http://schemas.microsoft.com/office/drawing/2014/main" id="{3F6397F2-D595-4CD5-8827-1FA36648D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4290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Параллельные стороны трапеции называются ее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основаниями</a:t>
            </a:r>
            <a:r>
              <a:rPr lang="ru-RU" altLang="ru-RU" sz="2800" dirty="0">
                <a:cs typeface="Times New Roman" panose="02020603050405020304" pitchFamily="18" charset="0"/>
              </a:rPr>
              <a:t>, а непараллельные стороны –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боковыми сторонами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49884" name="Text Box 28">
            <a:extLst>
              <a:ext uri="{FF2B5EF4-FFF2-40B4-BE49-F238E27FC236}">
                <a16:creationId xmlns:a16="http://schemas.microsoft.com/office/drawing/2014/main" id="{EF2EADAA-83DE-43F8-946E-4FDA2B926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7150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Трапеция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прямоугольной</a:t>
            </a:r>
            <a:r>
              <a:rPr lang="ru-RU" altLang="ru-RU" sz="2800" dirty="0">
                <a:cs typeface="Times New Roman" panose="02020603050405020304" pitchFamily="18" charset="0"/>
              </a:rPr>
              <a:t>, если один из ее углов прямой</a:t>
            </a:r>
            <a:r>
              <a:rPr lang="ru-RU" altLang="ru-RU" sz="2800" dirty="0"/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18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9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73" grpId="0" autoUpdateAnimBg="0"/>
      <p:bldP spid="249883" grpId="0" autoUpdateAnimBg="0"/>
      <p:bldP spid="249884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3779A422-10B6-41D7-A61F-2BC4F9F13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52227" name="Text Box 3">
            <a:extLst>
              <a:ext uri="{FF2B5EF4-FFF2-40B4-BE49-F238E27FC236}">
                <a16:creationId xmlns:a16="http://schemas.microsoft.com/office/drawing/2014/main" id="{2C9C3538-315A-475D-81EE-8F02ECE9A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Проведите среднюю линию трапеции, изображенной на рисунке.</a:t>
            </a:r>
          </a:p>
        </p:txBody>
      </p:sp>
      <p:pic>
        <p:nvPicPr>
          <p:cNvPr id="52228" name="Picture 4">
            <a:extLst>
              <a:ext uri="{FF2B5EF4-FFF2-40B4-BE49-F238E27FC236}">
                <a16:creationId xmlns:a16="http://schemas.microsoft.com/office/drawing/2014/main" id="{5F4B8637-10E3-4E63-8C35-9C20A4480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30085" name="Group 5">
            <a:extLst>
              <a:ext uri="{FF2B5EF4-FFF2-40B4-BE49-F238E27FC236}">
                <a16:creationId xmlns:a16="http://schemas.microsoft.com/office/drawing/2014/main" id="{75046A20-B60C-46C0-B200-34232B091D7D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905000"/>
            <a:ext cx="5710238" cy="3094038"/>
            <a:chOff x="288" y="1200"/>
            <a:chExt cx="3597" cy="1949"/>
          </a:xfrm>
        </p:grpSpPr>
        <p:sp>
          <p:nvSpPr>
            <p:cNvPr id="52230" name="Text Box 6">
              <a:extLst>
                <a:ext uri="{FF2B5EF4-FFF2-40B4-BE49-F238E27FC236}">
                  <a16:creationId xmlns:a16="http://schemas.microsoft.com/office/drawing/2014/main" id="{7E5C3611-FB2D-4CED-BF4C-56CBE3A2CE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78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52231" name="Picture 7">
              <a:extLst>
                <a:ext uri="{FF2B5EF4-FFF2-40B4-BE49-F238E27FC236}">
                  <a16:creationId xmlns:a16="http://schemas.microsoft.com/office/drawing/2014/main" id="{22A6288B-03B6-4533-8254-0F6D40AC23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0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9633EEA4-50B6-44C8-95DB-7923F57DF3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A25F570E-C945-419E-B341-D5968F8D0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Основания трапеции относятся как 5:2, а их разность равна 18 см. Найдите среднюю линию трапеции. </a:t>
            </a:r>
          </a:p>
        </p:txBody>
      </p:sp>
      <p:sp>
        <p:nvSpPr>
          <p:cNvPr id="382980" name="Text Box 4">
            <a:extLst>
              <a:ext uri="{FF2B5EF4-FFF2-40B4-BE49-F238E27FC236}">
                <a16:creationId xmlns:a16="http://schemas.microsoft.com/office/drawing/2014/main" id="{49221F2D-3825-4A38-8C41-2BE345905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00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21 см.</a:t>
            </a:r>
          </a:p>
        </p:txBody>
      </p:sp>
      <p:pic>
        <p:nvPicPr>
          <p:cNvPr id="54277" name="Picture 5">
            <a:extLst>
              <a:ext uri="{FF2B5EF4-FFF2-40B4-BE49-F238E27FC236}">
                <a16:creationId xmlns:a16="http://schemas.microsoft.com/office/drawing/2014/main" id="{9D63E65E-5943-4FB7-AF9A-640F3C1B5B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288" y="2403475"/>
            <a:ext cx="3525837" cy="205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A4211BC6-4500-406D-AFCD-864DB290F8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AEBA22A1-7E6E-4CDA-839E-9FB9095CE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Периметр трапеции равен 50 см, а сумма непараллельных сторон равна 20 см. Найдите среднюю линию трапеции.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5028" name="Text Box 4">
            <a:extLst>
              <a:ext uri="{FF2B5EF4-FFF2-40B4-BE49-F238E27FC236}">
                <a16:creationId xmlns:a16="http://schemas.microsoft.com/office/drawing/2014/main" id="{315B38A2-B922-42FA-A2BE-9D7523B81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3340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15 см.</a:t>
            </a:r>
          </a:p>
        </p:txBody>
      </p:sp>
      <p:pic>
        <p:nvPicPr>
          <p:cNvPr id="56325" name="Picture 6">
            <a:extLst>
              <a:ext uri="{FF2B5EF4-FFF2-40B4-BE49-F238E27FC236}">
                <a16:creationId xmlns:a16="http://schemas.microsoft.com/office/drawing/2014/main" id="{A7BA798A-EA0E-4C47-B973-9D5FF3E58E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288" y="2403475"/>
            <a:ext cx="3525837" cy="205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6260963F-789C-43D9-9232-8670F8B255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78851" name="Text Box 3">
            <a:extLst>
              <a:ext uri="{FF2B5EF4-FFF2-40B4-BE49-F238E27FC236}">
                <a16:creationId xmlns:a16="http://schemas.microsoft.com/office/drawing/2014/main" id="{583D4797-9C71-4010-9641-FB649D1CF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	Меньшее основание равнобедренной трапеции равно боковой стороне, а диагональ перпендикулярна боковой стороне. Найдите углы трапеции.</a:t>
            </a:r>
          </a:p>
        </p:txBody>
      </p:sp>
      <p:sp>
        <p:nvSpPr>
          <p:cNvPr id="413700" name="Text Box 4">
            <a:extLst>
              <a:ext uri="{FF2B5EF4-FFF2-40B4-BE49-F238E27FC236}">
                <a16:creationId xmlns:a16="http://schemas.microsoft.com/office/drawing/2014/main" id="{1FDFE304-1013-433A-B678-C908C1BA9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388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60</a:t>
            </a:r>
            <a:r>
              <a:rPr lang="ru-RU" altLang="ru-RU" sz="3200" baseline="30000"/>
              <a:t>о</a:t>
            </a:r>
            <a:r>
              <a:rPr lang="ru-RU" altLang="ru-RU" sz="3200"/>
              <a:t>, 120</a:t>
            </a:r>
            <a:r>
              <a:rPr lang="ru-RU" altLang="ru-RU" sz="3200" baseline="30000"/>
              <a:t>о</a:t>
            </a:r>
            <a:r>
              <a:rPr lang="ru-RU" altLang="ru-RU" sz="3200"/>
              <a:t>, 60</a:t>
            </a:r>
            <a:r>
              <a:rPr lang="ru-RU" altLang="ru-RU" sz="3200" baseline="30000"/>
              <a:t>о</a:t>
            </a:r>
            <a:r>
              <a:rPr lang="ru-RU" altLang="ru-RU" sz="3200"/>
              <a:t>, 120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78853" name="Picture 6">
            <a:extLst>
              <a:ext uri="{FF2B5EF4-FFF2-40B4-BE49-F238E27FC236}">
                <a16:creationId xmlns:a16="http://schemas.microsoft.com/office/drawing/2014/main" id="{026075BD-429C-4EA8-A15A-C2FA614C20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895600"/>
            <a:ext cx="4210050" cy="185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742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3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70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8F96115-38EE-4B03-B96F-6197D4979B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FD215492-BDDC-4A66-BCDE-E79D24137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Какой четырехугольник называется трапецией?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243716" name="Text Box 4">
            <a:extLst>
              <a:ext uri="{FF2B5EF4-FFF2-40B4-BE49-F238E27FC236}">
                <a16:creationId xmlns:a16="http://schemas.microsoft.com/office/drawing/2014/main" id="{80DF9B6F-22F1-49FF-98CB-76D1252EB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Трапецией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называется четырехугольник, у которого две стороны параллельны, а две другие не параллельны.</a:t>
            </a:r>
          </a:p>
        </p:txBody>
      </p:sp>
    </p:spTree>
    <p:extLst>
      <p:ext uri="{BB962C8B-B14F-4D97-AF65-F5344CB8AC3E}">
        <p14:creationId xmlns:p14="http://schemas.microsoft.com/office/powerpoint/2010/main" val="107476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3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22FD9AC-8899-4353-9DD1-155D6B60E6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95399538-A67B-4CD5-A6F4-C48B1185E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стороны трапеции называются: а) основаниями; б) боковыми сторонами?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95268" name="Text Box 4">
            <a:extLst>
              <a:ext uri="{FF2B5EF4-FFF2-40B4-BE49-F238E27FC236}">
                <a16:creationId xmlns:a16="http://schemas.microsoft.com/office/drawing/2014/main" id="{C5C82424-E5BA-4BFC-95A8-CCC04A935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а) Основаниями трапеции называются ее п</a:t>
            </a:r>
            <a:r>
              <a:rPr lang="ru-RU" altLang="ru-RU" sz="3200" dirty="0">
                <a:cs typeface="Times New Roman" panose="02020603050405020304" pitchFamily="18" charset="0"/>
              </a:rPr>
              <a:t>араллельные стороны</a:t>
            </a:r>
            <a:r>
              <a:rPr lang="ru-RU" altLang="ru-RU" sz="3200" dirty="0"/>
              <a:t>;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95269" name="Text Box 5">
            <a:extLst>
              <a:ext uri="{FF2B5EF4-FFF2-40B4-BE49-F238E27FC236}">
                <a16:creationId xmlns:a16="http://schemas.microsoft.com/office/drawing/2014/main" id="{B8CDF05E-D003-499C-9A47-645AF834B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76800"/>
            <a:ext cx="8534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chemeClr val="accent1"/>
                </a:solidFill>
              </a:rPr>
              <a:t>            </a:t>
            </a:r>
            <a:r>
              <a:rPr lang="ru-RU" altLang="ru-RU" sz="3200" dirty="0"/>
              <a:t>б) </a:t>
            </a:r>
            <a:r>
              <a:rPr lang="ru-RU" altLang="ru-RU" sz="3200" dirty="0">
                <a:cs typeface="Times New Roman" panose="02020603050405020304" pitchFamily="18" charset="0"/>
              </a:rPr>
              <a:t>боковыми сторонами</a:t>
            </a:r>
            <a:r>
              <a:rPr lang="ru-RU" altLang="ru-RU" sz="3200" dirty="0"/>
              <a:t> трапеции называются ее непараллельные стороны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5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5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68" grpId="0" autoUpdateAnimBg="0"/>
      <p:bldP spid="39526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4C31F7E-5E30-41FC-B6CA-88C4DCE6D5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1EC0AC37-9D20-41CC-93C8-31657205B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Какая трапеция называется</a:t>
            </a:r>
            <a:r>
              <a:rPr lang="ru-RU" altLang="ru-RU" sz="3200" dirty="0"/>
              <a:t>: а)</a:t>
            </a:r>
            <a:r>
              <a:rPr lang="ru-RU" altLang="ru-RU" sz="3200" dirty="0">
                <a:cs typeface="Times New Roman" panose="02020603050405020304" pitchFamily="18" charset="0"/>
              </a:rPr>
              <a:t> равнобедренной; </a:t>
            </a:r>
            <a:r>
              <a:rPr lang="ru-RU" altLang="ru-RU" sz="3200" dirty="0"/>
              <a:t>б) </a:t>
            </a:r>
            <a:r>
              <a:rPr lang="ru-RU" altLang="ru-RU" sz="3200" dirty="0">
                <a:cs typeface="Times New Roman" panose="02020603050405020304" pitchFamily="18" charset="0"/>
              </a:rPr>
              <a:t>прямоугольной?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97316" name="Text Box 4">
            <a:extLst>
              <a:ext uri="{FF2B5EF4-FFF2-40B4-BE49-F238E27FC236}">
                <a16:creationId xmlns:a16="http://schemas.microsoft.com/office/drawing/2014/main" id="{CE717187-3449-4A24-8617-E61787E7D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а) </a:t>
            </a:r>
            <a:r>
              <a:rPr lang="ru-RU" altLang="ru-RU" sz="3200" dirty="0">
                <a:cs typeface="Times New Roman" panose="02020603050405020304" pitchFamily="18" charset="0"/>
              </a:rPr>
              <a:t>Трапеция называется равнобедренной, если ее боковые стороны равны</a:t>
            </a:r>
            <a:r>
              <a:rPr lang="ru-RU" altLang="ru-RU" sz="3200" dirty="0"/>
              <a:t>; 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97317" name="Text Box 5">
            <a:extLst>
              <a:ext uri="{FF2B5EF4-FFF2-40B4-BE49-F238E27FC236}">
                <a16:creationId xmlns:a16="http://schemas.microsoft.com/office/drawing/2014/main" id="{A302F742-DB67-4D90-BE3C-C6719A03B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768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chemeClr val="accent1"/>
                </a:solidFill>
              </a:rPr>
              <a:t>            </a:t>
            </a:r>
            <a:r>
              <a:rPr lang="ru-RU" altLang="ru-RU" sz="3200" dirty="0"/>
              <a:t>б) т</a:t>
            </a:r>
            <a:r>
              <a:rPr lang="ru-RU" altLang="ru-RU" sz="3200" dirty="0">
                <a:cs typeface="Times New Roman" panose="02020603050405020304" pitchFamily="18" charset="0"/>
              </a:rPr>
              <a:t>рапеция называется прямоугольной, если один из ее углов прямой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7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16" grpId="0" autoUpdateAnimBg="0"/>
      <p:bldP spid="39731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FA0ABBA-A8EE-4B75-9013-1693373D9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9488F0FE-9214-446D-95A4-C9CF08B9D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Изобразите равнобедренную трапецию </a:t>
            </a:r>
            <a:r>
              <a:rPr lang="en-US" altLang="ru-RU" sz="3200" i="1" dirty="0"/>
              <a:t>ABCD</a:t>
            </a:r>
            <a:r>
              <a:rPr lang="ru-RU" altLang="ru-RU" sz="3200" dirty="0"/>
              <a:t>, три вершины которой даны на рисунке, а четвертая находится в одном из узлов сетки.</a:t>
            </a:r>
          </a:p>
        </p:txBody>
      </p:sp>
      <p:pic>
        <p:nvPicPr>
          <p:cNvPr id="23556" name="Picture 10">
            <a:extLst>
              <a:ext uri="{FF2B5EF4-FFF2-40B4-BE49-F238E27FC236}">
                <a16:creationId xmlns:a16="http://schemas.microsoft.com/office/drawing/2014/main" id="{798D6C67-1404-43E2-87E3-CF5627864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2667000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21900" name="Group 12">
            <a:extLst>
              <a:ext uri="{FF2B5EF4-FFF2-40B4-BE49-F238E27FC236}">
                <a16:creationId xmlns:a16="http://schemas.microsoft.com/office/drawing/2014/main" id="{1E7C53F6-A31A-4929-9E7A-75BCEB9D773F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667000"/>
            <a:ext cx="5710238" cy="3094038"/>
            <a:chOff x="288" y="1200"/>
            <a:chExt cx="3597" cy="1949"/>
          </a:xfrm>
        </p:grpSpPr>
        <p:sp>
          <p:nvSpPr>
            <p:cNvPr id="23558" name="Text Box 4">
              <a:extLst>
                <a:ext uri="{FF2B5EF4-FFF2-40B4-BE49-F238E27FC236}">
                  <a16:creationId xmlns:a16="http://schemas.microsoft.com/office/drawing/2014/main" id="{2EB1AD37-25F5-44D6-AB0A-9A63F01DC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784"/>
              <a:ext cx="91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23559" name="Picture 11">
              <a:extLst>
                <a:ext uri="{FF2B5EF4-FFF2-40B4-BE49-F238E27FC236}">
                  <a16:creationId xmlns:a16="http://schemas.microsoft.com/office/drawing/2014/main" id="{5BBCC694-3569-41D7-A1D1-77DB0A1DDE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1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603ABB7-1759-46C3-BF73-761C3E2338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E82BB068-11F4-419E-A3A0-27120B6FE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Изобразите прямоугольную трапецию </a:t>
            </a:r>
            <a:r>
              <a:rPr lang="en-US" altLang="ru-RU" sz="3200" i="1" dirty="0"/>
              <a:t>ABCD</a:t>
            </a:r>
            <a:r>
              <a:rPr lang="ru-RU" altLang="ru-RU" sz="3200" dirty="0"/>
              <a:t>, три вершины которой даны на рисунке, а четвертая находится в одном из узлов сетки.</a:t>
            </a:r>
          </a:p>
        </p:txBody>
      </p:sp>
      <p:pic>
        <p:nvPicPr>
          <p:cNvPr id="25604" name="Picture 4">
            <a:extLst>
              <a:ext uri="{FF2B5EF4-FFF2-40B4-BE49-F238E27FC236}">
                <a16:creationId xmlns:a16="http://schemas.microsoft.com/office/drawing/2014/main" id="{69C64D0B-FB27-4490-903E-8227DA1352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2819400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36229" name="Group 5">
            <a:extLst>
              <a:ext uri="{FF2B5EF4-FFF2-40B4-BE49-F238E27FC236}">
                <a16:creationId xmlns:a16="http://schemas.microsoft.com/office/drawing/2014/main" id="{9E4AEBCD-D308-4D04-A92A-1007FBE4E4C0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819400"/>
            <a:ext cx="5710238" cy="3094038"/>
            <a:chOff x="288" y="1200"/>
            <a:chExt cx="3597" cy="1949"/>
          </a:xfrm>
        </p:grpSpPr>
        <p:sp>
          <p:nvSpPr>
            <p:cNvPr id="25606" name="Text Box 6">
              <a:extLst>
                <a:ext uri="{FF2B5EF4-FFF2-40B4-BE49-F238E27FC236}">
                  <a16:creationId xmlns:a16="http://schemas.microsoft.com/office/drawing/2014/main" id="{C281C936-DFB6-42C1-899F-CBA14DC519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784"/>
              <a:ext cx="91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25607" name="Picture 7">
              <a:extLst>
                <a:ext uri="{FF2B5EF4-FFF2-40B4-BE49-F238E27FC236}">
                  <a16:creationId xmlns:a16="http://schemas.microsoft.com/office/drawing/2014/main" id="{613E9219-CB14-496A-A2EC-062C57E10A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6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3C4323F3-E335-4AE4-8FBC-188071170F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FA81EC4A-BF98-4EF6-90C9-61F843629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Могут ли углы, прилежащие к основанию трапеции, быть один острым, а другой тупым?</a:t>
            </a:r>
          </a:p>
        </p:txBody>
      </p:sp>
      <p:grpSp>
        <p:nvGrpSpPr>
          <p:cNvPr id="434180" name="Group 4">
            <a:extLst>
              <a:ext uri="{FF2B5EF4-FFF2-40B4-BE49-F238E27FC236}">
                <a16:creationId xmlns:a16="http://schemas.microsoft.com/office/drawing/2014/main" id="{1ECE24CD-A9B3-4218-9244-F6049DA8AEDC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581400"/>
            <a:ext cx="8001000" cy="1417638"/>
            <a:chOff x="288" y="2256"/>
            <a:chExt cx="5040" cy="893"/>
          </a:xfrm>
        </p:grpSpPr>
        <p:sp>
          <p:nvSpPr>
            <p:cNvPr id="27653" name="Text Box 5">
              <a:extLst>
                <a:ext uri="{FF2B5EF4-FFF2-40B4-BE49-F238E27FC236}">
                  <a16:creationId xmlns:a16="http://schemas.microsoft.com/office/drawing/2014/main" id="{E3A2ACD5-3A6C-4B93-8F76-BD01177E62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784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Да.</a:t>
              </a:r>
            </a:p>
          </p:txBody>
        </p:sp>
        <p:pic>
          <p:nvPicPr>
            <p:cNvPr id="27654" name="Picture 6">
              <a:extLst>
                <a:ext uri="{FF2B5EF4-FFF2-40B4-BE49-F238E27FC236}">
                  <a16:creationId xmlns:a16="http://schemas.microsoft.com/office/drawing/2014/main" id="{80E5BD91-59D2-4B3D-B1D6-2A29E97C9A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2256"/>
              <a:ext cx="1575" cy="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4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CEB11CA-A30A-4710-ADEE-255BD0327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F6C70294-D60C-4CB0-9028-19BBF4477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Может ли у трапеции быть: а) три прямых угла; б) три острых угла?</a:t>
            </a:r>
          </a:p>
        </p:txBody>
      </p:sp>
      <p:sp>
        <p:nvSpPr>
          <p:cNvPr id="389124" name="Text Box 4">
            <a:extLst>
              <a:ext uri="{FF2B5EF4-FFF2-40B4-BE49-F238E27FC236}">
                <a16:creationId xmlns:a16="http://schemas.microsoft.com/office/drawing/2014/main" id="{7304B0DD-7ACB-43BF-8C2E-BCFFB9CB4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266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а) Нет;</a:t>
            </a:r>
          </a:p>
        </p:txBody>
      </p:sp>
      <p:sp>
        <p:nvSpPr>
          <p:cNvPr id="389125" name="Text Box 5">
            <a:extLst>
              <a:ext uri="{FF2B5EF4-FFF2-40B4-BE49-F238E27FC236}">
                <a16:creationId xmlns:a16="http://schemas.microsoft.com/office/drawing/2014/main" id="{746738C8-9871-4AC1-A11C-97C4AD3D0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962400"/>
            <a:ext cx="144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б) 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  <p:bldP spid="389125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2525</TotalTime>
  <Words>1030</Words>
  <Application>Microsoft Office PowerPoint</Application>
  <PresentationFormat>Экран (4:3)</PresentationFormat>
  <Paragraphs>121</Paragraphs>
  <Slides>23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Arial</vt:lpstr>
      <vt:lpstr>Times New Roman</vt:lpstr>
      <vt:lpstr>Оформление по умолчанию</vt:lpstr>
      <vt:lpstr>5а. Трапеция</vt:lpstr>
      <vt:lpstr>Презентация PowerPoint</vt:lpstr>
      <vt:lpstr>Вопрос 1</vt:lpstr>
      <vt:lpstr>Вопрос 2</vt:lpstr>
      <vt:lpstr>Вопрос 3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105</cp:revision>
  <dcterms:created xsi:type="dcterms:W3CDTF">2008-04-30T05:51:18Z</dcterms:created>
  <dcterms:modified xsi:type="dcterms:W3CDTF">2024-11-21T09:11:45Z</dcterms:modified>
</cp:coreProperties>
</file>