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55" r:id="rId2"/>
    <p:sldId id="1327" r:id="rId3"/>
    <p:sldId id="422" r:id="rId4"/>
    <p:sldId id="820" r:id="rId5"/>
    <p:sldId id="352" r:id="rId6"/>
    <p:sldId id="426" r:id="rId7"/>
    <p:sldId id="427" r:id="rId8"/>
    <p:sldId id="822" r:id="rId9"/>
    <p:sldId id="425" r:id="rId10"/>
    <p:sldId id="428" r:id="rId11"/>
    <p:sldId id="421" r:id="rId12"/>
    <p:sldId id="416" r:id="rId13"/>
    <p:sldId id="417" r:id="rId14"/>
    <p:sldId id="418" r:id="rId15"/>
    <p:sldId id="419" r:id="rId16"/>
    <p:sldId id="430" r:id="rId17"/>
    <p:sldId id="420" r:id="rId18"/>
    <p:sldId id="382" r:id="rId19"/>
    <p:sldId id="424" r:id="rId20"/>
    <p:sldId id="406" r:id="rId21"/>
    <p:sldId id="423" r:id="rId22"/>
    <p:sldId id="429" r:id="rId23"/>
    <p:sldId id="1323" r:id="rId24"/>
    <p:sldId id="832" r:id="rId25"/>
    <p:sldId id="1326" r:id="rId26"/>
    <p:sldId id="835" r:id="rId27"/>
    <p:sldId id="1328" r:id="rId28"/>
    <p:sldId id="1329" r:id="rId2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02FD678-D0CA-4972-A607-E9212B0A38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E6D0B24-F3C7-4E36-B9F2-F9EBD0C7125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69546BA-0C20-48C7-968B-FAAA41DB91D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E874BF9-41C0-436B-A0E7-3918E97487C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762F8EC-4FAF-47CF-93E8-ECED92E4BE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AF3CC3B-4364-45D5-A8FC-659883DB5B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8DAFD2D-FBBE-44C9-B1E4-2BF8670B55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0B49A43-902A-433C-8760-947A4B228A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E57BB3-237C-46D4-8400-9BB5C4EACBD9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0884810-B6FA-423C-A2CD-C917E239E0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C4ACB28-5BE0-4A9C-A923-FF22A62153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BBC4AE0-D9D6-4782-965B-FCBCDA2370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4F053B4-57EF-473A-82C8-1C2F6504D339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E95CF36-A246-4787-A430-B97DA889EE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86289B81-5AF2-429B-BADE-7CE614FF74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A4F945F-BD74-4B89-8D07-6A55A8AEF3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4DAE809-DEFA-424B-B2CE-2FCF6BF835D2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FEA4FF85-2506-46AC-A113-2FC8005C264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371B994-924B-4240-BEF0-DC8E6488CF2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EA7F5A4A-8C1F-42E9-A521-5FF3EDBE07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302AA17-5870-4409-925E-1845E36928AF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CCC70E4-6049-4D80-A20E-2DB87A72F2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39F9F28-E3BA-4B55-9254-E8F2C1995D7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E96C00EB-F17B-4A4B-8B57-0665E0D0A7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948C23-1038-4029-8CBC-00157BF18830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5A049D8-955E-421F-9B62-B631E2EDCE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366A32CE-7D4E-4FAF-B7EE-9751EA1B978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EFBA9BE5-86FD-4E24-B752-569851E3AB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773669-4ADF-4CFE-9992-EE81DBE35846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950B8BF1-D2C4-4F75-B6C9-20770CFE8EC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444B4A0-14C2-4C6F-8694-988F28EC9EC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3E5DC114-10A9-470D-9E8E-8E5F3AB195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B864BA-052C-46EC-A36B-9C34FADED426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2F7F8F7-30DA-449B-9328-29E0E67D15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FA80A0C-7B0D-47CC-9FB4-B2B1786CAE5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94B4F477-C351-4796-8FB7-7A0F1DF59C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F19BCF-5922-4870-A08D-735875296A5A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66342B8A-122F-47B6-8B08-BA196193B9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EBF15EB-D128-495B-92CE-D924F39D6F5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97CE076E-9C97-4E4D-A13F-5F87E9377C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ECAF323-28CA-425D-A45B-D94A72A11AB9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598D2422-B47D-406B-9C87-1ED05722AB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0E863D8-1F93-4E6D-BE49-8343647AE00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2E46849-CCB5-4C4D-BFCE-926096A72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63D080-A74A-4269-870A-0CD52AAC51B3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ACCE02D-338A-462A-9CC1-58D58F1BA2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37473BB8-9E9E-40F1-BFA0-40DF329B100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6889B1B7-5899-4D0B-BBBD-A5F215985E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DCC4F0-C675-4C20-9BFA-BCAC2F023C44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51029615-A6CE-4024-8561-C3CEB2F236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283DD45-03E9-4FEE-923B-FDCC4538E64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70B49A43-902A-433C-8760-947A4B228A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E57BB3-237C-46D4-8400-9BB5C4EACBD9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0884810-B6FA-423C-A2CD-C917E239E0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C4ACB28-5BE0-4A9C-A923-FF22A6215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33912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A8DE1E09-B23A-435A-83DE-AAD761B1EA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C31DB06-48C6-41A6-AE2E-9B3D8DB2659B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9DF150B3-3880-4D13-8C86-118A20925A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09E1990-01C3-48D5-970D-C80197E7960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F5E09F8-154A-4AD1-A1BF-9C8EAD463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B77E3E-BF4D-439D-9215-FEE90E933FF0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5B43B946-7E10-4134-BD5C-A934C3738D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75680963-481E-4DFA-8A71-4A7C0750C64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284B3443-EAEC-4986-BB2B-52774FFDBA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77790CF-27AD-424D-A02F-21C0DE14B0E0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DACF80A-8246-4F12-81EB-A34C74CBF41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47A4DAAB-DC9F-4ACE-A7AF-C60E41A7D4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34E7A48E-2E65-486D-82A5-94A3414F6F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F2685F3-BAC3-44F1-BB36-489FC677D403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83381EE0-8FED-4822-8D89-D3C416EB87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33BF424-E62E-4A3A-B7AA-6E43B66FE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7893DF5A-227B-4CD0-85F9-E879581AF4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65F3FE-82F5-40FD-B0E8-9A51DEFC83C9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00CC5946-7DEE-40BC-8018-7622CC3BAB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80CF8462-9B8E-493A-A3DC-F45E3FCDE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5C7A2411-BBB8-46A3-A7F6-44B0F8B19F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EF26E08-C808-4A4C-8A2F-5E2408427F95}" type="slidenum">
              <a:rPr lang="ru-RU" altLang="ru-RU" sz="1200"/>
              <a:pPr/>
              <a:t>25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C081B83D-A864-4812-B481-4324832FB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0A95ABA-BB8C-4871-85EB-CC6A662350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6DA5A05D-BC26-4E8F-B9F6-8657BCA26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48B9CF-8C99-4F68-A211-0E7B41747AF3}" type="slidenum">
              <a:rPr lang="ru-RU" altLang="ru-RU" sz="1200"/>
              <a:pPr/>
              <a:t>26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F5BB38A-8A41-47A4-9988-A234448AF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7927F098-90E0-415A-B487-FCDE30542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5C7A2411-BBB8-46A3-A7F6-44B0F8B19F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EF26E08-C808-4A4C-8A2F-5E2408427F95}" type="slidenum">
              <a:rPr lang="ru-RU" altLang="ru-RU" sz="1200"/>
              <a:pPr/>
              <a:t>27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C081B83D-A864-4812-B481-4324832FB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0A95ABA-BB8C-4871-85EB-CC6A662350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950133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6DA5A05D-BC26-4E8F-B9F6-8657BCA26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48B9CF-8C99-4F68-A211-0E7B41747AF3}" type="slidenum">
              <a:rPr lang="ru-RU" altLang="ru-RU" sz="1200"/>
              <a:pPr/>
              <a:t>28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F5BB38A-8A41-47A4-9988-A234448AF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7927F098-90E0-415A-B487-FCDE30542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46175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6561887-819E-4D8F-A93D-EEF419B1F0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BEB8129-A576-48B1-A1B3-139BC9791A11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ACC7B49-8E5C-4D69-B773-99E49A9789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4EC32A9E-DD6B-4372-9A47-A87F8D4271A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D970D02-32CD-4CA7-85A7-1F24518628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D1A5401-D01C-4D20-A49E-C86D4CBF4DB7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8195" name="Rectangle 1026">
            <a:extLst>
              <a:ext uri="{FF2B5EF4-FFF2-40B4-BE49-F238E27FC236}">
                <a16:creationId xmlns:a16="http://schemas.microsoft.com/office/drawing/2014/main" id="{9295AAE4-7498-4CB6-B31C-B0FC2EF113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1027">
            <a:extLst>
              <a:ext uri="{FF2B5EF4-FFF2-40B4-BE49-F238E27FC236}">
                <a16:creationId xmlns:a16="http://schemas.microsoft.com/office/drawing/2014/main" id="{0B964603-7A26-4154-B8B2-7F2559ECD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6B2F01F-D21D-43FA-8862-89B9B71104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78EB76-49CA-4CBE-B63B-EF45D4E22E7C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93E9FFA-95E9-4EFA-93B7-DEF03C5CABF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08354EF-E895-4533-8B46-F6E3CDDF51C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FEB14AF6-236C-494C-B0C7-AD075C5E13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DDF3C1-2D86-437C-BC27-FCD2912FAFE1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12291" name="Rectangle 1026">
            <a:extLst>
              <a:ext uri="{FF2B5EF4-FFF2-40B4-BE49-F238E27FC236}">
                <a16:creationId xmlns:a16="http://schemas.microsoft.com/office/drawing/2014/main" id="{E9182F77-A413-495B-B005-F8D572A997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1027">
            <a:extLst>
              <a:ext uri="{FF2B5EF4-FFF2-40B4-BE49-F238E27FC236}">
                <a16:creationId xmlns:a16="http://schemas.microsoft.com/office/drawing/2014/main" id="{B4070ABB-DE8E-4DDB-9B3A-7ED09220AB8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DABEE020-E5A3-4B65-B209-581E4A49EC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ED3E77-7B94-4E68-82AE-7FAC258BCEDF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14339" name="Rectangle 1026">
            <a:extLst>
              <a:ext uri="{FF2B5EF4-FFF2-40B4-BE49-F238E27FC236}">
                <a16:creationId xmlns:a16="http://schemas.microsoft.com/office/drawing/2014/main" id="{0EB8E756-F943-4DFA-9ECC-4EE3ACFA054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1027">
            <a:extLst>
              <a:ext uri="{FF2B5EF4-FFF2-40B4-BE49-F238E27FC236}">
                <a16:creationId xmlns:a16="http://schemas.microsoft.com/office/drawing/2014/main" id="{F718B4F3-7D1E-47AD-9657-FCB2027BA23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7E56F86-FDB5-41A9-9E90-6CDCE46E20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EBA0D6-5E30-42E8-A306-BC7A77099D49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4DDE757-6BD1-4F49-844F-99C362FB9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E281988-B0BB-49F7-8044-330C2ECDB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48B255A-DF37-4E06-8712-D52A97F4D3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2B4BE6-DAF8-4270-9BA6-FD639494700C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18435" name="Rectangle 1026">
            <a:extLst>
              <a:ext uri="{FF2B5EF4-FFF2-40B4-BE49-F238E27FC236}">
                <a16:creationId xmlns:a16="http://schemas.microsoft.com/office/drawing/2014/main" id="{9F2C7486-9C41-48EA-BA00-EBC74A41C31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1027">
            <a:extLst>
              <a:ext uri="{FF2B5EF4-FFF2-40B4-BE49-F238E27FC236}">
                <a16:creationId xmlns:a16="http://schemas.microsoft.com/office/drawing/2014/main" id="{FC39B8BB-CA9D-483C-9821-A3EA46C0CFD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E56D5E-0720-427C-BFCF-01BF43437A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A67060-3289-4D25-A589-8530F61A60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5B5522-1A39-4A60-B8B3-04B1B4988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0C4C9-3A0D-47A5-9409-340A47AC61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833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C9A819-43BF-4FDC-9F8A-BC5C47D187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F1DB58-A9EC-4452-AFBC-0624EFF8C6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C0F5D0-1C61-4633-9306-44376AFF40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3B967-1102-45E9-83A7-885CFCB349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4479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A9FBD0-DE5F-499A-85CE-977345A860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7CC66A-779F-4483-A4A7-FB6C5C26DD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AFCE0B-C9A1-4823-95F1-16201730D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B51DA-C72A-40C1-BF1D-91D052C64D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403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8B9AF2-B90A-4FC0-807A-F8B5FF0508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0CDFBC-86A6-45D6-B525-8BBE55DF7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D30791-5920-4717-9961-690C3C76B6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58CF3-F4F8-4504-9B7E-FDE6378D72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926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110A84-C3B0-4D27-803B-7AAFC99D92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DB40D5-A321-43A4-B88B-B66C70286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94A0AC-F7B2-4877-BFBB-2B57C4506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C547F-0282-4E0A-A100-52F8174F4C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484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54597D-6AAF-4C73-8FD0-539884A4B6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70A3CB-8D71-4527-A90D-BF33047BF5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3EBE66-DFCA-473C-9BD5-7229823832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A79F6-9525-4F9A-B2B4-4B1BCDACAB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097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E58646-A5A8-4178-888A-85C76A8BF5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A7F0335-C2B6-45BE-9682-450B38C4E5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C2A16E7-B4FE-4713-8D6C-0CDE7C48FF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3F118-6BC1-4E90-8C4D-9416403BC2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520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A806701-3485-49F2-8EBF-AAC47C0E79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8EAC5E2-7B5B-40F6-A451-A9C8BD221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880D33C-3B9B-43B5-BB44-841C7DE752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91A30-9AF7-4F9D-BEA8-6004B6BFD8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710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416A397-CD71-4793-9B11-524602DD2F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ABC3956-2190-4B80-89AE-4185F7A6BD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FFA79D-444C-494F-A0E4-68833F7D7B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55038-F76D-4426-BA46-9AFB2CDF91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501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6C454C-B494-4C81-BB31-C8B6247F14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293701-F912-484D-ABD1-0FC5C1802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41C467-0152-4D29-B7E9-BD6984B54A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0260E-6445-4491-801E-3F9A88A836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882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27AA88-90D4-4A4C-9A21-921495D9A6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50154F-A87E-44D5-9095-EF1310A8CE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8BDF48-F7CA-4170-B201-F697576A3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DAC14-D356-40CD-8763-57A0A3017C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365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82C27C8-26A4-47DF-9B6C-72275E1A0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4C0166B-C155-444E-AE2C-0B84737C0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042D5B-89EA-4142-8474-A878A264CD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FF26E4D-8545-43C1-AB9C-39DF2E61F8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CF8747-658E-4758-B4D5-D11AD90FAF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426E786-BBD7-490C-ABBF-C782A39DC4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0CFB862-E273-438C-A383-936C12B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40768"/>
            <a:ext cx="7772400" cy="1548408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4. </a:t>
            </a:r>
            <a:r>
              <a:rPr lang="ru-RU" altLang="ru-RU" dirty="0">
                <a:solidFill>
                  <a:srgbClr val="FF3300"/>
                </a:solidFill>
              </a:rPr>
              <a:t>Средняя линия треугольника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8BD36EC-C65B-4297-AB47-FE783EF41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0C9D7746-EFBC-4E0D-A0F9-6D14021A3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11213"/>
            <a:ext cx="9144000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>
                <a:cs typeface="Times New Roman" panose="02020603050405020304" pitchFamily="18" charset="0"/>
              </a:rPr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Стороны треугольника равны 8 см, 10 см и 12 см. Найдите стороны треугольника, вершинами которого являются середины сторон данного треугольника. </a:t>
            </a:r>
          </a:p>
        </p:txBody>
      </p:sp>
      <p:sp>
        <p:nvSpPr>
          <p:cNvPr id="403460" name="Text Box 4">
            <a:extLst>
              <a:ext uri="{FF2B5EF4-FFF2-40B4-BE49-F238E27FC236}">
                <a16:creationId xmlns:a16="http://schemas.microsoft.com/office/drawing/2014/main" id="{5AC5C459-B09D-4685-8D05-5BF550B90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4 см, 5 см и 6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3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6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68F1F0F-EB05-457F-A4FB-D995329B1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FB05E279-5648-44D8-A73A-2EE14EEFF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>
                <a:cs typeface="Times New Roman" panose="02020603050405020304" pitchFamily="18" charset="0"/>
              </a:rPr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Стороны треугольника равны 2 см, 3 см и 4 см. Его вершины являются серединами сторон </a:t>
            </a:r>
            <a:r>
              <a:rPr lang="ru-RU" altLang="ru-RU" sz="3200"/>
              <a:t>второго</a:t>
            </a:r>
            <a:r>
              <a:rPr lang="ru-RU" altLang="ru-RU" sz="3200">
                <a:cs typeface="Times New Roman" panose="02020603050405020304" pitchFamily="18" charset="0"/>
              </a:rPr>
              <a:t> треугольника. Найдите периметр </a:t>
            </a:r>
            <a:r>
              <a:rPr lang="ru-RU" altLang="ru-RU" sz="3200"/>
              <a:t>второго </a:t>
            </a:r>
            <a:r>
              <a:rPr lang="ru-RU" altLang="ru-RU" sz="3200">
                <a:cs typeface="Times New Roman" panose="02020603050405020304" pitchFamily="18" charset="0"/>
              </a:rPr>
              <a:t>треугольник</a:t>
            </a:r>
            <a:r>
              <a:rPr lang="ru-RU" altLang="ru-RU" sz="3200"/>
              <a:t>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E6FEE033-3EF2-45B3-A959-84A4799F3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18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0362C88-11DC-4C09-9BD1-97A56EA69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32B850CE-18B8-4401-84E5-720A27529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15963"/>
            <a:ext cx="91440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>
                <a:cs typeface="Times New Roman" panose="02020603050405020304" pitchFamily="18" charset="0"/>
              </a:rPr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Периметр треугольника равен 12 см, середины сторон соединены отрезками. Найдите периметр получившегося треугольника.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B8272C90-A6A9-4F60-A2D9-EC7ADE437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6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F74646A-D4E6-4927-98B2-3CEA33DAC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F1AF1EB1-D3DD-4E69-A2FD-8016EAB1D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>
                <a:cs typeface="Times New Roman" panose="02020603050405020304" pitchFamily="18" charset="0"/>
              </a:rPr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Периметр равностороннего треугольника равен 72 см. Найдите его среднюю линию. 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F5B5D9B3-7386-4744-AB21-7275A62DC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12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E812FCA-9783-4B74-87A8-91764075F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27DAB04A-2A4C-42B0-8051-90447E88B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15963"/>
            <a:ext cx="91440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>
                <a:cs typeface="Times New Roman" panose="02020603050405020304" pitchFamily="18" charset="0"/>
              </a:rPr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Периметр треугольника равен 12 см. Найдите периметр треугольника, отсекаемого от данного какой-нибудь его средней линией.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DACDB136-2FBF-42DB-8AA8-400E64251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6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4EA6A82-1E96-4184-969E-64A1EB9AE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968FC67A-C4EA-40DA-ACC9-18CEC4D41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05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>
                <a:cs typeface="Times New Roman" panose="02020603050405020304" pitchFamily="18" charset="0"/>
              </a:rPr>
              <a:t>	</a:t>
            </a:r>
            <a:r>
              <a:rPr lang="ru-RU" altLang="ru-RU" sz="3200">
                <a:cs typeface="Times New Roman" panose="02020603050405020304" pitchFamily="18" charset="0"/>
              </a:rPr>
              <a:t>Средняя линия равнобедренного треугольника, параллельная основанию, равна 3 см. Найдите стороны треугольника, если его периметр равен 16 см.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05A215A4-08EE-494B-8A40-5D6949367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5 см, 5 см, 6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84C9AC6-B0F4-45B8-B608-8ECCB8DB8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F97D74A0-B0D3-40F4-9981-56B01A658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9144000" cy="255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/>
              <a:t>	</a:t>
            </a:r>
            <a:r>
              <a:rPr lang="ru-RU" altLang="ru-RU" sz="3200"/>
              <a:t>Через вершины треугольника проведены прямые, параллельные его противоположным сторонам. </a:t>
            </a:r>
            <a:r>
              <a:rPr lang="ru-RU" altLang="ru-RU" sz="3200">
                <a:cs typeface="Times New Roman" panose="02020603050405020304" pitchFamily="18" charset="0"/>
              </a:rPr>
              <a:t>Найдите </a:t>
            </a:r>
            <a:r>
              <a:rPr lang="ru-RU" altLang="ru-RU" sz="3200"/>
              <a:t>периметр </a:t>
            </a:r>
            <a:r>
              <a:rPr lang="ru-RU" altLang="ru-RU" sz="3200">
                <a:cs typeface="Times New Roman" panose="02020603050405020304" pitchFamily="18" charset="0"/>
              </a:rPr>
              <a:t>треугольника</a:t>
            </a:r>
            <a:r>
              <a:rPr lang="ru-RU" altLang="ru-RU" sz="3200"/>
              <a:t>, ограниченного этими прямыми</a:t>
            </a:r>
            <a:r>
              <a:rPr lang="ru-RU" altLang="ru-RU" sz="3200">
                <a:cs typeface="Times New Roman" panose="02020603050405020304" pitchFamily="18" charset="0"/>
              </a:rPr>
              <a:t>, если периметр </a:t>
            </a:r>
            <a:r>
              <a:rPr lang="ru-RU" altLang="ru-RU" sz="3200"/>
              <a:t>исходного треугольника </a:t>
            </a:r>
            <a:r>
              <a:rPr lang="ru-RU" altLang="ru-RU" sz="3200">
                <a:cs typeface="Times New Roman" panose="02020603050405020304" pitchFamily="18" charset="0"/>
              </a:rPr>
              <a:t>равен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 см.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407558" name="Group 6">
            <a:extLst>
              <a:ext uri="{FF2B5EF4-FFF2-40B4-BE49-F238E27FC236}">
                <a16:creationId xmlns:a16="http://schemas.microsoft.com/office/drawing/2014/main" id="{C57FAB8E-FF9A-434E-BD09-97881D3FAD76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3429000"/>
            <a:ext cx="5349875" cy="2408238"/>
            <a:chOff x="384" y="1968"/>
            <a:chExt cx="3370" cy="1517"/>
          </a:xfrm>
        </p:grpSpPr>
        <p:sp>
          <p:nvSpPr>
            <p:cNvPr id="31749" name="Text Box 4">
              <a:extLst>
                <a:ext uri="{FF2B5EF4-FFF2-40B4-BE49-F238E27FC236}">
                  <a16:creationId xmlns:a16="http://schemas.microsoft.com/office/drawing/2014/main" id="{973DBB22-9B9B-4086-AD25-2AEF50A7D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120"/>
              <a:ext cx="18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12 см.</a:t>
              </a:r>
            </a:p>
          </p:txBody>
        </p:sp>
        <p:pic>
          <p:nvPicPr>
            <p:cNvPr id="31750" name="Picture 5">
              <a:extLst>
                <a:ext uri="{FF2B5EF4-FFF2-40B4-BE49-F238E27FC236}">
                  <a16:creationId xmlns:a16="http://schemas.microsoft.com/office/drawing/2014/main" id="{271FEFA4-B883-466C-A8A4-9CCB95D9B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968"/>
              <a:ext cx="1642" cy="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D53D760-72E1-4F25-9474-6540EFAE8D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142D4C53-EA1D-45CC-A488-FF0B323DD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/>
              <a:t>	</a:t>
            </a:r>
            <a:r>
              <a:rPr lang="ru-RU" altLang="ru-RU" sz="3200"/>
              <a:t>Д</a:t>
            </a:r>
            <a:r>
              <a:rPr lang="ru-RU" altLang="ru-RU" sz="3200">
                <a:cs typeface="Times New Roman" panose="02020603050405020304" pitchFamily="18" charset="0"/>
              </a:rPr>
              <a:t>иагонали четырехугольника равны </a:t>
            </a:r>
            <a:r>
              <a:rPr lang="ru-RU" altLang="ru-RU" sz="3200" i="1">
                <a:cs typeface="Times New Roman" panose="02020603050405020304" pitchFamily="18" charset="0"/>
              </a:rPr>
              <a:t>а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en-US" altLang="ru-RU" sz="3200" i="1">
                <a:cs typeface="Times New Roman" panose="02020603050405020304" pitchFamily="18" charset="0"/>
              </a:rPr>
              <a:t>b</a:t>
            </a:r>
            <a:r>
              <a:rPr lang="ru-RU" altLang="ru-RU" sz="3200">
                <a:cs typeface="Times New Roman" panose="02020603050405020304" pitchFamily="18" charset="0"/>
              </a:rPr>
              <a:t>. Найдите периметр четырехугольника, вершинами которого являются середины сторон данного четырехугольника.</a:t>
            </a:r>
          </a:p>
        </p:txBody>
      </p:sp>
      <p:sp>
        <p:nvSpPr>
          <p:cNvPr id="387076" name="Text Box 4">
            <a:extLst>
              <a:ext uri="{FF2B5EF4-FFF2-40B4-BE49-F238E27FC236}">
                <a16:creationId xmlns:a16="http://schemas.microsoft.com/office/drawing/2014/main" id="{2C3989C2-59B3-4BCC-B369-0A93EFEB7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56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 i="1"/>
              <a:t>a + b</a:t>
            </a:r>
            <a:r>
              <a:rPr lang="en-US" altLang="ru-RU" sz="3200"/>
              <a:t>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33797" name="Picture 6">
            <a:extLst>
              <a:ext uri="{FF2B5EF4-FFF2-40B4-BE49-F238E27FC236}">
                <a16:creationId xmlns:a16="http://schemas.microsoft.com/office/drawing/2014/main" id="{DEFAC155-08E2-4F97-B4DC-E8796BD77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2732088"/>
            <a:ext cx="2667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84559C5-840D-4203-B367-9D66D428D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D6D8A57B-259F-44A9-A8A4-558AAB3FD9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>
                <a:cs typeface="Times New Roman" panose="02020603050405020304" pitchFamily="18" charset="0"/>
              </a:rPr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В прямоугольнике меньшая сторона равна 20 см и образует с диагональю угол в 60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Середины сторон прямоугольника последовательно соединены. Найдите периметр полученного четырехугольника.</a:t>
            </a:r>
          </a:p>
        </p:txBody>
      </p:sp>
      <p:sp>
        <p:nvSpPr>
          <p:cNvPr id="307205" name="Text Box 5">
            <a:extLst>
              <a:ext uri="{FF2B5EF4-FFF2-40B4-BE49-F238E27FC236}">
                <a16:creationId xmlns:a16="http://schemas.microsoft.com/office/drawing/2014/main" id="{A08EAFEC-A93B-4EF1-9D23-33CA7924C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80 см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35845" name="Picture 11">
            <a:extLst>
              <a:ext uri="{FF2B5EF4-FFF2-40B4-BE49-F238E27FC236}">
                <a16:creationId xmlns:a16="http://schemas.microsoft.com/office/drawing/2014/main" id="{2AE2DF3B-F4C5-4EC0-B8A3-77CB82FF0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276600"/>
            <a:ext cx="3238500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1E3AC52-4070-4712-A66A-F060CB6D01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4B65E6BA-D819-4BA8-9103-D2EDFF04B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6400"/>
            <a:ext cx="9067800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>
                <a:cs typeface="Times New Roman" panose="02020603050405020304" pitchFamily="18" charset="0"/>
              </a:rPr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Докажите, что середины сторон произвольного четырехугольника являются вершинами параллелограмма.</a:t>
            </a:r>
          </a:p>
        </p:txBody>
      </p:sp>
      <p:sp>
        <p:nvSpPr>
          <p:cNvPr id="395268" name="Text Box 4">
            <a:extLst>
              <a:ext uri="{FF2B5EF4-FFF2-40B4-BE49-F238E27FC236}">
                <a16:creationId xmlns:a16="http://schemas.microsoft.com/office/drawing/2014/main" id="{3F21CCDC-73B6-4749-A010-FB45EC833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79888"/>
            <a:ext cx="9144000" cy="267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</a:rPr>
              <a:t>Решение: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Пусть </a:t>
            </a:r>
            <a:r>
              <a:rPr lang="en-US" altLang="ru-RU" i="1">
                <a:cs typeface="Times New Roman" panose="02020603050405020304" pitchFamily="18" charset="0"/>
              </a:rPr>
              <a:t>ABCD</a:t>
            </a:r>
            <a:r>
              <a:rPr lang="ru-RU" altLang="ru-RU">
                <a:cs typeface="Times New Roman" panose="02020603050405020304" pitchFamily="18" charset="0"/>
              </a:rPr>
              <a:t> – четырехугольник, </a:t>
            </a:r>
            <a:r>
              <a:rPr lang="en-US" altLang="ru-RU" i="1">
                <a:cs typeface="Times New Roman" panose="02020603050405020304" pitchFamily="18" charset="0"/>
              </a:rPr>
              <a:t>E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F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G</a:t>
            </a:r>
            <a:r>
              <a:rPr lang="ru-RU" altLang="ru-RU">
                <a:cs typeface="Times New Roman" panose="02020603050405020304" pitchFamily="18" charset="0"/>
              </a:rPr>
              <a:t>, </a:t>
            </a:r>
            <a:r>
              <a:rPr lang="en-US" altLang="ru-RU" i="1">
                <a:cs typeface="Times New Roman" panose="02020603050405020304" pitchFamily="18" charset="0"/>
              </a:rPr>
              <a:t>H</a:t>
            </a:r>
            <a:r>
              <a:rPr lang="ru-RU" altLang="ru-RU">
                <a:cs typeface="Times New Roman" panose="02020603050405020304" pitchFamily="18" charset="0"/>
              </a:rPr>
              <a:t> – середины его сторон. </a:t>
            </a:r>
            <a:r>
              <a:rPr lang="ru-RU" altLang="ru-RU"/>
              <a:t>Проведем диагональ </a:t>
            </a:r>
            <a:r>
              <a:rPr lang="en-US" altLang="ru-RU" i="1"/>
              <a:t>AC</a:t>
            </a:r>
            <a:r>
              <a:rPr lang="en-US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en-US" altLang="ru-RU" i="1">
                <a:cs typeface="Times New Roman" panose="02020603050405020304" pitchFamily="18" charset="0"/>
              </a:rPr>
              <a:t>EF</a:t>
            </a:r>
            <a:r>
              <a:rPr lang="ru-RU" altLang="ru-RU">
                <a:cs typeface="Times New Roman" panose="02020603050405020304" pitchFamily="18" charset="0"/>
              </a:rPr>
              <a:t> – средняя линия треугольника </a:t>
            </a:r>
            <a:r>
              <a:rPr lang="en-US" altLang="ru-RU" i="1">
                <a:cs typeface="Times New Roman" panose="02020603050405020304" pitchFamily="18" charset="0"/>
              </a:rPr>
              <a:t>ABC</a:t>
            </a:r>
            <a:r>
              <a:rPr lang="ru-RU" altLang="ru-RU">
                <a:cs typeface="Times New Roman" panose="02020603050405020304" pitchFamily="18" charset="0"/>
              </a:rPr>
              <a:t> и, следовательно, параллельна </a:t>
            </a:r>
            <a:r>
              <a:rPr lang="en-US" altLang="ru-RU" i="1">
                <a:cs typeface="Times New Roman" panose="02020603050405020304" pitchFamily="18" charset="0"/>
              </a:rPr>
              <a:t>AC</a:t>
            </a:r>
            <a:r>
              <a:rPr lang="ru-RU" altLang="ru-RU">
                <a:cs typeface="Times New Roman" panose="02020603050405020304" pitchFamily="18" charset="0"/>
              </a:rPr>
              <a:t> и равна ее половине. Аналогично, </a:t>
            </a:r>
            <a:r>
              <a:rPr lang="en-US" altLang="ru-RU" i="1">
                <a:cs typeface="Times New Roman" panose="02020603050405020304" pitchFamily="18" charset="0"/>
              </a:rPr>
              <a:t>HG</a:t>
            </a:r>
            <a:r>
              <a:rPr lang="ru-RU" altLang="ru-RU">
                <a:cs typeface="Times New Roman" panose="02020603050405020304" pitchFamily="18" charset="0"/>
              </a:rPr>
              <a:t> – средняя линия треугольника </a:t>
            </a:r>
            <a:r>
              <a:rPr lang="en-US" altLang="ru-RU" i="1">
                <a:cs typeface="Times New Roman" panose="02020603050405020304" pitchFamily="18" charset="0"/>
              </a:rPr>
              <a:t>ACD</a:t>
            </a:r>
            <a:r>
              <a:rPr lang="ru-RU" altLang="ru-RU">
                <a:cs typeface="Times New Roman" panose="02020603050405020304" pitchFamily="18" charset="0"/>
              </a:rPr>
              <a:t> и, следовательно, параллельна </a:t>
            </a:r>
            <a:r>
              <a:rPr lang="en-US" altLang="ru-RU" i="1">
                <a:cs typeface="Times New Roman" panose="02020603050405020304" pitchFamily="18" charset="0"/>
              </a:rPr>
              <a:t>AC </a:t>
            </a:r>
            <a:r>
              <a:rPr lang="ru-RU" altLang="ru-RU">
                <a:cs typeface="Times New Roman" panose="02020603050405020304" pitchFamily="18" charset="0"/>
              </a:rPr>
              <a:t>и равна ее половине. Таким образом, стороны </a:t>
            </a:r>
            <a:r>
              <a:rPr lang="en-US" altLang="ru-RU" i="1">
                <a:cs typeface="Times New Roman" panose="02020603050405020304" pitchFamily="18" charset="0"/>
              </a:rPr>
              <a:t>EF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HG</a:t>
            </a:r>
            <a:r>
              <a:rPr lang="ru-RU" altLang="ru-RU">
                <a:cs typeface="Times New Roman" panose="02020603050405020304" pitchFamily="18" charset="0"/>
              </a:rPr>
              <a:t> четырехугольника </a:t>
            </a:r>
            <a:r>
              <a:rPr lang="en-US" altLang="ru-RU" i="1">
                <a:cs typeface="Times New Roman" panose="02020603050405020304" pitchFamily="18" charset="0"/>
              </a:rPr>
              <a:t>EFGH </a:t>
            </a:r>
            <a:r>
              <a:rPr lang="ru-RU" altLang="ru-RU">
                <a:cs typeface="Times New Roman" panose="02020603050405020304" pitchFamily="18" charset="0"/>
              </a:rPr>
              <a:t>равны и параллельны. Значит, этот четырехугольник – параллелограмм.</a:t>
            </a:r>
          </a:p>
        </p:txBody>
      </p:sp>
      <p:pic>
        <p:nvPicPr>
          <p:cNvPr id="37893" name="Picture 5">
            <a:extLst>
              <a:ext uri="{FF2B5EF4-FFF2-40B4-BE49-F238E27FC236}">
                <a16:creationId xmlns:a16="http://schemas.microsoft.com/office/drawing/2014/main" id="{1D472CFD-4AF8-468D-A404-C6782913C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589088"/>
            <a:ext cx="252888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0995DAF0-1B7D-4F6D-8F6D-18E5A63B7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Средней линией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треугольника называется отрезок, соединяющий середины двух его сторон.</a:t>
            </a:r>
          </a:p>
        </p:txBody>
      </p:sp>
      <p:graphicFrame>
        <p:nvGraphicFramePr>
          <p:cNvPr id="3076" name="Object 24">
            <a:extLst>
              <a:ext uri="{FF2B5EF4-FFF2-40B4-BE49-F238E27FC236}">
                <a16:creationId xmlns:a16="http://schemas.microsoft.com/office/drawing/2014/main" id="{EDA1962E-5FB2-4A66-8B9D-0F7B0D24AA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1981200"/>
          <a:ext cx="3390900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390476" imgH="2371429" progId="Paint.Picture">
                  <p:embed/>
                </p:oleObj>
              </mc:Choice>
              <mc:Fallback>
                <p:oleObj name="Точечный рисунок" r:id="rId3" imgW="3390476" imgH="2371429" progId="Paint.Picture">
                  <p:embed/>
                  <p:pic>
                    <p:nvPicPr>
                      <p:cNvPr id="3076" name="Object 24">
                        <a:extLst>
                          <a:ext uri="{FF2B5EF4-FFF2-40B4-BE49-F238E27FC236}">
                            <a16:creationId xmlns:a16="http://schemas.microsoft.com/office/drawing/2014/main" id="{EDA1962E-5FB2-4A66-8B9D-0F7B0D24AA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981200"/>
                        <a:ext cx="3390900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7070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0EEBA85-FE93-46AF-914A-FB8094831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958DCC88-ABBA-491F-A56A-383375114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>
                <a:cs typeface="Times New Roman" panose="02020603050405020304" pitchFamily="18" charset="0"/>
              </a:rPr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Докажите, что середины сторон прямоугольника являются вершинами ромба. </a:t>
            </a:r>
            <a:endParaRPr lang="en-US" altLang="ru-RU" sz="2800">
              <a:cs typeface="Times New Roman" panose="02020603050405020304" pitchFamily="18" charset="0"/>
            </a:endParaRPr>
          </a:p>
        </p:txBody>
      </p:sp>
      <p:sp>
        <p:nvSpPr>
          <p:cNvPr id="358408" name="Text Box 8">
            <a:extLst>
              <a:ext uri="{FF2B5EF4-FFF2-40B4-BE49-F238E27FC236}">
                <a16:creationId xmlns:a16="http://schemas.microsoft.com/office/drawing/2014/main" id="{2EE0A09A-E758-4B38-B609-0EF822280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Решение. </a:t>
            </a:r>
            <a:r>
              <a:rPr lang="ru-RU" altLang="ru-RU" dirty="0"/>
              <a:t>Пусть </a:t>
            </a:r>
            <a:r>
              <a:rPr lang="en-US" altLang="ru-RU" i="1" dirty="0"/>
              <a:t>ABCD </a:t>
            </a:r>
            <a:r>
              <a:rPr lang="ru-RU" altLang="ru-RU" dirty="0"/>
              <a:t>– прямоугольник, </a:t>
            </a:r>
            <a:r>
              <a:rPr lang="en-US" altLang="ru-RU" i="1" dirty="0"/>
              <a:t>E</a:t>
            </a:r>
            <a:r>
              <a:rPr lang="en-US" altLang="ru-RU" dirty="0"/>
              <a:t>, </a:t>
            </a:r>
            <a:r>
              <a:rPr lang="en-US" altLang="ru-RU" i="1" dirty="0"/>
              <a:t>F</a:t>
            </a:r>
            <a:r>
              <a:rPr lang="en-US" altLang="ru-RU" dirty="0"/>
              <a:t>, </a:t>
            </a:r>
            <a:r>
              <a:rPr lang="en-US" altLang="ru-RU" i="1" dirty="0"/>
              <a:t>G</a:t>
            </a:r>
            <a:r>
              <a:rPr lang="en-US" altLang="ru-RU" dirty="0"/>
              <a:t>, </a:t>
            </a:r>
            <a:r>
              <a:rPr lang="en-US" altLang="ru-RU" i="1" dirty="0"/>
              <a:t>H</a:t>
            </a:r>
            <a:r>
              <a:rPr lang="en-US" altLang="ru-RU" dirty="0"/>
              <a:t> </a:t>
            </a:r>
            <a:r>
              <a:rPr lang="ru-RU" altLang="ru-RU" dirty="0"/>
              <a:t>– середины соответствующих сторон. Проведем диагонали </a:t>
            </a:r>
            <a:r>
              <a:rPr lang="en-US" altLang="ru-RU" i="1" dirty="0"/>
              <a:t>AC </a:t>
            </a:r>
            <a:r>
              <a:rPr lang="ru-RU" altLang="ru-RU" dirty="0"/>
              <a:t>и </a:t>
            </a:r>
            <a:r>
              <a:rPr lang="en-US" altLang="ru-RU" i="1" dirty="0"/>
              <a:t>BD</a:t>
            </a:r>
            <a:r>
              <a:rPr lang="en-US" altLang="ru-RU" dirty="0"/>
              <a:t>.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39941" name="Picture 10">
            <a:extLst>
              <a:ext uri="{FF2B5EF4-FFF2-40B4-BE49-F238E27FC236}">
                <a16:creationId xmlns:a16="http://schemas.microsoft.com/office/drawing/2014/main" id="{58E0CBA5-34AA-43DC-8136-8C3AB4A10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0"/>
            <a:ext cx="3067050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11" name="Picture 11">
            <a:extLst>
              <a:ext uri="{FF2B5EF4-FFF2-40B4-BE49-F238E27FC236}">
                <a16:creationId xmlns:a16="http://schemas.microsoft.com/office/drawing/2014/main" id="{E5F401A0-92B9-4525-9C8B-72F7660C0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0"/>
            <a:ext cx="3067050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12" name="Text Box 12">
            <a:extLst>
              <a:ext uri="{FF2B5EF4-FFF2-40B4-BE49-F238E27FC236}">
                <a16:creationId xmlns:a16="http://schemas.microsoft.com/office/drawing/2014/main" id="{0C62A800-17A8-453F-9E18-C275E6397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67200"/>
            <a:ext cx="9144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Отрезок </a:t>
            </a:r>
            <a:r>
              <a:rPr lang="en-US" altLang="ru-RU" i="1"/>
              <a:t>EF</a:t>
            </a:r>
            <a:r>
              <a:rPr lang="ru-RU" altLang="ru-RU"/>
              <a:t> является средней линией треугольника </a:t>
            </a:r>
            <a:r>
              <a:rPr lang="en-US" altLang="ru-RU" i="1"/>
              <a:t>ABC</a:t>
            </a:r>
            <a:r>
              <a:rPr lang="ru-RU" altLang="ru-RU"/>
              <a:t>, следовательно, он равен половине диагонали </a:t>
            </a:r>
            <a:r>
              <a:rPr lang="en-US" altLang="ru-RU" i="1"/>
              <a:t>AC</a:t>
            </a:r>
            <a:r>
              <a:rPr lang="en-US" altLang="ru-RU"/>
              <a:t>. </a:t>
            </a:r>
            <a:r>
              <a:rPr lang="ru-RU" altLang="ru-RU"/>
              <a:t>Аналогично, остальные стороны четырехугольника </a:t>
            </a:r>
            <a:r>
              <a:rPr lang="en-US" altLang="ru-RU" i="1"/>
              <a:t>EFGH </a:t>
            </a:r>
            <a:r>
              <a:rPr lang="ru-RU" altLang="ru-RU"/>
              <a:t>равны половинам соответствующих диагоналей. Так как диагонали прямоугольника равны, то равны и стороны</a:t>
            </a:r>
            <a:r>
              <a:rPr lang="en-US" altLang="ru-RU"/>
              <a:t> </a:t>
            </a:r>
            <a:r>
              <a:rPr lang="ru-RU" altLang="ru-RU"/>
              <a:t>этого четырехугольника, т.е. он является ромбом.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8" grpId="0" autoUpdateAnimBg="0"/>
      <p:bldP spid="35841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4379D47-F869-46C7-8BBF-4D1BC3D939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B35D5969-FAD8-4BF5-8059-0177229ED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>
                <a:cs typeface="Times New Roman" panose="02020603050405020304" pitchFamily="18" charset="0"/>
              </a:rPr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Докажите, что середины сторон ромба являются вершинами прямоугольника.</a:t>
            </a:r>
            <a:endParaRPr lang="en-US" altLang="ru-RU" sz="2800">
              <a:cs typeface="Times New Roman" panose="02020603050405020304" pitchFamily="18" charset="0"/>
            </a:endParaRPr>
          </a:p>
        </p:txBody>
      </p:sp>
      <p:sp>
        <p:nvSpPr>
          <p:cNvPr id="393221" name="Text Box 5">
            <a:extLst>
              <a:ext uri="{FF2B5EF4-FFF2-40B4-BE49-F238E27FC236}">
                <a16:creationId xmlns:a16="http://schemas.microsoft.com/office/drawing/2014/main" id="{FBA0E27A-EA1D-4F75-A70E-698E215D4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429000"/>
            <a:ext cx="91440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>
                <a:solidFill>
                  <a:srgbClr val="FF3300"/>
                </a:solidFill>
              </a:rPr>
              <a:t>	</a:t>
            </a:r>
            <a:r>
              <a:rPr lang="ru-RU" altLang="ru-RU" sz="2800">
                <a:solidFill>
                  <a:srgbClr val="FF3300"/>
                </a:solidFill>
              </a:rPr>
              <a:t>Решение. </a:t>
            </a:r>
            <a:r>
              <a:rPr lang="ru-RU" altLang="ru-RU"/>
              <a:t>Пусть </a:t>
            </a:r>
            <a:r>
              <a:rPr lang="en-US" altLang="ru-RU" i="1"/>
              <a:t>ABCD </a:t>
            </a:r>
            <a:r>
              <a:rPr lang="ru-RU" altLang="ru-RU"/>
              <a:t>– ромб, </a:t>
            </a:r>
            <a:r>
              <a:rPr lang="en-US" altLang="ru-RU" i="1"/>
              <a:t>E</a:t>
            </a:r>
            <a:r>
              <a:rPr lang="en-US" altLang="ru-RU"/>
              <a:t>, </a:t>
            </a:r>
            <a:r>
              <a:rPr lang="en-US" altLang="ru-RU" i="1"/>
              <a:t>F</a:t>
            </a:r>
            <a:r>
              <a:rPr lang="en-US" altLang="ru-RU"/>
              <a:t>, </a:t>
            </a:r>
            <a:r>
              <a:rPr lang="en-US" altLang="ru-RU" i="1"/>
              <a:t>G</a:t>
            </a:r>
            <a:r>
              <a:rPr lang="en-US" altLang="ru-RU"/>
              <a:t>, </a:t>
            </a:r>
            <a:r>
              <a:rPr lang="en-US" altLang="ru-RU" i="1"/>
              <a:t>H</a:t>
            </a:r>
            <a:r>
              <a:rPr lang="en-US" altLang="ru-RU"/>
              <a:t> </a:t>
            </a:r>
            <a:r>
              <a:rPr lang="ru-RU" altLang="ru-RU"/>
              <a:t>– середины соответствующих сторон. Проведем диагонали </a:t>
            </a:r>
            <a:r>
              <a:rPr lang="en-US" altLang="ru-RU" i="1"/>
              <a:t>AC </a:t>
            </a:r>
            <a:r>
              <a:rPr lang="ru-RU" altLang="ru-RU"/>
              <a:t>и </a:t>
            </a:r>
            <a:r>
              <a:rPr lang="en-US" altLang="ru-RU" i="1"/>
              <a:t>BD</a:t>
            </a:r>
            <a:r>
              <a:rPr lang="en-US" altLang="ru-RU"/>
              <a:t>.</a:t>
            </a:r>
            <a:endParaRPr lang="ru-RU" altLang="ru-RU">
              <a:solidFill>
                <a:srgbClr val="FF3300"/>
              </a:solidFill>
            </a:endParaRPr>
          </a:p>
        </p:txBody>
      </p:sp>
      <p:sp>
        <p:nvSpPr>
          <p:cNvPr id="393222" name="Text Box 6">
            <a:extLst>
              <a:ext uri="{FF2B5EF4-FFF2-40B4-BE49-F238E27FC236}">
                <a16:creationId xmlns:a16="http://schemas.microsoft.com/office/drawing/2014/main" id="{4625BDE3-36EE-40E6-A0F0-914124E25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67200"/>
            <a:ext cx="9144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/>
              <a:t>	</a:t>
            </a:r>
            <a:r>
              <a:rPr lang="ru-RU" altLang="ru-RU"/>
              <a:t>Отрезок </a:t>
            </a:r>
            <a:r>
              <a:rPr lang="en-US" altLang="ru-RU" i="1"/>
              <a:t>EF</a:t>
            </a:r>
            <a:r>
              <a:rPr lang="ru-RU" altLang="ru-RU"/>
              <a:t> является средней линией треугольника </a:t>
            </a:r>
            <a:r>
              <a:rPr lang="en-US" altLang="ru-RU" i="1"/>
              <a:t>ABC</a:t>
            </a:r>
            <a:r>
              <a:rPr lang="ru-RU" altLang="ru-RU"/>
              <a:t>, следовательно, он параллелен диагонали </a:t>
            </a:r>
            <a:r>
              <a:rPr lang="en-US" altLang="ru-RU" i="1"/>
              <a:t>AC</a:t>
            </a:r>
            <a:r>
              <a:rPr lang="en-US" altLang="ru-RU"/>
              <a:t>. </a:t>
            </a:r>
            <a:r>
              <a:rPr lang="ru-RU" altLang="ru-RU"/>
              <a:t>Аналогично, остальные стороны четырехугольника </a:t>
            </a:r>
            <a:r>
              <a:rPr lang="en-US" altLang="ru-RU" i="1"/>
              <a:t>EFGH </a:t>
            </a:r>
            <a:r>
              <a:rPr lang="ru-RU" altLang="ru-RU"/>
              <a:t>параллельны соответствующим диагоналям. Так как диагонали ромба перпендикулярны, то перпендикулярны и соседние стороны</a:t>
            </a:r>
            <a:r>
              <a:rPr lang="en-US" altLang="ru-RU"/>
              <a:t> </a:t>
            </a:r>
            <a:r>
              <a:rPr lang="ru-RU" altLang="ru-RU"/>
              <a:t>этого четырехугольника, т.е. он является прямоугольником.</a:t>
            </a:r>
          </a:p>
        </p:txBody>
      </p:sp>
      <p:pic>
        <p:nvPicPr>
          <p:cNvPr id="41990" name="Picture 7">
            <a:extLst>
              <a:ext uri="{FF2B5EF4-FFF2-40B4-BE49-F238E27FC236}">
                <a16:creationId xmlns:a16="http://schemas.microsoft.com/office/drawing/2014/main" id="{60F0DC80-AC6A-4A60-944C-F5E98CF4D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76400"/>
            <a:ext cx="2800350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3224" name="Picture 8">
            <a:extLst>
              <a:ext uri="{FF2B5EF4-FFF2-40B4-BE49-F238E27FC236}">
                <a16:creationId xmlns:a16="http://schemas.microsoft.com/office/drawing/2014/main" id="{E629878B-470E-4A29-8EEC-B8EAF3F7E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76400"/>
            <a:ext cx="2800350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9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1" grpId="0" autoUpdateAnimBg="0"/>
      <p:bldP spid="39322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CD9ED47-BCC5-4F44-9466-F6962DF91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B0DE398F-6788-4C44-9CF9-20D3C6F5E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/>
              <a:t>	</a:t>
            </a:r>
            <a:r>
              <a:rPr lang="ru-RU" altLang="ru-RU" sz="2800"/>
              <a:t>Вершинами какого четырехугольника являются середины сторон квадрата?</a:t>
            </a:r>
            <a:endParaRPr lang="en-US" altLang="ru-RU" sz="2800"/>
          </a:p>
        </p:txBody>
      </p:sp>
      <p:grpSp>
        <p:nvGrpSpPr>
          <p:cNvPr id="405513" name="Group 9">
            <a:extLst>
              <a:ext uri="{FF2B5EF4-FFF2-40B4-BE49-F238E27FC236}">
                <a16:creationId xmlns:a16="http://schemas.microsoft.com/office/drawing/2014/main" id="{E2EA82D3-915F-4CC6-B69B-3D452074D35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05000"/>
            <a:ext cx="4979988" cy="2066925"/>
            <a:chOff x="432" y="1200"/>
            <a:chExt cx="3137" cy="1302"/>
          </a:xfrm>
        </p:grpSpPr>
        <p:sp>
          <p:nvSpPr>
            <p:cNvPr id="44037" name="Text Box 4">
              <a:extLst>
                <a:ext uri="{FF2B5EF4-FFF2-40B4-BE49-F238E27FC236}">
                  <a16:creationId xmlns:a16="http://schemas.microsoft.com/office/drawing/2014/main" id="{F055D99A-F974-4AD1-914B-68BD405663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160"/>
              <a:ext cx="17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 </a:t>
              </a:r>
              <a:r>
                <a:rPr lang="ru-RU" altLang="ru-RU"/>
                <a:t>Квадрата.</a:t>
              </a:r>
              <a:endParaRPr lang="ru-RU" altLang="ru-RU">
                <a:solidFill>
                  <a:srgbClr val="FF3300"/>
                </a:solidFill>
              </a:endParaRPr>
            </a:p>
          </p:txBody>
        </p:sp>
        <p:pic>
          <p:nvPicPr>
            <p:cNvPr id="44038" name="Picture 8">
              <a:extLst>
                <a:ext uri="{FF2B5EF4-FFF2-40B4-BE49-F238E27FC236}">
                  <a16:creationId xmlns:a16="http://schemas.microsoft.com/office/drawing/2014/main" id="{F48F3677-5D58-4A74-8D6D-54A27AC1E9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200"/>
              <a:ext cx="1313" cy="1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5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3">
            <a:extLst>
              <a:ext uri="{FF2B5EF4-FFF2-40B4-BE49-F238E27FC236}">
                <a16:creationId xmlns:a16="http://schemas.microsoft.com/office/drawing/2014/main" id="{024EFD99-12D4-4AED-B0BF-20FFDFC38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8" y="609600"/>
            <a:ext cx="9144000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sz="3200"/>
              <a:t>	</a:t>
            </a:r>
            <a:r>
              <a:rPr lang="ru-RU" altLang="ru-RU" sz="2800"/>
              <a:t>Докажите, что отрезки, соединяющие середины противоположных сторон четырёхугольника, делят друг друга пополам.</a:t>
            </a:r>
          </a:p>
        </p:txBody>
      </p:sp>
      <p:pic>
        <p:nvPicPr>
          <p:cNvPr id="46083" name="Picture 2">
            <a:extLst>
              <a:ext uri="{FF2B5EF4-FFF2-40B4-BE49-F238E27FC236}">
                <a16:creationId xmlns:a16="http://schemas.microsoft.com/office/drawing/2014/main" id="{AF34CF18-BCDF-4A4C-B74A-969B431E5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916113"/>
            <a:ext cx="4130675" cy="331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084" name="Rectangle 2">
            <a:extLst>
              <a:ext uri="{FF2B5EF4-FFF2-40B4-BE49-F238E27FC236}">
                <a16:creationId xmlns:a16="http://schemas.microsoft.com/office/drawing/2014/main" id="{6CC5452C-19AE-4F1D-855F-FEEE665F2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>
            <a:extLst>
              <a:ext uri="{FF2B5EF4-FFF2-40B4-BE49-F238E27FC236}">
                <a16:creationId xmlns:a16="http://schemas.microsoft.com/office/drawing/2014/main" id="{3DE2EFF9-391D-4F12-B8C1-7E3CBAB77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88" y="115888"/>
            <a:ext cx="9164638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solidFill>
                  <a:srgbClr val="FF0000"/>
                </a:solidFill>
                <a:cs typeface="Times New Roman" panose="02020603050405020304" pitchFamily="18" charset="0"/>
              </a:rPr>
              <a:t>Решение. </a:t>
            </a:r>
            <a:r>
              <a:rPr lang="ru-RU" altLang="ru-RU">
                <a:cs typeface="Times New Roman" panose="02020603050405020304" pitchFamily="18" charset="0"/>
              </a:rPr>
              <a:t>Четырёхугольник </a:t>
            </a:r>
            <a:r>
              <a:rPr lang="en-US" altLang="ru-RU" i="1">
                <a:cs typeface="Times New Roman" panose="02020603050405020304" pitchFamily="18" charset="0"/>
              </a:rPr>
              <a:t>EFGH </a:t>
            </a:r>
            <a:r>
              <a:rPr lang="ru-RU" altLang="ru-RU">
                <a:cs typeface="Times New Roman" panose="02020603050405020304" pitchFamily="18" charset="0"/>
              </a:rPr>
              <a:t>является параллелограммом. Следовательно, его диагонали делятся в точке пересечения пополам.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48131" name="Picture 2">
            <a:extLst>
              <a:ext uri="{FF2B5EF4-FFF2-40B4-BE49-F238E27FC236}">
                <a16:creationId xmlns:a16="http://schemas.microsoft.com/office/drawing/2014/main" id="{6A730EDB-06D7-4EC6-9171-6FD823F64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547813"/>
            <a:ext cx="4133850" cy="331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3">
            <a:extLst>
              <a:ext uri="{FF2B5EF4-FFF2-40B4-BE49-F238E27FC236}">
                <a16:creationId xmlns:a16="http://schemas.microsoft.com/office/drawing/2014/main" id="{20E2D9F5-6CDA-441A-B778-6FEC04DA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8" y="765175"/>
            <a:ext cx="89916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sz="2800">
                <a:cs typeface="Times New Roman" panose="02020603050405020304" pitchFamily="18" charset="0"/>
              </a:rPr>
              <a:t>	</a:t>
            </a:r>
            <a:r>
              <a:rPr lang="ru-RU" altLang="ru-RU" sz="2800"/>
              <a:t>В выпуклом четырёхугольнике </a:t>
            </a:r>
            <a:r>
              <a:rPr lang="ru-RU" altLang="ru-RU" sz="2800" i="1"/>
              <a:t>ABCD </a:t>
            </a:r>
            <a:r>
              <a:rPr lang="ru-RU" altLang="ru-RU" sz="2800"/>
              <a:t>отрезок, соединяющий середины диагоналей, равен отрезку, соединяющему середины сторон </a:t>
            </a:r>
            <a:r>
              <a:rPr lang="ru-RU" altLang="ru-RU" sz="2800" i="1"/>
              <a:t>A</a:t>
            </a:r>
            <a:r>
              <a:rPr lang="en-US" altLang="ru-RU" sz="2800" i="1"/>
              <a:t>B</a:t>
            </a:r>
            <a:r>
              <a:rPr lang="ru-RU" altLang="ru-RU" sz="2800" i="1"/>
              <a:t> </a:t>
            </a:r>
            <a:r>
              <a:rPr lang="ru-RU" altLang="ru-RU" sz="2800"/>
              <a:t>и </a:t>
            </a:r>
            <a:r>
              <a:rPr lang="en-US" altLang="ru-RU" sz="2800" i="1"/>
              <a:t>CD</a:t>
            </a:r>
            <a:r>
              <a:rPr lang="ru-RU" altLang="ru-RU" sz="2800"/>
              <a:t>. Найдите угол, образованный продолжениями сторон </a:t>
            </a:r>
            <a:r>
              <a:rPr lang="en-US" altLang="ru-RU" sz="2800" i="1"/>
              <a:t>AD </a:t>
            </a:r>
            <a:r>
              <a:rPr lang="ru-RU" altLang="ru-RU" sz="2800"/>
              <a:t>и </a:t>
            </a:r>
            <a:r>
              <a:rPr lang="en-US" altLang="ru-RU" sz="2800" i="1"/>
              <a:t>BC</a:t>
            </a:r>
            <a:r>
              <a:rPr lang="en-US" altLang="ru-RU" sz="2800"/>
              <a:t>.</a:t>
            </a:r>
            <a:endParaRPr lang="en-US" altLang="ru-RU" sz="2800">
              <a:cs typeface="Times New Roman" panose="02020603050405020304" pitchFamily="18" charset="0"/>
            </a:endParaRPr>
          </a:p>
        </p:txBody>
      </p:sp>
      <p:pic>
        <p:nvPicPr>
          <p:cNvPr id="50179" name="Picture 2">
            <a:extLst>
              <a:ext uri="{FF2B5EF4-FFF2-40B4-BE49-F238E27FC236}">
                <a16:creationId xmlns:a16="http://schemas.microsoft.com/office/drawing/2014/main" id="{097C508A-4F29-409F-8973-B1CAB27ED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852738"/>
            <a:ext cx="5976938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0" name="Rectangle 2">
            <a:extLst>
              <a:ext uri="{FF2B5EF4-FFF2-40B4-BE49-F238E27FC236}">
                <a16:creationId xmlns:a16="http://schemas.microsoft.com/office/drawing/2014/main" id="{78D27767-8FDC-4F32-A769-876A56D71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20</a:t>
            </a:r>
            <a:endParaRPr lang="ru-RU" altLang="ru-RU" sz="360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4E2A2FD-1B03-4459-BEAF-DD4E5645316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-1350" y="-18485"/>
            <a:ext cx="9164601" cy="1938992"/>
          </a:xfrm>
          <a:prstGeom prst="rect">
            <a:avLst/>
          </a:prstGeom>
          <a:blipFill>
            <a:blip r:embed="rId3"/>
            <a:stretch>
              <a:fillRect l="-1065" t="-2516" r="-998" b="-6289"/>
            </a:stretch>
          </a:blipFill>
          <a:ln>
            <a:noFill/>
          </a:ln>
          <a:effectLst/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pic>
        <p:nvPicPr>
          <p:cNvPr id="52227" name="Picture 2">
            <a:extLst>
              <a:ext uri="{FF2B5EF4-FFF2-40B4-BE49-F238E27FC236}">
                <a16:creationId xmlns:a16="http://schemas.microsoft.com/office/drawing/2014/main" id="{D0B85C93-9101-46D8-9A8F-6732BCCBB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954213"/>
            <a:ext cx="5514975" cy="294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3">
            <a:extLst>
              <a:ext uri="{FF2B5EF4-FFF2-40B4-BE49-F238E27FC236}">
                <a16:creationId xmlns:a16="http://schemas.microsoft.com/office/drawing/2014/main" id="{20E2D9F5-6CDA-441A-B778-6FEC04DA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8" y="765175"/>
            <a:ext cx="8991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/>
              <a:t> В выпуклом пятиугольнике </a:t>
            </a:r>
            <a:r>
              <a:rPr lang="ru-RU" altLang="ru-RU" sz="2800" i="1" dirty="0"/>
              <a:t>ABCDE AE </a:t>
            </a:r>
            <a:r>
              <a:rPr lang="ru-RU" altLang="ru-RU" sz="2800" dirty="0"/>
              <a:t>= 4. Середины сторон </a:t>
            </a:r>
            <a:r>
              <a:rPr lang="ru-RU" altLang="ru-RU" sz="2800" i="1" dirty="0"/>
              <a:t>AB</a:t>
            </a:r>
            <a:r>
              <a:rPr lang="ru-RU" altLang="ru-RU" sz="2800" dirty="0"/>
              <a:t> и </a:t>
            </a:r>
            <a:r>
              <a:rPr lang="ru-RU" altLang="ru-RU" sz="2800" i="1" dirty="0"/>
              <a:t>CD</a:t>
            </a:r>
            <a:r>
              <a:rPr lang="ru-RU" altLang="ru-RU" sz="2800" dirty="0"/>
              <a:t>, </a:t>
            </a:r>
            <a:r>
              <a:rPr lang="ru-RU" altLang="ru-RU" sz="2800" i="1" dirty="0"/>
              <a:t>BC</a:t>
            </a:r>
            <a:r>
              <a:rPr lang="ru-RU" altLang="ru-RU" sz="2800" dirty="0"/>
              <a:t> и </a:t>
            </a:r>
            <a:r>
              <a:rPr lang="ru-RU" altLang="ru-RU" sz="2800" i="1" dirty="0"/>
              <a:t>ED</a:t>
            </a:r>
            <a:r>
              <a:rPr lang="ru-RU" altLang="ru-RU" sz="2800" dirty="0"/>
              <a:t> соединены отрезками. Середины </a:t>
            </a:r>
            <a:r>
              <a:rPr lang="ru-RU" altLang="ru-RU" sz="2800" i="1" dirty="0"/>
              <a:t>P</a:t>
            </a:r>
            <a:r>
              <a:rPr lang="ru-RU" altLang="ru-RU" sz="2800" dirty="0"/>
              <a:t> и </a:t>
            </a:r>
            <a:r>
              <a:rPr lang="ru-RU" altLang="ru-RU" sz="2800" i="1" dirty="0"/>
              <a:t>Q</a:t>
            </a:r>
            <a:r>
              <a:rPr lang="ru-RU" altLang="ru-RU" sz="2800" dirty="0"/>
              <a:t> этих отрезков снова соединены отрезком. Найдите длину отрезка </a:t>
            </a:r>
            <a:r>
              <a:rPr lang="ru-RU" altLang="ru-RU" sz="2800" i="1" dirty="0"/>
              <a:t>PQ</a:t>
            </a:r>
            <a:r>
              <a:rPr lang="ru-RU" altLang="ru-RU" sz="2800" dirty="0"/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78D27767-8FDC-4F32-A769-876A56D71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 dirty="0">
                <a:solidFill>
                  <a:srgbClr val="FF3300"/>
                </a:solidFill>
              </a:rPr>
              <a:t>1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0E37E43-DE15-4E18-AE28-83FE38C83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615928"/>
            <a:ext cx="4063066" cy="336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08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B5BE4B8-CA2E-4FC9-BC28-F096FB3F2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2996952"/>
            <a:ext cx="3793196" cy="31277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92AEB1-7DF9-4816-9D35-312D1837A4A0}"/>
              </a:ext>
            </a:extLst>
          </p:cNvPr>
          <p:cNvSpPr txBox="1"/>
          <p:nvPr/>
        </p:nvSpPr>
        <p:spPr>
          <a:xfrm>
            <a:off x="0" y="63367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dirty="0">
                <a:solidFill>
                  <a:srgbClr val="FF0000"/>
                </a:solidFill>
              </a:rPr>
              <a:t>Решение. </a:t>
            </a:r>
            <a:r>
              <a:rPr lang="ru-RU" dirty="0"/>
              <a:t>Обозначим </a:t>
            </a:r>
            <a:r>
              <a:rPr lang="en-US" i="1" dirty="0"/>
              <a:t>J </a:t>
            </a:r>
            <a:r>
              <a:rPr lang="ru-RU" dirty="0"/>
              <a:t>середину отрезка </a:t>
            </a:r>
            <a:r>
              <a:rPr lang="en-US" i="1" dirty="0"/>
              <a:t>BE</a:t>
            </a:r>
            <a:r>
              <a:rPr lang="en-US" dirty="0"/>
              <a:t>. </a:t>
            </a:r>
            <a:r>
              <a:rPr lang="ru-RU" dirty="0"/>
              <a:t>В четырёхугольнике </a:t>
            </a:r>
            <a:r>
              <a:rPr lang="en-US" i="1" dirty="0"/>
              <a:t>BCDE</a:t>
            </a:r>
            <a:r>
              <a:rPr lang="ru-RU" dirty="0"/>
              <a:t> отрезки </a:t>
            </a:r>
            <a:r>
              <a:rPr lang="en-US" i="1" dirty="0"/>
              <a:t>HI </a:t>
            </a:r>
            <a:r>
              <a:rPr lang="ru-RU" dirty="0"/>
              <a:t>и </a:t>
            </a:r>
            <a:r>
              <a:rPr lang="en-US" i="1" dirty="0"/>
              <a:t>GJ</a:t>
            </a:r>
            <a:r>
              <a:rPr lang="ru-RU" dirty="0"/>
              <a:t> соединяют середины противолежащих сторон, следовательно, делятся в точке пересечения пополам. Значит, эта точка пересечения совпадает с точкой </a:t>
            </a:r>
            <a:r>
              <a:rPr lang="en-US" i="1" dirty="0"/>
              <a:t>P</a:t>
            </a:r>
            <a:r>
              <a:rPr lang="ru-RU" dirty="0"/>
              <a:t>. Отрезок </a:t>
            </a:r>
            <a:r>
              <a:rPr lang="en-US" i="1" dirty="0"/>
              <a:t>PQ </a:t>
            </a:r>
            <a:r>
              <a:rPr lang="ru-RU" dirty="0"/>
              <a:t>является средней линией треугольника </a:t>
            </a:r>
            <a:r>
              <a:rPr lang="en-US" i="1" dirty="0"/>
              <a:t>GFJ</a:t>
            </a:r>
            <a:r>
              <a:rPr lang="ru-RU" dirty="0"/>
              <a:t>, следовательно, </a:t>
            </a:r>
            <a:r>
              <a:rPr lang="en-US" i="1" dirty="0"/>
              <a:t>PQ = FJ</a:t>
            </a:r>
            <a:r>
              <a:rPr lang="en-US" dirty="0"/>
              <a:t>/2. </a:t>
            </a:r>
            <a:r>
              <a:rPr lang="ru-RU" dirty="0"/>
              <a:t>Отрезок </a:t>
            </a:r>
            <a:r>
              <a:rPr lang="en-US" i="1" dirty="0"/>
              <a:t>FJ </a:t>
            </a:r>
            <a:r>
              <a:rPr lang="ru-RU" dirty="0"/>
              <a:t>является средней линией треугольника </a:t>
            </a:r>
            <a:r>
              <a:rPr lang="en-US" i="1" dirty="0"/>
              <a:t>ABE</a:t>
            </a:r>
            <a:r>
              <a:rPr lang="ru-RU" dirty="0"/>
              <a:t>, следовательно, </a:t>
            </a:r>
            <a:r>
              <a:rPr lang="en-US" i="1" dirty="0"/>
              <a:t>FJ = AE</a:t>
            </a:r>
            <a:r>
              <a:rPr lang="en-US" dirty="0"/>
              <a:t>/2. </a:t>
            </a:r>
            <a:r>
              <a:rPr lang="ru-RU" dirty="0"/>
              <a:t>Так как </a:t>
            </a:r>
            <a:r>
              <a:rPr lang="en-US" i="1" dirty="0"/>
              <a:t>AE = </a:t>
            </a:r>
            <a:r>
              <a:rPr lang="en-US" dirty="0"/>
              <a:t>4</a:t>
            </a:r>
            <a:r>
              <a:rPr lang="ru-RU" dirty="0"/>
              <a:t>, то </a:t>
            </a:r>
            <a:r>
              <a:rPr lang="en-US" i="1" dirty="0"/>
              <a:t>PQ = </a:t>
            </a:r>
            <a:r>
              <a:rPr lang="en-US" dirty="0"/>
              <a:t>1.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25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>
            <a:extLst>
              <a:ext uri="{FF2B5EF4-FFF2-40B4-BE49-F238E27FC236}">
                <a16:creationId xmlns:a16="http://schemas.microsoft.com/office/drawing/2014/main" id="{804EBF01-942C-4ED2-A8F5-FA8283CAC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0819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Теорема.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Средняя линия треугольника параллельна одной из его сторон и равна ее половине.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91175" name="Text Box 7">
            <a:extLst>
              <a:ext uri="{FF2B5EF4-FFF2-40B4-BE49-F238E27FC236}">
                <a16:creationId xmlns:a16="http://schemas.microsoft.com/office/drawing/2014/main" id="{D71CB7AB-1192-47E8-8FC7-F779FE748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86200"/>
            <a:ext cx="883920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Треугольники </a:t>
            </a:r>
            <a:r>
              <a:rPr lang="en-US" altLang="ru-RU" i="1">
                <a:cs typeface="Times New Roman" panose="02020603050405020304" pitchFamily="18" charset="0"/>
              </a:rPr>
              <a:t>ECD</a:t>
            </a:r>
            <a:r>
              <a:rPr lang="ru-RU" altLang="ru-RU">
                <a:cs typeface="Times New Roman" panose="02020603050405020304" pitchFamily="18" charset="0"/>
              </a:rPr>
              <a:t> и </a:t>
            </a:r>
            <a:r>
              <a:rPr lang="en-US" altLang="ru-RU" i="1">
                <a:cs typeface="Times New Roman" panose="02020603050405020304" pitchFamily="18" charset="0"/>
              </a:rPr>
              <a:t>EBF</a:t>
            </a:r>
            <a:r>
              <a:rPr lang="ru-RU" altLang="ru-RU">
                <a:cs typeface="Times New Roman" panose="02020603050405020304" pitchFamily="18" charset="0"/>
              </a:rPr>
              <a:t> равны по первому признаку равенства треугольников. Следовательно, </a:t>
            </a:r>
            <a:r>
              <a:rPr lang="en-US" altLang="ru-RU" i="1">
                <a:cs typeface="Times New Roman" panose="02020603050405020304" pitchFamily="18" charset="0"/>
              </a:rPr>
              <a:t>BF</a:t>
            </a:r>
            <a:r>
              <a:rPr lang="ru-RU" altLang="ru-RU" i="1">
                <a:cs typeface="Times New Roman" panose="02020603050405020304" pitchFamily="18" charset="0"/>
              </a:rPr>
              <a:t> = </a:t>
            </a:r>
            <a:r>
              <a:rPr lang="en-US" altLang="ru-RU" i="1">
                <a:cs typeface="Times New Roman" panose="02020603050405020304" pitchFamily="18" charset="0"/>
              </a:rPr>
              <a:t>CD</a:t>
            </a:r>
            <a:r>
              <a:rPr lang="ru-RU" altLang="ru-RU">
                <a:cs typeface="Times New Roman" panose="02020603050405020304" pitchFamily="18" charset="0"/>
              </a:rPr>
              <a:t>, значит, </a:t>
            </a:r>
            <a:r>
              <a:rPr lang="en-US" altLang="ru-RU" i="1">
                <a:cs typeface="Times New Roman" panose="02020603050405020304" pitchFamily="18" charset="0"/>
              </a:rPr>
              <a:t>BF</a:t>
            </a:r>
            <a:r>
              <a:rPr lang="ru-RU" altLang="ru-RU">
                <a:cs typeface="Times New Roman" panose="02020603050405020304" pitchFamily="18" charset="0"/>
              </a:rPr>
              <a:t> = </a:t>
            </a:r>
            <a:r>
              <a:rPr lang="en-US" altLang="ru-RU" i="1">
                <a:cs typeface="Times New Roman" panose="02020603050405020304" pitchFamily="18" charset="0"/>
              </a:rPr>
              <a:t>AD</a:t>
            </a:r>
            <a:r>
              <a:rPr lang="ru-RU" altLang="ru-RU">
                <a:cs typeface="Times New Roman" panose="02020603050405020304" pitchFamily="18" charset="0"/>
              </a:rPr>
              <a:t>. Угол 3 равен углу 4, значит, прямые </a:t>
            </a:r>
            <a:r>
              <a:rPr lang="en-US" altLang="ru-RU" i="1">
                <a:cs typeface="Times New Roman" panose="02020603050405020304" pitchFamily="18" charset="0"/>
              </a:rPr>
              <a:t>AC</a:t>
            </a:r>
            <a:r>
              <a:rPr lang="en-US" altLang="ru-RU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и </a:t>
            </a:r>
            <a:r>
              <a:rPr lang="en-US" altLang="ru-RU" i="1">
                <a:cs typeface="Times New Roman" panose="02020603050405020304" pitchFamily="18" charset="0"/>
              </a:rPr>
              <a:t>BF</a:t>
            </a:r>
            <a:r>
              <a:rPr lang="ru-RU" altLang="ru-RU">
                <a:cs typeface="Times New Roman" panose="02020603050405020304" pitchFamily="18" charset="0"/>
              </a:rPr>
              <a:t>  параллельны. Таким образом, по признаку параллелограмма, четырехугольник </a:t>
            </a:r>
            <a:r>
              <a:rPr lang="en-US" altLang="ru-RU" i="1">
                <a:cs typeface="Times New Roman" panose="02020603050405020304" pitchFamily="18" charset="0"/>
              </a:rPr>
              <a:t>ABFD</a:t>
            </a:r>
            <a:r>
              <a:rPr lang="ru-RU" altLang="ru-RU">
                <a:cs typeface="Times New Roman" panose="02020603050405020304" pitchFamily="18" charset="0"/>
              </a:rPr>
              <a:t> – параллелограмм. Итак, сторона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 параллельна и равна стороне </a:t>
            </a:r>
            <a:r>
              <a:rPr lang="en-US" altLang="ru-RU" i="1">
                <a:cs typeface="Times New Roman" panose="02020603050405020304" pitchFamily="18" charset="0"/>
              </a:rPr>
              <a:t>DF</a:t>
            </a:r>
            <a:r>
              <a:rPr lang="ru-RU" altLang="ru-RU">
                <a:cs typeface="Times New Roman" panose="02020603050405020304" pitchFamily="18" charset="0"/>
              </a:rPr>
              <a:t>. Средняя линия </a:t>
            </a:r>
            <a:r>
              <a:rPr lang="en-US" altLang="ru-RU" i="1">
                <a:cs typeface="Times New Roman" panose="02020603050405020304" pitchFamily="18" charset="0"/>
              </a:rPr>
              <a:t>DE</a:t>
            </a:r>
            <a:r>
              <a:rPr lang="ru-RU" altLang="ru-RU">
                <a:cs typeface="Times New Roman" panose="02020603050405020304" pitchFamily="18" charset="0"/>
              </a:rPr>
              <a:t> равна половине </a:t>
            </a:r>
            <a:r>
              <a:rPr lang="en-US" altLang="ru-RU" i="1">
                <a:cs typeface="Times New Roman" panose="02020603050405020304" pitchFamily="18" charset="0"/>
              </a:rPr>
              <a:t>DF</a:t>
            </a:r>
            <a:r>
              <a:rPr lang="ru-RU" altLang="ru-RU">
                <a:cs typeface="Times New Roman" panose="02020603050405020304" pitchFamily="18" charset="0"/>
              </a:rPr>
              <a:t> и, следовательно, половине </a:t>
            </a:r>
            <a:r>
              <a:rPr lang="ru-RU" altLang="ru-RU" i="1">
                <a:cs typeface="Times New Roman" panose="02020603050405020304" pitchFamily="18" charset="0"/>
              </a:rPr>
              <a:t>АВ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  <a:endParaRPr lang="en-US" altLang="ru-RU">
              <a:cs typeface="Times New Roman" panose="02020603050405020304" pitchFamily="18" charset="0"/>
            </a:endParaRPr>
          </a:p>
        </p:txBody>
      </p:sp>
      <p:pic>
        <p:nvPicPr>
          <p:cNvPr id="5125" name="Picture 10">
            <a:extLst>
              <a:ext uri="{FF2B5EF4-FFF2-40B4-BE49-F238E27FC236}">
                <a16:creationId xmlns:a16="http://schemas.microsoft.com/office/drawing/2014/main" id="{A32DE18C-F8C1-4EC1-8B29-0DE0E37C5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3035300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1180" name="Group 12">
            <a:extLst>
              <a:ext uri="{FF2B5EF4-FFF2-40B4-BE49-F238E27FC236}">
                <a16:creationId xmlns:a16="http://schemas.microsoft.com/office/drawing/2014/main" id="{AB297FCA-E99B-4458-B830-B81F66F05DB3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00200"/>
            <a:ext cx="8839200" cy="2384425"/>
            <a:chOff x="192" y="1008"/>
            <a:chExt cx="5568" cy="1502"/>
          </a:xfrm>
        </p:grpSpPr>
        <p:sp>
          <p:nvSpPr>
            <p:cNvPr id="5127" name="Text Box 8">
              <a:extLst>
                <a:ext uri="{FF2B5EF4-FFF2-40B4-BE49-F238E27FC236}">
                  <a16:creationId xmlns:a16="http://schemas.microsoft.com/office/drawing/2014/main" id="{88FAFE9A-3F13-4ABC-8F41-F01BFB633B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056"/>
              <a:ext cx="3360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ru-RU">
                  <a:solidFill>
                    <a:srgbClr val="FF3300"/>
                  </a:solidFill>
                </a:rPr>
                <a:t>	</a:t>
              </a:r>
              <a:r>
                <a:rPr lang="ru-RU" altLang="ru-RU">
                  <a:solidFill>
                    <a:srgbClr val="FF3300"/>
                  </a:solidFill>
                </a:rPr>
                <a:t>Доказательство</a:t>
              </a:r>
              <a:r>
                <a:rPr lang="ru-RU" altLang="ru-RU">
                  <a:solidFill>
                    <a:srgbClr val="FF3300"/>
                  </a:solidFill>
                  <a:cs typeface="Times New Roman" panose="02020603050405020304" pitchFamily="18" charset="0"/>
                </a:rPr>
                <a:t>.</a:t>
              </a:r>
              <a:r>
                <a:rPr lang="ru-RU" altLang="ru-RU" b="1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>
                  <a:cs typeface="Times New Roman" panose="02020603050405020304" pitchFamily="18" charset="0"/>
                </a:rPr>
                <a:t>Пусть </a:t>
              </a:r>
              <a:r>
                <a:rPr lang="en-US" altLang="ru-RU" i="1">
                  <a:cs typeface="Times New Roman" panose="02020603050405020304" pitchFamily="18" charset="0"/>
                </a:rPr>
                <a:t>DE</a:t>
              </a:r>
              <a:r>
                <a:rPr lang="ru-RU" altLang="ru-RU">
                  <a:cs typeface="Times New Roman" panose="02020603050405020304" pitchFamily="18" charset="0"/>
                </a:rPr>
                <a:t> – средняя линия треугольника </a:t>
              </a:r>
              <a:r>
                <a:rPr lang="ru-RU" altLang="ru-RU" i="1">
                  <a:cs typeface="Times New Roman" panose="02020603050405020304" pitchFamily="18" charset="0"/>
                </a:rPr>
                <a:t>АВС</a:t>
              </a:r>
              <a:r>
                <a:rPr lang="ru-RU" altLang="ru-RU">
                  <a:cs typeface="Times New Roman" panose="02020603050405020304" pitchFamily="18" charset="0"/>
                </a:rPr>
                <a:t>. Докажем, что </a:t>
              </a:r>
              <a:r>
                <a:rPr lang="en-US" altLang="ru-RU" i="1">
                  <a:cs typeface="Times New Roman" panose="02020603050405020304" pitchFamily="18" charset="0"/>
                </a:rPr>
                <a:t>DE</a:t>
              </a:r>
              <a:r>
                <a:rPr lang="ru-RU" altLang="ru-RU">
                  <a:cs typeface="Times New Roman" panose="02020603050405020304" pitchFamily="18" charset="0"/>
                </a:rPr>
                <a:t> параллельна </a:t>
              </a:r>
              <a:r>
                <a:rPr lang="ru-RU" altLang="ru-RU" i="1">
                  <a:cs typeface="Times New Roman" panose="02020603050405020304" pitchFamily="18" charset="0"/>
                </a:rPr>
                <a:t>АВ</a:t>
              </a:r>
              <a:r>
                <a:rPr lang="ru-RU" altLang="ru-RU">
                  <a:cs typeface="Times New Roman" panose="02020603050405020304" pitchFamily="18" charset="0"/>
                </a:rPr>
                <a:t> и равна ее половине.</a:t>
              </a:r>
              <a:r>
                <a:rPr lang="ru-RU" altLang="ru-RU"/>
                <a:t> О</a:t>
              </a:r>
              <a:r>
                <a:rPr lang="ru-RU" altLang="ru-RU">
                  <a:cs typeface="Times New Roman" panose="02020603050405020304" pitchFamily="18" charset="0"/>
                </a:rPr>
                <a:t>тложим на прямой </a:t>
              </a:r>
              <a:r>
                <a:rPr lang="en-US" altLang="ru-RU" i="1">
                  <a:cs typeface="Times New Roman" panose="02020603050405020304" pitchFamily="18" charset="0"/>
                </a:rPr>
                <a:t>DE</a:t>
              </a:r>
              <a:r>
                <a:rPr lang="ru-RU" altLang="ru-RU">
                  <a:cs typeface="Times New Roman" panose="02020603050405020304" pitchFamily="18" charset="0"/>
                </a:rPr>
                <a:t> отрезок </a:t>
              </a:r>
              <a:r>
                <a:rPr lang="en-US" altLang="ru-RU" i="1">
                  <a:cs typeface="Times New Roman" panose="02020603050405020304" pitchFamily="18" charset="0"/>
                </a:rPr>
                <a:t>EF</a:t>
              </a:r>
              <a:r>
                <a:rPr lang="ru-RU" altLang="ru-RU" i="1">
                  <a:cs typeface="Times New Roman" panose="02020603050405020304" pitchFamily="18" charset="0"/>
                </a:rPr>
                <a:t> = </a:t>
              </a:r>
              <a:r>
                <a:rPr lang="en-US" altLang="ru-RU" i="1">
                  <a:cs typeface="Times New Roman" panose="02020603050405020304" pitchFamily="18" charset="0"/>
                </a:rPr>
                <a:t>DE</a:t>
              </a:r>
              <a:r>
                <a:rPr lang="ru-RU" altLang="ru-RU">
                  <a:cs typeface="Times New Roman" panose="02020603050405020304" pitchFamily="18" charset="0"/>
                </a:rPr>
                <a:t> и соединим отрезком точки </a:t>
              </a:r>
              <a:r>
                <a:rPr lang="en-US" altLang="ru-RU" i="1">
                  <a:cs typeface="Times New Roman" panose="02020603050405020304" pitchFamily="18" charset="0"/>
                </a:rPr>
                <a:t>B</a:t>
              </a:r>
              <a:r>
                <a:rPr lang="ru-RU" altLang="ru-RU">
                  <a:cs typeface="Times New Roman" panose="02020603050405020304" pitchFamily="18" charset="0"/>
                </a:rPr>
                <a:t> и </a:t>
              </a:r>
              <a:r>
                <a:rPr lang="en-US" altLang="ru-RU" i="1">
                  <a:cs typeface="Times New Roman" panose="02020603050405020304" pitchFamily="18" charset="0"/>
                </a:rPr>
                <a:t>F</a:t>
              </a:r>
              <a:r>
                <a:rPr lang="ru-RU" altLang="ru-RU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5128" name="Picture 11">
              <a:extLst>
                <a:ext uri="{FF2B5EF4-FFF2-40B4-BE49-F238E27FC236}">
                  <a16:creationId xmlns:a16="http://schemas.microsoft.com/office/drawing/2014/main" id="{CE620FAB-D70A-496E-830F-B1A3EC969A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008"/>
              <a:ext cx="2073" cy="1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9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3">
            <a:extLst>
              <a:ext uri="{FF2B5EF4-FFF2-40B4-BE49-F238E27FC236}">
                <a16:creationId xmlns:a16="http://schemas.microsoft.com/office/drawing/2014/main" id="{C2EEFCFC-8784-44CB-BBCA-4BE829C6C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0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>
                <a:solidFill>
                  <a:srgbClr val="FF0000"/>
                </a:solidFill>
              </a:rPr>
              <a:t>	Следствие.</a:t>
            </a:r>
            <a:r>
              <a:rPr lang="ru-RU" altLang="ru-RU"/>
              <a:t> Если прямая проходит через середину одной стороны треугольника и параллельна другой его стороне, то она проходит через середину третьей стороны этого треугольника. 	</a:t>
            </a:r>
          </a:p>
        </p:txBody>
      </p:sp>
      <p:pic>
        <p:nvPicPr>
          <p:cNvPr id="7171" name="Picture 2">
            <a:extLst>
              <a:ext uri="{FF2B5EF4-FFF2-40B4-BE49-F238E27FC236}">
                <a16:creationId xmlns:a16="http://schemas.microsoft.com/office/drawing/2014/main" id="{33F3809E-1167-47E7-A212-F33824DAB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200150"/>
            <a:ext cx="3097212" cy="207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Прямоугольник 6">
            <a:extLst>
              <a:ext uri="{FF2B5EF4-FFF2-40B4-BE49-F238E27FC236}">
                <a16:creationId xmlns:a16="http://schemas.microsoft.com/office/drawing/2014/main" id="{25090F2D-5132-4DE0-8E7F-3D6C49ACC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3508375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>
                <a:solidFill>
                  <a:srgbClr val="FF0000"/>
                </a:solidFill>
              </a:rPr>
              <a:t>	Доказательство.</a:t>
            </a:r>
            <a:r>
              <a:rPr lang="ru-RU" altLang="ru-RU"/>
              <a:t> Пусть прямая проходит через середину </a:t>
            </a:r>
            <a:r>
              <a:rPr lang="en-US" altLang="ru-RU" i="1"/>
              <a:t>D </a:t>
            </a:r>
            <a:r>
              <a:rPr lang="ru-RU" altLang="ru-RU"/>
              <a:t>стороны </a:t>
            </a:r>
            <a:r>
              <a:rPr lang="en-US" altLang="ru-RU" i="1"/>
              <a:t>AC </a:t>
            </a:r>
            <a:r>
              <a:rPr lang="ru-RU" altLang="ru-RU"/>
              <a:t>и параллельна стороне </a:t>
            </a:r>
            <a:r>
              <a:rPr lang="en-US" altLang="ru-RU" i="1"/>
              <a:t>AB </a:t>
            </a:r>
            <a:r>
              <a:rPr lang="ru-RU" altLang="ru-RU"/>
              <a:t>треугольника </a:t>
            </a:r>
            <a:r>
              <a:rPr lang="en-US" altLang="ru-RU" i="1"/>
              <a:t>ABC</a:t>
            </a:r>
            <a:r>
              <a:rPr lang="ru-RU" altLang="ru-RU"/>
              <a:t>. Так как средняя линия </a:t>
            </a:r>
            <a:r>
              <a:rPr lang="en-US" altLang="ru-RU" i="1"/>
              <a:t>DE </a:t>
            </a:r>
            <a:r>
              <a:rPr lang="ru-RU" altLang="ru-RU"/>
              <a:t>также параллельна стороне </a:t>
            </a:r>
            <a:r>
              <a:rPr lang="en-US" altLang="ru-RU" i="1"/>
              <a:t>AB</a:t>
            </a:r>
            <a:r>
              <a:rPr lang="ru-RU" altLang="ru-RU"/>
              <a:t>, то она должна лежать на данной прямой. Следовательно, середина </a:t>
            </a:r>
            <a:r>
              <a:rPr lang="en-US" altLang="ru-RU" i="1"/>
              <a:t>E </a:t>
            </a:r>
            <a:r>
              <a:rPr lang="ru-RU" altLang="ru-RU"/>
              <a:t>стороны </a:t>
            </a:r>
            <a:r>
              <a:rPr lang="en-US" altLang="ru-RU" i="1"/>
              <a:t>BC </a:t>
            </a:r>
            <a:r>
              <a:rPr lang="ru-RU" altLang="ru-RU"/>
              <a:t>принадлежит этой прямой.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0B18233-CF6C-4227-A9B8-5E9764C85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AA5B9AA5-77D7-4532-9FB6-EE9E8802B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/>
              <a:t>	</a:t>
            </a:r>
            <a:r>
              <a:rPr lang="ru-RU" altLang="ru-RU" sz="3200"/>
              <a:t>Проведите средние линии треугольника </a:t>
            </a:r>
            <a:r>
              <a:rPr lang="en-US" altLang="ru-RU" sz="3200" i="1"/>
              <a:t>ABC</a:t>
            </a:r>
            <a:r>
              <a:rPr lang="ru-RU" altLang="ru-RU" sz="3200"/>
              <a:t>, изображенного на рисунке.</a:t>
            </a:r>
          </a:p>
        </p:txBody>
      </p:sp>
      <p:pic>
        <p:nvPicPr>
          <p:cNvPr id="9220" name="Picture 11">
            <a:extLst>
              <a:ext uri="{FF2B5EF4-FFF2-40B4-BE49-F238E27FC236}">
                <a16:creationId xmlns:a16="http://schemas.microsoft.com/office/drawing/2014/main" id="{B535BB9D-5555-4136-8281-B717EC5DE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3725" name="Group 13">
            <a:extLst>
              <a:ext uri="{FF2B5EF4-FFF2-40B4-BE49-F238E27FC236}">
                <a16:creationId xmlns:a16="http://schemas.microsoft.com/office/drawing/2014/main" id="{53999C2C-8A5E-4F4D-B3DD-60E3F4B163F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05000"/>
            <a:ext cx="5481638" cy="3079750"/>
            <a:chOff x="432" y="1200"/>
            <a:chExt cx="3453" cy="1940"/>
          </a:xfrm>
        </p:grpSpPr>
        <p:sp>
          <p:nvSpPr>
            <p:cNvPr id="9222" name="Text Box 4">
              <a:extLst>
                <a:ext uri="{FF2B5EF4-FFF2-40B4-BE49-F238E27FC236}">
                  <a16:creationId xmlns:a16="http://schemas.microsoft.com/office/drawing/2014/main" id="{9FF682DD-D1FE-492B-A925-887099E749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736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9223" name="Picture 12">
              <a:extLst>
                <a:ext uri="{FF2B5EF4-FFF2-40B4-BE49-F238E27FC236}">
                  <a16:creationId xmlns:a16="http://schemas.microsoft.com/office/drawing/2014/main" id="{B52E00F6-5069-4681-AEBB-077FD3DD28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C4B0875-3563-4AAB-8A72-F7D59C256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DB6E1C8C-4D3D-4CA6-BBC3-1D24F5EDD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треугольник, середины сторон которого отмечены на рисунке.</a:t>
            </a:r>
          </a:p>
        </p:txBody>
      </p:sp>
      <p:pic>
        <p:nvPicPr>
          <p:cNvPr id="11268" name="Picture 8">
            <a:extLst>
              <a:ext uri="{FF2B5EF4-FFF2-40B4-BE49-F238E27FC236}">
                <a16:creationId xmlns:a16="http://schemas.microsoft.com/office/drawing/2014/main" id="{AB037018-25F7-42B6-B357-293264BD8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8288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9370" name="Group 10">
            <a:extLst>
              <a:ext uri="{FF2B5EF4-FFF2-40B4-BE49-F238E27FC236}">
                <a16:creationId xmlns:a16="http://schemas.microsoft.com/office/drawing/2014/main" id="{565CE795-A003-420A-BF2C-2F3BC473D01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828800"/>
            <a:ext cx="5176838" cy="3094038"/>
            <a:chOff x="432" y="1152"/>
            <a:chExt cx="3261" cy="1949"/>
          </a:xfrm>
        </p:grpSpPr>
        <p:sp>
          <p:nvSpPr>
            <p:cNvPr id="11270" name="Text Box 6">
              <a:extLst>
                <a:ext uri="{FF2B5EF4-FFF2-40B4-BE49-F238E27FC236}">
                  <a16:creationId xmlns:a16="http://schemas.microsoft.com/office/drawing/2014/main" id="{D9E7B629-B8F3-47DA-AF29-F53599FAA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736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1271" name="Picture 9">
              <a:extLst>
                <a:ext uri="{FF2B5EF4-FFF2-40B4-BE49-F238E27FC236}">
                  <a16:creationId xmlns:a16="http://schemas.microsoft.com/office/drawing/2014/main" id="{27A2888B-17C1-45BE-9CA8-D231EE1CE7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152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A29E91A-7F95-4EED-AD9C-B2B0E632B7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4334D220-A644-450F-9A3D-AA4793E99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треугольник, середины сторон которого отмечены на рисунке.</a:t>
            </a:r>
          </a:p>
        </p:txBody>
      </p:sp>
      <p:pic>
        <p:nvPicPr>
          <p:cNvPr id="13316" name="Picture 8">
            <a:extLst>
              <a:ext uri="{FF2B5EF4-FFF2-40B4-BE49-F238E27FC236}">
                <a16:creationId xmlns:a16="http://schemas.microsoft.com/office/drawing/2014/main" id="{CEFD273D-0A32-4C81-9EBB-A16B659A4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1418" name="Group 10">
            <a:extLst>
              <a:ext uri="{FF2B5EF4-FFF2-40B4-BE49-F238E27FC236}">
                <a16:creationId xmlns:a16="http://schemas.microsoft.com/office/drawing/2014/main" id="{4C7C481E-1777-46A4-B23B-4EFF0EAF14C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05000"/>
            <a:ext cx="5481638" cy="3079750"/>
            <a:chOff x="432" y="1200"/>
            <a:chExt cx="3453" cy="1940"/>
          </a:xfrm>
        </p:grpSpPr>
        <p:sp>
          <p:nvSpPr>
            <p:cNvPr id="13318" name="Text Box 6">
              <a:extLst>
                <a:ext uri="{FF2B5EF4-FFF2-40B4-BE49-F238E27FC236}">
                  <a16:creationId xmlns:a16="http://schemas.microsoft.com/office/drawing/2014/main" id="{88999E49-BBFB-47D2-B4F3-2227749292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736"/>
              <a:ext cx="13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13319" name="Picture 9">
              <a:extLst>
                <a:ext uri="{FF2B5EF4-FFF2-40B4-BE49-F238E27FC236}">
                  <a16:creationId xmlns:a16="http://schemas.microsoft.com/office/drawing/2014/main" id="{2FBF87AD-E3DE-49F3-9AF3-DB624DA4D7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569BB6AB-A912-4D9F-982D-8AEC1A5F9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19313"/>
            <a:ext cx="3114675" cy="267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Text Box 3">
            <a:extLst>
              <a:ext uri="{FF2B5EF4-FFF2-40B4-BE49-F238E27FC236}">
                <a16:creationId xmlns:a16="http://schemas.microsoft.com/office/drawing/2014/main" id="{C0DEBDCB-4A5F-4B2B-AEE1-EE0F1B60A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" y="563563"/>
            <a:ext cx="91440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На рисунке изображена вершина и средняя линия треугольника. Изобразите сам треугольник.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0DEE693-2BF7-4806-AE52-A4D0DBF05A83}"/>
              </a:ext>
            </a:extLst>
          </p:cNvPr>
          <p:cNvGrpSpPr>
            <a:grpSpLocks/>
          </p:cNvGrpSpPr>
          <p:nvPr/>
        </p:nvGrpSpPr>
        <p:grpSpPr bwMode="auto">
          <a:xfrm>
            <a:off x="1233488" y="2133600"/>
            <a:ext cx="5157787" cy="3113088"/>
            <a:chOff x="1210071" y="1687661"/>
            <a:chExt cx="5158039" cy="3113915"/>
          </a:xfrm>
        </p:grpSpPr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AA945663-BD1F-4696-B90C-216C55E108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0071" y="4339911"/>
              <a:ext cx="22098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>
                  <a:solidFill>
                    <a:srgbClr val="FF0000"/>
                  </a:solidFill>
                </a:rPr>
                <a:t>Ответ:</a:t>
              </a:r>
            </a:p>
          </p:txBody>
        </p:sp>
        <p:pic>
          <p:nvPicPr>
            <p:cNvPr id="15367" name="Picture 2">
              <a:extLst>
                <a:ext uri="{FF2B5EF4-FFF2-40B4-BE49-F238E27FC236}">
                  <a16:creationId xmlns:a16="http://schemas.microsoft.com/office/drawing/2014/main" id="{CA914F17-E21E-4205-8622-9CF00A41F1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5" y="1687661"/>
              <a:ext cx="3092255" cy="2652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365" name="Rectangle 2">
            <a:extLst>
              <a:ext uri="{FF2B5EF4-FFF2-40B4-BE49-F238E27FC236}">
                <a16:creationId xmlns:a16="http://schemas.microsoft.com/office/drawing/2014/main" id="{690BEF12-7D32-4E94-A51A-DE9AF9410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71D9A35-3CCC-40A2-AC32-E13515C04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201E6184-F8AA-427E-9C70-EF94159E6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15963"/>
            <a:ext cx="91440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/>
              <a:t>	</a:t>
            </a:r>
            <a:r>
              <a:rPr lang="ru-RU" altLang="ru-RU" sz="3200"/>
              <a:t>Углы</a:t>
            </a:r>
            <a:r>
              <a:rPr lang="ru-RU" altLang="ru-RU" sz="3200">
                <a:cs typeface="Times New Roman" panose="02020603050405020304" pitchFamily="18" charset="0"/>
              </a:rPr>
              <a:t> треугольника равны </a:t>
            </a:r>
            <a:r>
              <a:rPr lang="ru-RU" altLang="ru-RU" sz="3200"/>
              <a:t>50</a:t>
            </a:r>
            <a:r>
              <a:rPr lang="ru-RU" altLang="ru-RU" sz="3200" baseline="30000"/>
              <a:t>о</a:t>
            </a:r>
            <a:r>
              <a:rPr lang="ru-RU" altLang="ru-RU" sz="3200"/>
              <a:t>, 60</a:t>
            </a:r>
            <a:r>
              <a:rPr lang="ru-RU" altLang="ru-RU" sz="3200" baseline="30000"/>
              <a:t>о</a:t>
            </a:r>
            <a:r>
              <a:rPr lang="ru-RU" altLang="ru-RU" sz="3200"/>
              <a:t> и 70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Найдите </a:t>
            </a:r>
            <a:r>
              <a:rPr lang="ru-RU" altLang="ru-RU" sz="3200"/>
              <a:t>углы</a:t>
            </a:r>
            <a:r>
              <a:rPr lang="ru-RU" altLang="ru-RU" sz="3200">
                <a:cs typeface="Times New Roman" panose="02020603050405020304" pitchFamily="18" charset="0"/>
              </a:rPr>
              <a:t> треугольника, вершинами которого являются середины сторон данного треугольника. </a:t>
            </a:r>
          </a:p>
        </p:txBody>
      </p:sp>
      <p:sp>
        <p:nvSpPr>
          <p:cNvPr id="397316" name="Text Box 4">
            <a:extLst>
              <a:ext uri="{FF2B5EF4-FFF2-40B4-BE49-F238E27FC236}">
                <a16:creationId xmlns:a16="http://schemas.microsoft.com/office/drawing/2014/main" id="{8960CD20-C084-41FE-817B-D8D7FBE19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50</a:t>
            </a:r>
            <a:r>
              <a:rPr lang="ru-RU" altLang="ru-RU" sz="3200" baseline="30000"/>
              <a:t>о</a:t>
            </a:r>
            <a:r>
              <a:rPr lang="ru-RU" altLang="ru-RU" sz="3200"/>
              <a:t>, 60</a:t>
            </a:r>
            <a:r>
              <a:rPr lang="ru-RU" altLang="ru-RU" sz="3200" baseline="30000"/>
              <a:t>о</a:t>
            </a:r>
            <a:r>
              <a:rPr lang="ru-RU" altLang="ru-RU" sz="3200"/>
              <a:t> и 70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1328</Words>
  <Application>Microsoft Office PowerPoint</Application>
  <PresentationFormat>Экран (4:3)</PresentationFormat>
  <Paragraphs>128</Paragraphs>
  <Slides>28</Slides>
  <Notes>28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Times New Roman</vt:lpstr>
      <vt:lpstr>Arial</vt:lpstr>
      <vt:lpstr>Оформление по умолчанию</vt:lpstr>
      <vt:lpstr>Точечный рисунок</vt:lpstr>
      <vt:lpstr>4. Средняя линия треугольника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Презентация PowerPoint</vt:lpstr>
      <vt:lpstr>Упражнение 20</vt:lpstr>
      <vt:lpstr>Презентация PowerPoint</vt:lpstr>
      <vt:lpstr>Упражнение 21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94</cp:revision>
  <dcterms:created xsi:type="dcterms:W3CDTF">2008-04-30T05:51:18Z</dcterms:created>
  <dcterms:modified xsi:type="dcterms:W3CDTF">2021-07-04T09:44:19Z</dcterms:modified>
</cp:coreProperties>
</file>