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55" r:id="rId2"/>
    <p:sldId id="426" r:id="rId3"/>
    <p:sldId id="422" r:id="rId4"/>
    <p:sldId id="404" r:id="rId5"/>
    <p:sldId id="424" r:id="rId6"/>
    <p:sldId id="405" r:id="rId7"/>
    <p:sldId id="423" r:id="rId8"/>
    <p:sldId id="425" r:id="rId9"/>
    <p:sldId id="352" r:id="rId10"/>
    <p:sldId id="420" r:id="rId11"/>
    <p:sldId id="421" r:id="rId12"/>
    <p:sldId id="417" r:id="rId13"/>
    <p:sldId id="418" r:id="rId14"/>
    <p:sldId id="419" r:id="rId15"/>
    <p:sldId id="416" r:id="rId16"/>
    <p:sldId id="381" r:id="rId17"/>
    <p:sldId id="382" r:id="rId18"/>
    <p:sldId id="406" r:id="rId19"/>
    <p:sldId id="407" r:id="rId20"/>
    <p:sldId id="408" r:id="rId21"/>
    <p:sldId id="399" r:id="rId22"/>
    <p:sldId id="402" r:id="rId23"/>
    <p:sldId id="403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398" r:id="rId32"/>
    <p:sldId id="427" r:id="rId33"/>
    <p:sldId id="428" r:id="rId34"/>
    <p:sldId id="429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A0110A-DC08-43E1-BB8D-4A4E4878CE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E472216-4D26-4514-9ACC-44744940E5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FA4C2AC-9A49-46FB-9EE0-A30AF935DEF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D8239B0-EB84-462E-9DFD-FA90D3E2D4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28B190F-4FB6-42A6-8A93-C8FA0A257F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DD94A9C-25CD-4619-AF86-FC7B413958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E8CC6C-7C22-440A-9C14-501E932C54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B251A7-95BF-4B6A-BF5C-B429C0D19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9D11B-F21F-447D-B6C4-0CA8FD35FDE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ADE15692-8C2F-4312-B61F-9FAF6CCDFD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16BECE69-5681-4CB0-BC67-9F21FEB16C9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FB73DA-11B9-40E2-8EF9-4BAE957136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1F35FE-14EA-49CF-9C8B-E26C7D921F9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BA161DEF-24F7-4778-9641-2AE2BFD9EE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6B60F120-7130-432B-A1E5-AFE6F943DA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31106C-ECA9-4B04-9718-819DD7FC1E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ABE200-03C2-4621-9DDE-61C0C1CF7A4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D7E15BF9-AA71-4BF3-9679-C6E5FA36CB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92B88180-3DC3-41C2-97ED-3D97ECFB745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2CE564-2281-4FE9-88F8-FD02A0E4D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8796B-A927-479A-B97D-9F56CD5A7E59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81954" name="Rectangle 1026">
            <a:extLst>
              <a:ext uri="{FF2B5EF4-FFF2-40B4-BE49-F238E27FC236}">
                <a16:creationId xmlns:a16="http://schemas.microsoft.com/office/drawing/2014/main" id="{33B4C8F4-6C77-4688-92DC-3A332475A2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1027">
            <a:extLst>
              <a:ext uri="{FF2B5EF4-FFF2-40B4-BE49-F238E27FC236}">
                <a16:creationId xmlns:a16="http://schemas.microsoft.com/office/drawing/2014/main" id="{CB084878-D00E-45C6-AF32-87DD48ABC04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F79546-1673-47FD-B30F-9C1F28C9D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8FEED-E0B1-4033-AC31-4837F0FB7E4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84002" name="Rectangle 1026">
            <a:extLst>
              <a:ext uri="{FF2B5EF4-FFF2-40B4-BE49-F238E27FC236}">
                <a16:creationId xmlns:a16="http://schemas.microsoft.com/office/drawing/2014/main" id="{197D9C83-3296-4926-A5A5-0753C8E439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1027">
            <a:extLst>
              <a:ext uri="{FF2B5EF4-FFF2-40B4-BE49-F238E27FC236}">
                <a16:creationId xmlns:a16="http://schemas.microsoft.com/office/drawing/2014/main" id="{EB03023D-0978-435F-92BE-680B23228B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7338B2-A1AE-4235-B4EE-123A57721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6CD4E-5B06-4A32-A1A6-AB855FB8E10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86050" name="Rectangle 1026">
            <a:extLst>
              <a:ext uri="{FF2B5EF4-FFF2-40B4-BE49-F238E27FC236}">
                <a16:creationId xmlns:a16="http://schemas.microsoft.com/office/drawing/2014/main" id="{3CC4407D-7051-4D56-94AA-893913F673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1027">
            <a:extLst>
              <a:ext uri="{FF2B5EF4-FFF2-40B4-BE49-F238E27FC236}">
                <a16:creationId xmlns:a16="http://schemas.microsoft.com/office/drawing/2014/main" id="{F5607194-C276-4F90-BB7F-650AB58E67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34AB0D3-7D5B-48F4-96EB-A2995AE931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BC9FF0-6174-490B-B6B6-82116EE8719F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9CF749AB-0ACE-41E5-BCFC-A99DFE66D1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31AEFB1A-9EB4-4AE6-91DC-56E74F6F905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218205-219D-4FC6-AA19-D9BDDC15D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90E2D-208C-4F7E-B0DB-A60D24C7D66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EBDD214F-9CC8-4457-9F24-DF2F57ED64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A6DB1855-663B-4EDD-AB56-F033A2E9465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BF9A52-C7E9-4F30-B13A-2E30DBF2F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8F001-5B73-4E63-90BD-8149DD33EE3C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E21034DA-5405-4E84-A88C-F8790D734D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5C9BA8EA-797D-45E1-83F7-877E9EA306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A55F43-4491-4177-BFEA-03B7EDC74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2C9F2B-85E9-4CF7-AF36-0494498CB87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30ED8F34-8E83-4DAC-B195-F81AAC8492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8A4EDDE1-7411-4025-B137-B2C44CD147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E9BED7-DB60-4B58-B245-27231F470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8D13F0-C62F-46C1-AD31-F9209964200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4C7ACF2C-5115-4ED4-85C9-C5657D4D45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9FDD87C2-868C-4A1C-932C-DB5DBF0E63A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B251A7-95BF-4B6A-BF5C-B429C0D19D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9D11B-F21F-447D-B6C4-0CA8FD35FDE2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ADE15692-8C2F-4312-B61F-9FAF6CCDFD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16BECE69-5681-4CB0-BC67-9F21FEB16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844957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82F522-6E44-4ABC-9F84-9170433899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219B3-D0CF-4294-B866-BB063012A2E7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BDD25E91-7464-4DF9-B57A-ACB57B06F2F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940DEF79-3101-445E-BBF6-0218FE9139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C0B60C-629E-4170-B85D-6E6D6F76A3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76870-DECB-4C76-A82E-CDE01A152AC8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92A5E3A8-3CB4-41CD-8CF4-8C4CBF47D5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ED93BC8F-3AC9-443E-A1B6-EEA9B1A056E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C74525-04F1-4418-9DE7-FDA434A0E5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22145-0809-400E-827A-3340599E6821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E9FD9C66-5D21-4FA4-B9E9-651C3634DA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621C766F-2F60-4A87-86CF-A16154B0BF7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556829-E505-4525-BEB8-6B3B0E3509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F61C9-D49D-49E0-BBA0-4C300EA3061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7DA3A69C-86B9-49EA-9BBB-42A752482A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7FDCDE59-80A1-4E53-8D88-9AE6976DE3C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B5D20DE-534E-4A15-A13D-03C6D9CBD6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4C94E9-FB2B-4FA2-B903-10520F75852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6833A161-184D-4E3D-93B5-0753202C077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4D448447-5875-433B-8E9D-8C026C7F1EA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3DA076-EA29-454E-A894-8689BFF754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C3D29-E8C3-4FDA-A4B6-F4FF6BCC3366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2C6087B3-19A6-4878-BA81-0915B6803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8243AE5A-2629-44D5-A17F-34E18E97D4C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02D907-2BCC-4B50-A674-731219B59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3357F-A643-42D3-AECF-B1C208E69117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CE15BD05-85AD-4C99-8625-F0D186439DE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E834FB4D-B3CE-4B87-89F7-24D45115CA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041B9C-0087-4CB3-A369-1E3C3C039A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AEA200-38D8-469B-8009-8466DD5EA533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092CA91D-12F6-4558-8457-F2C637414D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2FADF368-E5AD-4B28-A078-66C195EB788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24AA1A-44C3-4481-9A5B-6B8E3B3C28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DDD78-BFD0-4E55-8E67-80C967889117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2B3BD501-1E1C-4CB3-88E4-E950C7A0CC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A265D550-B62F-4146-943A-A48FEBEDE2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92199C-9BE8-4259-AB45-CCB10C681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3A4B9-387B-40DF-8C12-EB2E3A642488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FE4F73CA-26CB-432C-87AD-294036E647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AADA989A-02FE-403F-BA88-2DCDAAC238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E713F1-C9E0-486F-8B87-2CCFE45227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55D9D-122B-46F3-9556-390BCF8CC78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256086DC-BFA5-4DD6-9E22-D9647BE36C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BE795F74-09C0-43D0-AF82-839D478E76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31353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8FD795-87A5-4880-B7CA-96EE5A7A2D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7EA14-7C5E-4442-A318-EA9C90EE16FD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26E9F5E0-1044-44F5-817C-66041EDA9B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A7AF5E21-B472-4508-82D5-CFBD1D8BDE5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943223-6A15-4737-A6EF-821B5E0A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B9F0-D1BC-4720-8E47-5A2B4BC7E7F8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79F499D-FA65-412C-85ED-C7E9F930F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26F4812-D861-47E6-B3DF-0DC2C9FF1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943223-6A15-4737-A6EF-821B5E0A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B9F0-D1BC-4720-8E47-5A2B4BC7E7F8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79F499D-FA65-412C-85ED-C7E9F930F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26F4812-D861-47E6-B3DF-0DC2C9FF1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446514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943223-6A15-4737-A6EF-821B5E0A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B9F0-D1BC-4720-8E47-5A2B4BC7E7F8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79F499D-FA65-412C-85ED-C7E9F930F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26F4812-D861-47E6-B3DF-0DC2C9FF1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552264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943223-6A15-4737-A6EF-821B5E0A1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EB9F0-D1BC-4720-8E47-5A2B4BC7E7F8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C79F499D-FA65-412C-85ED-C7E9F930F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726F4812-D861-47E6-B3DF-0DC2C9FF1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74478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C79B0-CBDB-416E-BB63-923795D716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D9F4E-7FF3-4310-87B3-DF208DEC1B7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74F35C23-DB09-48FA-8A26-E608785354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8ED89DE0-D9CB-4426-9CB3-5DE9047989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50043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3485BB-03FA-425C-AE25-2A34D9E99A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2025A-D23C-47BC-8448-6F9A93BC522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DFB49E2A-5A62-44CD-B07F-1A47F2F4E0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AE357BC1-2528-4822-9DBC-3FA19CF3A42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75410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6A9CD4-8835-4AE5-8177-517E554E92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2A12B-9D4D-4DDE-BBEA-9AAE5F8D65A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ACA543D9-AD2F-4EBC-BDB3-F7313058535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6ED3FE0F-D4AF-4B08-A2B8-DB7C424B285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7953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F8E0A8-8BC1-43B5-A4EB-3AAB2A50EF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A665E-6CE4-470B-955A-D69EC65F53D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94242" name="Rectangle 2">
            <a:extLst>
              <a:ext uri="{FF2B5EF4-FFF2-40B4-BE49-F238E27FC236}">
                <a16:creationId xmlns:a16="http://schemas.microsoft.com/office/drawing/2014/main" id="{855DEB38-9B09-45A3-837F-92883CF89FE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25908298-45E2-4744-970C-5583C8E55B7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D889AE-3BFF-42CD-9BA6-72D071851C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87C36-E864-408D-8427-62CC5000EF73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AC1AA32B-522F-42BD-AC54-9AC8A9BAD74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FA15821-ACDF-40FC-9188-213E26A5A28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4B57B8-C0FF-4AB2-A036-9DA63BE6D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D42AE-461E-4328-A5B5-680347585DE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19727FEE-ED29-4552-A63F-26B4A2DE13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5A30F2B1-A0DF-42EB-B5B7-4A1820DE7A7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688FBF-2E9B-48D9-87C3-5541A28AC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72CFB8-7AF0-44B2-9AFE-F512423B7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C3E7D1-8E93-4D5E-B12A-02FE79B56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155008-2FAB-4F0A-B119-F14D7775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D011A2-5DDC-431D-8FDC-B6079E8BA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CECE2-0E4F-426A-B4A7-FFA5ABBF78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488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92F326-343C-4AD5-8B6E-34D1102BC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8E69E2-90DE-4F3A-9496-527928615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C0F73D-1810-48D3-9C84-FB037469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ACA744-1A3F-46D6-8C99-8311CA64F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6420A-406D-4EA9-802C-704E0552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5FACC-79A2-49E1-8ECF-7FB645E008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812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4D9016-61C3-4911-A5C5-9F6BD89A7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8F0AEE-C3F3-4912-891B-B0A5DA5DA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FD77B9-405A-4678-94DB-4E56C9C2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5165A-E8A4-4462-84CD-58B4CAD1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A3E7C6-DEF1-4DD2-886E-FA63C664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ACD64-082C-4D10-8C73-DC1D0210E4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001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780CE-4940-4BEF-A2B0-2BF41DA2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976C29-2E25-4DCF-BC95-1E37AA9A8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D8D8F6-ADC0-4E56-B082-BF84A3C6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4204F1-1AC6-4690-8A7E-A515D8D9A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3ADDDA-08C7-407C-A959-728415E5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0124C-BC8E-49D0-995E-0BD4FAE123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9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CD720-1F7D-4D36-8D2B-44CB82421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EA2B8E-9AB0-4C26-84A9-38870DE4F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93870C-15FB-4437-B9AC-0FD971CA4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2C394B-657A-46A6-8DBD-C72FE214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B79027-C987-4FAA-ABEB-1FBCB9D95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52C38-7C34-468F-949B-9EE6C46EB0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3096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8619A-C238-4C22-A458-FDF3A8D43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BB3366-DCA2-4CDD-8BF7-1FBE7612D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87ABA3-2B70-4B90-BF5B-67615A4D9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1B7C52-5F00-4FED-BFBE-F7FD61C4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567203-4067-4346-A663-84A11215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17388A7-372E-4DB8-ACC9-5B46CC550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D16B7-8DD1-49FF-BD9D-3D0046BB1A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237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E4BB1-5CCB-45A2-81D9-5A4B9B700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6A1E0F-309A-4D78-A508-0B8ACE304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62A660A-9EFE-4A9F-8835-4C0D534013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7A75F5D-C3F3-45DB-B0F7-225C69EF0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C0928C-9899-43B1-A6C8-4B13AF971E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D27065E-336A-45C5-B7AA-EEBD12281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9E3C05-B3B5-44C1-9D17-D2F8ECD0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F8BCD66-CCB3-4A32-98DF-A13CA84D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E9FBE-240F-4106-A21D-945EB46E07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089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D7073-6806-4BC4-997D-FF0703F04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AF74712-F57A-46B9-B2CE-C6F80B7B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A369D0-DEC5-45BF-B07F-9E827C4D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9814B8-2358-41EA-9AA2-F036FEDF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E62AE-9B2A-4DFB-82B3-C9D4018BBC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634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86F0295-47E1-44B8-85FE-095E898A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02B18CA-AA71-499F-A835-A7AF30DC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CF6C20-3694-4521-BB53-AC1AFB41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FE32A-9407-469E-BFA6-640CBD4073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902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4A8336-2AD2-405C-A174-163D1982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4EB54-59C7-444C-83CB-A08D2F49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8105DA-66CB-465A-9D1E-DD815FB50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4172E1-E9B4-40F2-B789-F99D8986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9B7EAF-A6DF-4312-8636-191BF8406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1A283D-2C05-4149-947F-FF1E6694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03313-8D18-457B-890E-07296B714B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215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7704F-C8B9-4C1F-B8A8-530BEDB5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CE6977-A471-4778-A349-014AFE573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DF3888-E55E-4B7C-9C23-695A7D4E1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80B8A1-46E0-4D72-91D6-C769AE61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91C062-3222-409C-9D6C-72BBDA9F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5A3122-39D5-4D19-AF69-34E1123CD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91FAA-37F2-4092-B23C-61B0539F9C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990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B8E257-9522-424C-8CC3-78B9F9FE9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C653C14-C4E3-4235-B811-89BAFC7DF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718A740-7124-4BDC-9EE0-627CC6A8F5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342E521-E16A-4709-B444-9CA0B9F22F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F747B56-8A8A-49FF-B03B-6E530C808A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D172D9-8B0E-44E4-A5A0-D478693FCA3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6B666E9-A464-4C6D-9C40-2EB0CF2F2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628800"/>
            <a:ext cx="7772400" cy="1476400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Прямоугольник, ромб, квадрат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44F4AB8F-B4F2-45A8-A7B5-2EBFAEA3B9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87075" name="Text Box 3">
            <a:extLst>
              <a:ext uri="{FF2B5EF4-FFF2-40B4-BE49-F238E27FC236}">
                <a16:creationId xmlns:a16="http://schemas.microsoft.com/office/drawing/2014/main" id="{0BBB5379-F98D-499E-B81B-156888D33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Верно</a:t>
            </a:r>
            <a:r>
              <a:rPr lang="ru-RU" altLang="ru-RU" sz="3200" dirty="0">
                <a:cs typeface="Times New Roman" panose="02020603050405020304" pitchFamily="18" charset="0"/>
              </a:rPr>
              <a:t> ли</a:t>
            </a:r>
            <a:r>
              <a:rPr lang="ru-RU" altLang="ru-RU" sz="3200" dirty="0"/>
              <a:t>, что если диагонали</a:t>
            </a:r>
            <a:r>
              <a:rPr lang="ru-RU" altLang="ru-RU" sz="3200" dirty="0">
                <a:cs typeface="Times New Roman" panose="02020603050405020304" pitchFamily="18" charset="0"/>
              </a:rPr>
              <a:t> четырехугольник</a:t>
            </a:r>
            <a:r>
              <a:rPr lang="ru-RU" altLang="ru-RU" sz="3200" dirty="0"/>
              <a:t>а равны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то этот четырехугольник – прямоугольник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387076" name="Group 4">
            <a:extLst>
              <a:ext uri="{FF2B5EF4-FFF2-40B4-BE49-F238E27FC236}">
                <a16:creationId xmlns:a16="http://schemas.microsoft.com/office/drawing/2014/main" id="{23535B57-9242-4733-9770-82CCFFCAB5A7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743200"/>
            <a:ext cx="8001000" cy="3036888"/>
            <a:chOff x="336" y="1728"/>
            <a:chExt cx="5040" cy="1913"/>
          </a:xfrm>
        </p:grpSpPr>
        <p:sp>
          <p:nvSpPr>
            <p:cNvPr id="387077" name="Text Box 5">
              <a:extLst>
                <a:ext uri="{FF2B5EF4-FFF2-40B4-BE49-F238E27FC236}">
                  <a16:creationId xmlns:a16="http://schemas.microsoft.com/office/drawing/2014/main" id="{174F3B84-BB99-4444-A81A-7BF8738EBA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6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Нет</a:t>
              </a:r>
              <a:r>
                <a:rPr lang="en-US" altLang="ru-RU" sz="3200"/>
                <a:t>.</a:t>
              </a:r>
              <a:endParaRPr lang="ru-RU" altLang="ru-RU" sz="3200"/>
            </a:p>
          </p:txBody>
        </p:sp>
        <p:pic>
          <p:nvPicPr>
            <p:cNvPr id="387078" name="Picture 6">
              <a:extLst>
                <a:ext uri="{FF2B5EF4-FFF2-40B4-BE49-F238E27FC236}">
                  <a16:creationId xmlns:a16="http://schemas.microsoft.com/office/drawing/2014/main" id="{17EC66FA-B659-40D0-92FB-0349731F3D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1728"/>
              <a:ext cx="1972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7B05FA8F-68F3-4842-9E38-5D36DB194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5A73221E-5383-4246-A85A-106271C80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Верно ли, что если в  четырехугольнике один угол прямой, а диагонали равны, то он является прямоугольником?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389124" name="Group 4">
            <a:extLst>
              <a:ext uri="{FF2B5EF4-FFF2-40B4-BE49-F238E27FC236}">
                <a16:creationId xmlns:a16="http://schemas.microsoft.com/office/drawing/2014/main" id="{8A874514-F00C-4922-A6A1-51E9C816F053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971800"/>
            <a:ext cx="6483350" cy="3036888"/>
            <a:chOff x="384" y="1872"/>
            <a:chExt cx="4084" cy="1913"/>
          </a:xfrm>
        </p:grpSpPr>
        <p:sp>
          <p:nvSpPr>
            <p:cNvPr id="389125" name="Text Box 5">
              <a:extLst>
                <a:ext uri="{FF2B5EF4-FFF2-40B4-BE49-F238E27FC236}">
                  <a16:creationId xmlns:a16="http://schemas.microsoft.com/office/drawing/2014/main" id="{C63A0C73-E751-46B0-946D-4B1B92093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264"/>
              <a:ext cx="15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/>
                <a:t>Нет.</a:t>
              </a:r>
            </a:p>
          </p:txBody>
        </p:sp>
        <p:pic>
          <p:nvPicPr>
            <p:cNvPr id="389126" name="Picture 6">
              <a:extLst>
                <a:ext uri="{FF2B5EF4-FFF2-40B4-BE49-F238E27FC236}">
                  <a16:creationId xmlns:a16="http://schemas.microsoft.com/office/drawing/2014/main" id="{7F1E0DD7-79E2-488C-8ADB-5B99041EA3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872"/>
              <a:ext cx="1972" cy="1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7B6D5A61-5833-45D2-8D0D-97660FD8D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6A315346-1E1D-467D-BE55-680C89239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Изобразите прямоугольник, две противоположные вершины которого даны на рисунке, а оставшиеся вершины расположены в узлах сетки. Сколько решений имеет задача?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380933" name="Picture 5">
            <a:extLst>
              <a:ext uri="{FF2B5EF4-FFF2-40B4-BE49-F238E27FC236}">
                <a16:creationId xmlns:a16="http://schemas.microsoft.com/office/drawing/2014/main" id="{D7BE1DE3-9376-4460-B6C2-2057A4CB0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8956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0935" name="Group 7">
            <a:extLst>
              <a:ext uri="{FF2B5EF4-FFF2-40B4-BE49-F238E27FC236}">
                <a16:creationId xmlns:a16="http://schemas.microsoft.com/office/drawing/2014/main" id="{C163769B-17E6-458A-97BD-1FC4E5D3CEBA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95600"/>
            <a:ext cx="5481638" cy="3079750"/>
            <a:chOff x="288" y="1824"/>
            <a:chExt cx="3453" cy="1940"/>
          </a:xfrm>
        </p:grpSpPr>
        <p:sp>
          <p:nvSpPr>
            <p:cNvPr id="380932" name="Text Box 4">
              <a:extLst>
                <a:ext uri="{FF2B5EF4-FFF2-40B4-BE49-F238E27FC236}">
                  <a16:creationId xmlns:a16="http://schemas.microsoft.com/office/drawing/2014/main" id="{83911806-D9BB-41B8-A1C1-E05BF417D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3.</a:t>
              </a:r>
            </a:p>
          </p:txBody>
        </p:sp>
        <p:pic>
          <p:nvPicPr>
            <p:cNvPr id="380934" name="Picture 6">
              <a:extLst>
                <a:ext uri="{FF2B5EF4-FFF2-40B4-BE49-F238E27FC236}">
                  <a16:creationId xmlns:a16="http://schemas.microsoft.com/office/drawing/2014/main" id="{AD131BF0-65AB-4F07-B754-5BB8D897B1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824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FF8C73A4-2632-45F7-A6C7-CBD6813A9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2F096E81-2084-4385-93F1-799148465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Изобразите ромб, две противоположные вершины которого даны на рисунке, а оставшиеся вершины расположены в узлах сетки. Сколько решений имеет задача?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382987" name="Picture 11">
            <a:extLst>
              <a:ext uri="{FF2B5EF4-FFF2-40B4-BE49-F238E27FC236}">
                <a16:creationId xmlns:a16="http://schemas.microsoft.com/office/drawing/2014/main" id="{D6FD55A7-AE2C-44D5-8F4B-A762FF0C0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2989" name="Group 13">
            <a:extLst>
              <a:ext uri="{FF2B5EF4-FFF2-40B4-BE49-F238E27FC236}">
                <a16:creationId xmlns:a16="http://schemas.microsoft.com/office/drawing/2014/main" id="{C983644A-5D52-4C25-944D-898EFBB18B5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819400"/>
            <a:ext cx="5710238" cy="3079750"/>
            <a:chOff x="288" y="1776"/>
            <a:chExt cx="3597" cy="1940"/>
          </a:xfrm>
        </p:grpSpPr>
        <p:sp>
          <p:nvSpPr>
            <p:cNvPr id="382982" name="Text Box 6">
              <a:extLst>
                <a:ext uri="{FF2B5EF4-FFF2-40B4-BE49-F238E27FC236}">
                  <a16:creationId xmlns:a16="http://schemas.microsoft.com/office/drawing/2014/main" id="{CA204EFC-1B83-42E7-B593-2BB2A72FBE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3.</a:t>
              </a:r>
            </a:p>
          </p:txBody>
        </p:sp>
        <p:pic>
          <p:nvPicPr>
            <p:cNvPr id="382988" name="Picture 12">
              <a:extLst>
                <a:ext uri="{FF2B5EF4-FFF2-40B4-BE49-F238E27FC236}">
                  <a16:creationId xmlns:a16="http://schemas.microsoft.com/office/drawing/2014/main" id="{83DD63AD-6B5F-4EBC-B871-2DE2547096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776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1026">
            <a:extLst>
              <a:ext uri="{FF2B5EF4-FFF2-40B4-BE49-F238E27FC236}">
                <a16:creationId xmlns:a16="http://schemas.microsoft.com/office/drawing/2014/main" id="{9322C3E8-495A-4701-8178-A9AA5655F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85027" name="Text Box 1027">
            <a:extLst>
              <a:ext uri="{FF2B5EF4-FFF2-40B4-BE49-F238E27FC236}">
                <a16:creationId xmlns:a16="http://schemas.microsoft.com/office/drawing/2014/main" id="{87B6E7CA-7B15-4FB9-BE1F-409EADFF4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	Изобразите квадрат, две противоположные вершины которого даны на рисунке, а оставшиеся вершины расположены в узлах сетки. Сколько решений имеет задача?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385028" name="Picture 1028">
            <a:extLst>
              <a:ext uri="{FF2B5EF4-FFF2-40B4-BE49-F238E27FC236}">
                <a16:creationId xmlns:a16="http://schemas.microsoft.com/office/drawing/2014/main" id="{F8A0ABA0-529F-4CE8-A230-AF896E2F4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667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5029" name="Group 1029">
            <a:extLst>
              <a:ext uri="{FF2B5EF4-FFF2-40B4-BE49-F238E27FC236}">
                <a16:creationId xmlns:a16="http://schemas.microsoft.com/office/drawing/2014/main" id="{9C93E2E4-DDB5-4360-97CD-8D20848CA72D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667000"/>
            <a:ext cx="5710238" cy="3170238"/>
            <a:chOff x="288" y="1680"/>
            <a:chExt cx="3597" cy="1997"/>
          </a:xfrm>
        </p:grpSpPr>
        <p:sp>
          <p:nvSpPr>
            <p:cNvPr id="385030" name="Text Box 1030">
              <a:extLst>
                <a:ext uri="{FF2B5EF4-FFF2-40B4-BE49-F238E27FC236}">
                  <a16:creationId xmlns:a16="http://schemas.microsoft.com/office/drawing/2014/main" id="{17AAC035-C7E6-4B07-A26D-A97322414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312"/>
              <a:ext cx="1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/>
                <a:t> 1.</a:t>
              </a:r>
            </a:p>
          </p:txBody>
        </p:sp>
        <p:pic>
          <p:nvPicPr>
            <p:cNvPr id="385031" name="Picture 1031">
              <a:extLst>
                <a:ext uri="{FF2B5EF4-FFF2-40B4-BE49-F238E27FC236}">
                  <a16:creationId xmlns:a16="http://schemas.microsoft.com/office/drawing/2014/main" id="{36AC4EDD-38C1-42E4-ADB3-17194D0E08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68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5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1026">
            <a:extLst>
              <a:ext uri="{FF2B5EF4-FFF2-40B4-BE49-F238E27FC236}">
                <a16:creationId xmlns:a16="http://schemas.microsoft.com/office/drawing/2014/main" id="{371479A7-BB23-4A5E-9E3B-2F52F4AA4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78883" name="Text Box 1027">
            <a:extLst>
              <a:ext uri="{FF2B5EF4-FFF2-40B4-BE49-F238E27FC236}">
                <a16:creationId xmlns:a16="http://schemas.microsoft.com/office/drawing/2014/main" id="{50B1AFC8-DBFF-465B-8855-63DF335F6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ru-RU" altLang="ru-RU" sz="3200" dirty="0">
                <a:cs typeface="Times New Roman" panose="02020603050405020304" pitchFamily="18" charset="0"/>
              </a:rPr>
              <a:t>, принадлежащей гипотенузе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прямоугольного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проведены две прямые, параллельные катетам. Сумма периметров получившихся треугольников </a:t>
            </a:r>
            <a:r>
              <a:rPr lang="en-US" altLang="ru-RU" sz="3200" i="1" dirty="0">
                <a:cs typeface="Times New Roman" panose="02020603050405020304" pitchFamily="18" charset="0"/>
              </a:rPr>
              <a:t>AKD </a:t>
            </a:r>
            <a:r>
              <a:rPr lang="ru-RU" altLang="ru-RU" sz="3200" dirty="0">
                <a:cs typeface="Times New Roman" panose="02020603050405020304" pitchFamily="18" charset="0"/>
              </a:rPr>
              <a:t>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DLB </a:t>
            </a:r>
            <a:r>
              <a:rPr lang="ru-RU" altLang="ru-RU" sz="3200" dirty="0">
                <a:cs typeface="Times New Roman" panose="02020603050405020304" pitchFamily="18" charset="0"/>
              </a:rPr>
              <a:t>равна 10 см. Найдите периметр данного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78884" name="Text Box 1028">
            <a:extLst>
              <a:ext uri="{FF2B5EF4-FFF2-40B4-BE49-F238E27FC236}">
                <a16:creationId xmlns:a16="http://schemas.microsoft.com/office/drawing/2014/main" id="{080490C9-54CC-4616-BB8B-FD2C19CA2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 см.</a:t>
            </a:r>
          </a:p>
        </p:txBody>
      </p:sp>
      <p:pic>
        <p:nvPicPr>
          <p:cNvPr id="378885" name="Picture 1029">
            <a:extLst>
              <a:ext uri="{FF2B5EF4-FFF2-40B4-BE49-F238E27FC236}">
                <a16:creationId xmlns:a16="http://schemas.microsoft.com/office/drawing/2014/main" id="{00D2FDAD-E167-4902-A96E-0164D25FC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505200"/>
            <a:ext cx="2628900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712FD119-AD4E-4171-B565-728C90718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81C9AECD-B3D3-4D99-9D3B-8393E9D2A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85800"/>
            <a:ext cx="8382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равных прямоугольных треугольника приложили один к другому таким образом, что их гипотенузы совпали, а неравные острые углы приложились один к другому. Какой при этом получился четырехугольник?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305166" name="Group 14">
            <a:extLst>
              <a:ext uri="{FF2B5EF4-FFF2-40B4-BE49-F238E27FC236}">
                <a16:creationId xmlns:a16="http://schemas.microsoft.com/office/drawing/2014/main" id="{ABA5C445-3586-416D-A540-AA10A2AAB78F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810000"/>
            <a:ext cx="8045450" cy="1874838"/>
            <a:chOff x="336" y="2400"/>
            <a:chExt cx="5068" cy="1181"/>
          </a:xfrm>
        </p:grpSpPr>
        <p:sp>
          <p:nvSpPr>
            <p:cNvPr id="305156" name="Text Box 4">
              <a:extLst>
                <a:ext uri="{FF2B5EF4-FFF2-40B4-BE49-F238E27FC236}">
                  <a16:creationId xmlns:a16="http://schemas.microsoft.com/office/drawing/2014/main" id="{BB7B9C84-FAE6-45E8-A4B7-F9CE6A7D4F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Прямоугольник.</a:t>
              </a:r>
            </a:p>
          </p:txBody>
        </p:sp>
        <p:pic>
          <p:nvPicPr>
            <p:cNvPr id="305165" name="Picture 13">
              <a:extLst>
                <a:ext uri="{FF2B5EF4-FFF2-40B4-BE49-F238E27FC236}">
                  <a16:creationId xmlns:a16="http://schemas.microsoft.com/office/drawing/2014/main" id="{D26D821B-88B2-4D9A-9913-2BC4D33994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2400"/>
              <a:ext cx="2140" cy="11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72A5523D-3B03-482B-855B-CFC1F5750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21CEF2F6-4E87-4F12-BCA5-262701EDA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Меньшая сторона прямоугольника равна 5 см, диагонали пересекаются под углом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диагонали прямоугольника.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33FD15B0-C97D-470D-93CC-A434E2D3C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29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 см</a:t>
            </a:r>
            <a:r>
              <a:rPr lang="en-US" altLang="ru-RU" sz="3200"/>
              <a:t>.</a:t>
            </a:r>
            <a:endParaRPr lang="ru-RU" altLang="ru-RU" sz="3200"/>
          </a:p>
        </p:txBody>
      </p:sp>
      <p:pic>
        <p:nvPicPr>
          <p:cNvPr id="307210" name="Picture 10">
            <a:extLst>
              <a:ext uri="{FF2B5EF4-FFF2-40B4-BE49-F238E27FC236}">
                <a16:creationId xmlns:a16="http://schemas.microsoft.com/office/drawing/2014/main" id="{361F9602-F5AA-4698-B3F6-241FC21E3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3687763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F08AC230-2DC3-4153-9770-D00D08B250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CAA53F71-49F0-4C23-AB98-BD58A3847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прямоугольнике диагональ делит угол в отношении 1:2, меньшая его сторона равна 5 см. Найдите диагонали данного прямоугольника.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58404" name="Text Box 4">
            <a:extLst>
              <a:ext uri="{FF2B5EF4-FFF2-40B4-BE49-F238E27FC236}">
                <a16:creationId xmlns:a16="http://schemas.microsoft.com/office/drawing/2014/main" id="{98E8F956-A11B-43F2-99F1-A0C9E56FA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257800"/>
            <a:ext cx="807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10 см.</a:t>
            </a:r>
            <a:r>
              <a:rPr lang="ru-RU" altLang="ru-RU" sz="2800"/>
              <a:t> </a:t>
            </a:r>
          </a:p>
        </p:txBody>
      </p:sp>
      <p:pic>
        <p:nvPicPr>
          <p:cNvPr id="358405" name="Picture 5">
            <a:extLst>
              <a:ext uri="{FF2B5EF4-FFF2-40B4-BE49-F238E27FC236}">
                <a16:creationId xmlns:a16="http://schemas.microsoft.com/office/drawing/2014/main" id="{718D6C7E-5667-4526-B35A-75C191D4C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74662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ED4B45B5-9769-4F67-8610-8CBC59FD0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88C3E2F1-9BFE-4075-90D9-C5EA69B4F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Диагональ прямоугольника вдвое больше одной из его сторон. Какие углы образуют диагонали  со сторонами  прямоугольника?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60452" name="Text Box 4">
            <a:extLst>
              <a:ext uri="{FF2B5EF4-FFF2-40B4-BE49-F238E27FC236}">
                <a16:creationId xmlns:a16="http://schemas.microsoft.com/office/drawing/2014/main" id="{157F3944-D4F8-47A5-94EE-B5C96DD8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/>
              <a:t> и 60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r>
              <a:rPr lang="ru-RU" altLang="ru-RU" sz="2800"/>
              <a:t> </a:t>
            </a:r>
          </a:p>
        </p:txBody>
      </p:sp>
      <p:pic>
        <p:nvPicPr>
          <p:cNvPr id="360453" name="Picture 5">
            <a:extLst>
              <a:ext uri="{FF2B5EF4-FFF2-40B4-BE49-F238E27FC236}">
                <a16:creationId xmlns:a16="http://schemas.microsoft.com/office/drawing/2014/main" id="{11A8A0E9-4AB5-44DD-93F2-27418D5B7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62200"/>
            <a:ext cx="474662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id="{D6B666E9-A464-4C6D-9C40-2EB0CF2F2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Прямоугольник</a:t>
            </a:r>
          </a:p>
        </p:txBody>
      </p:sp>
      <p:sp>
        <p:nvSpPr>
          <p:cNvPr id="249859" name="Text Box 3">
            <a:extLst>
              <a:ext uri="{FF2B5EF4-FFF2-40B4-BE49-F238E27FC236}">
                <a16:creationId xmlns:a16="http://schemas.microsoft.com/office/drawing/2014/main" id="{314C43EA-0371-41CA-8B76-E1018D153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Четырехугольник</a:t>
            </a:r>
            <a:r>
              <a:rPr lang="ru-RU" altLang="ru-RU" sz="2800" dirty="0">
                <a:cs typeface="Times New Roman" panose="02020603050405020304" pitchFamily="18" charset="0"/>
              </a:rPr>
              <a:t>, у которого все углы прямые, называется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 прямоугольником</a:t>
            </a:r>
            <a:r>
              <a:rPr lang="ru-RU" altLang="ru-RU" sz="2800" dirty="0">
                <a:solidFill>
                  <a:srgbClr val="FF3300"/>
                </a:solidFill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49874" name="Picture 18">
            <a:extLst>
              <a:ext uri="{FF2B5EF4-FFF2-40B4-BE49-F238E27FC236}">
                <a16:creationId xmlns:a16="http://schemas.microsoft.com/office/drawing/2014/main" id="{B0F0CC54-5FC2-4B4B-8855-9395F7E57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344863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73" name="Text Box 17">
            <a:extLst>
              <a:ext uri="{FF2B5EF4-FFF2-40B4-BE49-F238E27FC236}">
                <a16:creationId xmlns:a16="http://schemas.microsoft.com/office/drawing/2014/main" id="{E73D623A-9EA4-4111-A242-080A841A4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8392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Ясно, что </a:t>
            </a:r>
            <a:r>
              <a:rPr lang="ru-RU" altLang="ru-RU" sz="2800" dirty="0">
                <a:cs typeface="Times New Roman" panose="02020603050405020304" pitchFamily="18" charset="0"/>
              </a:rPr>
              <a:t>прямоугольник является частным случаем параллелограмма, </a:t>
            </a:r>
            <a:r>
              <a:rPr lang="ru-RU" altLang="ru-RU" sz="2800" dirty="0"/>
              <a:t>следовательно,</a:t>
            </a:r>
            <a:r>
              <a:rPr lang="ru-RU" altLang="ru-RU" sz="2800" dirty="0">
                <a:cs typeface="Times New Roman" panose="02020603050405020304" pitchFamily="18" charset="0"/>
              </a:rPr>
              <a:t> он обладает всеми свойствами параллелограмма. В частности, в прямоугольнике противоположные стороны попарно равны и диагонали в точке пересечения делятся пополам. </a:t>
            </a:r>
          </a:p>
        </p:txBody>
      </p:sp>
    </p:spTree>
    <p:extLst>
      <p:ext uri="{BB962C8B-B14F-4D97-AF65-F5344CB8AC3E}">
        <p14:creationId xmlns:p14="http://schemas.microsoft.com/office/powerpoint/2010/main" val="4290902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4522CD5D-A96A-48C5-9A37-A16EB3524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BE9B4603-F134-4745-90A8-B8D3ABDC3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Тупой угол между диагоналями прямоугольника равен 120</a:t>
            </a:r>
            <a:r>
              <a:rPr lang="en-US" altLang="ru-RU" sz="3200" dirty="0"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ru-RU" altLang="ru-RU" sz="3200" dirty="0">
                <a:cs typeface="Times New Roman" panose="02020603050405020304" pitchFamily="18" charset="0"/>
              </a:rPr>
              <a:t>. Чему при этом будет равно отношение его меньшей стороны к диагонали?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62500" name="Text Box 4">
            <a:extLst>
              <a:ext uri="{FF2B5EF4-FFF2-40B4-BE49-F238E27FC236}">
                <a16:creationId xmlns:a16="http://schemas.microsoft.com/office/drawing/2014/main" id="{37EB87E3-B493-4D33-9DB1-A6B32DAF8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578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1:2.</a:t>
            </a:r>
            <a:r>
              <a:rPr lang="ru-RU" altLang="ru-RU" sz="2800"/>
              <a:t> </a:t>
            </a:r>
          </a:p>
        </p:txBody>
      </p:sp>
      <p:pic>
        <p:nvPicPr>
          <p:cNvPr id="362502" name="Picture 6">
            <a:extLst>
              <a:ext uri="{FF2B5EF4-FFF2-40B4-BE49-F238E27FC236}">
                <a16:creationId xmlns:a16="http://schemas.microsoft.com/office/drawing/2014/main" id="{D28F9E68-E7E5-4D36-8130-B1C03C82F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43200"/>
            <a:ext cx="474662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50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0015260A-3D90-4B99-99F9-5133A2CE81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1F12B00B-B7BF-4765-A035-0655C6B11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прямоугольном треугольнике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из вершины прямого угла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опущена высота </a:t>
            </a:r>
            <a:r>
              <a:rPr lang="en-US" altLang="ru-RU" sz="3200" i="1" dirty="0">
                <a:cs typeface="Times New Roman" panose="02020603050405020304" pitchFamily="18" charset="0"/>
              </a:rPr>
              <a:t>CH</a:t>
            </a:r>
            <a:r>
              <a:rPr lang="ru-RU" altLang="ru-RU" sz="3200" dirty="0">
                <a:cs typeface="Times New Roman" panose="02020603050405020304" pitchFamily="18" charset="0"/>
              </a:rPr>
              <a:t>, равная 3 см. Из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H</a:t>
            </a:r>
            <a:r>
              <a:rPr lang="ru-RU" altLang="ru-RU" sz="3200" dirty="0">
                <a:cs typeface="Times New Roman" panose="02020603050405020304" pitchFamily="18" charset="0"/>
              </a:rPr>
              <a:t> опущены перпендикуляры </a:t>
            </a:r>
            <a:r>
              <a:rPr lang="en-US" altLang="ru-RU" sz="3200" i="1" dirty="0">
                <a:cs typeface="Times New Roman" panose="02020603050405020304" pitchFamily="18" charset="0"/>
              </a:rPr>
              <a:t>HK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HL</a:t>
            </a:r>
            <a:r>
              <a:rPr lang="ru-RU" altLang="ru-RU" sz="3200" dirty="0">
                <a:cs typeface="Times New Roman" panose="02020603050405020304" pitchFamily="18" charset="0"/>
              </a:rPr>
              <a:t> на катеты треугольника. Найдите расстояние между точками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L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44068" name="Text Box 4">
            <a:extLst>
              <a:ext uri="{FF2B5EF4-FFF2-40B4-BE49-F238E27FC236}">
                <a16:creationId xmlns:a16="http://schemas.microsoft.com/office/drawing/2014/main" id="{B61AE680-3FA1-4247-BAE8-4DC7215A8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198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 см.</a:t>
            </a:r>
          </a:p>
        </p:txBody>
      </p:sp>
      <p:pic>
        <p:nvPicPr>
          <p:cNvPr id="344071" name="Picture 7">
            <a:extLst>
              <a:ext uri="{FF2B5EF4-FFF2-40B4-BE49-F238E27FC236}">
                <a16:creationId xmlns:a16="http://schemas.microsoft.com/office/drawing/2014/main" id="{0249D90C-D949-4517-A8EC-7530BB061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7600"/>
            <a:ext cx="4681538" cy="254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6087ADF7-CE0E-419F-AD6A-D48919C7C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F5FF25D0-EBB0-46A9-94DD-1FD43705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диагонали прямоугольника, если его периметр равен 34 см, а периметр одного из треугольников, на которые диагональ разделила прямоугольник, равен 30 см.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id="{537B3586-27E0-4D55-A4C2-ECE0D2CA5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5626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13 см.</a:t>
            </a:r>
            <a:r>
              <a:rPr lang="ru-RU" altLang="ru-RU" sz="2800"/>
              <a:t> </a:t>
            </a:r>
          </a:p>
        </p:txBody>
      </p:sp>
      <p:pic>
        <p:nvPicPr>
          <p:cNvPr id="350215" name="Picture 7">
            <a:extLst>
              <a:ext uri="{FF2B5EF4-FFF2-40B4-BE49-F238E27FC236}">
                <a16:creationId xmlns:a16="http://schemas.microsoft.com/office/drawing/2014/main" id="{3F82D2A0-6E6C-49FD-B8F0-3043E5983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90800"/>
            <a:ext cx="474662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8A8D1F68-0734-47ED-873B-924B56A92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C9F37038-8DF8-40BD-B71F-00707503C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прямоугольнике острый угол между его диагоналями равен 50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углы, которые образуют диагонали со сторонами прямоугольника.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52260" name="Text Box 4">
            <a:extLst>
              <a:ext uri="{FF2B5EF4-FFF2-40B4-BE49-F238E27FC236}">
                <a16:creationId xmlns:a16="http://schemas.microsoft.com/office/drawing/2014/main" id="{66A0E96B-4944-4436-9F5C-B54942C8E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62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25</a:t>
            </a:r>
            <a:r>
              <a:rPr lang="ru-RU" altLang="ru-RU" sz="3200" baseline="30000"/>
              <a:t>о</a:t>
            </a:r>
            <a:r>
              <a:rPr lang="ru-RU" altLang="ru-RU" sz="3200"/>
              <a:t> и 65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endParaRPr lang="ru-RU" altLang="ru-RU" sz="2800" i="1"/>
          </a:p>
        </p:txBody>
      </p:sp>
      <p:pic>
        <p:nvPicPr>
          <p:cNvPr id="352264" name="Picture 8">
            <a:extLst>
              <a:ext uri="{FF2B5EF4-FFF2-40B4-BE49-F238E27FC236}">
                <a16:creationId xmlns:a16="http://schemas.microsoft.com/office/drawing/2014/main" id="{80534BCE-048B-4C72-809C-86E75D58E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743200"/>
            <a:ext cx="4746625" cy="257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60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51E7EAD7-5933-4D22-98DD-72676A96E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786B986F-04AE-406F-8CC9-CFB602B09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Перпендикуляр </a:t>
            </a:r>
            <a:r>
              <a:rPr lang="en-US" altLang="ru-RU" sz="3200" i="1" dirty="0">
                <a:cs typeface="Times New Roman" panose="02020603050405020304" pitchFamily="18" charset="0"/>
              </a:rPr>
              <a:t>BH</a:t>
            </a:r>
            <a:r>
              <a:rPr lang="ru-RU" altLang="ru-RU" sz="3200" dirty="0">
                <a:cs typeface="Times New Roman" panose="02020603050405020304" pitchFamily="18" charset="0"/>
              </a:rPr>
              <a:t>, опущенный из вершины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прямоугольника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ABCD</a:t>
            </a:r>
            <a:r>
              <a:rPr lang="ru-RU" altLang="ru-RU" sz="3200" dirty="0">
                <a:cs typeface="Times New Roman" panose="02020603050405020304" pitchFamily="18" charset="0"/>
              </a:rPr>
              <a:t> на его диагональ </a:t>
            </a:r>
            <a:r>
              <a:rPr lang="en-US" altLang="ru-RU" sz="3200" i="1" dirty="0">
                <a:cs typeface="Times New Roman" panose="02020603050405020304" pitchFamily="18" charset="0"/>
              </a:rPr>
              <a:t>AC</a:t>
            </a:r>
            <a:r>
              <a:rPr lang="ru-RU" altLang="ru-RU" sz="3200" dirty="0">
                <a:cs typeface="Times New Roman" panose="02020603050405020304" pitchFamily="18" charset="0"/>
              </a:rPr>
              <a:t>, делит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в отношении 2:3. Найдите: а) углы, которые образуют диагонали данного прямоугольника с его сторонами; б) угол между перпендикуляром </a:t>
            </a:r>
            <a:r>
              <a:rPr lang="en-US" altLang="ru-RU" sz="3200" i="1" dirty="0">
                <a:cs typeface="Times New Roman" panose="02020603050405020304" pitchFamily="18" charset="0"/>
              </a:rPr>
              <a:t>BH</a:t>
            </a:r>
            <a:r>
              <a:rPr lang="ru-RU" altLang="ru-RU" sz="3200" dirty="0">
                <a:cs typeface="Times New Roman" panose="02020603050405020304" pitchFamily="18" charset="0"/>
              </a:rPr>
              <a:t> и диагональю </a:t>
            </a:r>
            <a:r>
              <a:rPr lang="en-US" altLang="ru-RU" sz="3200" i="1" dirty="0">
                <a:cs typeface="Times New Roman" panose="02020603050405020304" pitchFamily="18" charset="0"/>
              </a:rPr>
              <a:t>BD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64548" name="Text Box 4">
            <a:extLst>
              <a:ext uri="{FF2B5EF4-FFF2-40B4-BE49-F238E27FC236}">
                <a16:creationId xmlns:a16="http://schemas.microsoft.com/office/drawing/2014/main" id="{685238BB-1DB3-4800-A5DC-DEB2C5031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943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а) 36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 и 54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</a:t>
            </a:r>
            <a:endParaRPr lang="ru-RU" altLang="ru-RU" sz="3200"/>
          </a:p>
        </p:txBody>
      </p:sp>
      <p:pic>
        <p:nvPicPr>
          <p:cNvPr id="364550" name="Picture 6">
            <a:extLst>
              <a:ext uri="{FF2B5EF4-FFF2-40B4-BE49-F238E27FC236}">
                <a16:creationId xmlns:a16="http://schemas.microsoft.com/office/drawing/2014/main" id="{75C83095-55E6-4FF7-A7D2-919AF5C9F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4210050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4551" name="Text Box 7">
            <a:extLst>
              <a:ext uri="{FF2B5EF4-FFF2-40B4-BE49-F238E27FC236}">
                <a16:creationId xmlns:a16="http://schemas.microsoft.com/office/drawing/2014/main" id="{8000FB53-7122-481B-9FE2-AF5F8811F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9436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18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8" grpId="0" autoUpdateAnimBg="0"/>
      <p:bldP spid="36455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7F02CECA-14D5-4E04-8755-00FC6CEA8C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7A56D37D-0F67-47D0-92D6-F2EE4CFBD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Биссектриса одного из углов прямоугольника делит пересекаемую ею сторону на отрезки 4 см и 5 см</a:t>
            </a:r>
            <a:r>
              <a:rPr lang="ru-RU" altLang="ru-RU" sz="32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Найдите стороны  данного прямоугольника.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grpSp>
        <p:nvGrpSpPr>
          <p:cNvPr id="366599" name="Group 7">
            <a:extLst>
              <a:ext uri="{FF2B5EF4-FFF2-40B4-BE49-F238E27FC236}">
                <a16:creationId xmlns:a16="http://schemas.microsoft.com/office/drawing/2014/main" id="{46175704-8C2B-4BF4-B31D-B97958270EBE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048000"/>
            <a:ext cx="7527925" cy="2087563"/>
            <a:chOff x="288" y="1920"/>
            <a:chExt cx="4742" cy="1315"/>
          </a:xfrm>
        </p:grpSpPr>
        <p:sp>
          <p:nvSpPr>
            <p:cNvPr id="366596" name="Text Box 4">
              <a:extLst>
                <a:ext uri="{FF2B5EF4-FFF2-40B4-BE49-F238E27FC236}">
                  <a16:creationId xmlns:a16="http://schemas.microsoft.com/office/drawing/2014/main" id="{4CB44BCB-4DE1-4389-97EB-053E3BA83D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544"/>
              <a:ext cx="36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>
                  <a:cs typeface="Times New Roman" panose="02020603050405020304" pitchFamily="18" charset="0"/>
                </a:rPr>
                <a:t>4 см и 9 см. </a:t>
              </a:r>
            </a:p>
          </p:txBody>
        </p:sp>
        <p:pic>
          <p:nvPicPr>
            <p:cNvPr id="366598" name="Picture 6">
              <a:extLst>
                <a:ext uri="{FF2B5EF4-FFF2-40B4-BE49-F238E27FC236}">
                  <a16:creationId xmlns:a16="http://schemas.microsoft.com/office/drawing/2014/main" id="{06ECECFD-01A6-48D3-B85A-AB2D4DC1C7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0" y="1920"/>
              <a:ext cx="2390" cy="1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61F25AA0-2525-400F-A69C-65859EAC5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E02690F9-35F0-4C1E-ACD1-828F68778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равна меньшая диагональ ромба со стороной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 и острым углом в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68644" name="Text Box 4">
            <a:extLst>
              <a:ext uri="{FF2B5EF4-FFF2-40B4-BE49-F238E27FC236}">
                <a16:creationId xmlns:a16="http://schemas.microsoft.com/office/drawing/2014/main" id="{B0B5AF40-AC2E-4FCA-A881-33F136FB7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a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65A10098-AD3A-415C-8123-A6AECCD35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70A36C9D-9857-498A-B464-396E097F3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ромбе одна из диагоналей равна его стороне. Найдите углы ромба.</a:t>
            </a:r>
          </a:p>
        </p:txBody>
      </p:sp>
      <p:sp>
        <p:nvSpPr>
          <p:cNvPr id="370692" name="Text Box 4">
            <a:extLst>
              <a:ext uri="{FF2B5EF4-FFF2-40B4-BE49-F238E27FC236}">
                <a16:creationId xmlns:a16="http://schemas.microsoft.com/office/drawing/2014/main" id="{1185070E-E9BE-40F1-8B35-36BF30DEE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60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120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60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120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D2049786-0127-4ED5-81C8-F7A224B951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72739" name="Text Box 3">
            <a:extLst>
              <a:ext uri="{FF2B5EF4-FFF2-40B4-BE49-F238E27FC236}">
                <a16:creationId xmlns:a16="http://schemas.microsoft.com/office/drawing/2014/main" id="{A844FADA-5FF0-4E97-998A-8F947CC93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Углы, образуемые диагоналями ромба с одной из его сторон, относятся как 4:5. Найдите углы ромба.</a:t>
            </a:r>
          </a:p>
        </p:txBody>
      </p:sp>
      <p:sp>
        <p:nvSpPr>
          <p:cNvPr id="372741" name="Text Box 5">
            <a:extLst>
              <a:ext uri="{FF2B5EF4-FFF2-40B4-BE49-F238E27FC236}">
                <a16:creationId xmlns:a16="http://schemas.microsoft.com/office/drawing/2014/main" id="{1147CE06-5013-4D95-B4A1-4E765FAA5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0292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>
                <a:cs typeface="Times New Roman" panose="02020603050405020304" pitchFamily="18" charset="0"/>
              </a:rPr>
              <a:t>8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1</a:t>
            </a:r>
            <a:r>
              <a:rPr lang="en-US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>
                <a:cs typeface="Times New Roman" panose="02020603050405020304" pitchFamily="18" charset="0"/>
              </a:rPr>
              <a:t>8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, 1</a:t>
            </a:r>
            <a:r>
              <a:rPr lang="en-US" altLang="ru-RU" sz="3200">
                <a:cs typeface="Times New Roman" panose="02020603050405020304" pitchFamily="18" charset="0"/>
              </a:rPr>
              <a:t>0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72742" name="Picture 6">
            <a:extLst>
              <a:ext uri="{FF2B5EF4-FFF2-40B4-BE49-F238E27FC236}">
                <a16:creationId xmlns:a16="http://schemas.microsoft.com/office/drawing/2014/main" id="{0CF3C9FD-09FE-44C5-AB58-891D7A600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88" y="2506663"/>
            <a:ext cx="251142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2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1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7136ED8A-56DE-4A44-A556-14915BF77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74787" name="Text Box 3">
            <a:extLst>
              <a:ext uri="{FF2B5EF4-FFF2-40B4-BE49-F238E27FC236}">
                <a16:creationId xmlns:a16="http://schemas.microsoft.com/office/drawing/2014/main" id="{4193E644-9762-48A1-98F3-B0CE6D465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Чему равен угол между: а) диагоналями квадрата: б) диагональю и стороной квадрата? </a:t>
            </a:r>
          </a:p>
        </p:txBody>
      </p:sp>
      <p:sp>
        <p:nvSpPr>
          <p:cNvPr id="374788" name="Text Box 4">
            <a:extLst>
              <a:ext uri="{FF2B5EF4-FFF2-40B4-BE49-F238E27FC236}">
                <a16:creationId xmlns:a16="http://schemas.microsoft.com/office/drawing/2014/main" id="{4623868C-C35C-4AD2-B369-2570A4C90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57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9</a:t>
            </a:r>
            <a:r>
              <a:rPr lang="ru-RU" altLang="ru-RU" sz="3200">
                <a:cs typeface="Times New Roman" panose="02020603050405020304" pitchFamily="18" charset="0"/>
              </a:rPr>
              <a:t>0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/>
              <a:t>;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74789" name="Text Box 5">
            <a:extLst>
              <a:ext uri="{FF2B5EF4-FFF2-40B4-BE49-F238E27FC236}">
                <a16:creationId xmlns:a16="http://schemas.microsoft.com/office/drawing/2014/main" id="{8AA3B3B4-C984-43D4-AFA8-5D4B5462B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1148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45</a:t>
            </a:r>
            <a:r>
              <a:rPr lang="en-US" altLang="ru-RU" sz="3200" baseline="30000">
                <a:cs typeface="Times New Roman" panose="02020603050405020304" pitchFamily="18" charset="0"/>
              </a:rPr>
              <a:t>o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8" grpId="0" autoUpdateAnimBg="0"/>
      <p:bldP spid="37478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20EAB520-6467-4492-8D1D-CE7EAD240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2656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</a:t>
            </a: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(Признак прямоугольника.)</a:t>
            </a:r>
            <a:r>
              <a:rPr lang="ru-RU" altLang="ru-RU" sz="2800" b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Если в параллелограмме диагонали равны, то этот параллелограмм является прямоугольником.</a:t>
            </a:r>
          </a:p>
        </p:txBody>
      </p:sp>
      <p:pic>
        <p:nvPicPr>
          <p:cNvPr id="391175" name="Picture 7">
            <a:extLst>
              <a:ext uri="{FF2B5EF4-FFF2-40B4-BE49-F238E27FC236}">
                <a16:creationId xmlns:a16="http://schemas.microsoft.com/office/drawing/2014/main" id="{F5753655-40DF-4781-82EE-B2A816684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05000"/>
            <a:ext cx="3344863" cy="200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1176" name="Text Box 8">
            <a:extLst>
              <a:ext uri="{FF2B5EF4-FFF2-40B4-BE49-F238E27FC236}">
                <a16:creationId xmlns:a16="http://schemas.microsoft.com/office/drawing/2014/main" id="{03869EBE-E80B-44D2-BBC7-0F5596388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962400"/>
            <a:ext cx="88392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b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Пусть 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 – параллелограмм и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Т</a:t>
            </a:r>
            <a:r>
              <a:rPr lang="ru-RU" altLang="ru-RU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 равны по третьему признаку равенства треугольников (</a:t>
            </a:r>
            <a:r>
              <a:rPr lang="en-US" altLang="ru-RU" i="1" dirty="0">
                <a:cs typeface="Times New Roman" panose="02020603050405020304" pitchFamily="18" charset="0"/>
              </a:rPr>
              <a:t>AB </a:t>
            </a:r>
            <a:r>
              <a:rPr lang="ru-RU" altLang="ru-RU" dirty="0">
                <a:cs typeface="Times New Roman" panose="02020603050405020304" pitchFamily="18" charset="0"/>
              </a:rPr>
              <a:t>– общая,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i="1" dirty="0">
                <a:cs typeface="Times New Roman" panose="02020603050405020304" pitchFamily="18" charset="0"/>
              </a:rPr>
              <a:t> =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). Следовательно, </a:t>
            </a:r>
            <a:r>
              <a:rPr lang="ru-RU" altLang="ru-RU" dirty="0"/>
              <a:t>угол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равен углу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BAD</a:t>
            </a:r>
            <a:r>
              <a:rPr lang="ru-RU" altLang="ru-RU" dirty="0">
                <a:cs typeface="Times New Roman" panose="02020603050405020304" pitchFamily="18" charset="0"/>
              </a:rPr>
              <a:t>. Но эти углы в сумме составляют 180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Значит, каждый из них равен 90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Так как в параллелограмме противоположные углы равны, то и остальные его углы также равны 90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, т.е.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– прямоугольник. </a:t>
            </a:r>
          </a:p>
        </p:txBody>
      </p:sp>
    </p:spTree>
    <p:extLst>
      <p:ext uri="{BB962C8B-B14F-4D97-AF65-F5344CB8AC3E}">
        <p14:creationId xmlns:p14="http://schemas.microsoft.com/office/powerpoint/2010/main" val="366671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5B643120-4930-483B-92F7-54023EC52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76835" name="Text Box 3">
            <a:extLst>
              <a:ext uri="{FF2B5EF4-FFF2-40B4-BE49-F238E27FC236}">
                <a16:creationId xmlns:a16="http://schemas.microsoft.com/office/drawing/2014/main" id="{C08A60C2-BFEE-46A5-8731-21F02B6C97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квадрате расстояние от точки пересечения диагоналей до одной из его сторон равно 5 см. Найдите периметр этого квадрата. </a:t>
            </a:r>
          </a:p>
        </p:txBody>
      </p:sp>
      <p:sp>
        <p:nvSpPr>
          <p:cNvPr id="376836" name="Text Box 4">
            <a:extLst>
              <a:ext uri="{FF2B5EF4-FFF2-40B4-BE49-F238E27FC236}">
                <a16:creationId xmlns:a16="http://schemas.microsoft.com/office/drawing/2014/main" id="{B2470D86-7A36-409D-860C-F2AB0E40A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800600"/>
            <a:ext cx="579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40 см.</a:t>
            </a:r>
          </a:p>
        </p:txBody>
      </p:sp>
      <p:pic>
        <p:nvPicPr>
          <p:cNvPr id="376837" name="Picture 5">
            <a:extLst>
              <a:ext uri="{FF2B5EF4-FFF2-40B4-BE49-F238E27FC236}">
                <a16:creationId xmlns:a16="http://schemas.microsoft.com/office/drawing/2014/main" id="{56C202A6-1DE5-4E2A-BB07-90E0CBDD0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14600"/>
            <a:ext cx="2362200" cy="215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6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FC62AFD-E528-46EB-A94D-87D4F9713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7161833-6E21-4672-B374-6DD24E09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Какой четырёхугольник, ограничивают биссектрисы углов параллелограмма с неравными соседними сторонами?</a:t>
            </a:r>
            <a:endParaRPr lang="ru-RU" altLang="ru-RU" sz="3200" dirty="0"/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74F11008-8621-4008-BAEE-B71225B0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518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Биссектрисы углов параллелограмма, прилежащих к одной стороне, перпендикулярны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искомый четырёхугольник является прямоугольником.</a:t>
            </a:r>
          </a:p>
        </p:txBody>
      </p:sp>
      <p:pic>
        <p:nvPicPr>
          <p:cNvPr id="342022" name="Picture 6">
            <a:extLst>
              <a:ext uri="{FF2B5EF4-FFF2-40B4-BE49-F238E27FC236}">
                <a16:creationId xmlns:a16="http://schemas.microsoft.com/office/drawing/2014/main" id="{B23A0E20-F8B3-40A0-AD38-F4FD26F2E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06" y="2451795"/>
            <a:ext cx="4649788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FC62AFD-E528-46EB-A94D-87D4F9713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7161833-6E21-4672-B374-6DD24E09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если диагональ параллелограмма является биссектрисой его углов, то он является ромбом. </a:t>
            </a:r>
            <a:endParaRPr lang="ru-RU" altLang="ru-RU" sz="3200" dirty="0"/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74F11008-8621-4008-BAEE-B71225B0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514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Пусть диагональ </a:t>
            </a:r>
            <a:r>
              <a:rPr lang="en-US" altLang="ru-RU" i="1" dirty="0"/>
              <a:t>AC </a:t>
            </a:r>
            <a:r>
              <a:rPr lang="ru-RU" altLang="ru-RU" dirty="0"/>
              <a:t>параллелограмма </a:t>
            </a:r>
            <a:r>
              <a:rPr lang="en-US" altLang="ru-RU" i="1" dirty="0"/>
              <a:t>ABCD </a:t>
            </a:r>
            <a:r>
              <a:rPr lang="ru-RU" altLang="ru-RU" dirty="0"/>
              <a:t>лежит на биссектрисах углов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altLang="ru-RU" dirty="0"/>
              <a:t>Тогда В треугольнике </a:t>
            </a:r>
            <a:r>
              <a:rPr lang="en-US" altLang="ru-RU" i="1" dirty="0"/>
              <a:t>ABC </a:t>
            </a:r>
            <a:r>
              <a:rPr lang="ru-RU" altLang="ru-RU" dirty="0"/>
              <a:t>равны углы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C</a:t>
            </a:r>
            <a:r>
              <a:rPr lang="ru-RU" altLang="ru-RU" dirty="0"/>
              <a:t>. Значит, он является равнобедренным, </a:t>
            </a:r>
            <a:r>
              <a:rPr lang="en-US" altLang="ru-RU" i="1" dirty="0"/>
              <a:t>AB = BC</a:t>
            </a:r>
            <a:r>
              <a:rPr lang="en-US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Следовательно, параллелограмм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является ромбом.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AFFFBA-F63C-4CA6-AFCF-169663DC6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48880"/>
            <a:ext cx="353695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708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FC62AFD-E528-46EB-A94D-87D4F9713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7161833-6E21-4672-B374-6DD24E09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 Докажите, что если диагонали прямоугольника перпендикулярны, то он является квадратом. </a:t>
            </a:r>
            <a:endParaRPr lang="ru-RU" altLang="ru-RU" sz="3200" dirty="0"/>
          </a:p>
        </p:txBody>
      </p:sp>
      <p:sp>
        <p:nvSpPr>
          <p:cNvPr id="342020" name="Text Box 4">
            <a:extLst>
              <a:ext uri="{FF2B5EF4-FFF2-40B4-BE49-F238E27FC236}">
                <a16:creationId xmlns:a16="http://schemas.microsoft.com/office/drawing/2014/main" id="{74F11008-8621-4008-BAEE-B71225B02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2514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Если диагонали прямоугольника перпендикулярны, то они разбивают прямоугольник на четыре равных треугольника. Следовательно, стороны данного прямоугольника равны. Значит, он является квадратом.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F302260-6CE0-4AA2-A13F-6654B987B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020907"/>
            <a:ext cx="2600970" cy="228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7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FC62AFD-E528-46EB-A94D-87D4F9713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r>
              <a:rPr lang="ru-RU" altLang="ru-RU" sz="3600" dirty="0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37161833-6E21-4672-B374-6DD24E094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2845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  Как нужно разрезать равнобедренный прямоугольный треугольник на две части, чтобы из них можно было сложить квадрат?</a:t>
            </a:r>
          </a:p>
          <a:p>
            <a:pPr algn="just">
              <a:spcBef>
                <a:spcPct val="50000"/>
              </a:spcBef>
            </a:pP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D26A9A2-A1AC-4900-9B7F-8C34F5B34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2204864"/>
            <a:ext cx="2254101" cy="2145032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60BCA24-282A-4445-BD16-884DCC6D0A9C}"/>
              </a:ext>
            </a:extLst>
          </p:cNvPr>
          <p:cNvGrpSpPr/>
          <p:nvPr/>
        </p:nvGrpSpPr>
        <p:grpSpPr>
          <a:xfrm>
            <a:off x="0" y="2198367"/>
            <a:ext cx="9144000" cy="2988442"/>
            <a:chOff x="0" y="2198367"/>
            <a:chExt cx="9144000" cy="2988442"/>
          </a:xfrm>
        </p:grpSpPr>
        <p:sp>
          <p:nvSpPr>
            <p:cNvPr id="342020" name="Text Box 4">
              <a:extLst>
                <a:ext uri="{FF2B5EF4-FFF2-40B4-BE49-F238E27FC236}">
                  <a16:creationId xmlns:a16="http://schemas.microsoft.com/office/drawing/2014/main" id="{74F11008-8621-4008-BAEE-B71225B02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725144"/>
              <a:ext cx="91440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397F67EA-A629-427F-B832-3758A161A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83768" y="2198367"/>
              <a:ext cx="2254101" cy="2145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428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B7BCB21B-E25B-4654-BB2A-58E5E7C81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Ромб</a:t>
            </a: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C70781C2-ECD3-4DF3-AEE9-A8CF17983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Четырехугольник</a:t>
            </a:r>
            <a:r>
              <a:rPr lang="ru-RU" altLang="ru-RU" sz="2800" dirty="0">
                <a:cs typeface="Times New Roman" panose="02020603050405020304" pitchFamily="18" charset="0"/>
              </a:rPr>
              <a:t>, у которого все стороны равны,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ромбом</a:t>
            </a:r>
            <a:r>
              <a:rPr lang="ru-RU" altLang="ru-RU" sz="2800" dirty="0">
                <a:solidFill>
                  <a:srgbClr val="FF3300"/>
                </a:solidFill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54311" name="Picture 7">
            <a:extLst>
              <a:ext uri="{FF2B5EF4-FFF2-40B4-BE49-F238E27FC236}">
                <a16:creationId xmlns:a16="http://schemas.microsoft.com/office/drawing/2014/main" id="{95F5CFE8-5304-490E-A551-AF7174B81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29606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4314" name="Text Box 10">
            <a:extLst>
              <a:ext uri="{FF2B5EF4-FFF2-40B4-BE49-F238E27FC236}">
                <a16:creationId xmlns:a16="http://schemas.microsoft.com/office/drawing/2014/main" id="{462CD358-BD86-4874-A639-EA062D901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290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 второго признака параллелограмма следует, что ромб является частным случаем параллелограмма.</a:t>
            </a:r>
            <a:endParaRPr lang="ru-RU" altLang="ru-RU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3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70" name="Text Box 6">
            <a:extLst>
              <a:ext uri="{FF2B5EF4-FFF2-40B4-BE49-F238E27FC236}">
                <a16:creationId xmlns:a16="http://schemas.microsoft.com/office/drawing/2014/main" id="{0401D376-5E12-4FD4-AD5A-074080D02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0648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(Признак ромба.) Если в параллелограмме диагонали перпендикулярны, то этот параллелограмм является ромбом.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95271" name="Picture 7">
            <a:extLst>
              <a:ext uri="{FF2B5EF4-FFF2-40B4-BE49-F238E27FC236}">
                <a16:creationId xmlns:a16="http://schemas.microsoft.com/office/drawing/2014/main" id="{7AB12406-D066-46A3-BDF9-C7671256B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603375"/>
            <a:ext cx="3473450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5272" name="Text Box 8">
            <a:extLst>
              <a:ext uri="{FF2B5EF4-FFF2-40B4-BE49-F238E27FC236}">
                <a16:creationId xmlns:a16="http://schemas.microsoft.com/office/drawing/2014/main" id="{E882C3D8-1A0D-460F-AFBA-E1D517C12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88392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Пусть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– параллелограмм, диагонали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 </a:t>
            </a:r>
            <a:r>
              <a:rPr lang="ru-RU" altLang="ru-RU" sz="2800" dirty="0">
                <a:cs typeface="Times New Roman" panose="02020603050405020304" pitchFamily="18" charset="0"/>
              </a:rPr>
              <a:t>перпендикулярны, </a:t>
            </a:r>
            <a:r>
              <a:rPr lang="en-US" altLang="ru-RU" sz="2800" i="1" dirty="0">
                <a:cs typeface="Times New Roman" panose="02020603050405020304" pitchFamily="18" charset="0"/>
              </a:rPr>
              <a:t>O </a:t>
            </a:r>
            <a:r>
              <a:rPr lang="ru-RU" altLang="ru-RU" sz="2800" dirty="0">
                <a:cs typeface="Times New Roman" panose="02020603050405020304" pitchFamily="18" charset="0"/>
              </a:rPr>
              <a:t>– точка их пересечения. </a:t>
            </a:r>
            <a:r>
              <a:rPr lang="ru-RU" altLang="ru-RU" sz="2800" dirty="0"/>
              <a:t>П</a:t>
            </a:r>
            <a:r>
              <a:rPr lang="ru-RU" altLang="ru-RU" sz="2800" dirty="0">
                <a:cs typeface="Times New Roman" panose="02020603050405020304" pitchFamily="18" charset="0"/>
              </a:rPr>
              <a:t>рямоугольные 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AOB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AOD </a:t>
            </a:r>
            <a:r>
              <a:rPr lang="ru-RU" altLang="ru-RU" sz="2800" dirty="0">
                <a:cs typeface="Times New Roman" panose="02020603050405020304" pitchFamily="18" charset="0"/>
              </a:rPr>
              <a:t>равны (по двум катетам: </a:t>
            </a:r>
            <a:r>
              <a:rPr lang="en-US" altLang="ru-RU" sz="2800" i="1" dirty="0">
                <a:cs typeface="Times New Roman" panose="02020603050405020304" pitchFamily="18" charset="0"/>
              </a:rPr>
              <a:t>AO</a:t>
            </a:r>
            <a:r>
              <a:rPr lang="ru-RU" altLang="ru-RU" sz="2800" dirty="0">
                <a:cs typeface="Times New Roman" panose="02020603050405020304" pitchFamily="18" charset="0"/>
              </a:rPr>
              <a:t> – общий, </a:t>
            </a:r>
            <a:r>
              <a:rPr lang="en-US" altLang="ru-RU" sz="2800" i="1" dirty="0">
                <a:cs typeface="Times New Roman" panose="02020603050405020304" pitchFamily="18" charset="0"/>
              </a:rPr>
              <a:t>OB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OD</a:t>
            </a:r>
            <a:r>
              <a:rPr lang="ru-RU" altLang="ru-RU" sz="2800" dirty="0">
                <a:cs typeface="Times New Roman" panose="02020603050405020304" pitchFamily="18" charset="0"/>
              </a:rPr>
              <a:t>). Следовательно,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. Так как в параллелограмме противоположные стороны равны, то и остальные его стороны равны, т.е.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>
                <a:cs typeface="Times New Roman" panose="02020603050405020304" pitchFamily="18" charset="0"/>
              </a:rPr>
              <a:t> – ромб. </a:t>
            </a:r>
          </a:p>
        </p:txBody>
      </p:sp>
    </p:spTree>
    <p:extLst>
      <p:ext uri="{BB962C8B-B14F-4D97-AF65-F5344CB8AC3E}">
        <p14:creationId xmlns:p14="http://schemas.microsoft.com/office/powerpoint/2010/main" val="124785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DB7E8777-66E9-47D8-9DDD-9C22A2E8F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Квадрат</a:t>
            </a:r>
          </a:p>
        </p:txBody>
      </p:sp>
      <p:sp>
        <p:nvSpPr>
          <p:cNvPr id="356355" name="Text Box 3">
            <a:extLst>
              <a:ext uri="{FF2B5EF4-FFF2-40B4-BE49-F238E27FC236}">
                <a16:creationId xmlns:a16="http://schemas.microsoft.com/office/drawing/2014/main" id="{B0A16A20-A1A3-40FA-A350-F491D154A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Прямоугольник, у которого все стороны равны,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квадратом</a:t>
            </a:r>
            <a:r>
              <a:rPr lang="ru-RU" altLang="ru-RU" sz="2800" dirty="0">
                <a:solidFill>
                  <a:srgbClr val="FF3300"/>
                </a:solidFill>
              </a:rPr>
              <a:t>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56356" name="Text Box 4">
            <a:extLst>
              <a:ext uri="{FF2B5EF4-FFF2-40B4-BE49-F238E27FC236}">
                <a16:creationId xmlns:a16="http://schemas.microsoft.com/office/drawing/2014/main" id="{D889C0AA-B7C0-4457-A89D-C588CD68D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810000"/>
            <a:ext cx="8839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Можно </a:t>
            </a:r>
            <a:r>
              <a:rPr lang="ru-RU" altLang="ru-RU" sz="2800" dirty="0"/>
              <a:t>также </a:t>
            </a:r>
            <a:r>
              <a:rPr lang="ru-RU" altLang="ru-RU" sz="2800" dirty="0">
                <a:cs typeface="Times New Roman" panose="02020603050405020304" pitchFamily="18" charset="0"/>
              </a:rPr>
              <a:t>сказать, что квадратом является ромб, у которого все углы прямые.</a:t>
            </a:r>
          </a:p>
        </p:txBody>
      </p:sp>
      <p:pic>
        <p:nvPicPr>
          <p:cNvPr id="356360" name="Picture 8">
            <a:extLst>
              <a:ext uri="{FF2B5EF4-FFF2-40B4-BE49-F238E27FC236}">
                <a16:creationId xmlns:a16="http://schemas.microsoft.com/office/drawing/2014/main" id="{768A2ED5-12C9-4B86-A3AA-B7A049CE5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71600"/>
            <a:ext cx="2438400" cy="226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2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>
            <a:extLst>
              <a:ext uri="{FF2B5EF4-FFF2-40B4-BE49-F238E27FC236}">
                <a16:creationId xmlns:a16="http://schemas.microsoft.com/office/drawing/2014/main" id="{EC55DAEC-CEE6-4153-8674-D7A16EDC6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393219" name="Text Box 3">
            <a:extLst>
              <a:ext uri="{FF2B5EF4-FFF2-40B4-BE49-F238E27FC236}">
                <a16:creationId xmlns:a16="http://schemas.microsoft.com/office/drawing/2014/main" id="{B046B25B-3D70-4F12-9BB0-C8910A660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диагонали прямоугольника равны.</a:t>
            </a:r>
            <a:endParaRPr lang="ru-RU" altLang="ru-RU" sz="2800" dirty="0">
              <a:solidFill>
                <a:schemeClr val="accent1"/>
              </a:solidFill>
            </a:endParaRPr>
          </a:p>
        </p:txBody>
      </p:sp>
      <p:sp>
        <p:nvSpPr>
          <p:cNvPr id="393221" name="Text Box 5">
            <a:extLst>
              <a:ext uri="{FF2B5EF4-FFF2-40B4-BE49-F238E27FC236}">
                <a16:creationId xmlns:a16="http://schemas.microsoft.com/office/drawing/2014/main" id="{91F76C60-6E48-4410-8DE5-00B922EA2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 dirty="0"/>
              <a:t> Пусть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– прямоугольник. Прямоугольные 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BAD </a:t>
            </a:r>
            <a:r>
              <a:rPr lang="ru-RU" altLang="ru-RU" sz="2800" dirty="0"/>
              <a:t>равны по двум катетам. Следовательно, </a:t>
            </a:r>
            <a:r>
              <a:rPr lang="en-US" altLang="ru-RU" sz="2800" i="1" dirty="0"/>
              <a:t>AC = BD</a:t>
            </a:r>
            <a:r>
              <a:rPr lang="en-US" altLang="ru-RU" sz="2800" dirty="0"/>
              <a:t>, </a:t>
            </a:r>
            <a:r>
              <a:rPr lang="ru-RU" altLang="ru-RU" sz="2800" dirty="0"/>
              <a:t>что и требовалось доказать.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93223" name="Picture 7">
            <a:extLst>
              <a:ext uri="{FF2B5EF4-FFF2-40B4-BE49-F238E27FC236}">
                <a16:creationId xmlns:a16="http://schemas.microsoft.com/office/drawing/2014/main" id="{4A7372BC-4107-4E66-B56D-F0F34865F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3322638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F161D6B5-EFA1-428B-8F6D-1544D4A0D1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97315" name="Text Box 3">
            <a:extLst>
              <a:ext uri="{FF2B5EF4-FFF2-40B4-BE49-F238E27FC236}">
                <a16:creationId xmlns:a16="http://schemas.microsoft.com/office/drawing/2014/main" id="{B7CB20D7-1CA2-4933-8B96-FE454A9A8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99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диагонали ромба перпендикулярны.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97317" name="Picture 5">
            <a:extLst>
              <a:ext uri="{FF2B5EF4-FFF2-40B4-BE49-F238E27FC236}">
                <a16:creationId xmlns:a16="http://schemas.microsoft.com/office/drawing/2014/main" id="{A7CFAE3F-DD9D-4592-AA85-206919190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066800"/>
            <a:ext cx="3536950" cy="20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7318" name="Text Box 6">
            <a:extLst>
              <a:ext uri="{FF2B5EF4-FFF2-40B4-BE49-F238E27FC236}">
                <a16:creationId xmlns:a16="http://schemas.microsoft.com/office/drawing/2014/main" id="{2293F64C-1997-4571-A136-42C292A2D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349625"/>
            <a:ext cx="89916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 dirty="0"/>
              <a:t> Пусть </a:t>
            </a:r>
            <a:r>
              <a:rPr lang="en-US" altLang="ru-RU" sz="2800" i="1" dirty="0"/>
              <a:t>ABCD </a:t>
            </a:r>
            <a:r>
              <a:rPr lang="ru-RU" altLang="ru-RU" sz="2800" dirty="0"/>
              <a:t>– ромб, </a:t>
            </a:r>
            <a:r>
              <a:rPr lang="en-US" altLang="ru-RU" sz="2800" i="1" dirty="0"/>
              <a:t>O </a:t>
            </a:r>
            <a:r>
              <a:rPr lang="ru-RU" altLang="ru-RU" sz="2800" dirty="0"/>
              <a:t>– точка пересечения диагоналей. Так как диагонали параллелограмма в точке пересечения делятся пополам, то </a:t>
            </a:r>
            <a:r>
              <a:rPr lang="en-US" altLang="ru-RU" sz="2800" i="1" dirty="0"/>
              <a:t>BO = OD</a:t>
            </a:r>
            <a:r>
              <a:rPr lang="ru-RU" altLang="ru-RU" sz="2800" dirty="0"/>
              <a:t>. Следовательно, </a:t>
            </a:r>
            <a:r>
              <a:rPr lang="en-US" altLang="ru-RU" sz="2800" i="1" dirty="0"/>
              <a:t>AO </a:t>
            </a:r>
            <a:r>
              <a:rPr lang="ru-RU" altLang="ru-RU" sz="2800" dirty="0"/>
              <a:t>– медиана равнобедренного треугольника </a:t>
            </a:r>
            <a:r>
              <a:rPr lang="en-US" altLang="ru-RU" sz="2800" i="1" dirty="0"/>
              <a:t>ABD </a:t>
            </a:r>
            <a:r>
              <a:rPr lang="en-US" altLang="ru-RU" sz="2800" dirty="0"/>
              <a:t>(</a:t>
            </a:r>
            <a:r>
              <a:rPr lang="en-US" altLang="ru-RU" sz="2800" i="1" dirty="0"/>
              <a:t>AB=AD</a:t>
            </a:r>
            <a:r>
              <a:rPr lang="en-US" altLang="ru-RU" sz="2800" dirty="0"/>
              <a:t>). </a:t>
            </a:r>
            <a:r>
              <a:rPr lang="ru-RU" altLang="ru-RU" sz="2800" dirty="0"/>
              <a:t>Так как медиана равнобедренного треугольника, проведенная к основанию, является высотой, то прямые </a:t>
            </a:r>
            <a:r>
              <a:rPr lang="en-US" altLang="ru-RU" sz="2800" i="1" dirty="0"/>
              <a:t>AO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BD </a:t>
            </a:r>
            <a:r>
              <a:rPr lang="ru-RU" altLang="ru-RU" sz="2800" dirty="0"/>
              <a:t>перпендикулярны.</a:t>
            </a:r>
            <a:endParaRPr lang="ru-RU" altLang="ru-RU" sz="28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3C37A0D7-7CEB-47FE-8E70-53120B051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243715" name="Text Box 3">
            <a:extLst>
              <a:ext uri="{FF2B5EF4-FFF2-40B4-BE49-F238E27FC236}">
                <a16:creationId xmlns:a16="http://schemas.microsoft.com/office/drawing/2014/main" id="{1F91BBCC-35BD-439C-A6D3-63CF25C77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Три угла четырехугольника равны 90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. Является ли</a:t>
            </a:r>
            <a:r>
              <a:rPr lang="ru-RU" altLang="ru-RU" sz="3200" dirty="0">
                <a:cs typeface="Times New Roman" panose="02020603050405020304" pitchFamily="18" charset="0"/>
              </a:rPr>
              <a:t> этот четырехугольник </a:t>
            </a:r>
            <a:r>
              <a:rPr lang="ru-RU" altLang="ru-RU" sz="3200" dirty="0"/>
              <a:t>прямоугольником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243716" name="Text Box 4">
            <a:extLst>
              <a:ext uri="{FF2B5EF4-FFF2-40B4-BE49-F238E27FC236}">
                <a16:creationId xmlns:a16="http://schemas.microsoft.com/office/drawing/2014/main" id="{C2D09BCE-A018-4AE8-A486-9F70591F5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86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2280</TotalTime>
  <Words>1596</Words>
  <Application>Microsoft Office PowerPoint</Application>
  <PresentationFormat>Экран (4:3)</PresentationFormat>
  <Paragraphs>168</Paragraphs>
  <Slides>34</Slides>
  <Notes>34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Times New Roman</vt:lpstr>
      <vt:lpstr>Symbol</vt:lpstr>
      <vt:lpstr>Оформление по умолчанию</vt:lpstr>
      <vt:lpstr>Прямоугольник, ромб, квадрат</vt:lpstr>
      <vt:lpstr>Прямоугольник</vt:lpstr>
      <vt:lpstr>Презентация PowerPoint</vt:lpstr>
      <vt:lpstr>Ромб</vt:lpstr>
      <vt:lpstr>Презентация PowerPoint</vt:lpstr>
      <vt:lpstr>Квадрат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  <vt:lpstr>Упражнение 28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88</cp:revision>
  <dcterms:created xsi:type="dcterms:W3CDTF">2008-04-30T05:51:18Z</dcterms:created>
  <dcterms:modified xsi:type="dcterms:W3CDTF">2021-07-04T08:29:16Z</dcterms:modified>
</cp:coreProperties>
</file>