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559" r:id="rId2"/>
    <p:sldId id="525" r:id="rId3"/>
    <p:sldId id="526" r:id="rId4"/>
    <p:sldId id="527" r:id="rId5"/>
    <p:sldId id="528" r:id="rId6"/>
    <p:sldId id="529" r:id="rId7"/>
    <p:sldId id="530" r:id="rId8"/>
    <p:sldId id="531" r:id="rId9"/>
    <p:sldId id="532" r:id="rId10"/>
    <p:sldId id="533" r:id="rId11"/>
    <p:sldId id="569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1" autoAdjust="0"/>
    <p:restoredTop sz="90929"/>
  </p:normalViewPr>
  <p:slideViewPr>
    <p:cSldViewPr>
      <p:cViewPr varScale="1">
        <p:scale>
          <a:sx n="97" d="100"/>
          <a:sy n="97" d="100"/>
        </p:scale>
        <p:origin x="39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1DEE521-5304-4C32-8EAB-B6A279E177D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9A6D780-0B5F-4B89-A68B-58B356CDF37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9565C4BA-4D91-4F95-A33A-42F5D171096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9ED39324-72DE-43C3-839D-A5910B287C3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E70F21AE-4F4D-40E1-8A09-7F64BCD7071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E0D6F47B-476C-4FF2-BDA7-EC70931DFA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72B437-8F04-4328-9B9A-4E109BFC25E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E763981-F6E5-49C6-96B6-5B72EC235F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E0D255-554F-40E1-8089-ABAA86626E6E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714754" name="Rectangle 2">
            <a:extLst>
              <a:ext uri="{FF2B5EF4-FFF2-40B4-BE49-F238E27FC236}">
                <a16:creationId xmlns:a16="http://schemas.microsoft.com/office/drawing/2014/main" id="{306DEAC6-435C-4DA1-930F-1F577EB1D9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4755" name="Rectangle 3">
            <a:extLst>
              <a:ext uri="{FF2B5EF4-FFF2-40B4-BE49-F238E27FC236}">
                <a16:creationId xmlns:a16="http://schemas.microsoft.com/office/drawing/2014/main" id="{F70BEC9B-4D2C-43CE-B4FB-94345FD5ED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A7F10BB-5993-4280-B5C3-545739E8F2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9E38C0-3BB7-4E1E-9BE4-C018746F1113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652290" name="Rectangle 2">
            <a:extLst>
              <a:ext uri="{FF2B5EF4-FFF2-40B4-BE49-F238E27FC236}">
                <a16:creationId xmlns:a16="http://schemas.microsoft.com/office/drawing/2014/main" id="{81557FC4-1D24-4C85-BBE8-D9AC0D1210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2291" name="Rectangle 3">
            <a:extLst>
              <a:ext uri="{FF2B5EF4-FFF2-40B4-BE49-F238E27FC236}">
                <a16:creationId xmlns:a16="http://schemas.microsoft.com/office/drawing/2014/main" id="{95061CE8-41D1-4A14-9EEC-EB53C755C5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3943072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A7F10BB-5993-4280-B5C3-545739E8F2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9E38C0-3BB7-4E1E-9BE4-C018746F1113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652290" name="Rectangle 2">
            <a:extLst>
              <a:ext uri="{FF2B5EF4-FFF2-40B4-BE49-F238E27FC236}">
                <a16:creationId xmlns:a16="http://schemas.microsoft.com/office/drawing/2014/main" id="{81557FC4-1D24-4C85-BBE8-D9AC0D1210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2291" name="Rectangle 3">
            <a:extLst>
              <a:ext uri="{FF2B5EF4-FFF2-40B4-BE49-F238E27FC236}">
                <a16:creationId xmlns:a16="http://schemas.microsoft.com/office/drawing/2014/main" id="{95061CE8-41D1-4A14-9EEC-EB53C755C5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9009190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9270AAA-660D-4792-B504-BB14EA6559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BD7B0B-D1B0-49DE-AECD-C32E67E3293C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635906" name="Rectangle 2">
            <a:extLst>
              <a:ext uri="{FF2B5EF4-FFF2-40B4-BE49-F238E27FC236}">
                <a16:creationId xmlns:a16="http://schemas.microsoft.com/office/drawing/2014/main" id="{14A6D9A2-7C96-48EB-84C0-351ADA752D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5907" name="Rectangle 3">
            <a:extLst>
              <a:ext uri="{FF2B5EF4-FFF2-40B4-BE49-F238E27FC236}">
                <a16:creationId xmlns:a16="http://schemas.microsoft.com/office/drawing/2014/main" id="{6E51E1FB-CD72-4919-85A9-B0297DC07F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2494565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5EADCB4-B5DC-449B-B0AA-A54F4E86CA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BE8463-20B6-4BD6-AB49-ED544FCFAA39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637954" name="Rectangle 2">
            <a:extLst>
              <a:ext uri="{FF2B5EF4-FFF2-40B4-BE49-F238E27FC236}">
                <a16:creationId xmlns:a16="http://schemas.microsoft.com/office/drawing/2014/main" id="{1D76D6B8-0C4F-40C5-9738-DB6AF56683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7955" name="Rectangle 3">
            <a:extLst>
              <a:ext uri="{FF2B5EF4-FFF2-40B4-BE49-F238E27FC236}">
                <a16:creationId xmlns:a16="http://schemas.microsoft.com/office/drawing/2014/main" id="{42531A28-00E6-4AB6-A61D-E7F12922AB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521163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FC2F602-B2FC-41D7-9ED6-4A8625F0AA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E0FFF7-E527-46D6-991E-CB976DDE4821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640002" name="Rectangle 2">
            <a:extLst>
              <a:ext uri="{FF2B5EF4-FFF2-40B4-BE49-F238E27FC236}">
                <a16:creationId xmlns:a16="http://schemas.microsoft.com/office/drawing/2014/main" id="{530BA7F0-FDC7-4901-B1E2-1D7262BD43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0003" name="Rectangle 3">
            <a:extLst>
              <a:ext uri="{FF2B5EF4-FFF2-40B4-BE49-F238E27FC236}">
                <a16:creationId xmlns:a16="http://schemas.microsoft.com/office/drawing/2014/main" id="{D325ED43-19F8-4C24-B0FF-9215D17B31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185952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435F4C7-2262-4CC0-B8A2-D6F4FD91B4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D49378-93BA-4339-9BD0-16B7A685F9B5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642050" name="Rectangle 2">
            <a:extLst>
              <a:ext uri="{FF2B5EF4-FFF2-40B4-BE49-F238E27FC236}">
                <a16:creationId xmlns:a16="http://schemas.microsoft.com/office/drawing/2014/main" id="{6B8BBF9A-CEFE-4BE9-B057-9F96463CC1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2051" name="Rectangle 3">
            <a:extLst>
              <a:ext uri="{FF2B5EF4-FFF2-40B4-BE49-F238E27FC236}">
                <a16:creationId xmlns:a16="http://schemas.microsoft.com/office/drawing/2014/main" id="{212C11F6-2A84-4E5D-8C6D-85F41C28C2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7483679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3680864-AD9A-46C3-ABA4-FC9617010D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A335C8-3995-4A17-BCE0-CD94459AC47E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644098" name="Rectangle 2">
            <a:extLst>
              <a:ext uri="{FF2B5EF4-FFF2-40B4-BE49-F238E27FC236}">
                <a16:creationId xmlns:a16="http://schemas.microsoft.com/office/drawing/2014/main" id="{FF4AD1C1-01F4-4420-BEB2-E2D641D429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4099" name="Rectangle 3">
            <a:extLst>
              <a:ext uri="{FF2B5EF4-FFF2-40B4-BE49-F238E27FC236}">
                <a16:creationId xmlns:a16="http://schemas.microsoft.com/office/drawing/2014/main" id="{9DA18EB3-A111-48D1-95B8-D7E70DB193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2374653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CEBAAB6-5F06-4951-A88E-975856EFED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B3D0B6-30D6-48E7-8C9A-4B0A1FC99DE6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646146" name="Rectangle 2">
            <a:extLst>
              <a:ext uri="{FF2B5EF4-FFF2-40B4-BE49-F238E27FC236}">
                <a16:creationId xmlns:a16="http://schemas.microsoft.com/office/drawing/2014/main" id="{E513AD26-1F10-4FC4-AD21-54F69B6B06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6147" name="Rectangle 3">
            <a:extLst>
              <a:ext uri="{FF2B5EF4-FFF2-40B4-BE49-F238E27FC236}">
                <a16:creationId xmlns:a16="http://schemas.microsoft.com/office/drawing/2014/main" id="{1189F4FC-E465-4BF2-A1D2-9CEE4A2AA9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8977449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E1813F4-2260-4D03-B364-D8916C0F0A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66ED7A-B68B-4537-8A28-CEF47322614D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648194" name="Rectangle 2">
            <a:extLst>
              <a:ext uri="{FF2B5EF4-FFF2-40B4-BE49-F238E27FC236}">
                <a16:creationId xmlns:a16="http://schemas.microsoft.com/office/drawing/2014/main" id="{EB9B8B99-B71C-454A-B6B3-A09302C32B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8195" name="Rectangle 3">
            <a:extLst>
              <a:ext uri="{FF2B5EF4-FFF2-40B4-BE49-F238E27FC236}">
                <a16:creationId xmlns:a16="http://schemas.microsoft.com/office/drawing/2014/main" id="{47EE9895-5C8D-438C-AB71-6957F17AA5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8989452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3B5879C-F990-42B5-A9A2-8AA3C1A85E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76E389-11E2-463F-BB73-604B6B2B0C14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650242" name="Rectangle 2">
            <a:extLst>
              <a:ext uri="{FF2B5EF4-FFF2-40B4-BE49-F238E27FC236}">
                <a16:creationId xmlns:a16="http://schemas.microsoft.com/office/drawing/2014/main" id="{E055B669-CF10-4655-A533-58FD8FC33F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0243" name="Rectangle 3">
            <a:extLst>
              <a:ext uri="{FF2B5EF4-FFF2-40B4-BE49-F238E27FC236}">
                <a16:creationId xmlns:a16="http://schemas.microsoft.com/office/drawing/2014/main" id="{BD8836DD-1D4B-4155-B5E0-47661304A2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97983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504F06-936D-457B-8E3E-4975E5ED94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F32496E-6839-41E6-AE40-1301EA0375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0F6E893-6189-415F-86B6-0CDA05063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F499F2C-E687-4325-9326-4C997A490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5C79C7-582E-4A1A-AA98-C11E68548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7EC18B-388D-4099-8BC6-0A042AF637D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55884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04A78C-662D-4191-8532-324A43FBA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4298E9B-B6CB-4418-93E2-85F8530A93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B6CEB71-142F-4D97-830D-3B224DA8E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C4EC760-0C4E-416E-AD5A-08E5F9FD6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27512B5-9AF3-44A6-BCEC-331F705A7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7EE262-767C-4F19-8196-F3035257CFE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7217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E028A93-2175-4D47-A7E8-4024FF5CD3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94A295C-9FC1-416F-8EC5-3E4016AD1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A8C205B-C621-48C0-B4DB-9BB9BB0E0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7CC24A-A791-4288-A464-37358E24B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72C04E-D531-4884-99C0-9CB088A73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32954E-CAD9-4AEA-AD3C-ACD17482AC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67251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18E4F1-4C66-4514-98C3-B74A31100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4E972C-7534-45BF-B0F3-47CFB5159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2931670-8618-4A25-BC26-F6BE385A7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1CE4F4-A2F8-4CA8-B648-E5FA8EBD8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964C9EB-39F4-4053-A257-B62835D22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7F14B9-2A12-44B2-BB3F-CCCE4D44DD9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05121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047539-FC87-4DCA-93F8-6EBC342E3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9DD5387-89B0-4FB1-AE99-E2B3E6031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3F1FED-7230-41BC-BC83-3D714A012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E80CD4C-FFAE-455D-9061-E7EA0AF5B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BA3788-5EF6-410F-AEEF-174BD02EA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E8F75D-889C-439B-8046-52D828F4D38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14675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EC474E-78D9-484B-A7A5-7E076CEBE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2E0BBD-D458-46DD-B68E-E87FD9DB7D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6DF36C7-C1CF-47EC-8956-52DD2EC653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F17538A-487A-4540-AA90-3103F7F88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3CF6359-BB07-4868-955A-5C3E786C3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3B884FD-38E8-4A81-BCE5-3BE843ADE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917F1E-B888-49AB-A343-782751D68E7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05260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E8B6AF-3C18-4238-B1EC-9EB50ACE4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BB512AD-7163-4732-BF21-22EC8467E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65DCB94-33DB-4FD9-8AC5-BA76FE1DA9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368B8D5-9885-439D-ACF1-739603F5C9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1EA2839-EF85-43F5-A809-0D61A2C414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2955389-301C-4881-96AD-8FDEC61D2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70C92F9-1D23-4046-84B6-C6B679506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7C8E340-5742-47A4-A113-2246699E4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BB534F-B9F6-4E04-90E5-A069BAE2490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2461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7EC534-767A-49D6-B8E5-4FEEC2ACD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38DEE99-8B76-4308-8FDE-D983BDCAE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B323079-3068-4D34-A8A6-29B96DC2C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388297D-B30C-41C9-B724-07D0C06CC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E9499-354E-4201-8405-694BDD88D43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52467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6AFB260-F2F2-4795-8C13-3DF38C648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5ED93C7-60AA-44A8-A52B-E7F9472A0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7E9D5A1-67B4-400D-906B-E0AB6C465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D1BEFB-1456-4961-996A-D146B0E3CA7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27465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FE8841-2FAC-4BD8-8C57-F70BDA464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BD1764-974E-4F67-BDF4-B41FE729C1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2AB57BF-55D2-4904-A93D-A260DA0812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61696B0-08BF-49CA-A9F4-036527249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51595D2-E62E-44FE-B7A5-452225478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04E9F43-0A2A-446F-957C-E65599FEC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1E06AB-BCF0-4486-8D93-C2AEC36375E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11814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274FD7-DAE9-44BD-A0E6-022FBB513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B9DD71C-8E12-49A8-BB3F-7C49E6150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84EBD24-6FB2-4D6E-9F8E-8145754F1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8F12B84-56F9-4DCF-9467-5797EBA2F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44972B0-CF83-4FCD-A897-F286F0CF7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3708653-5560-46EB-B328-16F595FDC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31026A-85D6-4963-88D7-3C72EB4411B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72199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8DCDB08-6E69-45EF-B239-35E2632AD2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597F39B-7C13-4547-BE15-90B6578261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1F3B0AF-7142-42EE-A75D-1CB6E419BEB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E2E89D4-EF1D-47E3-BB71-C8BBC972FEC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62247B0-5B33-4E71-809C-562AF804BAA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2CD3F2E-DDA6-4343-B8B3-478784D6673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0" name="Rectangle 1026">
            <a:extLst>
              <a:ext uri="{FF2B5EF4-FFF2-40B4-BE49-F238E27FC236}">
                <a16:creationId xmlns:a16="http://schemas.microsoft.com/office/drawing/2014/main" id="{56BCD446-8ED5-4521-8ED1-D2953D852F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412776"/>
            <a:ext cx="8153400" cy="1052736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21,в. Задачи с практическим содержанием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66" name="Rectangle 2">
            <a:extLst>
              <a:ext uri="{FF2B5EF4-FFF2-40B4-BE49-F238E27FC236}">
                <a16:creationId xmlns:a16="http://schemas.microsoft.com/office/drawing/2014/main" id="{FE26BB2C-5C46-4946-8911-5C6C81A39C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651267" name="Text Box 3">
            <a:extLst>
              <a:ext uri="{FF2B5EF4-FFF2-40B4-BE49-F238E27FC236}">
                <a16:creationId xmlns:a16="http://schemas.microsoft.com/office/drawing/2014/main" id="{808143CC-2FAD-4667-8481-0B52B1FBDB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Из круглого бревна нужно вырезать брус с поперечным сечением 5х12 (см). Какой наименьший диаметр должно иметь бревно?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51268" name="Text Box 4">
            <a:extLst>
              <a:ext uri="{FF2B5EF4-FFF2-40B4-BE49-F238E27FC236}">
                <a16:creationId xmlns:a16="http://schemas.microsoft.com/office/drawing/2014/main" id="{7725F153-A706-42F1-AC9E-0BE269CAD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562600"/>
            <a:ext cx="2743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 </a:t>
            </a:r>
            <a:r>
              <a:rPr lang="ru-RU" altLang="ru-RU" sz="3200" dirty="0"/>
              <a:t>13 см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51273" name="Picture 9">
            <a:extLst>
              <a:ext uri="{FF2B5EF4-FFF2-40B4-BE49-F238E27FC236}">
                <a16:creationId xmlns:a16="http://schemas.microsoft.com/office/drawing/2014/main" id="{6A54F8BC-467A-43CC-8758-11530A12CA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5642" y="2348880"/>
            <a:ext cx="2918724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1661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5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126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66" name="Rectangle 2">
            <a:extLst>
              <a:ext uri="{FF2B5EF4-FFF2-40B4-BE49-F238E27FC236}">
                <a16:creationId xmlns:a16="http://schemas.microsoft.com/office/drawing/2014/main" id="{FE26BB2C-5C46-4946-8911-5C6C81A39C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651267" name="Text Box 3">
            <a:extLst>
              <a:ext uri="{FF2B5EF4-FFF2-40B4-BE49-F238E27FC236}">
                <a16:creationId xmlns:a16="http://schemas.microsoft.com/office/drawing/2014/main" id="{808143CC-2FAD-4667-8481-0B52B1FBDB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Туннель имеет форму полукруга радиуса 3 м. Какой наибольшей высоты должна быть машина шириной 2 м, чтобы она могла проехать по этому туннелю? </a:t>
            </a:r>
          </a:p>
        </p:txBody>
      </p:sp>
      <p:pic>
        <p:nvPicPr>
          <p:cNvPr id="651270" name="Picture 6">
            <a:extLst>
              <a:ext uri="{FF2B5EF4-FFF2-40B4-BE49-F238E27FC236}">
                <a16:creationId xmlns:a16="http://schemas.microsoft.com/office/drawing/2014/main" id="{D463897E-6743-4657-B6F2-86D28527EF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895600"/>
            <a:ext cx="5899150" cy="221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51272" name="Group 8">
            <a:extLst>
              <a:ext uri="{FF2B5EF4-FFF2-40B4-BE49-F238E27FC236}">
                <a16:creationId xmlns:a16="http://schemas.microsoft.com/office/drawing/2014/main" id="{245C7649-A3AD-4398-BC1E-89E4E3E31815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5562600"/>
            <a:ext cx="2743200" cy="579438"/>
            <a:chOff x="288" y="3504"/>
            <a:chExt cx="1728" cy="365"/>
          </a:xfrm>
        </p:grpSpPr>
        <p:sp>
          <p:nvSpPr>
            <p:cNvPr id="651268" name="Text Box 4">
              <a:extLst>
                <a:ext uri="{FF2B5EF4-FFF2-40B4-BE49-F238E27FC236}">
                  <a16:creationId xmlns:a16="http://schemas.microsoft.com/office/drawing/2014/main" id="{7725F153-A706-42F1-AC9E-0BE269CAD9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504"/>
              <a:ext cx="172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en-US" altLang="ru-RU" sz="3200">
                  <a:cs typeface="Times New Roman" panose="02020603050405020304" pitchFamily="18" charset="0"/>
                </a:rPr>
                <a:t> </a:t>
              </a:r>
              <a:r>
                <a:rPr lang="ru-RU" altLang="ru-RU" sz="3200"/>
                <a:t>     м</a:t>
              </a:r>
              <a:r>
                <a:rPr lang="ru-RU" altLang="ru-RU" sz="3200">
                  <a:cs typeface="Times New Roman" panose="02020603050405020304" pitchFamily="18" charset="0"/>
                </a:rPr>
                <a:t>.</a:t>
              </a:r>
            </a:p>
          </p:txBody>
        </p:sp>
        <p:graphicFrame>
          <p:nvGraphicFramePr>
            <p:cNvPr id="651271" name="Object 7">
              <a:extLst>
                <a:ext uri="{FF2B5EF4-FFF2-40B4-BE49-F238E27FC236}">
                  <a16:creationId xmlns:a16="http://schemas.microsoft.com/office/drawing/2014/main" id="{777E2E96-7294-4B6B-A38A-F96E6BAC0F6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04" y="3552"/>
            <a:ext cx="400" cy="2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355320" imgH="253800" progId="Equation.DSMT4">
                    <p:embed/>
                  </p:oleObj>
                </mc:Choice>
                <mc:Fallback>
                  <p:oleObj name="Equation" r:id="rId4" imgW="355320" imgH="253800" progId="Equation.DSMT4">
                    <p:embed/>
                    <p:pic>
                      <p:nvPicPr>
                        <p:cNvPr id="651271" name="Object 7">
                          <a:extLst>
                            <a:ext uri="{FF2B5EF4-FFF2-40B4-BE49-F238E27FC236}">
                              <a16:creationId xmlns:a16="http://schemas.microsoft.com/office/drawing/2014/main" id="{777E2E96-7294-4B6B-A38A-F96E6BAC0F6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4" y="3552"/>
                          <a:ext cx="400" cy="28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486296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5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2" name="Rectangle 2">
            <a:extLst>
              <a:ext uri="{FF2B5EF4-FFF2-40B4-BE49-F238E27FC236}">
                <a16:creationId xmlns:a16="http://schemas.microsoft.com/office/drawing/2014/main" id="{8E3F7C01-0811-4888-BDA7-9B5EEFCFFB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634883" name="Text Box 3">
            <a:extLst>
              <a:ext uri="{FF2B5EF4-FFF2-40B4-BE49-F238E27FC236}">
                <a16:creationId xmlns:a16="http://schemas.microsoft.com/office/drawing/2014/main" id="{461BFAF5-4E71-48E3-8FE7-C24F44415A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Мальчик прошел от дома по направлению на восток 800 м. Затем повернул на север и прошел 600 м. На каком расстоянии от дома оказался мальчик? </a:t>
            </a:r>
          </a:p>
        </p:txBody>
      </p:sp>
      <p:sp>
        <p:nvSpPr>
          <p:cNvPr id="634884" name="Text Box 4">
            <a:extLst>
              <a:ext uri="{FF2B5EF4-FFF2-40B4-BE49-F238E27FC236}">
                <a16:creationId xmlns:a16="http://schemas.microsoft.com/office/drawing/2014/main" id="{DE3425DB-5A37-40FA-92E0-082DE382D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4102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>
                <a:cs typeface="Times New Roman" panose="02020603050405020304" pitchFamily="18" charset="0"/>
              </a:rPr>
              <a:t>1000 </a:t>
            </a:r>
            <a:r>
              <a:rPr lang="ru-RU" altLang="ru-RU" sz="3200"/>
              <a:t>м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34887" name="Picture 7">
            <a:extLst>
              <a:ext uri="{FF2B5EF4-FFF2-40B4-BE49-F238E27FC236}">
                <a16:creationId xmlns:a16="http://schemas.microsoft.com/office/drawing/2014/main" id="{C0CFF855-99F5-4583-A2A5-9D00D7794E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819400"/>
            <a:ext cx="4659313" cy="245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007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4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88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0" name="Rectangle 2">
            <a:extLst>
              <a:ext uri="{FF2B5EF4-FFF2-40B4-BE49-F238E27FC236}">
                <a16:creationId xmlns:a16="http://schemas.microsoft.com/office/drawing/2014/main" id="{0F2A10AA-2005-4BBF-A9F1-E3017E0032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636931" name="Text Box 3">
            <a:extLst>
              <a:ext uri="{FF2B5EF4-FFF2-40B4-BE49-F238E27FC236}">
                <a16:creationId xmlns:a16="http://schemas.microsoft.com/office/drawing/2014/main" id="{76E62A49-18C0-4F9A-845A-3DC3043F50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Девочка прошла от дома по направлению на запад 500 м. Затем повернула на север и прошла 300 м. После этого она повернула на восток и прошла еще 100 м. На каком расстоянии от дома оказалась девочка? </a:t>
            </a:r>
          </a:p>
        </p:txBody>
      </p:sp>
      <p:sp>
        <p:nvSpPr>
          <p:cNvPr id="636932" name="Text Box 4">
            <a:extLst>
              <a:ext uri="{FF2B5EF4-FFF2-40B4-BE49-F238E27FC236}">
                <a16:creationId xmlns:a16="http://schemas.microsoft.com/office/drawing/2014/main" id="{75BFC3F0-7D60-4E19-83E6-F199A2DA7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4102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5</a:t>
            </a:r>
            <a:r>
              <a:rPr lang="en-US" altLang="ru-RU" sz="3200">
                <a:cs typeface="Times New Roman" panose="02020603050405020304" pitchFamily="18" charset="0"/>
              </a:rPr>
              <a:t>00 </a:t>
            </a:r>
            <a:r>
              <a:rPr lang="ru-RU" altLang="ru-RU" sz="3200"/>
              <a:t>м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36934" name="Picture 6">
            <a:extLst>
              <a:ext uri="{FF2B5EF4-FFF2-40B4-BE49-F238E27FC236}">
                <a16:creationId xmlns:a16="http://schemas.microsoft.com/office/drawing/2014/main" id="{E33D159B-391B-484E-BE20-7380E2A795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429000"/>
            <a:ext cx="3708400" cy="190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9379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6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693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978" name="Rectangle 2">
            <a:extLst>
              <a:ext uri="{FF2B5EF4-FFF2-40B4-BE49-F238E27FC236}">
                <a16:creationId xmlns:a16="http://schemas.microsoft.com/office/drawing/2014/main" id="{92C5F5E2-E309-4974-A6D9-8FDCA8FFDD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638979" name="Text Box 3">
            <a:extLst>
              <a:ext uri="{FF2B5EF4-FFF2-40B4-BE49-F238E27FC236}">
                <a16:creationId xmlns:a16="http://schemas.microsoft.com/office/drawing/2014/main" id="{94AC88B3-68CF-404D-8EE9-F049BE8A89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Мальчик и девочка, расставшись на перекрестке, пошли по взаимно перпендикулярным дорогам, мальчик со скоростью 4 км/ч, девочка – 3 км/ч. Какое расстояние (в км) будет между ними через 30 мин? </a:t>
            </a:r>
          </a:p>
        </p:txBody>
      </p:sp>
      <p:sp>
        <p:nvSpPr>
          <p:cNvPr id="638980" name="Text Box 4">
            <a:extLst>
              <a:ext uri="{FF2B5EF4-FFF2-40B4-BE49-F238E27FC236}">
                <a16:creationId xmlns:a16="http://schemas.microsoft.com/office/drawing/2014/main" id="{E3BADE87-3A91-4413-A8A3-5919CF1BFB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4102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2,5</a:t>
            </a:r>
            <a:r>
              <a:rPr lang="en-US" altLang="ru-RU" sz="3200"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км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38982" name="Picture 6">
            <a:extLst>
              <a:ext uri="{FF2B5EF4-FFF2-40B4-BE49-F238E27FC236}">
                <a16:creationId xmlns:a16="http://schemas.microsoft.com/office/drawing/2014/main" id="{06394206-5231-47A0-AFEB-87B72D56FD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276600"/>
            <a:ext cx="330200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554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8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898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>
            <a:extLst>
              <a:ext uri="{FF2B5EF4-FFF2-40B4-BE49-F238E27FC236}">
                <a16:creationId xmlns:a16="http://schemas.microsoft.com/office/drawing/2014/main" id="{5B33DC46-1329-4C2E-B05F-6AB6F12212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641027" name="Text Box 3">
            <a:extLst>
              <a:ext uri="{FF2B5EF4-FFF2-40B4-BE49-F238E27FC236}">
                <a16:creationId xmlns:a16="http://schemas.microsoft.com/office/drawing/2014/main" id="{D62CD59C-1761-4D75-AD81-C961780EF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Два парохода вышли из порта, следуя один на север, другой на запад. Скорости их равны соответственно 15 км/ч и 20 км/ч. Какое расстояние будет между ними через 2 ч? </a:t>
            </a:r>
          </a:p>
        </p:txBody>
      </p:sp>
      <p:sp>
        <p:nvSpPr>
          <p:cNvPr id="641028" name="Text Box 4">
            <a:extLst>
              <a:ext uri="{FF2B5EF4-FFF2-40B4-BE49-F238E27FC236}">
                <a16:creationId xmlns:a16="http://schemas.microsoft.com/office/drawing/2014/main" id="{DA8EF05D-846C-473A-8C64-4B168832DE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4102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50</a:t>
            </a:r>
            <a:r>
              <a:rPr lang="en-US" altLang="ru-RU" sz="3200"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км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41030" name="Picture 6">
            <a:extLst>
              <a:ext uri="{FF2B5EF4-FFF2-40B4-BE49-F238E27FC236}">
                <a16:creationId xmlns:a16="http://schemas.microsoft.com/office/drawing/2014/main" id="{F3A77E14-FAF8-4031-A6AC-172713A510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895600"/>
            <a:ext cx="2895600" cy="2551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254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102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4" name="Rectangle 2">
            <a:extLst>
              <a:ext uri="{FF2B5EF4-FFF2-40B4-BE49-F238E27FC236}">
                <a16:creationId xmlns:a16="http://schemas.microsoft.com/office/drawing/2014/main" id="{8295C5C8-0AF5-4DB3-AC38-885930A98E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643075" name="Text Box 3">
            <a:extLst>
              <a:ext uri="{FF2B5EF4-FFF2-40B4-BE49-F238E27FC236}">
                <a16:creationId xmlns:a16="http://schemas.microsoft.com/office/drawing/2014/main" id="{2AEB89DF-FA41-440B-A94F-8AB36F8F8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Используя данные, приведенные на рисунке, найдите расстояние в метрах между пунктами  </a:t>
            </a:r>
            <a:r>
              <a:rPr lang="en-US" altLang="ru-RU" sz="3200" i="1" dirty="0">
                <a:cs typeface="Times New Roman" panose="02020603050405020304" pitchFamily="18" charset="0"/>
              </a:rPr>
              <a:t>A </a:t>
            </a:r>
            <a:r>
              <a:rPr lang="ru-RU" altLang="ru-RU" sz="3200" dirty="0">
                <a:cs typeface="Times New Roman" panose="02020603050405020304" pitchFamily="18" charset="0"/>
              </a:rPr>
              <a:t>и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, расположенными на разных берегах озера. </a:t>
            </a:r>
          </a:p>
        </p:txBody>
      </p:sp>
      <p:sp>
        <p:nvSpPr>
          <p:cNvPr id="643076" name="Text Box 4">
            <a:extLst>
              <a:ext uri="{FF2B5EF4-FFF2-40B4-BE49-F238E27FC236}">
                <a16:creationId xmlns:a16="http://schemas.microsoft.com/office/drawing/2014/main" id="{5E4D8B8A-1E02-4993-89C1-4F0AA6701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4102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500</a:t>
            </a:r>
            <a:r>
              <a:rPr lang="en-US" altLang="ru-RU" sz="3200"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м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43078" name="Picture 6">
            <a:extLst>
              <a:ext uri="{FF2B5EF4-FFF2-40B4-BE49-F238E27FC236}">
                <a16:creationId xmlns:a16="http://schemas.microsoft.com/office/drawing/2014/main" id="{90264112-0589-4B53-B9A1-4AC11F3F07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667000"/>
            <a:ext cx="4637088" cy="263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9629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307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22" name="Rectangle 2">
            <a:extLst>
              <a:ext uri="{FF2B5EF4-FFF2-40B4-BE49-F238E27FC236}">
                <a16:creationId xmlns:a16="http://schemas.microsoft.com/office/drawing/2014/main" id="{1C862753-B72F-43FF-832E-97B437F473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645123" name="Text Box 3">
            <a:extLst>
              <a:ext uri="{FF2B5EF4-FFF2-40B4-BE49-F238E27FC236}">
                <a16:creationId xmlns:a16="http://schemas.microsoft.com/office/drawing/2014/main" id="{9EF8E02E-0658-4C0D-AE9F-F327BDABCD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 какое расстояние следует отодвинуть от стены дома нижний конец лестницы, длина которой 13 м, чтобы верхний ее конец оказался на высоте 12 м? </a:t>
            </a:r>
          </a:p>
        </p:txBody>
      </p:sp>
      <p:sp>
        <p:nvSpPr>
          <p:cNvPr id="645124" name="Text Box 4">
            <a:extLst>
              <a:ext uri="{FF2B5EF4-FFF2-40B4-BE49-F238E27FC236}">
                <a16:creationId xmlns:a16="http://schemas.microsoft.com/office/drawing/2014/main" id="{5FF35427-6374-4B66-83FB-D9B22B88FF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4102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5</a:t>
            </a:r>
            <a:r>
              <a:rPr lang="en-US" altLang="ru-RU" sz="3200"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м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45126" name="Picture 6">
            <a:extLst>
              <a:ext uri="{FF2B5EF4-FFF2-40B4-BE49-F238E27FC236}">
                <a16:creationId xmlns:a16="http://schemas.microsoft.com/office/drawing/2014/main" id="{6982069E-959D-4040-8DF0-CA569CDD23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514600"/>
            <a:ext cx="2874963" cy="3354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9746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2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0" name="Rectangle 2">
            <a:extLst>
              <a:ext uri="{FF2B5EF4-FFF2-40B4-BE49-F238E27FC236}">
                <a16:creationId xmlns:a16="http://schemas.microsoft.com/office/drawing/2014/main" id="{5C151DBB-511C-44CF-B2D9-49023DC96E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647171" name="Text Box 3">
            <a:extLst>
              <a:ext uri="{FF2B5EF4-FFF2-40B4-BE49-F238E27FC236}">
                <a16:creationId xmlns:a16="http://schemas.microsoft.com/office/drawing/2014/main" id="{C112B5ED-F248-4B7F-A39B-4927E70150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В </a:t>
            </a:r>
            <a:r>
              <a:rPr lang="ru-RU" altLang="ru-RU" sz="3200" dirty="0"/>
              <a:t>12</a:t>
            </a:r>
            <a:r>
              <a:rPr lang="ru-RU" altLang="ru-RU" sz="3200" dirty="0">
                <a:cs typeface="Times New Roman" panose="02020603050405020304" pitchFamily="18" charset="0"/>
              </a:rPr>
              <a:t> м одна от другой растут две сосны. Высота одной </a:t>
            </a:r>
            <a:r>
              <a:rPr lang="ru-RU" altLang="ru-RU" sz="3200" dirty="0"/>
              <a:t>11</a:t>
            </a:r>
            <a:r>
              <a:rPr lang="ru-RU" altLang="ru-RU" sz="3200" dirty="0">
                <a:cs typeface="Times New Roman" panose="02020603050405020304" pitchFamily="18" charset="0"/>
              </a:rPr>
              <a:t> м, а другой – 6 м. Найдите расстояние между их верхушками. </a:t>
            </a:r>
          </a:p>
        </p:txBody>
      </p:sp>
      <p:sp>
        <p:nvSpPr>
          <p:cNvPr id="647172" name="Text Box 4">
            <a:extLst>
              <a:ext uri="{FF2B5EF4-FFF2-40B4-BE49-F238E27FC236}">
                <a16:creationId xmlns:a16="http://schemas.microsoft.com/office/drawing/2014/main" id="{E1B625BA-0F55-4240-97DD-6BEDE1B72C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410200"/>
            <a:ext cx="868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13</a:t>
            </a:r>
            <a:r>
              <a:rPr lang="en-US" altLang="ru-RU" sz="3200"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м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47174" name="Picture 6">
            <a:extLst>
              <a:ext uri="{FF2B5EF4-FFF2-40B4-BE49-F238E27FC236}">
                <a16:creationId xmlns:a16="http://schemas.microsoft.com/office/drawing/2014/main" id="{B8D49A45-A1B6-40BC-9E6D-C9F46B8815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743200"/>
            <a:ext cx="4029075" cy="168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2883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717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>
            <a:extLst>
              <a:ext uri="{FF2B5EF4-FFF2-40B4-BE49-F238E27FC236}">
                <a16:creationId xmlns:a16="http://schemas.microsoft.com/office/drawing/2014/main" id="{41F21D15-CBD3-4AA1-951B-C544433A19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649219" name="Text Box 3">
            <a:extLst>
              <a:ext uri="{FF2B5EF4-FFF2-40B4-BE49-F238E27FC236}">
                <a16:creationId xmlns:a16="http://schemas.microsoft.com/office/drawing/2014/main" id="{F08B251A-3D00-4FF5-8A46-A506C8CD13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Стебель камыша выступает из воды озера на 1 м. Его верхний конец отклонили от вертикального положения на 2 м, и он оказался на уровне воды. Найдите глубину озера в месте, где растет камыш. </a:t>
            </a:r>
          </a:p>
        </p:txBody>
      </p:sp>
      <p:sp>
        <p:nvSpPr>
          <p:cNvPr id="649220" name="Text Box 4">
            <a:extLst>
              <a:ext uri="{FF2B5EF4-FFF2-40B4-BE49-F238E27FC236}">
                <a16:creationId xmlns:a16="http://schemas.microsoft.com/office/drawing/2014/main" id="{E7E31B90-9932-4F2C-A295-77897FA951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562600"/>
            <a:ext cx="2514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1,5</a:t>
            </a:r>
            <a:r>
              <a:rPr lang="en-US" altLang="ru-RU" sz="3200">
                <a:cs typeface="Times New Roman" panose="02020603050405020304" pitchFamily="18" charset="0"/>
              </a:rPr>
              <a:t> </a:t>
            </a:r>
            <a:r>
              <a:rPr lang="ru-RU" altLang="ru-RU" sz="3200"/>
              <a:t>м</a:t>
            </a:r>
            <a:r>
              <a:rPr lang="ru-RU" altLang="ru-RU" sz="320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49222" name="Picture 6">
            <a:extLst>
              <a:ext uri="{FF2B5EF4-FFF2-40B4-BE49-F238E27FC236}">
                <a16:creationId xmlns:a16="http://schemas.microsoft.com/office/drawing/2014/main" id="{9EA53F57-3700-4BA4-A6C3-5949DF19B6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048000"/>
            <a:ext cx="3697288" cy="300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3798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9220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3728</TotalTime>
  <Words>497</Words>
  <Application>Microsoft Office PowerPoint</Application>
  <PresentationFormat>Экран (4:3)</PresentationFormat>
  <Paragraphs>53</Paragraphs>
  <Slides>11</Slides>
  <Notes>11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Оформление по умолчанию</vt:lpstr>
      <vt:lpstr>Equation</vt:lpstr>
      <vt:lpstr>21,в. Задачи с практическим содержанием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Смирнов Владимир Алексеевич</cp:lastModifiedBy>
  <cp:revision>175</cp:revision>
  <dcterms:created xsi:type="dcterms:W3CDTF">2008-04-30T05:51:18Z</dcterms:created>
  <dcterms:modified xsi:type="dcterms:W3CDTF">2021-07-09T04:16:42Z</dcterms:modified>
</cp:coreProperties>
</file>