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559" r:id="rId2"/>
    <p:sldId id="541" r:id="rId3"/>
    <p:sldId id="542" r:id="rId4"/>
    <p:sldId id="552" r:id="rId5"/>
    <p:sldId id="537" r:id="rId6"/>
    <p:sldId id="538" r:id="rId7"/>
    <p:sldId id="539" r:id="rId8"/>
    <p:sldId id="505" r:id="rId9"/>
    <p:sldId id="535" r:id="rId10"/>
    <p:sldId id="536" r:id="rId11"/>
    <p:sldId id="534" r:id="rId12"/>
    <p:sldId id="549" r:id="rId13"/>
    <p:sldId id="550" r:id="rId14"/>
    <p:sldId id="551" r:id="rId15"/>
    <p:sldId id="517" r:id="rId16"/>
    <p:sldId id="547" r:id="rId17"/>
    <p:sldId id="521" r:id="rId18"/>
    <p:sldId id="522" r:id="rId19"/>
    <p:sldId id="519" r:id="rId20"/>
    <p:sldId id="43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4" d="100"/>
          <a:sy n="94" d="100"/>
        </p:scale>
        <p:origin x="4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1DEE521-5304-4C32-8EAB-B6A279E177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9A6D780-0B5F-4B89-A68B-58B356CDF3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565C4BA-4D91-4F95-A33A-42F5D171096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ED39324-72DE-43C3-839D-A5910B287C3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70F21AE-4F4D-40E1-8A09-7F64BCD70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0D6F47B-476C-4FF2-BDA7-EC70931DF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72B437-8F04-4328-9B9A-4E109BFC25E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763981-F6E5-49C6-96B6-5B72EC235F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E0D255-554F-40E1-8089-ABAA86626E6E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714754" name="Rectangle 2">
            <a:extLst>
              <a:ext uri="{FF2B5EF4-FFF2-40B4-BE49-F238E27FC236}">
                <a16:creationId xmlns:a16="http://schemas.microsoft.com/office/drawing/2014/main" id="{306DEAC6-435C-4DA1-930F-1F577EB1D9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4755" name="Rectangle 3">
            <a:extLst>
              <a:ext uri="{FF2B5EF4-FFF2-40B4-BE49-F238E27FC236}">
                <a16:creationId xmlns:a16="http://schemas.microsoft.com/office/drawing/2014/main" id="{F70BEC9B-4D2C-43CE-B4FB-94345FD5E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15E4AB-B68A-4A68-AC31-DE87AE652B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3A6F8-6E48-43BC-8334-A2D7F0C91D0A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58434" name="Rectangle 1026">
            <a:extLst>
              <a:ext uri="{FF2B5EF4-FFF2-40B4-BE49-F238E27FC236}">
                <a16:creationId xmlns:a16="http://schemas.microsoft.com/office/drawing/2014/main" id="{10774FA8-133D-4247-9510-BF1CEDF9A0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8435" name="Rectangle 1027">
            <a:extLst>
              <a:ext uri="{FF2B5EF4-FFF2-40B4-BE49-F238E27FC236}">
                <a16:creationId xmlns:a16="http://schemas.microsoft.com/office/drawing/2014/main" id="{5A51A80D-2EF7-4528-AB98-D28CFECED9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21724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548028-C0C0-40FE-B252-68DB0A637C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21CAA-BAA3-4C97-83D8-081C56D01C10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54338" name="Rectangle 2">
            <a:extLst>
              <a:ext uri="{FF2B5EF4-FFF2-40B4-BE49-F238E27FC236}">
                <a16:creationId xmlns:a16="http://schemas.microsoft.com/office/drawing/2014/main" id="{619271CA-29D4-4B10-97E5-BF9A47322A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4339" name="Rectangle 3">
            <a:extLst>
              <a:ext uri="{FF2B5EF4-FFF2-40B4-BE49-F238E27FC236}">
                <a16:creationId xmlns:a16="http://schemas.microsoft.com/office/drawing/2014/main" id="{A96E7890-5802-4B00-9E78-DE88554365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05404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1597A8-7C53-47F1-8F72-95360E6BE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A37E98-1181-4474-8142-2CB504B0F65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87106" name="Rectangle 2">
            <a:extLst>
              <a:ext uri="{FF2B5EF4-FFF2-40B4-BE49-F238E27FC236}">
                <a16:creationId xmlns:a16="http://schemas.microsoft.com/office/drawing/2014/main" id="{156F7D06-A269-4B32-AD8A-C71A49BD26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7107" name="Rectangle 3">
            <a:extLst>
              <a:ext uri="{FF2B5EF4-FFF2-40B4-BE49-F238E27FC236}">
                <a16:creationId xmlns:a16="http://schemas.microsoft.com/office/drawing/2014/main" id="{9320DF24-2399-464E-9B39-BAABB9FDAC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430173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8C9E8B-01F1-4F44-BAE9-78E8AAE824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1F4138-B79B-4A77-A0AE-42421277CFAD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689154" name="Rectangle 2">
            <a:extLst>
              <a:ext uri="{FF2B5EF4-FFF2-40B4-BE49-F238E27FC236}">
                <a16:creationId xmlns:a16="http://schemas.microsoft.com/office/drawing/2014/main" id="{B3AA62A4-9EBD-4630-B023-D02D8C9253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9155" name="Rectangle 3">
            <a:extLst>
              <a:ext uri="{FF2B5EF4-FFF2-40B4-BE49-F238E27FC236}">
                <a16:creationId xmlns:a16="http://schemas.microsoft.com/office/drawing/2014/main" id="{824C1C5E-ED80-49E7-AC80-136BAF768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114910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DD4555-4E0B-48A3-8D0C-FA4D12EEA8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8F4AF2-47FE-4262-BC9A-F98B650BA30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693250" name="Rectangle 1026">
            <a:extLst>
              <a:ext uri="{FF2B5EF4-FFF2-40B4-BE49-F238E27FC236}">
                <a16:creationId xmlns:a16="http://schemas.microsoft.com/office/drawing/2014/main" id="{26289D42-DEEA-4DEB-B689-E5210483AB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3251" name="Rectangle 1027">
            <a:extLst>
              <a:ext uri="{FF2B5EF4-FFF2-40B4-BE49-F238E27FC236}">
                <a16:creationId xmlns:a16="http://schemas.microsoft.com/office/drawing/2014/main" id="{5464DA83-E0A3-459A-A155-0C79429AE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340973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E1E51C-915B-46A1-AC5C-40938C3009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FDD7B-93A0-49CB-9375-EB19E466CE4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619522" name="Rectangle 2">
            <a:extLst>
              <a:ext uri="{FF2B5EF4-FFF2-40B4-BE49-F238E27FC236}">
                <a16:creationId xmlns:a16="http://schemas.microsoft.com/office/drawing/2014/main" id="{A6C9EE79-9B81-4051-8118-C7ECFFB563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9523" name="Rectangle 3">
            <a:extLst>
              <a:ext uri="{FF2B5EF4-FFF2-40B4-BE49-F238E27FC236}">
                <a16:creationId xmlns:a16="http://schemas.microsoft.com/office/drawing/2014/main" id="{2A95C6C0-FB63-4C5D-B4DD-A45CE8D734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954894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FC8006-E2D0-48A6-A53D-1B4BF73667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CCAE39-11CA-4728-A1F5-3E7DEED4309E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683010" name="Rectangle 1026">
            <a:extLst>
              <a:ext uri="{FF2B5EF4-FFF2-40B4-BE49-F238E27FC236}">
                <a16:creationId xmlns:a16="http://schemas.microsoft.com/office/drawing/2014/main" id="{43BF8F15-3627-49BD-99B0-2C353EDEFB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3011" name="Rectangle 1027">
            <a:extLst>
              <a:ext uri="{FF2B5EF4-FFF2-40B4-BE49-F238E27FC236}">
                <a16:creationId xmlns:a16="http://schemas.microsoft.com/office/drawing/2014/main" id="{4AC30CDC-E180-4761-BB68-0075AA9B4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815234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185F0D-C235-4B04-9119-7E203A6102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064C38-9DE3-4EB3-A401-B972BAA1FEB7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627714" name="Rectangle 2">
            <a:extLst>
              <a:ext uri="{FF2B5EF4-FFF2-40B4-BE49-F238E27FC236}">
                <a16:creationId xmlns:a16="http://schemas.microsoft.com/office/drawing/2014/main" id="{7C94F43D-82DA-41DC-B99E-C1D941003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7715" name="Rectangle 3">
            <a:extLst>
              <a:ext uri="{FF2B5EF4-FFF2-40B4-BE49-F238E27FC236}">
                <a16:creationId xmlns:a16="http://schemas.microsoft.com/office/drawing/2014/main" id="{F5E88CE2-5089-477F-9DBC-A375BF133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631498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91864C-CF91-4E4C-A0C9-49B81FCFA5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DA64FF-A94F-42EB-BD33-4EC4643C8ED2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629762" name="Rectangle 2">
            <a:extLst>
              <a:ext uri="{FF2B5EF4-FFF2-40B4-BE49-F238E27FC236}">
                <a16:creationId xmlns:a16="http://schemas.microsoft.com/office/drawing/2014/main" id="{003EB412-368B-4EC3-928B-F83198D5B5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9763" name="Rectangle 3">
            <a:extLst>
              <a:ext uri="{FF2B5EF4-FFF2-40B4-BE49-F238E27FC236}">
                <a16:creationId xmlns:a16="http://schemas.microsoft.com/office/drawing/2014/main" id="{AF7BFAF8-C97D-42B1-9ADF-27D8389B0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077503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F9E6E4-9871-4C95-BCE2-6DABAB933C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49B88D-F17D-475E-A78C-134897A504C2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623618" name="Rectangle 2">
            <a:extLst>
              <a:ext uri="{FF2B5EF4-FFF2-40B4-BE49-F238E27FC236}">
                <a16:creationId xmlns:a16="http://schemas.microsoft.com/office/drawing/2014/main" id="{39928F35-36A7-4150-A348-08F4DFF8FF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3619" name="Rectangle 3">
            <a:extLst>
              <a:ext uri="{FF2B5EF4-FFF2-40B4-BE49-F238E27FC236}">
                <a16:creationId xmlns:a16="http://schemas.microsoft.com/office/drawing/2014/main" id="{733E6F52-3E4B-438A-91C6-108C91D90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29066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7B62E-FE97-4021-8BBD-7845B229D0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BE6CB3-7E26-43B1-89DA-54169A4C7783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70722" name="Rectangle 1026">
            <a:extLst>
              <a:ext uri="{FF2B5EF4-FFF2-40B4-BE49-F238E27FC236}">
                <a16:creationId xmlns:a16="http://schemas.microsoft.com/office/drawing/2014/main" id="{9F48802E-6961-4BB6-A595-D7ACEA082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0723" name="Rectangle 1027">
            <a:extLst>
              <a:ext uri="{FF2B5EF4-FFF2-40B4-BE49-F238E27FC236}">
                <a16:creationId xmlns:a16="http://schemas.microsoft.com/office/drawing/2014/main" id="{903C67D8-ADF9-4546-81F1-4B8FCEC5F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870435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943223-6A15-4737-A6EF-821B5E0A14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B9F0-D1BC-4720-8E47-5A2B4BC7E7F8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C79F499D-FA65-412C-85ED-C7E9F930FB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726F4812-D861-47E6-B3DF-0DC2C9FF1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79969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50DED7-33F7-4980-B083-5B83F444D7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D65F51-255F-41F5-B644-FEBD9F09E741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72770" name="Rectangle 2">
            <a:extLst>
              <a:ext uri="{FF2B5EF4-FFF2-40B4-BE49-F238E27FC236}">
                <a16:creationId xmlns:a16="http://schemas.microsoft.com/office/drawing/2014/main" id="{18174CA5-E571-4502-AB01-75BEB83376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2771" name="Rectangle 3">
            <a:extLst>
              <a:ext uri="{FF2B5EF4-FFF2-40B4-BE49-F238E27FC236}">
                <a16:creationId xmlns:a16="http://schemas.microsoft.com/office/drawing/2014/main" id="{F2C1C994-079A-46CF-BED1-618B25703F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55170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AE25C0-A8D0-49CD-9F8E-2264F0E892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206543-4113-42ED-BA03-03DFC37E470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97346" name="Rectangle 2">
            <a:extLst>
              <a:ext uri="{FF2B5EF4-FFF2-40B4-BE49-F238E27FC236}">
                <a16:creationId xmlns:a16="http://schemas.microsoft.com/office/drawing/2014/main" id="{3B0AF7AC-DCE2-4F27-BC8B-05DD7A1C2D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7347" name="Rectangle 3">
            <a:extLst>
              <a:ext uri="{FF2B5EF4-FFF2-40B4-BE49-F238E27FC236}">
                <a16:creationId xmlns:a16="http://schemas.microsoft.com/office/drawing/2014/main" id="{46CA36CE-8170-4457-8120-960F0E017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B85141-382D-4952-80DD-BAD38B1C93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AD6D7-CDBC-4ABE-8ABF-536C0083B40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60482" name="Rectangle 2">
            <a:extLst>
              <a:ext uri="{FF2B5EF4-FFF2-40B4-BE49-F238E27FC236}">
                <a16:creationId xmlns:a16="http://schemas.microsoft.com/office/drawing/2014/main" id="{E3D4B447-CACD-46D0-AF76-B5BD81D5D7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0483" name="Rectangle 3">
            <a:extLst>
              <a:ext uri="{FF2B5EF4-FFF2-40B4-BE49-F238E27FC236}">
                <a16:creationId xmlns:a16="http://schemas.microsoft.com/office/drawing/2014/main" id="{16E3B44E-19CA-4FEF-86AD-8D55B3081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2DBE95-15E8-4C2B-AEB1-FC5DB25EED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66A281-64C1-497E-AEAD-C84783BB39F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62530" name="Rectangle 2">
            <a:extLst>
              <a:ext uri="{FF2B5EF4-FFF2-40B4-BE49-F238E27FC236}">
                <a16:creationId xmlns:a16="http://schemas.microsoft.com/office/drawing/2014/main" id="{9BCFB4A4-0EF2-469A-9B12-B9B977ECDD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2531" name="Rectangle 3">
            <a:extLst>
              <a:ext uri="{FF2B5EF4-FFF2-40B4-BE49-F238E27FC236}">
                <a16:creationId xmlns:a16="http://schemas.microsoft.com/office/drawing/2014/main" id="{5C87D7D2-2D1C-4A9A-9501-DBB6EDD197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11DF7F-8EB8-41B7-8094-A87B0459C3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A4AEE-4909-4460-8F42-2D9C1204FBB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64578" name="Rectangle 2">
            <a:extLst>
              <a:ext uri="{FF2B5EF4-FFF2-40B4-BE49-F238E27FC236}">
                <a16:creationId xmlns:a16="http://schemas.microsoft.com/office/drawing/2014/main" id="{D8AC2C25-77BC-449D-A05E-9B492B2C74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4579" name="Rectangle 3">
            <a:extLst>
              <a:ext uri="{FF2B5EF4-FFF2-40B4-BE49-F238E27FC236}">
                <a16:creationId xmlns:a16="http://schemas.microsoft.com/office/drawing/2014/main" id="{ABB262B7-0A86-4926-8B72-BF3BC1966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E273BC-3FD1-4D00-BA13-0A7A333E71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59C59-7D2B-44BE-AA2A-7DF16A00858E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94946" name="Rectangle 2">
            <a:extLst>
              <a:ext uri="{FF2B5EF4-FFF2-40B4-BE49-F238E27FC236}">
                <a16:creationId xmlns:a16="http://schemas.microsoft.com/office/drawing/2014/main" id="{7DDBD878-99C5-401A-9525-C74FDBD20E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4947" name="Rectangle 3">
            <a:extLst>
              <a:ext uri="{FF2B5EF4-FFF2-40B4-BE49-F238E27FC236}">
                <a16:creationId xmlns:a16="http://schemas.microsoft.com/office/drawing/2014/main" id="{4EF9892F-EBC8-41F1-8597-24C6D46A8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5535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E17A4F-3FA6-48E7-9402-BDEE727F08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FB8D3-D7FA-4512-94DF-87B7E58AE6A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56386" name="Rectangle 2">
            <a:extLst>
              <a:ext uri="{FF2B5EF4-FFF2-40B4-BE49-F238E27FC236}">
                <a16:creationId xmlns:a16="http://schemas.microsoft.com/office/drawing/2014/main" id="{EF132E07-CB02-4AD9-8627-2D1D6424B1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6387" name="Rectangle 3">
            <a:extLst>
              <a:ext uri="{FF2B5EF4-FFF2-40B4-BE49-F238E27FC236}">
                <a16:creationId xmlns:a16="http://schemas.microsoft.com/office/drawing/2014/main" id="{C218CDB0-92F2-4F75-97AC-71FFE6A86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74044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504F06-936D-457B-8E3E-4975E5ED9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32496E-6839-41E6-AE40-1301EA037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F6E893-6189-415F-86B6-0CDA05063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499F2C-E687-4325-9326-4C997A490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5C79C7-582E-4A1A-AA98-C11E6854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EC18B-388D-4099-8BC6-0A042AF637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588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4A78C-662D-4191-8532-324A43FBA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298E9B-B6CB-4418-93E2-85F8530A9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6CEB71-142F-4D97-830D-3B224DA8E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4EC760-0C4E-416E-AD5A-08E5F9FD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7512B5-9AF3-44A6-BCEC-331F705A7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EE262-767C-4F19-8196-F3035257CF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721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E028A93-2175-4D47-A7E8-4024FF5CD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4A295C-9FC1-416F-8EC5-3E4016AD1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8C205B-C621-48C0-B4DB-9BB9BB0E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7CC24A-A791-4288-A464-37358E24B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72C04E-D531-4884-99C0-9CB088A73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2954E-CAD9-4AEA-AD3C-ACD17482AC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725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18E4F1-4C66-4514-98C3-B74A31100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4E972C-7534-45BF-B0F3-47CFB5159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931670-8618-4A25-BC26-F6BE385A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1CE4F4-A2F8-4CA8-B648-E5FA8EBD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64C9EB-39F4-4053-A257-B62835D2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F14B9-2A12-44B2-BB3F-CCCE4D44DD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512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047539-FC87-4DCA-93F8-6EBC342E3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DD5387-89B0-4FB1-AE99-E2B3E6031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3F1FED-7230-41BC-BC83-3D714A012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80CD4C-FFAE-455D-9061-E7EA0AF5B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A3788-5EF6-410F-AEEF-174BD02E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8F75D-889C-439B-8046-52D828F4D3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467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C474E-78D9-484B-A7A5-7E076CEBE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2E0BBD-D458-46DD-B68E-E87FD9DB7D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DF36C7-C1CF-47EC-8956-52DD2EC65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17538A-487A-4540-AA90-3103F7F88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CF6359-BB07-4868-955A-5C3E786C3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B884FD-38E8-4A81-BCE5-3BE843AD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17F1E-B888-49AB-A343-782751D68E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526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E8B6AF-3C18-4238-B1EC-9EB50ACE4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B512AD-7163-4732-BF21-22EC8467E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65DCB94-33DB-4FD9-8AC5-BA76FE1D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68B8D5-9885-439D-ACF1-739603F5C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EA2839-EF85-43F5-A809-0D61A2C41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2955389-301C-4881-96AD-8FDEC61D2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70C92F9-1D23-4046-84B6-C6B679506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C8E340-5742-47A4-A113-2246699E4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B534F-B9F6-4E04-90E5-A069BAE249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246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EC534-767A-49D6-B8E5-4FEEC2AC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38DEE99-8B76-4308-8FDE-D983BDCA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323079-3068-4D34-A8A6-29B96DC2C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88297D-B30C-41C9-B724-07D0C06CC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E9499-354E-4201-8405-694BDD88D4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46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6AFB260-F2F2-4795-8C13-3DF38C648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ED93C7-60AA-44A8-A52B-E7F9472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E9D5A1-67B4-400D-906B-E0AB6C46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1BEFB-1456-4961-996A-D146B0E3CA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746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E8841-2FAC-4BD8-8C57-F70BDA464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BD1764-974E-4F67-BDF4-B41FE729C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AB57BF-55D2-4904-A93D-A260DA081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1696B0-08BF-49CA-A9F4-036527249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1595D2-E62E-44FE-B7A5-452225478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4E9F43-0A2A-446F-957C-E65599FE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E06AB-BCF0-4486-8D93-C2AEC36375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181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74FD7-DAE9-44BD-A0E6-022FBB513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9DD71C-8E12-49A8-BB3F-7C49E6150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4EBD24-6FB2-4D6E-9F8E-8145754F1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F12B84-56F9-4DCF-9467-5797EBA2F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4972B0-CF83-4FCD-A897-F286F0CF7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708653-5560-46EB-B328-16F595FD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1026A-85D6-4963-88D7-3C72EB4411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219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8DCDB08-6E69-45EF-B239-35E2632AD2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597F39B-7C13-4547-BE15-90B657826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F3B0AF-7142-42EE-A75D-1CB6E419BE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E2E89D4-EF1D-47E3-BB71-C8BBC972FE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2247B0-5B33-4E71-809C-562AF804BA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CD3F2E-DDA6-4343-B8B3-478784D6673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1026">
            <a:extLst>
              <a:ext uri="{FF2B5EF4-FFF2-40B4-BE49-F238E27FC236}">
                <a16:creationId xmlns:a16="http://schemas.microsoft.com/office/drawing/2014/main" id="{56BCD446-8ED5-4521-8ED1-D2953D852F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12776"/>
            <a:ext cx="8153400" cy="1052736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21,</a:t>
            </a:r>
            <a:r>
              <a:rPr lang="ru-RU" altLang="ru-RU" dirty="0">
                <a:solidFill>
                  <a:srgbClr val="FF3300"/>
                </a:solidFill>
              </a:rPr>
              <a:t>б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Теорема Пифагора</a:t>
            </a:r>
            <a:br>
              <a:rPr lang="en-US" altLang="ru-RU" dirty="0">
                <a:solidFill>
                  <a:srgbClr val="FF3300"/>
                </a:solidFill>
              </a:rPr>
            </a:br>
            <a:r>
              <a:rPr lang="en-US" altLang="ru-RU" dirty="0">
                <a:solidFill>
                  <a:srgbClr val="FF3300"/>
                </a:solidFill>
              </a:rPr>
              <a:t>(</a:t>
            </a:r>
            <a:r>
              <a:rPr lang="ru-RU" altLang="ru-RU" dirty="0">
                <a:solidFill>
                  <a:srgbClr val="FF3300"/>
                </a:solidFill>
              </a:rPr>
              <a:t>многоугольники)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>
            <a:extLst>
              <a:ext uri="{FF2B5EF4-FFF2-40B4-BE49-F238E27FC236}">
                <a16:creationId xmlns:a16="http://schemas.microsoft.com/office/drawing/2014/main" id="{9FF583ED-CFAC-45A9-817F-5C477456F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657411" name="Text Box 3">
            <a:extLst>
              <a:ext uri="{FF2B5EF4-FFF2-40B4-BE49-F238E27FC236}">
                <a16:creationId xmlns:a16="http://schemas.microsoft.com/office/drawing/2014/main" id="{29EADCE2-62C0-457A-BABC-B9257B632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</a:t>
            </a:r>
            <a:r>
              <a:rPr lang="ru-RU" altLang="ru-RU" sz="3200" dirty="0"/>
              <a:t>высоту</a:t>
            </a:r>
            <a:r>
              <a:rPr lang="ru-RU" altLang="ru-RU" sz="3200" dirty="0">
                <a:cs typeface="Times New Roman" panose="02020603050405020304" pitchFamily="18" charset="0"/>
              </a:rPr>
              <a:t> равнобедренной трапеции, у которой основания </a:t>
            </a:r>
            <a:r>
              <a:rPr lang="ru-RU" altLang="ru-RU" sz="3200" dirty="0"/>
              <a:t>равны 4</a:t>
            </a:r>
            <a:r>
              <a:rPr lang="ru-RU" altLang="ru-RU" sz="3200" dirty="0">
                <a:cs typeface="Times New Roman" panose="02020603050405020304" pitchFamily="18" charset="0"/>
              </a:rPr>
              <a:t> и 1</a:t>
            </a:r>
            <a:r>
              <a:rPr lang="ru-RU" altLang="ru-RU" sz="3200" dirty="0"/>
              <a:t>0</a:t>
            </a:r>
            <a:r>
              <a:rPr lang="ru-RU" altLang="ru-RU" sz="3200" dirty="0">
                <a:cs typeface="Times New Roman" panose="02020603050405020304" pitchFamily="18" charset="0"/>
              </a:rPr>
              <a:t>, а боковая сторона </a:t>
            </a:r>
            <a:r>
              <a:rPr lang="ru-RU" altLang="ru-RU" sz="3200" dirty="0"/>
              <a:t>равна 5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57413" name="Text Box 5">
            <a:extLst>
              <a:ext uri="{FF2B5EF4-FFF2-40B4-BE49-F238E27FC236}">
                <a16:creationId xmlns:a16="http://schemas.microsoft.com/office/drawing/2014/main" id="{B42BD785-19D0-47D5-BF7C-C8CE6EBE6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2578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4.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38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>
            <a:extLst>
              <a:ext uri="{FF2B5EF4-FFF2-40B4-BE49-F238E27FC236}">
                <a16:creationId xmlns:a16="http://schemas.microsoft.com/office/drawing/2014/main" id="{0C9C65FD-C7AE-4DB2-9BD4-B4008F6D98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653315" name="Text Box 3">
            <a:extLst>
              <a:ext uri="{FF2B5EF4-FFF2-40B4-BE49-F238E27FC236}">
                <a16:creationId xmlns:a16="http://schemas.microsoft.com/office/drawing/2014/main" id="{F25C87E0-E5F5-442C-AFCC-D85AED1A6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Высота</a:t>
            </a:r>
            <a:r>
              <a:rPr lang="ru-RU" altLang="ru-RU" sz="3200" dirty="0">
                <a:cs typeface="Times New Roman" panose="02020603050405020304" pitchFamily="18" charset="0"/>
              </a:rPr>
              <a:t> равнобедренной трапеции равна 15 см, основания равны 8 см и 24 см. Найдите боковые стороны.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53316" name="Text Box 4">
            <a:extLst>
              <a:ext uri="{FF2B5EF4-FFF2-40B4-BE49-F238E27FC236}">
                <a16:creationId xmlns:a16="http://schemas.microsoft.com/office/drawing/2014/main" id="{7757D463-D853-4D96-BCFD-A383103A0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191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17 см.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13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>
            <a:extLst>
              <a:ext uri="{FF2B5EF4-FFF2-40B4-BE49-F238E27FC236}">
                <a16:creationId xmlns:a16="http://schemas.microsoft.com/office/drawing/2014/main" id="{A70D3695-A037-4445-920A-6FDA620D7B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686083" name="Text Box 3">
            <a:extLst>
              <a:ext uri="{FF2B5EF4-FFF2-40B4-BE49-F238E27FC236}">
                <a16:creationId xmlns:a16="http://schemas.microsoft.com/office/drawing/2014/main" id="{E3561A4E-6FA3-41B6-9223-74991DD98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Основания прямоугольной трапеции равны 5 и 8, большая боковая сторона равна 5. Найдите меньшую боковую сторону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86084" name="Text Box 4">
            <a:extLst>
              <a:ext uri="{FF2B5EF4-FFF2-40B4-BE49-F238E27FC236}">
                <a16:creationId xmlns:a16="http://schemas.microsoft.com/office/drawing/2014/main" id="{2964118B-4FBE-4A9D-A065-CFBB257A9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953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4.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86085" name="Picture 5">
            <a:extLst>
              <a:ext uri="{FF2B5EF4-FFF2-40B4-BE49-F238E27FC236}">
                <a16:creationId xmlns:a16="http://schemas.microsoft.com/office/drawing/2014/main" id="{88B89D0D-484E-4447-8518-FBA31DB89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2774950"/>
            <a:ext cx="32385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84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8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>
            <a:extLst>
              <a:ext uri="{FF2B5EF4-FFF2-40B4-BE49-F238E27FC236}">
                <a16:creationId xmlns:a16="http://schemas.microsoft.com/office/drawing/2014/main" id="{538CF09C-F04F-4D6C-A1A4-7FEF068E0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688131" name="Text Box 3">
            <a:extLst>
              <a:ext uri="{FF2B5EF4-FFF2-40B4-BE49-F238E27FC236}">
                <a16:creationId xmlns:a16="http://schemas.microsoft.com/office/drawing/2014/main" id="{29D3F60B-8BEF-4C8D-8058-9E9C3A104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Боковые стороны прямоугольной трапеции прямоугольной трапеции равны 5 и 4, меньшее основание равно 4. Найдите большее основание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88132" name="Text Box 4">
            <a:extLst>
              <a:ext uri="{FF2B5EF4-FFF2-40B4-BE49-F238E27FC236}">
                <a16:creationId xmlns:a16="http://schemas.microsoft.com/office/drawing/2014/main" id="{CE19C46C-9829-4C02-83CA-945345E10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953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7.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88134" name="Picture 6">
            <a:extLst>
              <a:ext uri="{FF2B5EF4-FFF2-40B4-BE49-F238E27FC236}">
                <a16:creationId xmlns:a16="http://schemas.microsoft.com/office/drawing/2014/main" id="{7A524E40-05F2-4A46-A4C6-062477937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88" y="2779713"/>
            <a:ext cx="2308225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90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>
            <a:extLst>
              <a:ext uri="{FF2B5EF4-FFF2-40B4-BE49-F238E27FC236}">
                <a16:creationId xmlns:a16="http://schemas.microsoft.com/office/drawing/2014/main" id="{B430C196-74F2-4ADC-8545-8743295CD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692227" name="Text Box 3">
            <a:extLst>
              <a:ext uri="{FF2B5EF4-FFF2-40B4-BE49-F238E27FC236}">
                <a16:creationId xmlns:a16="http://schemas.microsoft.com/office/drawing/2014/main" id="{6ED28CF0-DCC7-432A-A7F2-97A7CD8D8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Основания прямоугольной трапеции равны 4 и 8, меньшая боковая сторона равна 3. Найдите большую боковую сторону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92228" name="Text Box 4">
            <a:extLst>
              <a:ext uri="{FF2B5EF4-FFF2-40B4-BE49-F238E27FC236}">
                <a16:creationId xmlns:a16="http://schemas.microsoft.com/office/drawing/2014/main" id="{FA7920C6-91B3-4CB3-A3A5-793A858EE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953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92230" name="Picture 6">
            <a:extLst>
              <a:ext uri="{FF2B5EF4-FFF2-40B4-BE49-F238E27FC236}">
                <a16:creationId xmlns:a16="http://schemas.microsoft.com/office/drawing/2014/main" id="{1766247A-E99F-4221-9441-D0ECF2FA2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3" y="2768600"/>
            <a:ext cx="2960687" cy="131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404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2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>
            <a:extLst>
              <a:ext uri="{FF2B5EF4-FFF2-40B4-BE49-F238E27FC236}">
                <a16:creationId xmlns:a16="http://schemas.microsoft.com/office/drawing/2014/main" id="{DA9C3B3A-171E-472A-87D2-429429F27E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618499" name="Text Box 3">
            <a:extLst>
              <a:ext uri="{FF2B5EF4-FFF2-40B4-BE49-F238E27FC236}">
                <a16:creationId xmlns:a16="http://schemas.microsoft.com/office/drawing/2014/main" id="{C89C1831-4EF6-4C05-B5E3-A567AFDAD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радиус окружности, описанной около прямоугольника, две стороны которого равны 5 и 12.</a:t>
            </a:r>
          </a:p>
        </p:txBody>
      </p:sp>
      <p:sp>
        <p:nvSpPr>
          <p:cNvPr id="618501" name="Text Box 5">
            <a:extLst>
              <a:ext uri="{FF2B5EF4-FFF2-40B4-BE49-F238E27FC236}">
                <a16:creationId xmlns:a16="http://schemas.microsoft.com/office/drawing/2014/main" id="{9A9729F6-C168-47AA-BF02-A695DB1B9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191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6,5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141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50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>
            <a:extLst>
              <a:ext uri="{FF2B5EF4-FFF2-40B4-BE49-F238E27FC236}">
                <a16:creationId xmlns:a16="http://schemas.microsoft.com/office/drawing/2014/main" id="{6E02A2E1-12D1-4EAC-A576-F6EE56D89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681987" name="Text Box 3">
            <a:extLst>
              <a:ext uri="{FF2B5EF4-FFF2-40B4-BE49-F238E27FC236}">
                <a16:creationId xmlns:a16="http://schemas.microsoft.com/office/drawing/2014/main" id="{F39B11BF-3497-4006-961C-5286EC954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Диаметр окружности, описанной около прямоугольника, равен 10. Одна сторона этого прямоугольника равна 6. Найдите другую его сторону.</a:t>
            </a:r>
          </a:p>
        </p:txBody>
      </p:sp>
      <p:sp>
        <p:nvSpPr>
          <p:cNvPr id="681988" name="Text Box 4">
            <a:extLst>
              <a:ext uri="{FF2B5EF4-FFF2-40B4-BE49-F238E27FC236}">
                <a16:creationId xmlns:a16="http://schemas.microsoft.com/office/drawing/2014/main" id="{5A64D030-FE69-40E4-A212-7EB7B6B6A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191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8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5599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>
            <a:extLst>
              <a:ext uri="{FF2B5EF4-FFF2-40B4-BE49-F238E27FC236}">
                <a16:creationId xmlns:a16="http://schemas.microsoft.com/office/drawing/2014/main" id="{85C344D2-DC1E-4CF0-8901-5E42F5FCE3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626691" name="Text Box 3">
            <a:extLst>
              <a:ext uri="{FF2B5EF4-FFF2-40B4-BE49-F238E27FC236}">
                <a16:creationId xmlns:a16="http://schemas.microsoft.com/office/drawing/2014/main" id="{02E1A6EE-28ED-4CDA-82EA-DD493E6F0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Основания равнобедренной трапеции равны 8 и 6, высота равна 7. Найдите радиус описанной окружности. </a:t>
            </a:r>
          </a:p>
        </p:txBody>
      </p:sp>
      <p:sp>
        <p:nvSpPr>
          <p:cNvPr id="626692" name="Text Box 4">
            <a:extLst>
              <a:ext uri="{FF2B5EF4-FFF2-40B4-BE49-F238E27FC236}">
                <a16:creationId xmlns:a16="http://schemas.microsoft.com/office/drawing/2014/main" id="{1435E1D1-B344-467B-9964-11D910C04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5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26693" name="Picture 5">
            <a:extLst>
              <a:ext uri="{FF2B5EF4-FFF2-40B4-BE49-F238E27FC236}">
                <a16:creationId xmlns:a16="http://schemas.microsoft.com/office/drawing/2014/main" id="{2B97A10F-9BA4-48CA-AD03-B7E0C70C3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438400"/>
            <a:ext cx="2832100" cy="272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547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>
            <a:extLst>
              <a:ext uri="{FF2B5EF4-FFF2-40B4-BE49-F238E27FC236}">
                <a16:creationId xmlns:a16="http://schemas.microsoft.com/office/drawing/2014/main" id="{5A18D176-EEB6-40F2-8F9A-0F562A9F44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628739" name="Text Box 3">
            <a:extLst>
              <a:ext uri="{FF2B5EF4-FFF2-40B4-BE49-F238E27FC236}">
                <a16:creationId xmlns:a16="http://schemas.microsoft.com/office/drawing/2014/main" id="{6B5CE3E6-0F8A-4A89-B3C3-EA87ACDA1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Основания равнобедренной трапеции равны 16 и 12, радиус описанной окружности равен 10. Найдите высоту трапеции.</a:t>
            </a:r>
          </a:p>
        </p:txBody>
      </p:sp>
      <p:grpSp>
        <p:nvGrpSpPr>
          <p:cNvPr id="628744" name="Group 8">
            <a:extLst>
              <a:ext uri="{FF2B5EF4-FFF2-40B4-BE49-F238E27FC236}">
                <a16:creationId xmlns:a16="http://schemas.microsoft.com/office/drawing/2014/main" id="{E16926E9-00E3-4B74-AF26-4C9F9F3BBCC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514600"/>
            <a:ext cx="8686800" cy="3962400"/>
            <a:chOff x="144" y="1584"/>
            <a:chExt cx="5472" cy="2496"/>
          </a:xfrm>
        </p:grpSpPr>
        <p:sp>
          <p:nvSpPr>
            <p:cNvPr id="628740" name="Text Box 4">
              <a:extLst>
                <a:ext uri="{FF2B5EF4-FFF2-40B4-BE49-F238E27FC236}">
                  <a16:creationId xmlns:a16="http://schemas.microsoft.com/office/drawing/2014/main" id="{EEEE13C5-7512-4F29-8840-F793BED116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408"/>
              <a:ext cx="54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3200" dirty="0"/>
                <a:t>Возможны два случая. В первом высота трапеции равна </a:t>
              </a:r>
              <a:r>
                <a:rPr lang="en-US" altLang="ru-RU" sz="3200" dirty="0">
                  <a:cs typeface="Times New Roman" panose="02020603050405020304" pitchFamily="18" charset="0"/>
                </a:rPr>
                <a:t>14</a:t>
              </a:r>
              <a:r>
                <a:rPr lang="ru-RU" altLang="ru-RU" sz="3200" dirty="0"/>
                <a:t>, во втором - 2</a:t>
              </a:r>
              <a:r>
                <a:rPr lang="ru-RU" altLang="ru-RU" sz="3200" dirty="0">
                  <a:cs typeface="Times New Roman" panose="02020603050405020304" pitchFamily="18" charset="0"/>
                </a:rPr>
                <a:t>.</a:t>
              </a:r>
            </a:p>
          </p:txBody>
        </p:sp>
        <p:pic>
          <p:nvPicPr>
            <p:cNvPr id="628742" name="Picture 6">
              <a:extLst>
                <a:ext uri="{FF2B5EF4-FFF2-40B4-BE49-F238E27FC236}">
                  <a16:creationId xmlns:a16="http://schemas.microsoft.com/office/drawing/2014/main" id="{D9E26784-1409-43C6-B1DC-D644020391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1584"/>
              <a:ext cx="1636" cy="1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8743" name="Picture 7">
              <a:extLst>
                <a:ext uri="{FF2B5EF4-FFF2-40B4-BE49-F238E27FC236}">
                  <a16:creationId xmlns:a16="http://schemas.microsoft.com/office/drawing/2014/main" id="{102D4A66-1193-428C-BAAF-65FB07FDE7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584"/>
              <a:ext cx="1636" cy="1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5447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>
            <a:extLst>
              <a:ext uri="{FF2B5EF4-FFF2-40B4-BE49-F238E27FC236}">
                <a16:creationId xmlns:a16="http://schemas.microsoft.com/office/drawing/2014/main" id="{1F308C3F-C190-475D-B147-70D4D84815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622595" name="Text Box 3">
            <a:extLst>
              <a:ext uri="{FF2B5EF4-FFF2-40B4-BE49-F238E27FC236}">
                <a16:creationId xmlns:a16="http://schemas.microsoft.com/office/drawing/2014/main" id="{33C31631-0440-49A5-BBE0-F70F2EFCE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Даны две окружности, радиусов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i="1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Расстояние между их центрами равно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i="1" dirty="0">
                <a:cs typeface="Times New Roman" panose="02020603050405020304" pitchFamily="18" charset="0"/>
              </a:rPr>
              <a:t> &gt;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i="1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длины отрезков их общих касательных.</a:t>
            </a:r>
          </a:p>
        </p:txBody>
      </p:sp>
      <p:grpSp>
        <p:nvGrpSpPr>
          <p:cNvPr id="622603" name="Group 11">
            <a:extLst>
              <a:ext uri="{FF2B5EF4-FFF2-40B4-BE49-F238E27FC236}">
                <a16:creationId xmlns:a16="http://schemas.microsoft.com/office/drawing/2014/main" id="{CA7847B0-0B01-4C4C-A01D-32F36C8F5B37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4724400"/>
            <a:ext cx="5708650" cy="579438"/>
            <a:chOff x="864" y="2976"/>
            <a:chExt cx="3596" cy="365"/>
          </a:xfrm>
        </p:grpSpPr>
        <p:sp>
          <p:nvSpPr>
            <p:cNvPr id="622597" name="Text Box 5">
              <a:extLst>
                <a:ext uri="{FF2B5EF4-FFF2-40B4-BE49-F238E27FC236}">
                  <a16:creationId xmlns:a16="http://schemas.microsoft.com/office/drawing/2014/main" id="{235AF3CC-84BF-416B-B95E-6BB67BE5F5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976"/>
              <a:ext cx="29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22598" name="Object 6">
              <a:extLst>
                <a:ext uri="{FF2B5EF4-FFF2-40B4-BE49-F238E27FC236}">
                  <a16:creationId xmlns:a16="http://schemas.microsoft.com/office/drawing/2014/main" id="{68812BC1-2CD3-484B-961B-740BB3BA88B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72" y="2976"/>
            <a:ext cx="1352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145960" imgH="571320" progId="Equation.DSMT4">
                    <p:embed/>
                  </p:oleObj>
                </mc:Choice>
                <mc:Fallback>
                  <p:oleObj name="Equation" r:id="rId3" imgW="2145960" imgH="571320" progId="Equation.DSMT4">
                    <p:embed/>
                    <p:pic>
                      <p:nvPicPr>
                        <p:cNvPr id="622598" name="Object 6">
                          <a:extLst>
                            <a:ext uri="{FF2B5EF4-FFF2-40B4-BE49-F238E27FC236}">
                              <a16:creationId xmlns:a16="http://schemas.microsoft.com/office/drawing/2014/main" id="{68812BC1-2CD3-484B-961B-740BB3BA88B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2" y="2976"/>
                          <a:ext cx="1352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600" name="Object 8">
              <a:extLst>
                <a:ext uri="{FF2B5EF4-FFF2-40B4-BE49-F238E27FC236}">
                  <a16:creationId xmlns:a16="http://schemas.microsoft.com/office/drawing/2014/main" id="{1C6D0292-2894-481F-BD2F-50B37785C16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16" y="2976"/>
            <a:ext cx="1344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133360" imgH="571320" progId="Equation.DSMT4">
                    <p:embed/>
                  </p:oleObj>
                </mc:Choice>
                <mc:Fallback>
                  <p:oleObj name="Equation" r:id="rId5" imgW="2133360" imgH="571320" progId="Equation.DSMT4">
                    <p:embed/>
                    <p:pic>
                      <p:nvPicPr>
                        <p:cNvPr id="622600" name="Object 8">
                          <a:extLst>
                            <a:ext uri="{FF2B5EF4-FFF2-40B4-BE49-F238E27FC236}">
                              <a16:creationId xmlns:a16="http://schemas.microsoft.com/office/drawing/2014/main" id="{1C6D0292-2894-481F-BD2F-50B37785C16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6" y="2976"/>
                          <a:ext cx="1344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22602" name="Picture 10">
            <a:extLst>
              <a:ext uri="{FF2B5EF4-FFF2-40B4-BE49-F238E27FC236}">
                <a16:creationId xmlns:a16="http://schemas.microsoft.com/office/drawing/2014/main" id="{82B9AD68-06F5-4F80-80DA-065F88B30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3" y="2582863"/>
            <a:ext cx="3216275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41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1026">
            <a:extLst>
              <a:ext uri="{FF2B5EF4-FFF2-40B4-BE49-F238E27FC236}">
                <a16:creationId xmlns:a16="http://schemas.microsoft.com/office/drawing/2014/main" id="{34ED9F2D-9002-469A-B848-C7F0E66012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669699" name="Text Box 1027">
            <a:extLst>
              <a:ext uri="{FF2B5EF4-FFF2-40B4-BE49-F238E27FC236}">
                <a16:creationId xmlns:a16="http://schemas.microsoft.com/office/drawing/2014/main" id="{BB75B586-8F32-4486-B123-7A5718B9E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Стороны</a:t>
            </a:r>
            <a:r>
              <a:rPr lang="ru-RU" altLang="ru-RU" sz="3200" dirty="0">
                <a:cs typeface="Times New Roman" panose="02020603050405020304" pitchFamily="18" charset="0"/>
              </a:rPr>
              <a:t> квадрата </a:t>
            </a:r>
            <a:r>
              <a:rPr lang="ru-RU" altLang="ru-RU" sz="3200" dirty="0"/>
              <a:t>равны 5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r>
              <a:rPr lang="ru-RU" altLang="ru-RU" sz="3200" dirty="0"/>
              <a:t>Найдите квадрат его диагонали.</a:t>
            </a:r>
          </a:p>
        </p:txBody>
      </p:sp>
      <p:sp>
        <p:nvSpPr>
          <p:cNvPr id="669700" name="Text Box 1028">
            <a:extLst>
              <a:ext uri="{FF2B5EF4-FFF2-40B4-BE49-F238E27FC236}">
                <a16:creationId xmlns:a16="http://schemas.microsoft.com/office/drawing/2014/main" id="{7B3DDAAE-4A76-4615-9BB1-91F6D9084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67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50.</a:t>
            </a:r>
            <a:endParaRPr lang="ru-RU" altLang="ru-RU" sz="3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70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7FC62AFD-E528-46EB-A94D-87D4F9713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37161833-6E21-4672-B374-6DD24E094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2845"/>
            <a:ext cx="9144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  Найдите наименьший периметр четырёхугольника </a:t>
            </a:r>
            <a:r>
              <a:rPr lang="en-US" altLang="ru-RU" sz="2800" i="1" dirty="0"/>
              <a:t>EFGH</a:t>
            </a:r>
            <a:r>
              <a:rPr lang="ru-RU" altLang="ru-RU" sz="2800" dirty="0"/>
              <a:t>, вписанного в прямоугольник </a:t>
            </a:r>
            <a:r>
              <a:rPr lang="en-US" altLang="ru-RU" sz="2800" i="1" dirty="0"/>
              <a:t>ABCD</a:t>
            </a:r>
            <a:r>
              <a:rPr lang="ru-RU" altLang="ru-RU" sz="2800" dirty="0"/>
              <a:t>, стороны которого равны 4 и 3.</a:t>
            </a:r>
          </a:p>
          <a:p>
            <a:pPr algn="just">
              <a:spcBef>
                <a:spcPct val="50000"/>
              </a:spcBef>
            </a:pP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92D9C1-D040-2016-397C-93118D49D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366" y="3068960"/>
            <a:ext cx="3353268" cy="2810267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27BF7E28-8F20-B1DC-DAF5-59B2D1A8F0DF}"/>
              </a:ext>
            </a:extLst>
          </p:cNvPr>
          <p:cNvGrpSpPr/>
          <p:nvPr/>
        </p:nvGrpSpPr>
        <p:grpSpPr>
          <a:xfrm>
            <a:off x="0" y="1891521"/>
            <a:ext cx="9144000" cy="4869919"/>
            <a:chOff x="0" y="1891521"/>
            <a:chExt cx="9144000" cy="486991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2020" name="Text Box 4">
                  <a:extLst>
                    <a:ext uri="{FF2B5EF4-FFF2-40B4-BE49-F238E27FC236}">
                      <a16:creationId xmlns:a16="http://schemas.microsoft.com/office/drawing/2014/main" id="{74F11008-8621-4008-BAEE-B71225B02C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5891907"/>
                  <a:ext cx="9144000" cy="8695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altLang="ru-R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altLang="ru-R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a14:m>
                  <a:r>
                    <a:rPr lang="ru-RU" altLang="ru-RU" dirty="0">
                      <a:solidFill>
                        <a:schemeClr val="tx1"/>
                      </a:solidFill>
                    </a:rPr>
                    <a:t>. Точка </a:t>
                  </a:r>
                  <a:r>
                    <a:rPr lang="en-US" altLang="ru-RU" i="1" dirty="0">
                      <a:solidFill>
                        <a:schemeClr val="tx1"/>
                      </a:solidFill>
                    </a:rPr>
                    <a:t>E </a:t>
                  </a:r>
                  <a:r>
                    <a:rPr lang="ru-RU" altLang="ru-RU" dirty="0">
                      <a:solidFill>
                        <a:schemeClr val="tx1"/>
                      </a:solidFill>
                    </a:rPr>
                    <a:t>может быть любой точкой, расположенной внутри отрезка </a:t>
                  </a:r>
                  <a:r>
                    <a:rPr lang="en-US" altLang="ru-RU" i="1" dirty="0">
                      <a:solidFill>
                        <a:schemeClr val="tx1"/>
                      </a:solidFill>
                    </a:rPr>
                    <a:t>AB</a:t>
                  </a:r>
                  <a:r>
                    <a:rPr lang="ru-RU" altLang="ru-RU">
                      <a:solidFill>
                        <a:schemeClr val="tx1"/>
                      </a:solidFill>
                    </a:rPr>
                    <a:t>.</a:t>
                  </a:r>
                  <a:r>
                    <a:rPr lang="ru-RU" altLang="ru-RU">
                      <a:solidFill>
                        <a:schemeClr val="accent1"/>
                      </a:solidFill>
                    </a:rPr>
                    <a:t> </a:t>
                  </a:r>
                  <a:endParaRPr lang="ru-RU" altLang="ru-RU" dirty="0"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342020" name="Text Box 4">
                  <a:extLst>
                    <a:ext uri="{FF2B5EF4-FFF2-40B4-BE49-F238E27FC236}">
                      <a16:creationId xmlns:a16="http://schemas.microsoft.com/office/drawing/2014/main" id="{74F11008-8621-4008-BAEE-B71225B02C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5891907"/>
                  <a:ext cx="9144000" cy="869533"/>
                </a:xfrm>
                <a:prstGeom prst="rect">
                  <a:avLst/>
                </a:prstGeom>
                <a:blipFill>
                  <a:blip r:embed="rId4"/>
                  <a:stretch>
                    <a:fillRect l="-1000" t="-704" r="-1000" b="-1619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26DAB663-B3D5-5D02-E771-3461073A63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11760" y="1891521"/>
              <a:ext cx="5256584" cy="37591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55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>
            <a:extLst>
              <a:ext uri="{FF2B5EF4-FFF2-40B4-BE49-F238E27FC236}">
                <a16:creationId xmlns:a16="http://schemas.microsoft.com/office/drawing/2014/main" id="{E5EA4611-D75E-46BE-B357-9F1AE55609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671747" name="Text Box 3">
            <a:extLst>
              <a:ext uri="{FF2B5EF4-FFF2-40B4-BE49-F238E27FC236}">
                <a16:creationId xmlns:a16="http://schemas.microsoft.com/office/drawing/2014/main" id="{9FD6374C-82B6-458D-BAEF-40B169E94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Диагональ квадрата </a:t>
            </a:r>
            <a:r>
              <a:rPr lang="ru-RU" altLang="ru-RU" sz="3200" dirty="0"/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 Чему равна </a:t>
            </a:r>
            <a:r>
              <a:rPr lang="ru-RU" altLang="ru-RU" sz="3200" dirty="0"/>
              <a:t>его </a:t>
            </a:r>
            <a:r>
              <a:rPr lang="ru-RU" altLang="ru-RU" sz="3200" dirty="0">
                <a:cs typeface="Times New Roman" panose="02020603050405020304" pitchFamily="18" charset="0"/>
              </a:rPr>
              <a:t>сторона?</a:t>
            </a:r>
          </a:p>
        </p:txBody>
      </p:sp>
      <p:grpSp>
        <p:nvGrpSpPr>
          <p:cNvPr id="671748" name="Group 4">
            <a:extLst>
              <a:ext uri="{FF2B5EF4-FFF2-40B4-BE49-F238E27FC236}">
                <a16:creationId xmlns:a16="http://schemas.microsoft.com/office/drawing/2014/main" id="{FDED55CA-A7DA-454A-B214-540704E7BD0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267200"/>
            <a:ext cx="8458200" cy="579438"/>
            <a:chOff x="240" y="2688"/>
            <a:chExt cx="5328" cy="365"/>
          </a:xfrm>
        </p:grpSpPr>
        <p:sp>
          <p:nvSpPr>
            <p:cNvPr id="671749" name="Text Box 5">
              <a:extLst>
                <a:ext uri="{FF2B5EF4-FFF2-40B4-BE49-F238E27FC236}">
                  <a16:creationId xmlns:a16="http://schemas.microsoft.com/office/drawing/2014/main" id="{1A4DB15E-71B7-420B-8B6C-8C7F2D77E5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688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endPara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71750" name="Object 6">
              <a:extLst>
                <a:ext uri="{FF2B5EF4-FFF2-40B4-BE49-F238E27FC236}">
                  <a16:creationId xmlns:a16="http://schemas.microsoft.com/office/drawing/2014/main" id="{3E60D109-DA21-4C43-831D-90B62668FD3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04" y="2736"/>
            <a:ext cx="29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69800" imgH="380880" progId="Equation.DSMT4">
                    <p:embed/>
                  </p:oleObj>
                </mc:Choice>
                <mc:Fallback>
                  <p:oleObj name="Equation" r:id="rId3" imgW="469800" imgH="380880" progId="Equation.DSMT4">
                    <p:embed/>
                    <p:pic>
                      <p:nvPicPr>
                        <p:cNvPr id="671750" name="Object 6">
                          <a:extLst>
                            <a:ext uri="{FF2B5EF4-FFF2-40B4-BE49-F238E27FC236}">
                              <a16:creationId xmlns:a16="http://schemas.microsoft.com/office/drawing/2014/main" id="{3E60D109-DA21-4C43-831D-90B62668FD3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736"/>
                          <a:ext cx="296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0625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F256B9A1-F99C-404B-B348-F9555C926F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696323" name="Text Box 3">
            <a:extLst>
              <a:ext uri="{FF2B5EF4-FFF2-40B4-BE49-F238E27FC236}">
                <a16:creationId xmlns:a16="http://schemas.microsoft.com/office/drawing/2014/main" id="{D66DCA6E-C73E-41BC-9819-DF9907216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квадрат расстояния между точками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</a:t>
            </a:r>
            <a:r>
              <a:rPr lang="en-US" altLang="ru-RU" sz="3200" dirty="0"/>
              <a:t> </a:t>
            </a:r>
            <a:r>
              <a:rPr lang="en-US" altLang="ru-RU" sz="3200" i="1" dirty="0"/>
              <a:t>B</a:t>
            </a:r>
            <a:r>
              <a:rPr lang="en-US" altLang="ru-RU" sz="3200" dirty="0"/>
              <a:t>,</a:t>
            </a:r>
            <a:r>
              <a:rPr lang="ru-RU" altLang="ru-RU" sz="3200" dirty="0"/>
              <a:t> изображенными на рисунке. </a:t>
            </a:r>
          </a:p>
        </p:txBody>
      </p:sp>
      <p:sp>
        <p:nvSpPr>
          <p:cNvPr id="696324" name="Text Box 4">
            <a:extLst>
              <a:ext uri="{FF2B5EF4-FFF2-40B4-BE49-F238E27FC236}">
                <a16:creationId xmlns:a16="http://schemas.microsoft.com/office/drawing/2014/main" id="{FD7884EC-333D-4643-9686-B35298062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18160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96325" name="Picture 5">
            <a:extLst>
              <a:ext uri="{FF2B5EF4-FFF2-40B4-BE49-F238E27FC236}">
                <a16:creationId xmlns:a16="http://schemas.microsoft.com/office/drawing/2014/main" id="{4EA3FEC7-2034-4B33-9162-16ED835FA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2109788"/>
            <a:ext cx="3579813" cy="263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>
            <a:extLst>
              <a:ext uri="{FF2B5EF4-FFF2-40B4-BE49-F238E27FC236}">
                <a16:creationId xmlns:a16="http://schemas.microsoft.com/office/drawing/2014/main" id="{E9F017A1-7563-41BE-9FF9-0D60E17F1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659459" name="Text Box 3">
            <a:extLst>
              <a:ext uri="{FF2B5EF4-FFF2-40B4-BE49-F238E27FC236}">
                <a16:creationId xmlns:a16="http://schemas.microsoft.com/office/drawing/2014/main" id="{BB626BA0-3A18-45D1-A9DD-1EC2796B3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квадрат расстояния между точками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и: а)</a:t>
            </a:r>
            <a:r>
              <a:rPr lang="en-US" altLang="ru-RU" sz="3200" dirty="0"/>
              <a:t> </a:t>
            </a:r>
            <a:r>
              <a:rPr lang="en-US" altLang="ru-RU" sz="3200" i="1" dirty="0"/>
              <a:t>B</a:t>
            </a:r>
            <a:r>
              <a:rPr lang="ru-RU" altLang="ru-RU" sz="3200" baseline="-25000" dirty="0"/>
              <a:t>1</a:t>
            </a:r>
            <a:r>
              <a:rPr lang="ru-RU" altLang="ru-RU" sz="3200" dirty="0"/>
              <a:t>; а) 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2</a:t>
            </a:r>
            <a:r>
              <a:rPr lang="en-US" altLang="ru-RU" sz="3200" dirty="0"/>
              <a:t>; </a:t>
            </a:r>
            <a:r>
              <a:rPr lang="ru-RU" altLang="ru-RU" sz="3200" dirty="0"/>
              <a:t>в) 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3</a:t>
            </a:r>
            <a:r>
              <a:rPr lang="en-US" altLang="ru-RU" sz="3200" dirty="0"/>
              <a:t>,</a:t>
            </a:r>
            <a:r>
              <a:rPr lang="ru-RU" altLang="ru-RU" sz="3200" dirty="0"/>
              <a:t> изображенными на рисунке. </a:t>
            </a:r>
          </a:p>
        </p:txBody>
      </p:sp>
      <p:sp>
        <p:nvSpPr>
          <p:cNvPr id="659460" name="Text Box 4">
            <a:extLst>
              <a:ext uri="{FF2B5EF4-FFF2-40B4-BE49-F238E27FC236}">
                <a16:creationId xmlns:a16="http://schemas.microsoft.com/office/drawing/2014/main" id="{9B47A37C-B0FF-441B-A04E-23C082A79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8160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</a:t>
            </a:r>
            <a:r>
              <a:rPr lang="en-US" altLang="ru-RU" sz="3200"/>
              <a:t>)</a:t>
            </a:r>
            <a:r>
              <a:rPr lang="ru-RU" altLang="ru-RU" sz="3200"/>
              <a:t> 5;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59464" name="Text Box 8">
            <a:extLst>
              <a:ext uri="{FF2B5EF4-FFF2-40B4-BE49-F238E27FC236}">
                <a16:creationId xmlns:a16="http://schemas.microsoft.com/office/drawing/2014/main" id="{66823A26-3B8C-4238-8F51-3116FF2D8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1816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</a:t>
            </a:r>
            <a:r>
              <a:rPr lang="en-US" altLang="ru-RU" sz="3200"/>
              <a:t>)</a:t>
            </a:r>
            <a:r>
              <a:rPr lang="ru-RU" altLang="ru-RU" sz="3200"/>
              <a:t> 8;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59465" name="Text Box 9">
            <a:extLst>
              <a:ext uri="{FF2B5EF4-FFF2-40B4-BE49-F238E27FC236}">
                <a16:creationId xmlns:a16="http://schemas.microsoft.com/office/drawing/2014/main" id="{DE2504F3-BCFB-4E9E-8C9F-251604F36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1816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</a:t>
            </a:r>
            <a:r>
              <a:rPr lang="en-US" altLang="ru-RU" sz="3200"/>
              <a:t>)</a:t>
            </a:r>
            <a:r>
              <a:rPr lang="ru-RU" altLang="ru-RU" sz="3200"/>
              <a:t> 5.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659467" name="Object 11">
            <a:extLst>
              <a:ext uri="{FF2B5EF4-FFF2-40B4-BE49-F238E27FC236}">
                <a16:creationId xmlns:a16="http://schemas.microsoft.com/office/drawing/2014/main" id="{544E7A0A-54B2-4C2F-878E-8971E9BE93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2286000"/>
          <a:ext cx="332422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323810" imgH="2438095" progId="Paint.Picture">
                  <p:embed/>
                </p:oleObj>
              </mc:Choice>
              <mc:Fallback>
                <p:oleObj name="Точечный рисунок" r:id="rId3" imgW="3323810" imgH="2438095" progId="Paint.Picture">
                  <p:embed/>
                  <p:pic>
                    <p:nvPicPr>
                      <p:cNvPr id="659467" name="Object 11">
                        <a:extLst>
                          <a:ext uri="{FF2B5EF4-FFF2-40B4-BE49-F238E27FC236}">
                            <a16:creationId xmlns:a16="http://schemas.microsoft.com/office/drawing/2014/main" id="{544E7A0A-54B2-4C2F-878E-8971E9BE93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286000"/>
                        <a:ext cx="332422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460" grpId="0" autoUpdateAnimBg="0"/>
      <p:bldP spid="659464" grpId="0" autoUpdateAnimBg="0"/>
      <p:bldP spid="65946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>
            <a:extLst>
              <a:ext uri="{FF2B5EF4-FFF2-40B4-BE49-F238E27FC236}">
                <a16:creationId xmlns:a16="http://schemas.microsoft.com/office/drawing/2014/main" id="{2B2DB008-C746-44A8-8DE6-723AE43B8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661507" name="Text Box 3">
            <a:extLst>
              <a:ext uri="{FF2B5EF4-FFF2-40B4-BE49-F238E27FC236}">
                <a16:creationId xmlns:a16="http://schemas.microsoft.com/office/drawing/2014/main" id="{C9A56C89-3BE3-464F-9724-CAF01B63C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квадрат расстояния между точками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и: а)</a:t>
            </a:r>
            <a:r>
              <a:rPr lang="en-US" altLang="ru-RU" sz="3200" dirty="0"/>
              <a:t> </a:t>
            </a:r>
            <a:r>
              <a:rPr lang="en-US" altLang="ru-RU" sz="3200" i="1" dirty="0"/>
              <a:t>B</a:t>
            </a:r>
            <a:r>
              <a:rPr lang="ru-RU" altLang="ru-RU" sz="3200" baseline="-25000" dirty="0"/>
              <a:t>1</a:t>
            </a:r>
            <a:r>
              <a:rPr lang="ru-RU" altLang="ru-RU" sz="3200" dirty="0"/>
              <a:t>; а) 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2</a:t>
            </a:r>
            <a:r>
              <a:rPr lang="en-US" altLang="ru-RU" sz="3200" dirty="0"/>
              <a:t>; </a:t>
            </a:r>
            <a:r>
              <a:rPr lang="ru-RU" altLang="ru-RU" sz="3200" dirty="0"/>
              <a:t>в) 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3</a:t>
            </a:r>
            <a:r>
              <a:rPr lang="en-US" altLang="ru-RU" sz="3200" dirty="0"/>
              <a:t>,</a:t>
            </a:r>
            <a:r>
              <a:rPr lang="ru-RU" altLang="ru-RU" sz="3200" dirty="0"/>
              <a:t> изображенными на рисунке. </a:t>
            </a:r>
          </a:p>
        </p:txBody>
      </p:sp>
      <p:sp>
        <p:nvSpPr>
          <p:cNvPr id="661508" name="Text Box 4">
            <a:extLst>
              <a:ext uri="{FF2B5EF4-FFF2-40B4-BE49-F238E27FC236}">
                <a16:creationId xmlns:a16="http://schemas.microsoft.com/office/drawing/2014/main" id="{6ECDB135-16A0-445F-8A8F-328076DD9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8160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</a:t>
            </a:r>
            <a:r>
              <a:rPr lang="en-US" altLang="ru-RU" sz="3200"/>
              <a:t>)</a:t>
            </a:r>
            <a:r>
              <a:rPr lang="ru-RU" altLang="ru-RU" sz="3200"/>
              <a:t> 2;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1510" name="Text Box 6">
            <a:extLst>
              <a:ext uri="{FF2B5EF4-FFF2-40B4-BE49-F238E27FC236}">
                <a16:creationId xmlns:a16="http://schemas.microsoft.com/office/drawing/2014/main" id="{701AAE07-536D-47C7-B3B3-4BEAAB0CE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1816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</a:t>
            </a:r>
            <a:r>
              <a:rPr lang="en-US" altLang="ru-RU" sz="3200"/>
              <a:t>)</a:t>
            </a:r>
            <a:r>
              <a:rPr lang="ru-RU" altLang="ru-RU" sz="3200"/>
              <a:t> 5;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1511" name="Text Box 7">
            <a:extLst>
              <a:ext uri="{FF2B5EF4-FFF2-40B4-BE49-F238E27FC236}">
                <a16:creationId xmlns:a16="http://schemas.microsoft.com/office/drawing/2014/main" id="{A53BA531-441C-4DD8-8D70-754E63B86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1816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</a:t>
            </a:r>
            <a:r>
              <a:rPr lang="en-US" altLang="ru-RU" sz="3200"/>
              <a:t>)</a:t>
            </a:r>
            <a:r>
              <a:rPr lang="ru-RU" altLang="ru-RU" sz="3200"/>
              <a:t> 8.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61512" name="Picture 8">
            <a:extLst>
              <a:ext uri="{FF2B5EF4-FFF2-40B4-BE49-F238E27FC236}">
                <a16:creationId xmlns:a16="http://schemas.microsoft.com/office/drawing/2014/main" id="{4453EA84-F10D-46E1-A866-9D887A961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133600"/>
            <a:ext cx="3579813" cy="259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08" grpId="0" autoUpdateAnimBg="0"/>
      <p:bldP spid="661510" grpId="0" autoUpdateAnimBg="0"/>
      <p:bldP spid="6615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>
            <a:extLst>
              <a:ext uri="{FF2B5EF4-FFF2-40B4-BE49-F238E27FC236}">
                <a16:creationId xmlns:a16="http://schemas.microsoft.com/office/drawing/2014/main" id="{2292428E-6A27-4BC8-84C7-B708292F8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663555" name="Text Box 3">
            <a:extLst>
              <a:ext uri="{FF2B5EF4-FFF2-40B4-BE49-F238E27FC236}">
                <a16:creationId xmlns:a16="http://schemas.microsoft.com/office/drawing/2014/main" id="{585A3625-B11E-4E80-B0ED-43A193A40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квадрат расстояния между точками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и: а)</a:t>
            </a:r>
            <a:r>
              <a:rPr lang="en-US" altLang="ru-RU" sz="3200" dirty="0"/>
              <a:t> </a:t>
            </a:r>
            <a:r>
              <a:rPr lang="en-US" altLang="ru-RU" sz="3200" i="1" dirty="0"/>
              <a:t>B</a:t>
            </a:r>
            <a:r>
              <a:rPr lang="ru-RU" altLang="ru-RU" sz="3200" baseline="-25000" dirty="0"/>
              <a:t>1</a:t>
            </a:r>
            <a:r>
              <a:rPr lang="ru-RU" altLang="ru-RU" sz="3200" dirty="0"/>
              <a:t>; а) 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2</a:t>
            </a:r>
            <a:r>
              <a:rPr lang="en-US" altLang="ru-RU" sz="3200" dirty="0"/>
              <a:t>; </a:t>
            </a:r>
            <a:r>
              <a:rPr lang="ru-RU" altLang="ru-RU" sz="3200" dirty="0"/>
              <a:t>в) 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3</a:t>
            </a:r>
            <a:r>
              <a:rPr lang="en-US" altLang="ru-RU" sz="3200" dirty="0"/>
              <a:t>,</a:t>
            </a:r>
            <a:r>
              <a:rPr lang="ru-RU" altLang="ru-RU" sz="3200" dirty="0"/>
              <a:t> изображенными на рисунке. </a:t>
            </a:r>
          </a:p>
        </p:txBody>
      </p:sp>
      <p:sp>
        <p:nvSpPr>
          <p:cNvPr id="663556" name="Text Box 4">
            <a:extLst>
              <a:ext uri="{FF2B5EF4-FFF2-40B4-BE49-F238E27FC236}">
                <a16:creationId xmlns:a16="http://schemas.microsoft.com/office/drawing/2014/main" id="{B2924841-166A-480E-8BF6-3DADDF6E5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</a:t>
            </a:r>
            <a:r>
              <a:rPr lang="en-US" altLang="ru-RU" sz="3200"/>
              <a:t>)</a:t>
            </a:r>
            <a:r>
              <a:rPr lang="ru-RU" altLang="ru-RU" sz="3200"/>
              <a:t> 2;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3557" name="Text Box 5">
            <a:extLst>
              <a:ext uri="{FF2B5EF4-FFF2-40B4-BE49-F238E27FC236}">
                <a16:creationId xmlns:a16="http://schemas.microsoft.com/office/drawing/2014/main" id="{4660121D-529D-45BE-924A-38EADEAE3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864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</a:t>
            </a:r>
            <a:r>
              <a:rPr lang="en-US" altLang="ru-RU" sz="3200"/>
              <a:t>)</a:t>
            </a:r>
            <a:r>
              <a:rPr lang="ru-RU" altLang="ru-RU" sz="3200"/>
              <a:t> 10;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3558" name="Text Box 6">
            <a:extLst>
              <a:ext uri="{FF2B5EF4-FFF2-40B4-BE49-F238E27FC236}">
                <a16:creationId xmlns:a16="http://schemas.microsoft.com/office/drawing/2014/main" id="{9786AF57-CA48-4603-ACCC-570351062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4864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</a:t>
            </a:r>
            <a:r>
              <a:rPr lang="en-US" altLang="ru-RU" sz="3200"/>
              <a:t>)</a:t>
            </a:r>
            <a:r>
              <a:rPr lang="ru-RU" altLang="ru-RU" sz="3200"/>
              <a:t> 10.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63560" name="Picture 8">
            <a:extLst>
              <a:ext uri="{FF2B5EF4-FFF2-40B4-BE49-F238E27FC236}">
                <a16:creationId xmlns:a16="http://schemas.microsoft.com/office/drawing/2014/main" id="{06DE55FF-CCA5-4BB8-83CF-D733C6E8A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52600"/>
            <a:ext cx="3729038" cy="357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6" grpId="0" autoUpdateAnimBg="0"/>
      <p:bldP spid="663557" grpId="0" autoUpdateAnimBg="0"/>
      <p:bldP spid="66355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>
            <a:extLst>
              <a:ext uri="{FF2B5EF4-FFF2-40B4-BE49-F238E27FC236}">
                <a16:creationId xmlns:a16="http://schemas.microsoft.com/office/drawing/2014/main" id="{5D6792FB-68FD-4714-9D1F-4422A794F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593923" name="Text Box 3">
            <a:extLst>
              <a:ext uri="{FF2B5EF4-FFF2-40B4-BE49-F238E27FC236}">
                <a16:creationId xmlns:a16="http://schemas.microsoft.com/office/drawing/2014/main" id="{EAF3A46D-262A-49B1-AF19-670DC7CC3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сторону ромба, если его диагонали равны </a:t>
            </a:r>
            <a:r>
              <a:rPr lang="en-US" altLang="ru-RU" sz="3200" dirty="0">
                <a:cs typeface="Times New Roman" panose="02020603050405020304" pitchFamily="18" charset="0"/>
              </a:rPr>
              <a:t>6</a:t>
            </a:r>
            <a:r>
              <a:rPr lang="ru-RU" altLang="ru-RU" sz="3200" dirty="0">
                <a:cs typeface="Times New Roman" panose="02020603050405020304" pitchFamily="18" charset="0"/>
              </a:rPr>
              <a:t> м и </a:t>
            </a:r>
            <a:r>
              <a:rPr lang="en-US" altLang="ru-RU" sz="3200" dirty="0">
                <a:cs typeface="Times New Roman" panose="02020603050405020304" pitchFamily="18" charset="0"/>
              </a:rPr>
              <a:t>8</a:t>
            </a:r>
            <a:r>
              <a:rPr lang="ru-RU" altLang="ru-RU" sz="3200" dirty="0">
                <a:cs typeface="Times New Roman" panose="02020603050405020304" pitchFamily="18" charset="0"/>
              </a:rPr>
              <a:t> м. </a:t>
            </a:r>
          </a:p>
        </p:txBody>
      </p:sp>
      <p:sp>
        <p:nvSpPr>
          <p:cNvPr id="593925" name="Text Box 5">
            <a:extLst>
              <a:ext uri="{FF2B5EF4-FFF2-40B4-BE49-F238E27FC236}">
                <a16:creationId xmlns:a16="http://schemas.microsoft.com/office/drawing/2014/main" id="{4A50DAB1-F682-4BF2-9E23-FA14531C4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00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5 м. </a:t>
            </a:r>
          </a:p>
        </p:txBody>
      </p:sp>
    </p:spTree>
    <p:extLst>
      <p:ext uri="{BB962C8B-B14F-4D97-AF65-F5344CB8AC3E}">
        <p14:creationId xmlns:p14="http://schemas.microsoft.com/office/powerpoint/2010/main" val="305647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>
            <a:extLst>
              <a:ext uri="{FF2B5EF4-FFF2-40B4-BE49-F238E27FC236}">
                <a16:creationId xmlns:a16="http://schemas.microsoft.com/office/drawing/2014/main" id="{570F35DD-F6B5-44C1-91EF-DD7746F9F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655363" name="Text Box 3">
            <a:extLst>
              <a:ext uri="{FF2B5EF4-FFF2-40B4-BE49-F238E27FC236}">
                <a16:creationId xmlns:a16="http://schemas.microsoft.com/office/drawing/2014/main" id="{A6E9164D-4979-47C2-B241-532D86117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Сторона ромба равна 13. Одна из его диагоналей равна 10.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</a:t>
            </a:r>
            <a:r>
              <a:rPr lang="ru-RU" altLang="ru-RU" sz="3200" dirty="0"/>
              <a:t>другую диагональ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55364" name="Text Box 4">
            <a:extLst>
              <a:ext uri="{FF2B5EF4-FFF2-40B4-BE49-F238E27FC236}">
                <a16:creationId xmlns:a16="http://schemas.microsoft.com/office/drawing/2014/main" id="{68D4F075-FE3D-49BB-9B44-FF7E4767C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00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24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1275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3740</TotalTime>
  <Words>733</Words>
  <Application>Microsoft Office PowerPoint</Application>
  <PresentationFormat>Экран (4:3)</PresentationFormat>
  <Paragraphs>104</Paragraphs>
  <Slides>20</Slides>
  <Notes>20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Cambria Math</vt:lpstr>
      <vt:lpstr>Times New Roman</vt:lpstr>
      <vt:lpstr>Оформление по умолчанию</vt:lpstr>
      <vt:lpstr>Equation</vt:lpstr>
      <vt:lpstr>Точечный рисунок</vt:lpstr>
      <vt:lpstr>21,б. Теорема Пифагора (многоугольники)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178</cp:revision>
  <dcterms:created xsi:type="dcterms:W3CDTF">2008-04-30T05:51:18Z</dcterms:created>
  <dcterms:modified xsi:type="dcterms:W3CDTF">2023-04-22T02:56:10Z</dcterms:modified>
</cp:coreProperties>
</file>