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559" r:id="rId2"/>
    <p:sldId id="558" r:id="rId3"/>
    <p:sldId id="567" r:id="rId4"/>
    <p:sldId id="510" r:id="rId5"/>
    <p:sldId id="509" r:id="rId6"/>
    <p:sldId id="568" r:id="rId7"/>
    <p:sldId id="421" r:id="rId8"/>
    <p:sldId id="430" r:id="rId9"/>
    <p:sldId id="511" r:id="rId10"/>
    <p:sldId id="512" r:id="rId11"/>
    <p:sldId id="513" r:id="rId12"/>
    <p:sldId id="514" r:id="rId13"/>
    <p:sldId id="515" r:id="rId14"/>
    <p:sldId id="416" r:id="rId15"/>
    <p:sldId id="487" r:id="rId16"/>
    <p:sldId id="543" r:id="rId17"/>
    <p:sldId id="548" r:id="rId18"/>
    <p:sldId id="502" r:id="rId19"/>
    <p:sldId id="488" r:id="rId20"/>
    <p:sldId id="507" r:id="rId21"/>
    <p:sldId id="467" r:id="rId22"/>
    <p:sldId id="504" r:id="rId23"/>
    <p:sldId id="557" r:id="rId24"/>
    <p:sldId id="506" r:id="rId25"/>
    <p:sldId id="544" r:id="rId26"/>
    <p:sldId id="545" r:id="rId27"/>
    <p:sldId id="516" r:id="rId28"/>
    <p:sldId id="518" r:id="rId29"/>
    <p:sldId id="546" r:id="rId30"/>
    <p:sldId id="560" r:id="rId31"/>
    <p:sldId id="561" r:id="rId32"/>
    <p:sldId id="524" r:id="rId33"/>
    <p:sldId id="571" r:id="rId34"/>
    <p:sldId id="570" r:id="rId35"/>
    <p:sldId id="569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48" autoAdjust="0"/>
    <p:restoredTop sz="90929"/>
  </p:normalViewPr>
  <p:slideViewPr>
    <p:cSldViewPr>
      <p:cViewPr varScale="1">
        <p:scale>
          <a:sx n="93" d="100"/>
          <a:sy n="93" d="100"/>
        </p:scale>
        <p:origin x="1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DEE521-5304-4C32-8EAB-B6A279E17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A6D780-0B5F-4B89-A68B-58B356CDF3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565C4BA-4D91-4F95-A33A-42F5D171096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ED39324-72DE-43C3-839D-A5910B287C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70F21AE-4F4D-40E1-8A09-7F64BCD70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0D6F47B-476C-4FF2-BDA7-EC70931DF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72B437-8F04-4328-9B9A-4E109BFC25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63981-F6E5-49C6-96B6-5B72EC235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0D255-554F-40E1-8089-ABAA86626E6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14754" name="Rectangle 2">
            <a:extLst>
              <a:ext uri="{FF2B5EF4-FFF2-40B4-BE49-F238E27FC236}">
                <a16:creationId xmlns:a16="http://schemas.microsoft.com/office/drawing/2014/main" id="{306DEAC6-435C-4DA1-930F-1F577EB1D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id="{F70BEC9B-4D2C-43CE-B4FB-94345FD5E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267350-7D25-4B9A-B22E-7B6E44741A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4FD93-EC2D-4459-AAC6-E2810277A90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11330" name="Rectangle 1026">
            <a:extLst>
              <a:ext uri="{FF2B5EF4-FFF2-40B4-BE49-F238E27FC236}">
                <a16:creationId xmlns:a16="http://schemas.microsoft.com/office/drawing/2014/main" id="{6CBB3F1B-010D-4B43-AEB4-7BF9EBC7D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1027">
            <a:extLst>
              <a:ext uri="{FF2B5EF4-FFF2-40B4-BE49-F238E27FC236}">
                <a16:creationId xmlns:a16="http://schemas.microsoft.com/office/drawing/2014/main" id="{CE66B61D-D858-42B7-ADCA-C95E99BD9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005935-5596-4EFA-8577-18CFCEB04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D00E5-A4E8-4EF9-BCE6-05B512F7859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13378" name="Rectangle 2">
            <a:extLst>
              <a:ext uri="{FF2B5EF4-FFF2-40B4-BE49-F238E27FC236}">
                <a16:creationId xmlns:a16="http://schemas.microsoft.com/office/drawing/2014/main" id="{2ECC94FE-387A-4817-918C-42D1B04442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3379" name="Rectangle 3">
            <a:extLst>
              <a:ext uri="{FF2B5EF4-FFF2-40B4-BE49-F238E27FC236}">
                <a16:creationId xmlns:a16="http://schemas.microsoft.com/office/drawing/2014/main" id="{8D5FF9BF-94AE-46FD-AE8B-C480C0AE3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2C84-0568-4772-96C9-683A206A71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CAD5-50A7-4E45-8C7B-6037A3C7143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15426" name="Rectangle 2">
            <a:extLst>
              <a:ext uri="{FF2B5EF4-FFF2-40B4-BE49-F238E27FC236}">
                <a16:creationId xmlns:a16="http://schemas.microsoft.com/office/drawing/2014/main" id="{E267B09F-F1B4-47E1-A2EC-7AA91FB60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427" name="Rectangle 3">
            <a:extLst>
              <a:ext uri="{FF2B5EF4-FFF2-40B4-BE49-F238E27FC236}">
                <a16:creationId xmlns:a16="http://schemas.microsoft.com/office/drawing/2014/main" id="{D35CC613-5142-49D2-A69B-5A580D01B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36E370-3ADD-47BB-B141-07F1BCE90B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7EE53-D4EF-4D37-AA13-C870E06D37C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6377A50-13B0-4633-BB34-78C7421B7B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199FFA7A-2D69-4477-9F43-244E13CE49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6CB857-D305-40E1-8D73-9679A41160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1555B-1FFE-4EAC-8729-438E5CD2749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29738FAD-8258-4252-AE94-B0726F124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AAC7F07A-1A8A-4114-9BD8-5ABB041B8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D2F179-3C4B-4E91-B7B8-469B9C75C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3D8825-F432-4836-A85A-A732217E084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74818" name="Rectangle 1026">
            <a:extLst>
              <a:ext uri="{FF2B5EF4-FFF2-40B4-BE49-F238E27FC236}">
                <a16:creationId xmlns:a16="http://schemas.microsoft.com/office/drawing/2014/main" id="{617296A3-3759-4F21-AF2D-2BC1E525C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4819" name="Rectangle 1027">
            <a:extLst>
              <a:ext uri="{FF2B5EF4-FFF2-40B4-BE49-F238E27FC236}">
                <a16:creationId xmlns:a16="http://schemas.microsoft.com/office/drawing/2014/main" id="{1C2B89CF-1D33-4C7C-99D7-6741FBADA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AB52D7-B35D-47C6-BFD0-17804BE56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40F3A-87C6-4F19-9107-9AD3AC85613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85058" name="Rectangle 2">
            <a:extLst>
              <a:ext uri="{FF2B5EF4-FFF2-40B4-BE49-F238E27FC236}">
                <a16:creationId xmlns:a16="http://schemas.microsoft.com/office/drawing/2014/main" id="{85E75059-6302-44E3-A5AD-606C2BABE0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7796BA64-0839-496F-BE95-808F84824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A7A366-8C16-4BC1-860E-831B9B70C6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FF77A4-0425-4FD2-B116-4B5C5E80513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88802" name="Rectangle 2">
            <a:extLst>
              <a:ext uri="{FF2B5EF4-FFF2-40B4-BE49-F238E27FC236}">
                <a16:creationId xmlns:a16="http://schemas.microsoft.com/office/drawing/2014/main" id="{CB59D3BA-585F-4261-AE48-FE852E4198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98B83A5B-EEC6-46A3-8522-423C32B79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DAC8A8-0DD5-45B2-B894-66E94D5454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3BE94-6CC8-4AD4-9947-12100AFEB9E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25A7928E-E0C1-44D5-A035-FA67C51C42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D8C1949A-AE05-4181-A511-45785DF7D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D40A65-2157-4D75-8F7C-552BF4C926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BA4CD6-951F-48A5-9FEB-A9F924451B3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99042" name="Rectangle 2">
            <a:extLst>
              <a:ext uri="{FF2B5EF4-FFF2-40B4-BE49-F238E27FC236}">
                <a16:creationId xmlns:a16="http://schemas.microsoft.com/office/drawing/2014/main" id="{8DBD9A97-79CF-4AB3-8254-9D2504594C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9043" name="Rectangle 3">
            <a:extLst>
              <a:ext uri="{FF2B5EF4-FFF2-40B4-BE49-F238E27FC236}">
                <a16:creationId xmlns:a16="http://schemas.microsoft.com/office/drawing/2014/main" id="{D459D8C2-CE66-48FD-85D9-C4C94C385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63981-F6E5-49C6-96B6-5B72EC235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0D255-554F-40E1-8089-ABAA86626E6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14754" name="Rectangle 2">
            <a:extLst>
              <a:ext uri="{FF2B5EF4-FFF2-40B4-BE49-F238E27FC236}">
                <a16:creationId xmlns:a16="http://schemas.microsoft.com/office/drawing/2014/main" id="{306DEAC6-435C-4DA1-930F-1F577EB1D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id="{F70BEC9B-4D2C-43CE-B4FB-94345FD5E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80212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E637A2-DD62-47A8-BD41-32CEF48C0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4E54F-76E2-4EA6-ACB6-758B0ADCC6B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C33D5DED-0236-4ED0-B8A9-9C66EA439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6E0B3376-D6D6-4699-B863-2C711CA32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86A86B-FE22-4D13-9BF9-A106A91F70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0F2D9-57E9-4384-83CE-F0E463333D5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92898" name="Rectangle 2">
            <a:extLst>
              <a:ext uri="{FF2B5EF4-FFF2-40B4-BE49-F238E27FC236}">
                <a16:creationId xmlns:a16="http://schemas.microsoft.com/office/drawing/2014/main" id="{A9A836E6-F892-43F6-88A4-0585C985EB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2899" name="Rectangle 3">
            <a:extLst>
              <a:ext uri="{FF2B5EF4-FFF2-40B4-BE49-F238E27FC236}">
                <a16:creationId xmlns:a16="http://schemas.microsoft.com/office/drawing/2014/main" id="{56011541-B91E-4826-B7AA-D13653B38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ED361E-11C9-40D3-BF62-AD355887F7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40EFA-D5DD-4255-90BC-5236C6B3062B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11682" name="Rectangle 2">
            <a:extLst>
              <a:ext uri="{FF2B5EF4-FFF2-40B4-BE49-F238E27FC236}">
                <a16:creationId xmlns:a16="http://schemas.microsoft.com/office/drawing/2014/main" id="{2C252AC9-F087-4F49-AD8C-3F56FA93D9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25173614-2B1E-4FD7-A8D5-733F0FE8D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276058-0960-4FC2-866F-5DD49D3B3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64410-A5C5-4F5F-8D55-9A3CD82543E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96994" name="Rectangle 2">
            <a:extLst>
              <a:ext uri="{FF2B5EF4-FFF2-40B4-BE49-F238E27FC236}">
                <a16:creationId xmlns:a16="http://schemas.microsoft.com/office/drawing/2014/main" id="{81922C72-2A74-4D39-A02A-2235EE067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6995" name="Rectangle 3">
            <a:extLst>
              <a:ext uri="{FF2B5EF4-FFF2-40B4-BE49-F238E27FC236}">
                <a16:creationId xmlns:a16="http://schemas.microsoft.com/office/drawing/2014/main" id="{816A4DCC-6F19-45CD-A018-3D17DC77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97A6BD-FF75-4BF4-9B7E-E74DD37A3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05883-3085-4630-ABF5-1344EFC8CAC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E13E6A8F-8C72-428B-8757-AA6E95986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41BFAFDC-F914-4321-AE72-1263FE9F4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D854A9-AA78-44EA-9AA7-132D5548F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BABCF-8B15-4C95-AF20-D26EA859B6D7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B29AC67B-0F20-462A-A29B-7984E1BD1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6E8D8CE2-D2C6-481B-B11A-3F66929DC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CCB7C7-1A36-4D30-8418-777FE2EB42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90638-76EE-4F11-995B-20C4E8C5E7CF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617474" name="Rectangle 2">
            <a:extLst>
              <a:ext uri="{FF2B5EF4-FFF2-40B4-BE49-F238E27FC236}">
                <a16:creationId xmlns:a16="http://schemas.microsoft.com/office/drawing/2014/main" id="{C659AB77-E719-4AF6-BF12-6E96438925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7475" name="Rectangle 3">
            <a:extLst>
              <a:ext uri="{FF2B5EF4-FFF2-40B4-BE49-F238E27FC236}">
                <a16:creationId xmlns:a16="http://schemas.microsoft.com/office/drawing/2014/main" id="{808A8A8A-6E35-462F-9B7C-B55F2B379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9C4091-6601-415B-A525-D293A2F252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5D447-9B15-4749-B75E-870F19BFC92F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21570" name="Rectangle 2">
            <a:extLst>
              <a:ext uri="{FF2B5EF4-FFF2-40B4-BE49-F238E27FC236}">
                <a16:creationId xmlns:a16="http://schemas.microsoft.com/office/drawing/2014/main" id="{0C7821BD-1531-4B0E-890A-F0787673F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>
            <a:extLst>
              <a:ext uri="{FF2B5EF4-FFF2-40B4-BE49-F238E27FC236}">
                <a16:creationId xmlns:a16="http://schemas.microsoft.com/office/drawing/2014/main" id="{0E81184B-7071-45D2-BCEE-C648FE51C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347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97DD88-5284-4E31-ADF6-29B9DB456E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1C808-F180-4669-AC0E-F54DB6F3EBC2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680962" name="Rectangle 1026">
            <a:extLst>
              <a:ext uri="{FF2B5EF4-FFF2-40B4-BE49-F238E27FC236}">
                <a16:creationId xmlns:a16="http://schemas.microsoft.com/office/drawing/2014/main" id="{24569513-2475-4442-A367-1134F6E74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0963" name="Rectangle 1027">
            <a:extLst>
              <a:ext uri="{FF2B5EF4-FFF2-40B4-BE49-F238E27FC236}">
                <a16:creationId xmlns:a16="http://schemas.microsoft.com/office/drawing/2014/main" id="{40FF8997-768E-4AA9-B73E-BF949E46E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126758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51BE2B-06EE-4BCB-AB70-8A70F91AE6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0E982-5931-483B-BE5C-BD963CB3E53C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724994" name="Rectangle 2">
            <a:extLst>
              <a:ext uri="{FF2B5EF4-FFF2-40B4-BE49-F238E27FC236}">
                <a16:creationId xmlns:a16="http://schemas.microsoft.com/office/drawing/2014/main" id="{489FB783-6AC0-4365-89D3-290F268445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4995" name="Rectangle 3">
            <a:extLst>
              <a:ext uri="{FF2B5EF4-FFF2-40B4-BE49-F238E27FC236}">
                <a16:creationId xmlns:a16="http://schemas.microsoft.com/office/drawing/2014/main" id="{E340D505-627E-4651-8F1B-8CBB32BB4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6773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F002CA-795F-4982-917C-A632B26A70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C17FE-00A5-413A-83F0-AE56E81DA69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05186" name="Rectangle 2">
            <a:extLst>
              <a:ext uri="{FF2B5EF4-FFF2-40B4-BE49-F238E27FC236}">
                <a16:creationId xmlns:a16="http://schemas.microsoft.com/office/drawing/2014/main" id="{CDCC21CD-4EB3-438E-9A17-114AD0C5D3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id="{132EDC9C-8B92-4409-B83C-4CBD1C35F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2EF4AB-44C6-417C-B3CF-D76D75C2E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D0AE2-0A30-48BF-B85C-9726D53FB1D3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727042" name="Rectangle 1026">
            <a:extLst>
              <a:ext uri="{FF2B5EF4-FFF2-40B4-BE49-F238E27FC236}">
                <a16:creationId xmlns:a16="http://schemas.microsoft.com/office/drawing/2014/main" id="{521927EA-E370-4652-9C9A-E2BFB40265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43" name="Rectangle 1027">
            <a:extLst>
              <a:ext uri="{FF2B5EF4-FFF2-40B4-BE49-F238E27FC236}">
                <a16:creationId xmlns:a16="http://schemas.microsoft.com/office/drawing/2014/main" id="{E109CE0C-0785-4D75-BA42-AD5A667BE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20832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CA718-EAFD-41A9-B2D0-2682F28DE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07FC5-5385-4A56-B69D-81509A6CF90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633858" name="Rectangle 1026">
            <a:extLst>
              <a:ext uri="{FF2B5EF4-FFF2-40B4-BE49-F238E27FC236}">
                <a16:creationId xmlns:a16="http://schemas.microsoft.com/office/drawing/2014/main" id="{4739FA36-F4E2-4169-829B-372D9352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3859" name="Rectangle 1027">
            <a:extLst>
              <a:ext uri="{FF2B5EF4-FFF2-40B4-BE49-F238E27FC236}">
                <a16:creationId xmlns:a16="http://schemas.microsoft.com/office/drawing/2014/main" id="{30EFC635-9739-41CA-A729-E39A144CB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625676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CA718-EAFD-41A9-B2D0-2682F28DE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07FC5-5385-4A56-B69D-81509A6CF90A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633858" name="Rectangle 1026">
            <a:extLst>
              <a:ext uri="{FF2B5EF4-FFF2-40B4-BE49-F238E27FC236}">
                <a16:creationId xmlns:a16="http://schemas.microsoft.com/office/drawing/2014/main" id="{4739FA36-F4E2-4169-829B-372D9352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3859" name="Rectangle 1027">
            <a:extLst>
              <a:ext uri="{FF2B5EF4-FFF2-40B4-BE49-F238E27FC236}">
                <a16:creationId xmlns:a16="http://schemas.microsoft.com/office/drawing/2014/main" id="{30EFC635-9739-41CA-A729-E39A144CB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895284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CA718-EAFD-41A9-B2D0-2682F28DE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07FC5-5385-4A56-B69D-81509A6CF90A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633858" name="Rectangle 1026">
            <a:extLst>
              <a:ext uri="{FF2B5EF4-FFF2-40B4-BE49-F238E27FC236}">
                <a16:creationId xmlns:a16="http://schemas.microsoft.com/office/drawing/2014/main" id="{4739FA36-F4E2-4169-829B-372D9352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3859" name="Rectangle 1027">
            <a:extLst>
              <a:ext uri="{FF2B5EF4-FFF2-40B4-BE49-F238E27FC236}">
                <a16:creationId xmlns:a16="http://schemas.microsoft.com/office/drawing/2014/main" id="{30EFC635-9739-41CA-A729-E39A144CB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41806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CA718-EAFD-41A9-B2D0-2682F28DE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07FC5-5385-4A56-B69D-81509A6CF90A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633858" name="Rectangle 1026">
            <a:extLst>
              <a:ext uri="{FF2B5EF4-FFF2-40B4-BE49-F238E27FC236}">
                <a16:creationId xmlns:a16="http://schemas.microsoft.com/office/drawing/2014/main" id="{4739FA36-F4E2-4169-829B-372D93527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3859" name="Rectangle 1027">
            <a:extLst>
              <a:ext uri="{FF2B5EF4-FFF2-40B4-BE49-F238E27FC236}">
                <a16:creationId xmlns:a16="http://schemas.microsoft.com/office/drawing/2014/main" id="{30EFC635-9739-41CA-A729-E39A144CB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0971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1905C-4038-4668-911C-1F4972859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734C2-E562-4B61-A5FE-0C3FFDEA8DD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03138" name="Rectangle 2">
            <a:extLst>
              <a:ext uri="{FF2B5EF4-FFF2-40B4-BE49-F238E27FC236}">
                <a16:creationId xmlns:a16="http://schemas.microsoft.com/office/drawing/2014/main" id="{B49E810C-CB16-412E-8B2E-A432EE0F6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3139" name="Rectangle 3">
            <a:extLst>
              <a:ext uri="{FF2B5EF4-FFF2-40B4-BE49-F238E27FC236}">
                <a16:creationId xmlns:a16="http://schemas.microsoft.com/office/drawing/2014/main" id="{293939A5-5E18-4C94-8058-43FB283AC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15056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1905C-4038-4668-911C-1F4972859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734C2-E562-4B61-A5FE-0C3FFDEA8DD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03138" name="Rectangle 2">
            <a:extLst>
              <a:ext uri="{FF2B5EF4-FFF2-40B4-BE49-F238E27FC236}">
                <a16:creationId xmlns:a16="http://schemas.microsoft.com/office/drawing/2014/main" id="{B49E810C-CB16-412E-8B2E-A432EE0F6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3139" name="Rectangle 3">
            <a:extLst>
              <a:ext uri="{FF2B5EF4-FFF2-40B4-BE49-F238E27FC236}">
                <a16:creationId xmlns:a16="http://schemas.microsoft.com/office/drawing/2014/main" id="{293939A5-5E18-4C94-8058-43FB283AC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6253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447CE0-EEFF-49C0-8A78-85E0A6A86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CA010-82EB-4422-BD2D-B144B57C11F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0146" name="Rectangle 1026">
            <a:extLst>
              <a:ext uri="{FF2B5EF4-FFF2-40B4-BE49-F238E27FC236}">
                <a16:creationId xmlns:a16="http://schemas.microsoft.com/office/drawing/2014/main" id="{9EC23C7A-7C1B-4838-820C-BB4CCE913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1027">
            <a:extLst>
              <a:ext uri="{FF2B5EF4-FFF2-40B4-BE49-F238E27FC236}">
                <a16:creationId xmlns:a16="http://schemas.microsoft.com/office/drawing/2014/main" id="{A81A309D-1042-4D43-BA43-4ACE203A3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84613D-9C12-4428-8A5B-1101E9309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85AA3-D5B7-4B00-A8E3-B8EB29CFCC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60D5C61C-2BE3-40A8-8D9C-97C4186D8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4BDD62A4-14F2-43E7-B6D5-0CED9ECFF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113F90-0AC9-49C8-BBB9-7A33C0D1DE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2E689-CFE2-45D9-81CA-9808DF7A9B3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07234" name="Rectangle 1026">
            <a:extLst>
              <a:ext uri="{FF2B5EF4-FFF2-40B4-BE49-F238E27FC236}">
                <a16:creationId xmlns:a16="http://schemas.microsoft.com/office/drawing/2014/main" id="{D2FDB7BD-7C87-4C57-840F-961D76E7B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7235" name="Rectangle 1027">
            <a:extLst>
              <a:ext uri="{FF2B5EF4-FFF2-40B4-BE49-F238E27FC236}">
                <a16:creationId xmlns:a16="http://schemas.microsoft.com/office/drawing/2014/main" id="{661B821C-D9ED-4FFC-8D9A-14A166249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CFE439-98EA-4AB0-8EAB-78CA5CDA75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79A49-ADC1-4460-8CBE-8C1CAEBD11C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09282" name="Rectangle 2">
            <a:extLst>
              <a:ext uri="{FF2B5EF4-FFF2-40B4-BE49-F238E27FC236}">
                <a16:creationId xmlns:a16="http://schemas.microsoft.com/office/drawing/2014/main" id="{E1128C04-B7A6-4880-9852-6D56F2C536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3" name="Rectangle 3">
            <a:extLst>
              <a:ext uri="{FF2B5EF4-FFF2-40B4-BE49-F238E27FC236}">
                <a16:creationId xmlns:a16="http://schemas.microsoft.com/office/drawing/2014/main" id="{7340CC7F-4FA9-40A9-A5D3-389246E8A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04F06-936D-457B-8E3E-4975E5ED9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32496E-6839-41E6-AE40-1301EA037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F6E893-6189-415F-86B6-0CDA0506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499F2C-E687-4325-9326-4C997A49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5C79C7-582E-4A1A-AA98-C11E685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EC18B-388D-4099-8BC6-0A042AF637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588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4A78C-662D-4191-8532-324A43FB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298E9B-B6CB-4418-93E2-85F8530A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6CEB71-142F-4D97-830D-3B224DA8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4EC760-0C4E-416E-AD5A-08E5F9FD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512B5-9AF3-44A6-BCEC-331F705A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EE262-767C-4F19-8196-F3035257CF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21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028A93-2175-4D47-A7E8-4024FF5CD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4A295C-9FC1-416F-8EC5-3E4016AD1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8C205B-C621-48C0-B4DB-9BB9BB0E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7CC24A-A791-4288-A464-37358E24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2C04E-D531-4884-99C0-9CB088A7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954E-CAD9-4AEA-AD3C-ACD17482AC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25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8E4F1-4C66-4514-98C3-B74A3110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4E972C-7534-45BF-B0F3-47CFB51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31670-8618-4A25-BC26-F6BE385A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CE4F4-A2F8-4CA8-B648-E5FA8EBD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64C9EB-39F4-4053-A257-B62835D2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F14B9-2A12-44B2-BB3F-CCCE4D44DD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12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47539-FC87-4DCA-93F8-6EBC342E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DD5387-89B0-4FB1-AE99-E2B3E603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3F1FED-7230-41BC-BC83-3D714A01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0CD4C-FFAE-455D-9061-E7EA0AF5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A3788-5EF6-410F-AEEF-174BD02E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8F75D-889C-439B-8046-52D828F4D3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C474E-78D9-484B-A7A5-7E076CEB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2E0BBD-D458-46DD-B68E-E87FD9DB7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DF36C7-C1CF-47EC-8956-52DD2EC65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17538A-487A-4540-AA90-3103F7F8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CF6359-BB07-4868-955A-5C3E786C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884FD-38E8-4A81-BCE5-3BE843AD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17F1E-B888-49AB-A343-782751D68E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526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8B6AF-3C18-4238-B1EC-9EB50ACE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B512AD-7163-4732-BF21-22EC8467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5DCB94-33DB-4FD9-8AC5-BA76FE1D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68B8D5-9885-439D-ACF1-739603F5C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EA2839-EF85-43F5-A809-0D61A2C4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955389-301C-4881-96AD-8FDEC61D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0C92F9-1D23-4046-84B6-C6B67950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C8E340-5742-47A4-A113-2246699E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B534F-B9F6-4E04-90E5-A069BAE249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46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EC534-767A-49D6-B8E5-4FEEC2AC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8DEE99-8B76-4308-8FDE-D983BDC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23079-3068-4D34-A8A6-29B96DC2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88297D-B30C-41C9-B724-07D0C06C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9499-354E-4201-8405-694BDD88D4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4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6AFB260-F2F2-4795-8C13-3DF38C64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ED93C7-60AA-44A8-A52B-E7F9472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E9D5A1-67B4-400D-906B-E0AB6C4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BEFB-1456-4961-996A-D146B0E3CA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46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E8841-2FAC-4BD8-8C57-F70BDA46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BD1764-974E-4F67-BDF4-B41FE729C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AB57BF-55D2-4904-A93D-A260DA08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1696B0-08BF-49CA-A9F4-03652724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1595D2-E62E-44FE-B7A5-45222547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4E9F43-0A2A-446F-957C-E65599FE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06AB-BCF0-4486-8D93-C2AEC3637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181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74FD7-DAE9-44BD-A0E6-022FBB51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9DD71C-8E12-49A8-BB3F-7C49E6150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4EBD24-6FB2-4D6E-9F8E-8145754F1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F12B84-56F9-4DCF-9467-5797EBA2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972B0-CF83-4FCD-A897-F286F0CF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708653-5560-46EB-B328-16F595FD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1026A-85D6-4963-88D7-3C72EB4411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219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DCDB08-6E69-45EF-B239-35E2632AD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97F39B-7C13-4547-BE15-90B657826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F3B0AF-7142-42EE-A75D-1CB6E419BE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2E89D4-EF1D-47E3-BB71-C8BBC972FE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2247B0-5B33-4E71-809C-562AF804B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CD3F2E-DDA6-4343-B8B3-478784D667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1026">
            <a:extLst>
              <a:ext uri="{FF2B5EF4-FFF2-40B4-BE49-F238E27FC236}">
                <a16:creationId xmlns:a16="http://schemas.microsoft.com/office/drawing/2014/main" id="{56BCD446-8ED5-4521-8ED1-D2953D852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12776"/>
            <a:ext cx="8153400" cy="105273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21,a. </a:t>
            </a:r>
            <a:r>
              <a:rPr lang="ru-RU" altLang="ru-RU" dirty="0">
                <a:solidFill>
                  <a:srgbClr val="FF3300"/>
                </a:solidFill>
              </a:rPr>
              <a:t>Теорема Пифагора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треугольники)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>
            <a:extLst>
              <a:ext uri="{FF2B5EF4-FFF2-40B4-BE49-F238E27FC236}">
                <a16:creationId xmlns:a16="http://schemas.microsoft.com/office/drawing/2014/main" id="{296E69BC-A612-4CE9-AEEA-F4B429580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608259" name="Text Box 3">
            <a:extLst>
              <a:ext uri="{FF2B5EF4-FFF2-40B4-BE49-F238E27FC236}">
                <a16:creationId xmlns:a16="http://schemas.microsoft.com/office/drawing/2014/main" id="{BA5F80BE-94B7-4885-B04A-BE807BA8E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Приведите пример несоизмеримых отрезков.</a:t>
            </a:r>
          </a:p>
        </p:txBody>
      </p:sp>
      <p:sp>
        <p:nvSpPr>
          <p:cNvPr id="608260" name="Text Box 4">
            <a:extLst>
              <a:ext uri="{FF2B5EF4-FFF2-40B4-BE49-F238E27FC236}">
                <a16:creationId xmlns:a16="http://schemas.microsoft.com/office/drawing/2014/main" id="{D289890A-0E59-4A7F-A5C3-50DE3E737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Г</a:t>
            </a:r>
            <a:r>
              <a:rPr lang="ru-RU" altLang="ru-RU" sz="3200" dirty="0">
                <a:cs typeface="Times New Roman" panose="02020603050405020304" pitchFamily="18" charset="0"/>
              </a:rPr>
              <a:t>ипотенуза прямоугольного равнобедренного треугольника </a:t>
            </a:r>
            <a:r>
              <a:rPr lang="ru-RU" altLang="ru-RU" sz="3200" dirty="0"/>
              <a:t>и </a:t>
            </a:r>
            <a:r>
              <a:rPr lang="ru-RU" altLang="ru-RU" sz="3200" dirty="0">
                <a:cs typeface="Times New Roman" panose="02020603050405020304" pitchFamily="18" charset="0"/>
              </a:rPr>
              <a:t>его катет.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>
            <a:extLst>
              <a:ext uri="{FF2B5EF4-FFF2-40B4-BE49-F238E27FC236}">
                <a16:creationId xmlns:a16="http://schemas.microsoft.com/office/drawing/2014/main" id="{3FF9A0EC-973F-4C3D-A5D8-046BC38C3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610307" name="Text Box 3">
            <a:extLst>
              <a:ext uri="{FF2B5EF4-FFF2-40B4-BE49-F238E27FC236}">
                <a16:creationId xmlns:a16="http://schemas.microsoft.com/office/drawing/2014/main" id="{835A69DD-EA13-483D-BD3A-3A5D83C9B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Что называется пифагоровой тройкой?</a:t>
            </a:r>
          </a:p>
        </p:txBody>
      </p:sp>
      <p:sp>
        <p:nvSpPr>
          <p:cNvPr id="610308" name="Text Box 4">
            <a:extLst>
              <a:ext uri="{FF2B5EF4-FFF2-40B4-BE49-F238E27FC236}">
                <a16:creationId xmlns:a16="http://schemas.microsoft.com/office/drawing/2014/main" id="{4D2E1C5B-CD73-4F60-80B1-898BA5BA8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Пифагоровой тройкой называется тройка (</a:t>
            </a:r>
            <a:r>
              <a:rPr lang="en-US" altLang="ru-RU" sz="3200" i="1" dirty="0"/>
              <a:t>x</a:t>
            </a:r>
            <a:r>
              <a:rPr lang="en-US" altLang="ru-RU" sz="3200" dirty="0"/>
              <a:t>, </a:t>
            </a:r>
            <a:r>
              <a:rPr lang="en-US" altLang="ru-RU" sz="3200" i="1" dirty="0"/>
              <a:t>y</a:t>
            </a:r>
            <a:r>
              <a:rPr lang="en-US" altLang="ru-RU" sz="3200" dirty="0"/>
              <a:t>, </a:t>
            </a:r>
            <a:r>
              <a:rPr lang="en-US" altLang="ru-RU" sz="3200" i="1" dirty="0"/>
              <a:t>z</a:t>
            </a:r>
            <a:r>
              <a:rPr lang="en-US" altLang="ru-RU" sz="3200" dirty="0"/>
              <a:t>) </a:t>
            </a:r>
            <a:r>
              <a:rPr lang="ru-RU" altLang="ru-RU" sz="3200" dirty="0"/>
              <a:t>натуральных чисел </a:t>
            </a:r>
            <a:r>
              <a:rPr lang="en-US" altLang="ru-RU" sz="3200" i="1" dirty="0"/>
              <a:t>x</a:t>
            </a:r>
            <a:r>
              <a:rPr lang="en-US" altLang="ru-RU" sz="3200" dirty="0"/>
              <a:t>, </a:t>
            </a:r>
            <a:r>
              <a:rPr lang="en-US" altLang="ru-RU" sz="3200" i="1" dirty="0"/>
              <a:t>y</a:t>
            </a:r>
            <a:r>
              <a:rPr lang="en-US" altLang="ru-RU" sz="3200" dirty="0"/>
              <a:t>, </a:t>
            </a:r>
            <a:r>
              <a:rPr lang="en-US" altLang="ru-RU" sz="3200" i="1" dirty="0"/>
              <a:t>z</a:t>
            </a:r>
            <a:r>
              <a:rPr lang="ru-RU" altLang="ru-RU" sz="3200" dirty="0"/>
              <a:t>, для которых выполняется равенство: </a:t>
            </a:r>
            <a:r>
              <a:rPr lang="en-US" altLang="ru-RU" sz="3200" i="1" dirty="0"/>
              <a:t>x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 + </a:t>
            </a:r>
            <a:r>
              <a:rPr lang="en-US" altLang="ru-RU" sz="3200" i="1" dirty="0"/>
              <a:t>y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 = </a:t>
            </a:r>
            <a:r>
              <a:rPr lang="en-US" altLang="ru-RU" sz="3200" i="1" dirty="0"/>
              <a:t>z</a:t>
            </a:r>
            <a:r>
              <a:rPr lang="en-US" altLang="ru-RU" sz="3200" baseline="30000" dirty="0"/>
              <a:t>2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>
            <a:extLst>
              <a:ext uri="{FF2B5EF4-FFF2-40B4-BE49-F238E27FC236}">
                <a16:creationId xmlns:a16="http://schemas.microsoft.com/office/drawing/2014/main" id="{2FE3D523-1927-454D-A7F6-49A3615C5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612355" name="Text Box 3">
            <a:extLst>
              <a:ext uri="{FF2B5EF4-FFF2-40B4-BE49-F238E27FC236}">
                <a16:creationId xmlns:a16="http://schemas.microsoft.com/office/drawing/2014/main" id="{25BF52AC-2062-403D-AFE6-4DF0D82A1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Каков геометрический смысл чисел пифагоровой тройки?</a:t>
            </a:r>
          </a:p>
        </p:txBody>
      </p:sp>
      <p:sp>
        <p:nvSpPr>
          <p:cNvPr id="612356" name="Text Box 4">
            <a:extLst>
              <a:ext uri="{FF2B5EF4-FFF2-40B4-BE49-F238E27FC236}">
                <a16:creationId xmlns:a16="http://schemas.microsoft.com/office/drawing/2014/main" id="{6FF862B3-7E3C-446C-B973-67E2D892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Числа пифагоровой тройки представляют собой длины сторон прямоугольного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>
            <a:extLst>
              <a:ext uri="{FF2B5EF4-FFF2-40B4-BE49-F238E27FC236}">
                <a16:creationId xmlns:a16="http://schemas.microsoft.com/office/drawing/2014/main" id="{43B334B9-63FA-42D9-AE15-792C562A6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614403" name="Text Box 3">
            <a:extLst>
              <a:ext uri="{FF2B5EF4-FFF2-40B4-BE49-F238E27FC236}">
                <a16:creationId xmlns:a16="http://schemas.microsoft.com/office/drawing/2014/main" id="{55661319-325C-4A8C-8A3B-53FA852C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Приведите примеры пифагоровых троек.</a:t>
            </a:r>
          </a:p>
        </p:txBody>
      </p:sp>
      <p:sp>
        <p:nvSpPr>
          <p:cNvPr id="614404" name="Text Box 4">
            <a:extLst>
              <a:ext uri="{FF2B5EF4-FFF2-40B4-BE49-F238E27FC236}">
                <a16:creationId xmlns:a16="http://schemas.microsoft.com/office/drawing/2014/main" id="{5E4B2572-1BAC-40B5-B730-A9E0D0003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(3, 4, 5), (6, 8, 10), (5, 12, 13).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3067856B-AA8F-45F3-82A3-F9FBB9295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74F6A8A1-DC19-4BAE-B870-65D7212C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 прямоугольного треугольника заданы катеты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гипотенузу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, если: а)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3,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= 4; б)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= 1,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= 1; в)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= 5,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= 6.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20C10B6E-D8C8-45E9-AA0F-A69D5A049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5; </a:t>
            </a:r>
          </a:p>
        </p:txBody>
      </p:sp>
      <p:grpSp>
        <p:nvGrpSpPr>
          <p:cNvPr id="378902" name="Group 22">
            <a:extLst>
              <a:ext uri="{FF2B5EF4-FFF2-40B4-BE49-F238E27FC236}">
                <a16:creationId xmlns:a16="http://schemas.microsoft.com/office/drawing/2014/main" id="{6E24F1CB-9F06-409D-ADDF-299D4CD69E0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343400"/>
            <a:ext cx="3124200" cy="579438"/>
            <a:chOff x="1008" y="2736"/>
            <a:chExt cx="1968" cy="365"/>
          </a:xfrm>
        </p:grpSpPr>
        <p:sp>
          <p:nvSpPr>
            <p:cNvPr id="378895" name="Text Box 15">
              <a:extLst>
                <a:ext uri="{FF2B5EF4-FFF2-40B4-BE49-F238E27FC236}">
                  <a16:creationId xmlns:a16="http://schemas.microsoft.com/office/drawing/2014/main" id="{35B03FA2-703C-4512-BA18-85FD24A7C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736"/>
              <a:ext cx="19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 ; </a:t>
              </a:r>
              <a:endParaRPr lang="ru-RU" altLang="ru-RU"/>
            </a:p>
          </p:txBody>
        </p:sp>
        <p:graphicFrame>
          <p:nvGraphicFramePr>
            <p:cNvPr id="378896" name="Object 16">
              <a:extLst>
                <a:ext uri="{FF2B5EF4-FFF2-40B4-BE49-F238E27FC236}">
                  <a16:creationId xmlns:a16="http://schemas.microsoft.com/office/drawing/2014/main" id="{B795C3A5-1584-41AA-A597-6DCBBBF2895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2784"/>
            <a:ext cx="30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82400" imgH="444240" progId="Equation.DSMT4">
                    <p:embed/>
                  </p:oleObj>
                </mc:Choice>
                <mc:Fallback>
                  <p:oleObj name="Equation" r:id="rId3" imgW="482400" imgH="44424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2784"/>
                          <a:ext cx="304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8904" name="Group 24">
            <a:extLst>
              <a:ext uri="{FF2B5EF4-FFF2-40B4-BE49-F238E27FC236}">
                <a16:creationId xmlns:a16="http://schemas.microsoft.com/office/drawing/2014/main" id="{4B1D54C1-027E-4346-A05F-5ADE507E0634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876800"/>
            <a:ext cx="3124200" cy="579438"/>
            <a:chOff x="1008" y="3072"/>
            <a:chExt cx="1968" cy="365"/>
          </a:xfrm>
        </p:grpSpPr>
        <p:sp>
          <p:nvSpPr>
            <p:cNvPr id="378899" name="Text Box 19">
              <a:extLst>
                <a:ext uri="{FF2B5EF4-FFF2-40B4-BE49-F238E27FC236}">
                  <a16:creationId xmlns:a16="http://schemas.microsoft.com/office/drawing/2014/main" id="{96CA8E40-CCD9-4AB6-8EF1-78845433C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072"/>
              <a:ext cx="19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r>
                <a:rPr lang="ru-RU" altLang="ru-RU" sz="3200"/>
                <a:t>        </a:t>
              </a:r>
              <a:r>
                <a:rPr lang="ru-RU" altLang="ru-RU" sz="3200">
                  <a:cs typeface="Times New Roman" panose="02020603050405020304" pitchFamily="18" charset="0"/>
                </a:rPr>
                <a:t>.  </a:t>
              </a:r>
              <a:endParaRPr lang="ru-RU" altLang="ru-RU"/>
            </a:p>
          </p:txBody>
        </p:sp>
        <p:graphicFrame>
          <p:nvGraphicFramePr>
            <p:cNvPr id="378900" name="Object 20">
              <a:extLst>
                <a:ext uri="{FF2B5EF4-FFF2-40B4-BE49-F238E27FC236}">
                  <a16:creationId xmlns:a16="http://schemas.microsoft.com/office/drawing/2014/main" id="{23EA83C5-9465-4E0D-9809-05E88FDB4F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120"/>
            <a:ext cx="392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80" imgH="444240" progId="Equation.DSMT4">
                    <p:embed/>
                  </p:oleObj>
                </mc:Choice>
                <mc:Fallback>
                  <p:oleObj name="Equation" r:id="rId5" imgW="622080" imgH="44424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120"/>
                          <a:ext cx="392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80F3D784-6C73-4458-9D99-1D74F9E2A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BA378F04-F49C-4DE6-9DA3-ADFE66493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 прямоугольного треугольника заданы гипотенуза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и катет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второй катет, если: а)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= 5,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3; б)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= 13,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5; в)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= 6,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5.</a:t>
            </a: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0186ACF6-48D8-407F-899E-2922F8CD0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4; </a:t>
            </a:r>
          </a:p>
        </p:txBody>
      </p:sp>
      <p:sp>
        <p:nvSpPr>
          <p:cNvPr id="555018" name="Text Box 10">
            <a:extLst>
              <a:ext uri="{FF2B5EF4-FFF2-40B4-BE49-F238E27FC236}">
                <a16:creationId xmlns:a16="http://schemas.microsoft.com/office/drawing/2014/main" id="{AC4EBBBA-3486-48B1-9DC2-4AB16C9B8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648200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12; </a:t>
            </a:r>
            <a:endParaRPr lang="ru-RU" altLang="ru-RU"/>
          </a:p>
        </p:txBody>
      </p:sp>
      <p:grpSp>
        <p:nvGrpSpPr>
          <p:cNvPr id="555022" name="Group 14">
            <a:extLst>
              <a:ext uri="{FF2B5EF4-FFF2-40B4-BE49-F238E27FC236}">
                <a16:creationId xmlns:a16="http://schemas.microsoft.com/office/drawing/2014/main" id="{6C797DFF-9193-478B-B92E-30B449FF3EF0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181600"/>
            <a:ext cx="3352800" cy="579438"/>
            <a:chOff x="912" y="3264"/>
            <a:chExt cx="2112" cy="365"/>
          </a:xfrm>
        </p:grpSpPr>
        <p:sp>
          <p:nvSpPr>
            <p:cNvPr id="555019" name="Text Box 11">
              <a:extLst>
                <a:ext uri="{FF2B5EF4-FFF2-40B4-BE49-F238E27FC236}">
                  <a16:creationId xmlns:a16="http://schemas.microsoft.com/office/drawing/2014/main" id="{E5669BFB-9CB1-42BF-940C-DF2BB11E0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264"/>
              <a:ext cx="21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  <a:endParaRPr lang="ru-RU" altLang="ru-RU"/>
            </a:p>
          </p:txBody>
        </p:sp>
        <p:graphicFrame>
          <p:nvGraphicFramePr>
            <p:cNvPr id="555021" name="Object 13">
              <a:extLst>
                <a:ext uri="{FF2B5EF4-FFF2-40B4-BE49-F238E27FC236}">
                  <a16:creationId xmlns:a16="http://schemas.microsoft.com/office/drawing/2014/main" id="{EF046D4C-F65D-4E22-A448-DBEF8F67C5D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312"/>
            <a:ext cx="37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96880" imgH="444240" progId="Equation.DSMT4">
                    <p:embed/>
                  </p:oleObj>
                </mc:Choice>
                <mc:Fallback>
                  <p:oleObj name="Equation" r:id="rId3" imgW="596880" imgH="4442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312"/>
                          <a:ext cx="37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  <p:bldP spid="55501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6F26F0B3-EDA8-4366-8F12-9EDDC1E5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73795" name="Text Box 3">
            <a:extLst>
              <a:ext uri="{FF2B5EF4-FFF2-40B4-BE49-F238E27FC236}">
                <a16:creationId xmlns:a16="http://schemas.microsoft.com/office/drawing/2014/main" id="{E9CEF703-C4B9-4138-A172-57F49BA2C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Стороны прямоугольника равны 5 и 12. Найдите его диагональ.</a:t>
            </a:r>
          </a:p>
        </p:txBody>
      </p:sp>
      <p:sp>
        <p:nvSpPr>
          <p:cNvPr id="673796" name="Text Box 4">
            <a:extLst>
              <a:ext uri="{FF2B5EF4-FFF2-40B4-BE49-F238E27FC236}">
                <a16:creationId xmlns:a16="http://schemas.microsoft.com/office/drawing/2014/main" id="{65D03604-9FC4-4700-AA9F-D69C08430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411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13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>
            <a:extLst>
              <a:ext uri="{FF2B5EF4-FFF2-40B4-BE49-F238E27FC236}">
                <a16:creationId xmlns:a16="http://schemas.microsoft.com/office/drawing/2014/main" id="{2A5A97F3-D8E1-45FC-899D-2489F235C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84035" name="Text Box 3">
            <a:extLst>
              <a:ext uri="{FF2B5EF4-FFF2-40B4-BE49-F238E27FC236}">
                <a16:creationId xmlns:a16="http://schemas.microsoft.com/office/drawing/2014/main" id="{87D71F29-3684-4555-849A-DDB26695F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Диагональ прямоугольника равна 10. Одна из его сторон равна 6. Найдите другую, не равную ей сторону.</a:t>
            </a:r>
          </a:p>
        </p:txBody>
      </p:sp>
      <p:sp>
        <p:nvSpPr>
          <p:cNvPr id="684036" name="Text Box 4">
            <a:extLst>
              <a:ext uri="{FF2B5EF4-FFF2-40B4-BE49-F238E27FC236}">
                <a16:creationId xmlns:a16="http://schemas.microsoft.com/office/drawing/2014/main" id="{93A220E6-C466-476B-A441-4122D736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411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8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59FB99EF-7ACE-4383-AD06-0DA0EBD1A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87779" name="Text Box 3">
            <a:extLst>
              <a:ext uri="{FF2B5EF4-FFF2-40B4-BE49-F238E27FC236}">
                <a16:creationId xmlns:a16="http://schemas.microsoft.com/office/drawing/2014/main" id="{1187CCA8-04FE-4FB2-BD07-CD0BF9E71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Точка, лежащая внутри прямого угла, удалена от его сторон на расстояния, равные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расстояние от точки до вершины угла.</a:t>
            </a:r>
          </a:p>
        </p:txBody>
      </p:sp>
      <p:grpSp>
        <p:nvGrpSpPr>
          <p:cNvPr id="587786" name="Group 10">
            <a:extLst>
              <a:ext uri="{FF2B5EF4-FFF2-40B4-BE49-F238E27FC236}">
                <a16:creationId xmlns:a16="http://schemas.microsoft.com/office/drawing/2014/main" id="{22023BB3-C19D-45E1-9323-93DFB79A8DE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724400"/>
            <a:ext cx="8458200" cy="579438"/>
            <a:chOff x="240" y="2976"/>
            <a:chExt cx="5328" cy="365"/>
          </a:xfrm>
        </p:grpSpPr>
        <p:sp>
          <p:nvSpPr>
            <p:cNvPr id="587781" name="Text Box 5">
              <a:extLst>
                <a:ext uri="{FF2B5EF4-FFF2-40B4-BE49-F238E27FC236}">
                  <a16:creationId xmlns:a16="http://schemas.microsoft.com/office/drawing/2014/main" id="{24BF3C9A-3AB8-4054-972D-2336FE239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87782" name="Object 6">
              <a:extLst>
                <a:ext uri="{FF2B5EF4-FFF2-40B4-BE49-F238E27FC236}">
                  <a16:creationId xmlns:a16="http://schemas.microsoft.com/office/drawing/2014/main" id="{56AABEE6-3F5B-402F-A1D4-3EF2F1F1FC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024"/>
            <a:ext cx="72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155600" imgH="431640" progId="Equation.DSMT4">
                    <p:embed/>
                  </p:oleObj>
                </mc:Choice>
                <mc:Fallback>
                  <p:oleObj name="Equation" r:id="rId3" imgW="1155600" imgH="4316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024"/>
                          <a:ext cx="728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E641F329-B58E-403C-B2ED-5B230BAEC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6053761C-B225-4805-8DC3-8C178F142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Могут ли стороны прямоугольного треугольника быть пропорциональны числам 5, 6, 7?</a:t>
            </a:r>
          </a:p>
        </p:txBody>
      </p:sp>
      <p:sp>
        <p:nvSpPr>
          <p:cNvPr id="557060" name="Text Box 4">
            <a:extLst>
              <a:ext uri="{FF2B5EF4-FFF2-40B4-BE49-F238E27FC236}">
                <a16:creationId xmlns:a16="http://schemas.microsoft.com/office/drawing/2014/main" id="{48F3F872-55F4-4F7B-A0F1-47269A2D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0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Нет.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E8F6E-534D-4120-A31F-51774E46552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62000" y="152400"/>
            <a:ext cx="7340600" cy="503238"/>
          </a:xfrm>
        </p:spPr>
        <p:txBody>
          <a:bodyPr>
            <a:normAutofit fontScale="90000"/>
          </a:bodyPr>
          <a:lstStyle/>
          <a:p>
            <a:r>
              <a:rPr lang="ru-RU" altLang="ru-RU" sz="4000" dirty="0">
                <a:solidFill>
                  <a:srgbClr val="FF0000"/>
                </a:solidFill>
                <a:cs typeface="Times New Roman" panose="02020603050405020304" pitchFamily="18" charset="0"/>
              </a:rPr>
              <a:t>Пифагор</a:t>
            </a:r>
          </a:p>
        </p:txBody>
      </p:sp>
      <p:pic>
        <p:nvPicPr>
          <p:cNvPr id="712707" name="Рисунок 2">
            <a:extLst>
              <a:ext uri="{FF2B5EF4-FFF2-40B4-BE49-F238E27FC236}">
                <a16:creationId xmlns:a16="http://schemas.microsoft.com/office/drawing/2014/main" id="{115A73D7-2EFC-485F-87E7-EACD3DA82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3028950" cy="394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2708" name="TextBox 3">
            <a:extLst>
              <a:ext uri="{FF2B5EF4-FFF2-40B4-BE49-F238E27FC236}">
                <a16:creationId xmlns:a16="http://schemas.microsoft.com/office/drawing/2014/main" id="{0EFBF89B-1492-4B8F-978E-72EBE9D25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09600"/>
            <a:ext cx="5867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2800" dirty="0">
                <a:cs typeface="Times New Roman" panose="02020603050405020304" pitchFamily="18" charset="0"/>
              </a:rPr>
              <a:t>	Пифагор (580–500 гг. до н. э.) - один из величайших ученых Древней Греции, а теорема Пифагора - одна из самых красивых в геометрии. </a:t>
            </a:r>
            <a:endParaRPr lang="ru-RU" altLang="ru-RU" sz="2800" dirty="0"/>
          </a:p>
          <a:p>
            <a:pPr algn="just"/>
            <a:r>
              <a:rPr lang="ru-RU" altLang="ru-RU" sz="2800" dirty="0"/>
              <a:t>	Школа Пифагора была одной из первых и самых известных философских школ Древней Греции.</a:t>
            </a:r>
          </a:p>
          <a:p>
            <a:pPr algn="just"/>
            <a:r>
              <a:rPr lang="ru-RU" altLang="ru-RU" sz="2800" dirty="0">
                <a:cs typeface="Times New Roman" panose="02020603050405020304" pitchFamily="18" charset="0"/>
              </a:rPr>
              <a:t>	Пифагору принадлежит первое построение геометрии как дедуктивной науки. </a:t>
            </a:r>
          </a:p>
        </p:txBody>
      </p:sp>
      <p:sp>
        <p:nvSpPr>
          <p:cNvPr id="712710" name="Text Box 1030">
            <a:extLst>
              <a:ext uri="{FF2B5EF4-FFF2-40B4-BE49-F238E27FC236}">
                <a16:creationId xmlns:a16="http://schemas.microsoft.com/office/drawing/2014/main" id="{034D3C00-4814-4217-8EF5-244AD7738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 dirty="0">
                <a:cs typeface="Times New Roman" panose="02020603050405020304" pitchFamily="18" charset="0"/>
              </a:rPr>
              <a:t>	Помимо геометрии Пифагор занимался арифметикой. В частности, им были найдены натуральные решения уравнения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+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en-US" altLang="ru-RU" sz="2800" i="1" baseline="30000" dirty="0">
                <a:cs typeface="Times New Roman" panose="02020603050405020304" pitchFamily="18" charset="0"/>
              </a:rPr>
              <a:t>2</a:t>
            </a:r>
            <a:r>
              <a:rPr lang="en-US" altLang="ru-RU" sz="2800" i="1" dirty="0">
                <a:cs typeface="Times New Roman" panose="02020603050405020304" pitchFamily="18" charset="0"/>
              </a:rPr>
              <a:t>=z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>
                <a:cs typeface="Times New Roman" panose="02020603050405020304" pitchFamily="18" charset="0"/>
              </a:rPr>
              <a:t>которые сейчас называются пифагоровыми тройками.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607465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>
            <a:extLst>
              <a:ext uri="{FF2B5EF4-FFF2-40B4-BE49-F238E27FC236}">
                <a16:creationId xmlns:a16="http://schemas.microsoft.com/office/drawing/2014/main" id="{1AD8B847-EA8E-42C8-BF53-ED5541183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98019" name="Text Box 3">
            <a:extLst>
              <a:ext uri="{FF2B5EF4-FFF2-40B4-BE49-F238E27FC236}">
                <a16:creationId xmlns:a16="http://schemas.microsoft.com/office/drawing/2014/main" id="{B3AE72C4-A514-44E8-A06A-3DE0D8A1A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стороны прямоугольного треугольника, в котором: а) гипотенуза равна 10 см, разность катетов – 2 см; б) гипотенуза равна 26 см, а отношение катетов 5 : 12.</a:t>
            </a:r>
          </a:p>
        </p:txBody>
      </p:sp>
      <p:sp>
        <p:nvSpPr>
          <p:cNvPr id="598021" name="Text Box 5">
            <a:extLst>
              <a:ext uri="{FF2B5EF4-FFF2-40B4-BE49-F238E27FC236}">
                <a16:creationId xmlns:a16="http://schemas.microsoft.com/office/drawing/2014/main" id="{2A13C842-C6DB-439F-A8BB-B7EA2FEC3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6 см, 8 см, 10 см; </a:t>
            </a:r>
            <a:endParaRPr lang="ru-RU" altLang="ru-RU" sz="3200"/>
          </a:p>
        </p:txBody>
      </p:sp>
      <p:sp>
        <p:nvSpPr>
          <p:cNvPr id="598025" name="Text Box 9">
            <a:extLst>
              <a:ext uri="{FF2B5EF4-FFF2-40B4-BE49-F238E27FC236}">
                <a16:creationId xmlns:a16="http://schemas.microsoft.com/office/drawing/2014/main" id="{B189E36B-9CCF-47D8-B234-EF341D3BB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8674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10 см, 24 см, 26 см.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1" grpId="0" autoUpdateAnimBg="0"/>
      <p:bldP spid="59802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0C0FB12F-7BE6-47AE-ADFA-AB189B9CB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81DEB678-B293-4C6C-98CC-4BF86A5CC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Гипотенуза прямоугольного треугольника на 1 больше одного из катетов, а сумма катетов на 4 больше гипотенузы. Найдите стороны этого треугольника.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601543C6-D5DB-41F7-AA34-951EF1097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5, 12 и 13.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>
            <a:extLst>
              <a:ext uri="{FF2B5EF4-FFF2-40B4-BE49-F238E27FC236}">
                <a16:creationId xmlns:a16="http://schemas.microsoft.com/office/drawing/2014/main" id="{8CCDF836-C0AB-41CA-96E9-F48CCAE44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91875" name="Text Box 3">
            <a:extLst>
              <a:ext uri="{FF2B5EF4-FFF2-40B4-BE49-F238E27FC236}">
                <a16:creationId xmlns:a16="http://schemas.microsoft.com/office/drawing/2014/main" id="{52F4292F-C9FE-4141-8D46-3F2A594F9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прямоугольном треугольнике с катетами 3 и 4 опущена высота на гипотенузу. Найдите эту высоту и отрезки, на которые она делит гипотенузу.</a:t>
            </a:r>
          </a:p>
        </p:txBody>
      </p:sp>
      <p:sp>
        <p:nvSpPr>
          <p:cNvPr id="591878" name="Text Box 6">
            <a:extLst>
              <a:ext uri="{FF2B5EF4-FFF2-40B4-BE49-F238E27FC236}">
                <a16:creationId xmlns:a16="http://schemas.microsoft.com/office/drawing/2014/main" id="{692B2696-DD43-4267-A600-224C58E9F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411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2,4; 1,8 и 3,2.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050">
            <a:extLst>
              <a:ext uri="{FF2B5EF4-FFF2-40B4-BE49-F238E27FC236}">
                <a16:creationId xmlns:a16="http://schemas.microsoft.com/office/drawing/2014/main" id="{CAEBB312-5578-491D-A9E6-8BC036590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710659" name="Text Box 2051">
            <a:extLst>
              <a:ext uri="{FF2B5EF4-FFF2-40B4-BE49-F238E27FC236}">
                <a16:creationId xmlns:a16="http://schemas.microsoft.com/office/drawing/2014/main" id="{C0E78C85-CF8C-4B99-A14E-9CEC80F26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 = </a:t>
            </a:r>
            <a:r>
              <a:rPr lang="en-US" altLang="ru-RU" sz="3200" dirty="0">
                <a:cs typeface="Times New Roman" panose="02020603050405020304" pitchFamily="18" charset="0"/>
              </a:rPr>
              <a:t>5, </a:t>
            </a:r>
            <a:r>
              <a:rPr lang="en-US" altLang="ru-RU" sz="3200" i="1" dirty="0">
                <a:cs typeface="Times New Roman" panose="02020603050405020304" pitchFamily="18" charset="0"/>
              </a:rPr>
              <a:t>BC = </a:t>
            </a:r>
            <a:r>
              <a:rPr lang="en-US" altLang="ru-RU" sz="3200" dirty="0">
                <a:cs typeface="Times New Roman" panose="02020603050405020304" pitchFamily="18" charset="0"/>
              </a:rPr>
              <a:t>4, </a:t>
            </a:r>
            <a:r>
              <a:rPr lang="ru-RU" altLang="ru-RU" sz="3200" dirty="0"/>
              <a:t>высота </a:t>
            </a:r>
            <a:r>
              <a:rPr lang="en-US" altLang="ru-RU" sz="3200" i="1" dirty="0"/>
              <a:t>CH </a:t>
            </a:r>
            <a:r>
              <a:rPr lang="ru-RU" altLang="ru-RU" sz="3200" dirty="0"/>
              <a:t>равна 3. Найдите сторону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710663" name="Group 2055">
            <a:extLst>
              <a:ext uri="{FF2B5EF4-FFF2-40B4-BE49-F238E27FC236}">
                <a16:creationId xmlns:a16="http://schemas.microsoft.com/office/drawing/2014/main" id="{BF24DB5B-ED0F-4737-8847-8263CD31FB5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660650"/>
            <a:ext cx="6743700" cy="3100388"/>
            <a:chOff x="240" y="1676"/>
            <a:chExt cx="4248" cy="1953"/>
          </a:xfrm>
        </p:grpSpPr>
        <p:sp>
          <p:nvSpPr>
            <p:cNvPr id="710660" name="Text Box 2052">
              <a:extLst>
                <a:ext uri="{FF2B5EF4-FFF2-40B4-BE49-F238E27FC236}">
                  <a16:creationId xmlns:a16="http://schemas.microsoft.com/office/drawing/2014/main" id="{95264D2F-D3CD-4289-A870-7C3BAE627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264"/>
              <a:ext cx="25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0661" name="Object 2053">
              <a:extLst>
                <a:ext uri="{FF2B5EF4-FFF2-40B4-BE49-F238E27FC236}">
                  <a16:creationId xmlns:a16="http://schemas.microsoft.com/office/drawing/2014/main" id="{DEA77535-1DD0-49C0-A40C-0E0E25EE10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264"/>
            <a:ext cx="768" cy="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45760" imgH="253800" progId="Equation.DSMT4">
                    <p:embed/>
                  </p:oleObj>
                </mc:Choice>
                <mc:Fallback>
                  <p:oleObj name="Equation" r:id="rId3" imgW="545760" imgH="253800" progId="Equation.DSMT4">
                    <p:embed/>
                    <p:pic>
                      <p:nvPicPr>
                        <p:cNvPr id="0" name="Object 20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264"/>
                          <a:ext cx="768" cy="3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10662" name="Picture 2054">
              <a:extLst>
                <a:ext uri="{FF2B5EF4-FFF2-40B4-BE49-F238E27FC236}">
                  <a16:creationId xmlns:a16="http://schemas.microsoft.com/office/drawing/2014/main" id="{F5EE5A4C-71B3-4666-85FA-C9176B7948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1" y="1676"/>
              <a:ext cx="3217" cy="9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9EBEDA2A-DB7F-495A-ACF0-1F8AC5C3F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95971" name="Text Box 3">
            <a:extLst>
              <a:ext uri="{FF2B5EF4-FFF2-40B4-BE49-F238E27FC236}">
                <a16:creationId xmlns:a16="http://schemas.microsoft.com/office/drawing/2014/main" id="{2849A383-E9CF-4BF7-BF30-D93490EF9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Боковые стороны равнобедренного треугольника равны 10, основание равно 12.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высоту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этого треугольника, опущенную на основание.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95973" name="Text Box 5">
            <a:extLst>
              <a:ext uri="{FF2B5EF4-FFF2-40B4-BE49-F238E27FC236}">
                <a16:creationId xmlns:a16="http://schemas.microsoft.com/office/drawing/2014/main" id="{C9A5798D-4C3E-40E1-87F0-F447902BB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A5C46F54-86F6-4693-B16F-40ABAB46F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8D8AD4CD-30AD-483D-813E-E4064D56C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Боковые стороны равнобедренного треугольника равны 5, высота, опущенная на основание, равна 4. Найдите основание этого треугольника.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75844" name="Text Box 4">
            <a:extLst>
              <a:ext uri="{FF2B5EF4-FFF2-40B4-BE49-F238E27FC236}">
                <a16:creationId xmlns:a16="http://schemas.microsoft.com/office/drawing/2014/main" id="{E7ABCEEF-46B5-4766-83E4-A24789F5F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C29E77F3-E407-49FB-863E-4D9A7AEAD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77891" name="Text Box 3">
            <a:extLst>
              <a:ext uri="{FF2B5EF4-FFF2-40B4-BE49-F238E27FC236}">
                <a16:creationId xmlns:a16="http://schemas.microsoft.com/office/drawing/2014/main" id="{E8A341C2-602B-4B6F-AFCD-61944EA86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Основание равнобедренного треугольника равно 8, высота, опущенная на основание, равна 3. Найдите боковую сторону этого треугольника.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1D22795E-3706-496E-B35D-CD8F3A4FD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>
            <a:extLst>
              <a:ext uri="{FF2B5EF4-FFF2-40B4-BE49-F238E27FC236}">
                <a16:creationId xmlns:a16="http://schemas.microsoft.com/office/drawing/2014/main" id="{E736E338-8632-4564-BB59-02C8B5B27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616451" name="Text Box 3">
            <a:extLst>
              <a:ext uri="{FF2B5EF4-FFF2-40B4-BE49-F238E27FC236}">
                <a16:creationId xmlns:a16="http://schemas.microsoft.com/office/drawing/2014/main" id="{363D1392-45D7-49DA-B1FF-F93D21575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правильном треугольнике со стороной 1 найдите: а) медианы; б) биссектрисы; в) высоты.</a:t>
            </a:r>
          </a:p>
        </p:txBody>
      </p:sp>
      <p:grpSp>
        <p:nvGrpSpPr>
          <p:cNvPr id="616456" name="Group 8">
            <a:extLst>
              <a:ext uri="{FF2B5EF4-FFF2-40B4-BE49-F238E27FC236}">
                <a16:creationId xmlns:a16="http://schemas.microsoft.com/office/drawing/2014/main" id="{81F2756A-4360-4A97-A19E-EC889CFB6FF9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038600"/>
            <a:ext cx="3505200" cy="914400"/>
            <a:chOff x="864" y="2544"/>
            <a:chExt cx="2208" cy="576"/>
          </a:xfrm>
        </p:grpSpPr>
        <p:sp>
          <p:nvSpPr>
            <p:cNvPr id="616453" name="Text Box 5">
              <a:extLst>
                <a:ext uri="{FF2B5EF4-FFF2-40B4-BE49-F238E27FC236}">
                  <a16:creationId xmlns:a16="http://schemas.microsoft.com/office/drawing/2014/main" id="{DFCF7577-BF1D-4550-B9A6-D81BA9FF6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640"/>
              <a:ext cx="22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а), б), в) </a:t>
              </a:r>
            </a:p>
          </p:txBody>
        </p:sp>
        <p:graphicFrame>
          <p:nvGraphicFramePr>
            <p:cNvPr id="616454" name="Object 6">
              <a:extLst>
                <a:ext uri="{FF2B5EF4-FFF2-40B4-BE49-F238E27FC236}">
                  <a16:creationId xmlns:a16="http://schemas.microsoft.com/office/drawing/2014/main" id="{9E6E2CEE-508A-4BBA-A729-DFDE63C1C53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92" y="2544"/>
            <a:ext cx="37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96880" imgH="914400" progId="Equation.DSMT4">
                    <p:embed/>
                  </p:oleObj>
                </mc:Choice>
                <mc:Fallback>
                  <p:oleObj name="Equation" r:id="rId3" imgW="596880" imgH="914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2544"/>
                          <a:ext cx="37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>
            <a:extLst>
              <a:ext uri="{FF2B5EF4-FFF2-40B4-BE49-F238E27FC236}">
                <a16:creationId xmlns:a16="http://schemas.microsoft.com/office/drawing/2014/main" id="{FD67D0A8-B280-4A5E-82ED-1DD4D1835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620547" name="Text Box 3">
            <a:extLst>
              <a:ext uri="{FF2B5EF4-FFF2-40B4-BE49-F238E27FC236}">
                <a16:creationId xmlns:a16="http://schemas.microsoft.com/office/drawing/2014/main" id="{66AB9E37-0025-4C27-BC6C-E5FF1675C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медиану, опущенную на основание равнобедренного треугольника с основанием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боковой стороной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20553" name="Group 9">
            <a:extLst>
              <a:ext uri="{FF2B5EF4-FFF2-40B4-BE49-F238E27FC236}">
                <a16:creationId xmlns:a16="http://schemas.microsoft.com/office/drawing/2014/main" id="{54008B3B-5842-4DC3-9656-AFD2A1B65EDD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114800"/>
            <a:ext cx="4724400" cy="825500"/>
            <a:chOff x="864" y="2592"/>
            <a:chExt cx="2976" cy="520"/>
          </a:xfrm>
        </p:grpSpPr>
        <p:sp>
          <p:nvSpPr>
            <p:cNvPr id="620549" name="Text Box 5">
              <a:extLst>
                <a:ext uri="{FF2B5EF4-FFF2-40B4-BE49-F238E27FC236}">
                  <a16:creationId xmlns:a16="http://schemas.microsoft.com/office/drawing/2014/main" id="{46130C97-BEB5-46F2-A0B5-F07DAFA92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640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20550" name="Object 6">
              <a:extLst>
                <a:ext uri="{FF2B5EF4-FFF2-40B4-BE49-F238E27FC236}">
                  <a16:creationId xmlns:a16="http://schemas.microsoft.com/office/drawing/2014/main" id="{A7D66E9E-4AC5-492A-9470-F0CACE3D28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0" y="2592"/>
            <a:ext cx="112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790640" imgH="825480" progId="Equation.DSMT4">
                    <p:embed/>
                  </p:oleObj>
                </mc:Choice>
                <mc:Fallback>
                  <p:oleObj name="Equation" r:id="rId3" imgW="1790640" imgH="825480" progId="Equation.DSMT4">
                    <p:embed/>
                    <p:pic>
                      <p:nvPicPr>
                        <p:cNvPr id="620550" name="Object 6">
                          <a:extLst>
                            <a:ext uri="{FF2B5EF4-FFF2-40B4-BE49-F238E27FC236}">
                              <a16:creationId xmlns:a16="http://schemas.microsoft.com/office/drawing/2014/main" id="{A7D66E9E-4AC5-492A-9470-F0CACE3D28F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592"/>
                          <a:ext cx="112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2225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3C47C924-734A-411A-8581-2F96526B1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679939" name="Text Box 3">
            <a:extLst>
              <a:ext uri="{FF2B5EF4-FFF2-40B4-BE49-F238E27FC236}">
                <a16:creationId xmlns:a16="http://schemas.microsoft.com/office/drawing/2014/main" id="{959A21FD-8575-4BE0-A792-8535D3C43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равностороннем треугольнике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радиусы </a:t>
            </a:r>
            <a:r>
              <a:rPr lang="en-US" altLang="ru-RU" sz="3200" i="1" dirty="0">
                <a:cs typeface="Times New Roman" panose="02020603050405020304" pitchFamily="18" charset="0"/>
              </a:rPr>
              <a:t>r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R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вписанной и описанной окружностей.</a:t>
            </a:r>
          </a:p>
        </p:txBody>
      </p:sp>
      <p:grpSp>
        <p:nvGrpSpPr>
          <p:cNvPr id="679944" name="Group 8">
            <a:extLst>
              <a:ext uri="{FF2B5EF4-FFF2-40B4-BE49-F238E27FC236}">
                <a16:creationId xmlns:a16="http://schemas.microsoft.com/office/drawing/2014/main" id="{536D2B08-44D5-491D-BC7D-D4751F0D3F9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038600"/>
            <a:ext cx="4724400" cy="927100"/>
            <a:chOff x="864" y="2544"/>
            <a:chExt cx="2976" cy="584"/>
          </a:xfrm>
        </p:grpSpPr>
        <p:sp>
          <p:nvSpPr>
            <p:cNvPr id="679941" name="Text Box 5">
              <a:extLst>
                <a:ext uri="{FF2B5EF4-FFF2-40B4-BE49-F238E27FC236}">
                  <a16:creationId xmlns:a16="http://schemas.microsoft.com/office/drawing/2014/main" id="{6C35B6CD-DF8D-4632-A7BB-7F63E8428D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640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en-US" altLang="ru-RU" sz="3200" i="1">
                  <a:cs typeface="Times New Roman" panose="02020603050405020304" pitchFamily="18" charset="0"/>
                </a:rPr>
                <a:t>r</a:t>
              </a:r>
              <a:r>
                <a:rPr lang="ru-RU" altLang="ru-RU" sz="3200" i="1">
                  <a:cs typeface="Times New Roman" panose="02020603050405020304" pitchFamily="18" charset="0"/>
                </a:rPr>
                <a:t> =</a:t>
              </a:r>
              <a:r>
                <a:rPr lang="ru-RU" altLang="ru-RU" sz="3200" i="1"/>
                <a:t> </a:t>
              </a:r>
              <a:r>
                <a:rPr lang="ru-RU" altLang="ru-RU" sz="3200" i="1">
                  <a:cs typeface="Times New Roman" panose="02020603050405020304" pitchFamily="18" charset="0"/>
                </a:rPr>
                <a:t> </a:t>
              </a:r>
              <a:r>
                <a:rPr lang="ru-RU" altLang="ru-RU" sz="3200" i="1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  <a:r>
                <a:rPr lang="en-US" altLang="ru-RU" sz="3200" i="1">
                  <a:cs typeface="Times New Roman" panose="02020603050405020304" pitchFamily="18" charset="0"/>
                </a:rPr>
                <a:t>R</a:t>
              </a:r>
              <a:r>
                <a:rPr lang="ru-RU" altLang="ru-RU" sz="3200" i="1">
                  <a:cs typeface="Times New Roman" panose="02020603050405020304" pitchFamily="18" charset="0"/>
                </a:rPr>
                <a:t> =</a:t>
              </a:r>
              <a:r>
                <a:rPr lang="ru-RU" altLang="ru-RU" sz="3200" i="1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graphicFrame>
          <p:nvGraphicFramePr>
            <p:cNvPr id="679942" name="Object 6">
              <a:extLst>
                <a:ext uri="{FF2B5EF4-FFF2-40B4-BE49-F238E27FC236}">
                  <a16:creationId xmlns:a16="http://schemas.microsoft.com/office/drawing/2014/main" id="{2450C37B-763B-4B2C-8291-8F14B3C4AA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88" y="2544"/>
            <a:ext cx="328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20560" imgH="927000" progId="Equation.DSMT4">
                    <p:embed/>
                  </p:oleObj>
                </mc:Choice>
                <mc:Fallback>
                  <p:oleObj name="Equation" r:id="rId3" imgW="520560" imgH="927000" progId="Equation.DSMT4">
                    <p:embed/>
                    <p:pic>
                      <p:nvPicPr>
                        <p:cNvPr id="679942" name="Object 6">
                          <a:extLst>
                            <a:ext uri="{FF2B5EF4-FFF2-40B4-BE49-F238E27FC236}">
                              <a16:creationId xmlns:a16="http://schemas.microsoft.com/office/drawing/2014/main" id="{2450C37B-763B-4B2C-8291-8F14B3C4AAD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8" y="2544"/>
                          <a:ext cx="328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9943" name="Object 7">
              <a:extLst>
                <a:ext uri="{FF2B5EF4-FFF2-40B4-BE49-F238E27FC236}">
                  <a16:creationId xmlns:a16="http://schemas.microsoft.com/office/drawing/2014/main" id="{20D83159-9A66-4EB2-B3EE-9B10A0F0C6D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76" y="2544"/>
            <a:ext cx="328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20560" imgH="927000" progId="Equation.DSMT4">
                    <p:embed/>
                  </p:oleObj>
                </mc:Choice>
                <mc:Fallback>
                  <p:oleObj name="Equation" r:id="rId5" imgW="520560" imgH="927000" progId="Equation.DSMT4">
                    <p:embed/>
                    <p:pic>
                      <p:nvPicPr>
                        <p:cNvPr id="679943" name="Object 7">
                          <a:extLst>
                            <a:ext uri="{FF2B5EF4-FFF2-40B4-BE49-F238E27FC236}">
                              <a16:creationId xmlns:a16="http://schemas.microsoft.com/office/drawing/2014/main" id="{20D83159-9A66-4EB2-B3EE-9B10A0F0C6D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544"/>
                          <a:ext cx="328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162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1" name="Text Box 1027">
            <a:extLst>
              <a:ext uri="{FF2B5EF4-FFF2-40B4-BE49-F238E27FC236}">
                <a16:creationId xmlns:a16="http://schemas.microsoft.com/office/drawing/2014/main" id="{E90CCC59-DD99-4B70-8DAB-5AA487D9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4613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прямоугольном треугольнике квадрат гипотенузы равен сумме квадратов катетов.</a:t>
            </a:r>
          </a:p>
        </p:txBody>
      </p:sp>
      <p:sp>
        <p:nvSpPr>
          <p:cNvPr id="713732" name="Text Box 1028">
            <a:extLst>
              <a:ext uri="{FF2B5EF4-FFF2-40B4-BE49-F238E27FC236}">
                <a16:creationId xmlns:a16="http://schemas.microsoft.com/office/drawing/2014/main" id="{7E51A94D-8A43-4C42-8EA2-0142243AD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i="1">
                <a:solidFill>
                  <a:srgbClr val="FF3300"/>
                </a:solidFill>
                <a:cs typeface="Times New Roman" panose="02020603050405020304" pitchFamily="18" charset="0"/>
              </a:rPr>
              <a:t>c</a:t>
            </a:r>
            <a:r>
              <a:rPr lang="en-US" altLang="ru-RU" sz="3200" baseline="30000">
                <a:solidFill>
                  <a:srgbClr val="FF3300"/>
                </a:solidFill>
                <a:cs typeface="Times New Roman" panose="02020603050405020304" pitchFamily="18" charset="0"/>
              </a:rPr>
              <a:t>2 </a:t>
            </a:r>
            <a:r>
              <a:rPr lang="en-US" altLang="ru-RU" sz="3200">
                <a:solidFill>
                  <a:srgbClr val="FF3300"/>
                </a:solidFill>
                <a:cs typeface="Times New Roman" panose="02020603050405020304" pitchFamily="18" charset="0"/>
              </a:rPr>
              <a:t>= </a:t>
            </a:r>
            <a:r>
              <a:rPr lang="en-US" altLang="ru-RU" sz="3200" i="1">
                <a:solidFill>
                  <a:srgbClr val="FF3300"/>
                </a:solidFill>
                <a:cs typeface="Times New Roman" panose="02020603050405020304" pitchFamily="18" charset="0"/>
              </a:rPr>
              <a:t>a</a:t>
            </a:r>
            <a:r>
              <a:rPr lang="en-US" altLang="ru-RU" sz="3200" baseline="30000">
                <a:solidFill>
                  <a:srgbClr val="FF3300"/>
                </a:solidFill>
                <a:cs typeface="Times New Roman" panose="02020603050405020304" pitchFamily="18" charset="0"/>
              </a:rPr>
              <a:t>2 </a:t>
            </a:r>
            <a:r>
              <a:rPr lang="en-US" altLang="ru-RU" sz="3200">
                <a:solidFill>
                  <a:srgbClr val="FF3300"/>
                </a:solidFill>
                <a:cs typeface="Times New Roman" panose="02020603050405020304" pitchFamily="18" charset="0"/>
              </a:rPr>
              <a:t>+ </a:t>
            </a:r>
            <a:r>
              <a:rPr lang="en-US" altLang="ru-RU" sz="3200" i="1">
                <a:solidFill>
                  <a:srgbClr val="FF3300"/>
                </a:solidFill>
                <a:cs typeface="Times New Roman" panose="02020603050405020304" pitchFamily="18" charset="0"/>
              </a:rPr>
              <a:t>b</a:t>
            </a:r>
            <a:r>
              <a:rPr lang="en-US" altLang="ru-RU" sz="3200" baseline="3000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320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endParaRPr lang="ru-RU" altLang="ru-RU" sz="320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13733" name="Picture 1029">
            <a:extLst>
              <a:ext uri="{FF2B5EF4-FFF2-40B4-BE49-F238E27FC236}">
                <a16:creationId xmlns:a16="http://schemas.microsoft.com/office/drawing/2014/main" id="{E1E065D8-843B-458B-8E2D-B0AC3A39C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35814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3734" name="Text Box 1030">
            <a:extLst>
              <a:ext uri="{FF2B5EF4-FFF2-40B4-BE49-F238E27FC236}">
                <a16:creationId xmlns:a16="http://schemas.microsoft.com/office/drawing/2014/main" id="{45CC5AF5-ADE8-40F1-A430-049EE6A7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752600"/>
            <a:ext cx="5105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Пусть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- прямоугольный треугольник с прямым углом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Проведем высоту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 подобны (по первому признаку подобия треугольников).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AB·AD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baseline="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  <p:sp>
        <p:nvSpPr>
          <p:cNvPr id="713735" name="Text Box 1031">
            <a:extLst>
              <a:ext uri="{FF2B5EF4-FFF2-40B4-BE49-F238E27FC236}">
                <a16:creationId xmlns:a16="http://schemas.microsoft.com/office/drawing/2014/main" id="{3632F705-4289-4EF4-89A0-8B2BDE8A6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95800"/>
            <a:ext cx="8763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Аналогично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dirty="0">
                <a:cs typeface="Times New Roman" panose="02020603050405020304" pitchFamily="18" charset="0"/>
              </a:rPr>
              <a:t> подобны (по первому признаку подобия треугольников).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·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baseline="30000" dirty="0">
                <a:cs typeface="Times New Roman" panose="02020603050405020304" pitchFamily="18" charset="0"/>
              </a:rPr>
              <a:t>2</a:t>
            </a:r>
            <a:r>
              <a:rPr lang="ru-RU" altLang="ru-RU" i="1" baseline="30000" dirty="0"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Складывая полученные равенства </a:t>
            </a:r>
            <a:r>
              <a:rPr lang="ru-RU" altLang="ru-RU" dirty="0" err="1">
                <a:cs typeface="Times New Roman" panose="02020603050405020304" pitchFamily="18" charset="0"/>
              </a:rPr>
              <a:t>почленно</a:t>
            </a:r>
            <a:r>
              <a:rPr lang="ru-RU" altLang="ru-RU" dirty="0">
                <a:cs typeface="Times New Roman" panose="02020603050405020304" pitchFamily="18" charset="0"/>
              </a:rPr>
              <a:t> и замечая,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что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DB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, получим: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en-US" altLang="ru-RU" baseline="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 + BC</a:t>
            </a:r>
            <a:r>
              <a:rPr lang="en-US" altLang="ru-RU" baseline="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 = AB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AD + DB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en-US" altLang="ru-RU" i="1" dirty="0">
                <a:cs typeface="Times New Roman" panose="02020603050405020304" pitchFamily="18" charset="0"/>
              </a:rPr>
              <a:t> = AB</a:t>
            </a:r>
            <a:r>
              <a:rPr lang="en-US" altLang="ru-RU" baseline="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83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34" grpId="0" autoUpdateAnimBg="0"/>
      <p:bldP spid="713735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65B7A64D-07C2-4DDF-9CA1-A869075E1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723971" name="Text Box 3">
            <a:extLst>
              <a:ext uri="{FF2B5EF4-FFF2-40B4-BE49-F238E27FC236}">
                <a16:creationId xmlns:a16="http://schemas.microsoft.com/office/drawing/2014/main" id="{4FB7E938-34AA-4682-B7CB-18A73FEE6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радиус окружности, вписанной в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изображенный на рисунке. Стороны квадратных клеток равны 1.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723972" name="Picture 4">
            <a:extLst>
              <a:ext uri="{FF2B5EF4-FFF2-40B4-BE49-F238E27FC236}">
                <a16:creationId xmlns:a16="http://schemas.microsoft.com/office/drawing/2014/main" id="{EE3DAEBB-92E5-43EC-B8B4-21A5D1625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339975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3973" name="Text Box 5">
            <a:extLst>
              <a:ext uri="{FF2B5EF4-FFF2-40B4-BE49-F238E27FC236}">
                <a16:creationId xmlns:a16="http://schemas.microsoft.com/office/drawing/2014/main" id="{1B93A692-525C-4581-BE55-00CDE278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Ответ: 1.</a:t>
            </a:r>
          </a:p>
        </p:txBody>
      </p:sp>
    </p:spTree>
    <p:extLst>
      <p:ext uri="{BB962C8B-B14F-4D97-AF65-F5344CB8AC3E}">
        <p14:creationId xmlns:p14="http://schemas.microsoft.com/office/powerpoint/2010/main" val="26245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>
            <a:extLst>
              <a:ext uri="{FF2B5EF4-FFF2-40B4-BE49-F238E27FC236}">
                <a16:creationId xmlns:a16="http://schemas.microsoft.com/office/drawing/2014/main" id="{FD2B6517-A605-4A03-BD2C-B6CE05898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726019" name="Text Box 3">
            <a:extLst>
              <a:ext uri="{FF2B5EF4-FFF2-40B4-BE49-F238E27FC236}">
                <a16:creationId xmlns:a16="http://schemas.microsoft.com/office/drawing/2014/main" id="{CDBECA34-303F-4884-B7BD-FE7B38702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радиус окружности, вписанной в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изображенный на рисунке. Стороны квадратных клеток равны 1.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26020" name="Text Box 4">
            <a:extLst>
              <a:ext uri="{FF2B5EF4-FFF2-40B4-BE49-F238E27FC236}">
                <a16:creationId xmlns:a16="http://schemas.microsoft.com/office/drawing/2014/main" id="{BE6AF63C-2F98-44BC-860F-5B631A3EF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Ответ: 1,5.</a:t>
            </a:r>
          </a:p>
        </p:txBody>
      </p:sp>
      <p:pic>
        <p:nvPicPr>
          <p:cNvPr id="726021" name="Picture 5">
            <a:extLst>
              <a:ext uri="{FF2B5EF4-FFF2-40B4-BE49-F238E27FC236}">
                <a16:creationId xmlns:a16="http://schemas.microsoft.com/office/drawing/2014/main" id="{0D448116-8FD7-42EE-8099-7CEA1FB2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2339975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83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2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>
            <a:extLst>
              <a:ext uri="{FF2B5EF4-FFF2-40B4-BE49-F238E27FC236}">
                <a16:creationId xmlns:a16="http://schemas.microsoft.com/office/drawing/2014/main" id="{8FE32FE3-54AE-4232-857E-19EB719D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632835" name="Text Box 3">
            <a:extLst>
              <a:ext uri="{FF2B5EF4-FFF2-40B4-BE49-F238E27FC236}">
                <a16:creationId xmlns:a16="http://schemas.microsoft.com/office/drawing/2014/main" id="{3000CDCB-27EB-4187-AED3-C7D870D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гипотенузу равнобедренного прямоугольного треугольника, в который вписана окружность радиуса 1.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32838" name="Group 6">
            <a:extLst>
              <a:ext uri="{FF2B5EF4-FFF2-40B4-BE49-F238E27FC236}">
                <a16:creationId xmlns:a16="http://schemas.microsoft.com/office/drawing/2014/main" id="{35E44AF7-396B-4CF1-B94C-FAE5B63309D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05400"/>
            <a:ext cx="8001000" cy="579438"/>
            <a:chOff x="240" y="3216"/>
            <a:chExt cx="5040" cy="365"/>
          </a:xfrm>
        </p:grpSpPr>
        <p:sp>
          <p:nvSpPr>
            <p:cNvPr id="632836" name="Text Box 4">
              <a:extLst>
                <a:ext uri="{FF2B5EF4-FFF2-40B4-BE49-F238E27FC236}">
                  <a16:creationId xmlns:a16="http://schemas.microsoft.com/office/drawing/2014/main" id="{6A56E391-7CFC-4FD6-937E-5DAB1C375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    </a:t>
              </a:r>
              <a:r>
                <a:rPr lang="ru-RU" altLang="ru-RU" sz="3200">
                  <a:cs typeface="Times New Roman" panose="02020603050405020304" pitchFamily="18" charset="0"/>
                </a:rPr>
                <a:t>см. </a:t>
              </a:r>
            </a:p>
          </p:txBody>
        </p:sp>
        <p:graphicFrame>
          <p:nvGraphicFramePr>
            <p:cNvPr id="632837" name="Object 5">
              <a:extLst>
                <a:ext uri="{FF2B5EF4-FFF2-40B4-BE49-F238E27FC236}">
                  <a16:creationId xmlns:a16="http://schemas.microsoft.com/office/drawing/2014/main" id="{B3573B38-CFDC-46BE-9083-B1E9CC7A06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264"/>
            <a:ext cx="6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33160" imgH="215640" progId="Equation.DSMT4">
                    <p:embed/>
                  </p:oleObj>
                </mc:Choice>
                <mc:Fallback>
                  <p:oleObj name="Equation" r:id="rId3" imgW="533160" imgH="215640" progId="Equation.DSMT4">
                    <p:embed/>
                    <p:pic>
                      <p:nvPicPr>
                        <p:cNvPr id="632837" name="Object 5">
                          <a:extLst>
                            <a:ext uri="{FF2B5EF4-FFF2-40B4-BE49-F238E27FC236}">
                              <a16:creationId xmlns:a16="http://schemas.microsoft.com/office/drawing/2014/main" id="{B3573B38-CFDC-46BE-9083-B1E9CC7A061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264"/>
                          <a:ext cx="6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0223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>
            <a:extLst>
              <a:ext uri="{FF2B5EF4-FFF2-40B4-BE49-F238E27FC236}">
                <a16:creationId xmlns:a16="http://schemas.microsoft.com/office/drawing/2014/main" id="{8FE32FE3-54AE-4232-857E-19EB719D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32835" name="Text Box 3">
            <a:extLst>
              <a:ext uri="{FF2B5EF4-FFF2-40B4-BE49-F238E27FC236}">
                <a16:creationId xmlns:a16="http://schemas.microsoft.com/office/drawing/2014/main" id="{3000CDCB-27EB-4187-AED3-C7D870D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рисунке изображена полуокружность, вписанная в прямоугольный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для которого </a:t>
            </a:r>
            <a:r>
              <a:rPr lang="en-US" altLang="ru-RU" sz="3200" i="1" dirty="0"/>
              <a:t>AC = </a:t>
            </a:r>
            <a:r>
              <a:rPr lang="en-US" altLang="ru-RU" sz="3200" dirty="0"/>
              <a:t>4, </a:t>
            </a:r>
            <a:r>
              <a:rPr lang="en-US" altLang="ru-RU" sz="3200" i="1" dirty="0"/>
              <a:t>BC = </a:t>
            </a:r>
            <a:r>
              <a:rPr lang="en-US" altLang="ru-RU" sz="3200" dirty="0"/>
              <a:t>3</a:t>
            </a:r>
            <a:r>
              <a:rPr lang="ru-RU" altLang="ru-RU" sz="3200" dirty="0"/>
              <a:t>. Найдите радиус соответствующей окружности.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E304CE-E3B3-C607-3257-EA70C84B5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789449"/>
            <a:ext cx="3585841" cy="2793181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D2FB073-7CA1-89F3-6A7F-1C885E2D8E11}"/>
              </a:ext>
            </a:extLst>
          </p:cNvPr>
          <p:cNvGrpSpPr/>
          <p:nvPr/>
        </p:nvGrpSpPr>
        <p:grpSpPr>
          <a:xfrm>
            <a:off x="0" y="2837292"/>
            <a:ext cx="9144000" cy="3598049"/>
            <a:chOff x="0" y="2837292"/>
            <a:chExt cx="9144000" cy="3598049"/>
          </a:xfrm>
        </p:grpSpPr>
        <p:sp>
          <p:nvSpPr>
            <p:cNvPr id="632836" name="Text Box 4">
              <a:extLst>
                <a:ext uri="{FF2B5EF4-FFF2-40B4-BE49-F238E27FC236}">
                  <a16:creationId xmlns:a16="http://schemas.microsoft.com/office/drawing/2014/main" id="{6A56E391-7CFC-4FD6-937E-5DAB1C375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604344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 В прямоугольном треугольнике </a:t>
              </a:r>
              <a:r>
                <a:rPr lang="en-US" altLang="ru-RU" i="1" dirty="0"/>
                <a:t>AOD AO = </a:t>
              </a:r>
              <a:r>
                <a:rPr lang="ru-RU" altLang="ru-RU" dirty="0"/>
                <a:t>4 – </a:t>
              </a:r>
              <a:r>
                <a:rPr lang="en-US" altLang="ru-RU" i="1" dirty="0"/>
                <a:t>R</a:t>
              </a:r>
              <a:r>
                <a:rPr lang="en-US" altLang="ru-RU" dirty="0"/>
                <a:t>, </a:t>
              </a:r>
              <a:r>
                <a:rPr lang="en-US" altLang="ru-RU" i="1" dirty="0"/>
                <a:t>OD = R</a:t>
              </a:r>
              <a:r>
                <a:rPr lang="en-US" altLang="ru-RU" dirty="0"/>
                <a:t>, </a:t>
              </a:r>
              <a:r>
                <a:rPr lang="en-US" altLang="ru-RU" i="1" dirty="0"/>
                <a:t>AD = </a:t>
              </a:r>
              <a:r>
                <a:rPr lang="en-US" altLang="ru-RU" dirty="0"/>
                <a:t>2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</a:t>
              </a:r>
              <a:r>
                <a:rPr lang="en-US" altLang="ru-RU" i="1" dirty="0">
                  <a:cs typeface="Times New Roman" panose="02020603050405020304" pitchFamily="18" charset="0"/>
                </a:rPr>
                <a:t>R =</a:t>
              </a:r>
              <a:r>
                <a:rPr lang="en-US" altLang="ru-RU" dirty="0">
                  <a:cs typeface="Times New Roman" panose="02020603050405020304" pitchFamily="18" charset="0"/>
                </a:rPr>
                <a:t> 1,5.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15CF1089-D4F4-1741-FC67-C903D5C18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83541" y="2837292"/>
              <a:ext cx="3487321" cy="27453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334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>
            <a:extLst>
              <a:ext uri="{FF2B5EF4-FFF2-40B4-BE49-F238E27FC236}">
                <a16:creationId xmlns:a16="http://schemas.microsoft.com/office/drawing/2014/main" id="{8FE32FE3-54AE-4232-857E-19EB719D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32835" name="Text Box 3">
            <a:extLst>
              <a:ext uri="{FF2B5EF4-FFF2-40B4-BE49-F238E27FC236}">
                <a16:creationId xmlns:a16="http://schemas.microsoft.com/office/drawing/2014/main" id="{3000CDCB-27EB-4187-AED3-C7D870D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сторону квадрата, в который вписан треугольник со сторонами 3, 4, 5.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2836" name="Text Box 4">
                <a:extLst>
                  <a:ext uri="{FF2B5EF4-FFF2-40B4-BE49-F238E27FC236}">
                    <a16:creationId xmlns:a16="http://schemas.microsoft.com/office/drawing/2014/main" id="{6A56E391-7CFC-4FD6-937E-5DAB1C375A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437112"/>
                <a:ext cx="9144000" cy="2147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Треугольник </a:t>
                </a:r>
                <a:r>
                  <a:rPr lang="en-US" altLang="ru-RU" i="1" dirty="0"/>
                  <a:t>ABE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подобен треугольнику 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/>
                  <a:t>          </a:t>
                </a:r>
                <a:r>
                  <a:rPr lang="en-US" altLang="ru-RU" i="1" dirty="0"/>
                  <a:t>DEF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По теореме Пифагора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BE</a:t>
                </a:r>
                <a:r>
                  <a:rPr lang="en-US" altLang="ru-RU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en-US" altLang="ru-RU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AE</a:t>
                </a:r>
                <a:r>
                  <a:rPr lang="en-US" altLang="ru-RU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Обозначим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 = x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Имеем уравнение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ru-RU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= 16,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из которого находим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  <m:rad>
                          <m:radPr>
                            <m:degHide m:val="on"/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17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Значит, сторона квадрата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  <m:rad>
                          <m:radPr>
                            <m:degHide m:val="on"/>
                            <m:ctrlP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17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2836" name="Text Box 4">
                <a:extLst>
                  <a:ext uri="{FF2B5EF4-FFF2-40B4-BE49-F238E27FC236}">
                    <a16:creationId xmlns:a16="http://schemas.microsoft.com/office/drawing/2014/main" id="{6A56E391-7CFC-4FD6-937E-5DAB1C375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437112"/>
                <a:ext cx="9144000" cy="2147319"/>
              </a:xfrm>
              <a:prstGeom prst="rect">
                <a:avLst/>
              </a:prstGeom>
              <a:blipFill>
                <a:blip r:embed="rId3"/>
                <a:stretch>
                  <a:fillRect l="-1000" t="-2273" r="-1000" b="-19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1A8E0BC-74F2-3CDF-3E14-6A3AEF47F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2471" y="1690445"/>
            <a:ext cx="2611617" cy="249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25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>
            <a:extLst>
              <a:ext uri="{FF2B5EF4-FFF2-40B4-BE49-F238E27FC236}">
                <a16:creationId xmlns:a16="http://schemas.microsoft.com/office/drawing/2014/main" id="{8FE32FE3-54AE-4232-857E-19EB719D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823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32835" name="Text Box 3">
            <a:extLst>
              <a:ext uri="{FF2B5EF4-FFF2-40B4-BE49-F238E27FC236}">
                <a16:creationId xmlns:a16="http://schemas.microsoft.com/office/drawing/2014/main" id="{3000CDCB-27EB-4187-AED3-C7D870D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6916"/>
            <a:ext cx="883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 следующее утверждение, обратное теореме Пифагора.</a:t>
            </a:r>
          </a:p>
          <a:p>
            <a:pPr algn="just">
              <a:spcBef>
                <a:spcPts val="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Если в треугольнике квадрат одной стороны равен сумме квадратов двух других сторон, то этот треугольник прямоугольный.</a:t>
            </a:r>
          </a:p>
        </p:txBody>
      </p:sp>
      <p:sp>
        <p:nvSpPr>
          <p:cNvPr id="632836" name="Text Box 4">
            <a:extLst>
              <a:ext uri="{FF2B5EF4-FFF2-40B4-BE49-F238E27FC236}">
                <a16:creationId xmlns:a16="http://schemas.microsoft.com/office/drawing/2014/main" id="{6A56E391-7CFC-4FD6-937E-5DAB1C375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852992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в треугольнике </a:t>
            </a:r>
            <a:r>
              <a:rPr lang="en-US" altLang="ru-RU" i="1" dirty="0"/>
              <a:t>ABC AB</a:t>
            </a:r>
            <a:r>
              <a:rPr lang="en-US" altLang="ru-RU" baseline="30000" dirty="0"/>
              <a:t>2</a:t>
            </a:r>
            <a:r>
              <a:rPr lang="en-US" altLang="ru-RU" baseline="-25000" dirty="0"/>
              <a:t> </a:t>
            </a:r>
            <a:r>
              <a:rPr lang="en-US" altLang="ru-RU" dirty="0"/>
              <a:t>= </a:t>
            </a:r>
            <a:r>
              <a:rPr lang="en-US" altLang="ru-RU" i="1" dirty="0"/>
              <a:t>BC</a:t>
            </a:r>
            <a:r>
              <a:rPr lang="en-US" altLang="ru-RU" baseline="30000" dirty="0"/>
              <a:t>2</a:t>
            </a:r>
            <a:r>
              <a:rPr lang="en-US" altLang="ru-RU" dirty="0"/>
              <a:t> + </a:t>
            </a:r>
            <a:r>
              <a:rPr lang="en-US" altLang="ru-RU" i="1" dirty="0"/>
              <a:t>AC</a:t>
            </a:r>
            <a:r>
              <a:rPr lang="en-US" altLang="ru-RU" baseline="30000" dirty="0"/>
              <a:t>2</a:t>
            </a:r>
            <a:r>
              <a:rPr lang="en-US" altLang="ru-RU" dirty="0"/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рассмотрим прямоугольный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 котором катеты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равны соответственно сторонам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ABC.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Тогда треугольники </a:t>
            </a:r>
            <a:r>
              <a:rPr lang="en-US" altLang="ru-RU" i="1" dirty="0"/>
              <a:t>ABC </a:t>
            </a:r>
            <a:r>
              <a:rPr lang="ru-RU" altLang="ru-RU" dirty="0"/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равны по трём сторонам. Следовательно,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прямоугольный.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16AF15-FA2E-44DA-8094-ADF76CC9E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630129"/>
            <a:ext cx="2880320" cy="223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>
            <a:extLst>
              <a:ext uri="{FF2B5EF4-FFF2-40B4-BE49-F238E27FC236}">
                <a16:creationId xmlns:a16="http://schemas.microsoft.com/office/drawing/2014/main" id="{977D4E16-2D75-462C-8D77-EFE3E7810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Пифагоровы тройки</a:t>
            </a:r>
          </a:p>
        </p:txBody>
      </p:sp>
      <p:sp>
        <p:nvSpPr>
          <p:cNvPr id="604163" name="Text Box 3">
            <a:extLst>
              <a:ext uri="{FF2B5EF4-FFF2-40B4-BE49-F238E27FC236}">
                <a16:creationId xmlns:a16="http://schemas.microsoft.com/office/drawing/2014/main" id="{50187037-D011-4C25-B88D-F8E370D81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Пифагоровой тройкой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называется тройка (</a:t>
            </a:r>
            <a:r>
              <a:rPr lang="en-US" altLang="ru-RU" sz="2800" i="1" dirty="0"/>
              <a:t>x</a:t>
            </a:r>
            <a:r>
              <a:rPr lang="en-US" altLang="ru-RU" sz="2800" dirty="0"/>
              <a:t>, </a:t>
            </a:r>
            <a:r>
              <a:rPr lang="en-US" altLang="ru-RU" sz="2800" i="1" dirty="0"/>
              <a:t>y</a:t>
            </a:r>
            <a:r>
              <a:rPr lang="en-US" altLang="ru-RU" sz="2800" dirty="0"/>
              <a:t>, </a:t>
            </a:r>
            <a:r>
              <a:rPr lang="en-US" altLang="ru-RU" sz="2800" i="1" dirty="0"/>
              <a:t>z</a:t>
            </a:r>
            <a:r>
              <a:rPr lang="en-US" altLang="ru-RU" sz="2800" dirty="0"/>
              <a:t>) </a:t>
            </a:r>
            <a:r>
              <a:rPr lang="ru-RU" altLang="ru-RU" sz="2800" dirty="0"/>
              <a:t>натуральных чисел </a:t>
            </a:r>
            <a:r>
              <a:rPr lang="en-US" altLang="ru-RU" sz="2800" i="1" dirty="0"/>
              <a:t>x</a:t>
            </a:r>
            <a:r>
              <a:rPr lang="en-US" altLang="ru-RU" sz="2800" dirty="0"/>
              <a:t>, </a:t>
            </a:r>
            <a:r>
              <a:rPr lang="en-US" altLang="ru-RU" sz="2800" i="1" dirty="0"/>
              <a:t>y</a:t>
            </a:r>
            <a:r>
              <a:rPr lang="en-US" altLang="ru-RU" sz="2800" dirty="0"/>
              <a:t>, </a:t>
            </a:r>
            <a:r>
              <a:rPr lang="en-US" altLang="ru-RU" sz="2800" i="1" dirty="0"/>
              <a:t>z</a:t>
            </a:r>
            <a:r>
              <a:rPr lang="ru-RU" altLang="ru-RU" sz="2800" dirty="0"/>
              <a:t>, для которых выполняется равенство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en-US" altLang="ru-RU" sz="2800" i="1" dirty="0">
                <a:solidFill>
                  <a:srgbClr val="FF3300"/>
                </a:solidFill>
              </a:rPr>
              <a:t>x</a:t>
            </a:r>
            <a:r>
              <a:rPr lang="en-US" altLang="ru-RU" sz="2800" baseline="30000" dirty="0">
                <a:solidFill>
                  <a:srgbClr val="FF3300"/>
                </a:solidFill>
              </a:rPr>
              <a:t>2</a:t>
            </a:r>
            <a:r>
              <a:rPr lang="en-US" altLang="ru-RU" sz="2800" dirty="0">
                <a:solidFill>
                  <a:srgbClr val="FF3300"/>
                </a:solidFill>
              </a:rPr>
              <a:t> + </a:t>
            </a:r>
            <a:r>
              <a:rPr lang="en-US" altLang="ru-RU" sz="2800" i="1" dirty="0">
                <a:solidFill>
                  <a:srgbClr val="FF3300"/>
                </a:solidFill>
              </a:rPr>
              <a:t>y</a:t>
            </a:r>
            <a:r>
              <a:rPr lang="en-US" altLang="ru-RU" sz="2800" baseline="30000" dirty="0">
                <a:solidFill>
                  <a:srgbClr val="FF3300"/>
                </a:solidFill>
              </a:rPr>
              <a:t>2</a:t>
            </a:r>
            <a:r>
              <a:rPr lang="en-US" altLang="ru-RU" sz="2800" dirty="0">
                <a:solidFill>
                  <a:srgbClr val="FF3300"/>
                </a:solidFill>
              </a:rPr>
              <a:t> = </a:t>
            </a:r>
            <a:r>
              <a:rPr lang="en-US" altLang="ru-RU" sz="2800" i="1" dirty="0">
                <a:solidFill>
                  <a:srgbClr val="FF3300"/>
                </a:solidFill>
              </a:rPr>
              <a:t>z</a:t>
            </a:r>
            <a:r>
              <a:rPr lang="en-US" altLang="ru-RU" sz="2800" baseline="30000" dirty="0">
                <a:solidFill>
                  <a:srgbClr val="FF3300"/>
                </a:solidFill>
              </a:rPr>
              <a:t>2</a:t>
            </a:r>
            <a:r>
              <a:rPr lang="en-US" altLang="ru-RU" sz="2800" dirty="0">
                <a:solidFill>
                  <a:srgbClr val="FF3300"/>
                </a:solidFill>
              </a:rPr>
              <a:t>.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604164" name="Text Box 4">
            <a:extLst>
              <a:ext uri="{FF2B5EF4-FFF2-40B4-BE49-F238E27FC236}">
                <a16:creationId xmlns:a16="http://schemas.microsoft.com/office/drawing/2014/main" id="{0548ACEF-0D08-4B6A-AC77-A50E5C5A4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57918"/>
            <a:ext cx="8763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Числа пифагоровой тройки представляют собой длины сторон прямоугольного треугольника.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604165" name="Text Box 5">
            <a:extLst>
              <a:ext uri="{FF2B5EF4-FFF2-40B4-BE49-F238E27FC236}">
                <a16:creationId xmlns:a16="http://schemas.microsoft.com/office/drawing/2014/main" id="{52D4FEA1-6E94-4006-87A7-AFC6EC4D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5399"/>
            <a:ext cx="53640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Примером пифагоровой тройки является тройка (3, 4, 5).</a:t>
            </a:r>
          </a:p>
        </p:txBody>
      </p:sp>
      <p:pic>
        <p:nvPicPr>
          <p:cNvPr id="604166" name="Picture 6">
            <a:extLst>
              <a:ext uri="{FF2B5EF4-FFF2-40B4-BE49-F238E27FC236}">
                <a16:creationId xmlns:a16="http://schemas.microsoft.com/office/drawing/2014/main" id="{191DF0A2-CC92-45D8-B00F-DE5BD4E5A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05200"/>
            <a:ext cx="3505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>
            <a:extLst>
              <a:ext uri="{FF2B5EF4-FFF2-40B4-BE49-F238E27FC236}">
                <a16:creationId xmlns:a16="http://schemas.microsoft.com/office/drawing/2014/main" id="{4DE3CFE1-1E45-4804-8FCC-341A15AA7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Соизмеримые и несоизмеримые отрезки</a:t>
            </a:r>
          </a:p>
        </p:txBody>
      </p:sp>
      <p:sp>
        <p:nvSpPr>
          <p:cNvPr id="602115" name="Text Box 3">
            <a:extLst>
              <a:ext uri="{FF2B5EF4-FFF2-40B4-BE49-F238E27FC236}">
                <a16:creationId xmlns:a16="http://schemas.microsoft.com/office/drawing/2014/main" id="{FD10C2FF-9D90-4355-AA2C-04345D940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Два отрезка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соизмеримыми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их отношение является рациональным числом. Иначе говоря, если один из них принять за единичный отрезок, то длина другого будет выражаться рациональным числом. </a:t>
            </a:r>
          </a:p>
        </p:txBody>
      </p:sp>
      <p:sp>
        <p:nvSpPr>
          <p:cNvPr id="602118" name="Text Box 6">
            <a:extLst>
              <a:ext uri="{FF2B5EF4-FFF2-40B4-BE49-F238E27FC236}">
                <a16:creationId xmlns:a16="http://schemas.microsoft.com/office/drawing/2014/main" id="{15A1C538-52D6-441B-B84D-0E63ED1CD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763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Два отрезка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не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соизмеримыми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их отношение является </a:t>
            </a:r>
            <a:r>
              <a:rPr lang="ru-RU" altLang="ru-RU" sz="2800" dirty="0"/>
              <a:t>ир</a:t>
            </a:r>
            <a:r>
              <a:rPr lang="ru-RU" altLang="ru-RU" sz="2800" dirty="0">
                <a:cs typeface="Times New Roman" panose="02020603050405020304" pitchFamily="18" charset="0"/>
              </a:rPr>
              <a:t>рациональным числом. Иначе говоря, если один из них принять за единичный отрезок, то длина другого будет выражаться </a:t>
            </a:r>
            <a:r>
              <a:rPr lang="ru-RU" altLang="ru-RU" sz="2800" dirty="0"/>
              <a:t>ир</a:t>
            </a:r>
            <a:r>
              <a:rPr lang="ru-RU" altLang="ru-RU" sz="2800" dirty="0">
                <a:cs typeface="Times New Roman" panose="02020603050405020304" pitchFamily="18" charset="0"/>
              </a:rPr>
              <a:t>рациональным числом. </a:t>
            </a:r>
          </a:p>
        </p:txBody>
      </p:sp>
    </p:spTree>
    <p:extLst>
      <p:ext uri="{BB962C8B-B14F-4D97-AF65-F5344CB8AC3E}">
        <p14:creationId xmlns:p14="http://schemas.microsoft.com/office/powerpoint/2010/main" val="39058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9" name="Text Box 7">
            <a:extLst>
              <a:ext uri="{FF2B5EF4-FFF2-40B4-BE49-F238E27FC236}">
                <a16:creationId xmlns:a16="http://schemas.microsoft.com/office/drawing/2014/main" id="{B334815C-EE45-4980-B8D3-06BBFF2AD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Г</a:t>
            </a:r>
            <a:r>
              <a:rPr lang="ru-RU" altLang="ru-RU" sz="2800" dirty="0">
                <a:cs typeface="Times New Roman" panose="02020603050405020304" pitchFamily="18" charset="0"/>
              </a:rPr>
              <a:t>ипотенуза прямоугольного равнобедренного треугольника несоизмерима с его катетами.</a:t>
            </a:r>
            <a:endParaRPr lang="ru-RU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DC5AC61-C930-4AD2-AC69-37F9683FA8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268760"/>
                <a:ext cx="9144000" cy="5718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55880" indent="349250" algn="just"/>
                <a:r>
                  <a:rPr lang="ru-RU" altLang="ru-RU" sz="2800" dirty="0">
                    <a:solidFill>
                      <a:srgbClr val="FF0000"/>
                    </a:solidFill>
                  </a:rPr>
                  <a:t>	</a:t>
                </a:r>
                <a:r>
                  <a:rPr lang="ru-RU" altLang="ru-RU" sz="2200" dirty="0">
                    <a:solidFill>
                      <a:srgbClr val="FF0000"/>
                    </a:solidFill>
                  </a:rPr>
                  <a:t>Доказательство. </a:t>
                </a:r>
                <a:r>
                  <a:rPr lang="ru-RU" altLang="ru-RU" sz="2200" dirty="0"/>
                  <a:t>Примем длину катета, равной 1.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Предположим, что гипотенуза соизмерима с катетами, т. е. её длина выражается рациональным числом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При этом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можно предполагать несократимой. Тогда, по теореме Пифагора, имеет место равенство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1 + 1 = 2. Перепишем его в виде</a:t>
                </a:r>
                <a:r>
                  <a:rPr lang="en-US" sz="22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(*) 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2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</a:t>
                </a:r>
              </a:p>
              <a:p>
                <a:pPr marR="55880" indent="349250" algn="just"/>
                <a:r>
                  <a:rPr lang="ru-RU" sz="2200" dirty="0">
                    <a:ea typeface="Times New Roman" panose="02020603050405020304" pitchFamily="18" charset="0"/>
                  </a:rPr>
                  <a:t>	И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з этого равенства следует, что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должно делиться на 2, значит, и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должно делиться на 2, т.</a:t>
                </a:r>
                <a:r>
                  <a:rPr lang="en-US" sz="22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е.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2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'. Подставляя это выражение в ра­венство (*), получим (2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2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и, следовательно, 4(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')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2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Сок­ращая на 2, будем иметь равенство 2(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')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Из него следует, что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должно делиться на 2, значит, и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должно делиться на 2.</a:t>
                </a:r>
              </a:p>
              <a:p>
                <a:pPr algn="just"/>
                <a:r>
                  <a:rPr lang="en-US" sz="2200" dirty="0">
                    <a:effectLst/>
                    <a:ea typeface="Times New Roman" panose="02020603050405020304" pitchFamily="18" charset="0"/>
                  </a:rPr>
                  <a:t>	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Таким образом,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p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q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делятся на 2, что противоречит предположению о </a:t>
                </a:r>
                <a:r>
                  <a:rPr lang="ru-RU" sz="2200" dirty="0" err="1">
                    <a:effectLst/>
                    <a:ea typeface="Times New Roman" panose="02020603050405020304" pitchFamily="18" charset="0"/>
                  </a:rPr>
                  <a:t>несократимости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дроби</a:t>
                </a:r>
                <a:r>
                  <a:rPr lang="en-US" sz="2200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200" b="0" i="1" smtClean="0">
                            <a:effectLst/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Полученное противоречие доказывает, что неверным было предположение о том, что гипотенуза соизмерима с катета­ми. Следовательно, гипотенуза прямоугольного равнобедренного треуголь­ника несоизмерима с его катетами.</a:t>
                </a:r>
                <a:endParaRPr lang="ru-RU" altLang="ru-RU" sz="2200" dirty="0"/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DC5AC61-C930-4AD2-AC69-37F9683FA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68760"/>
                <a:ext cx="9144000" cy="5718104"/>
              </a:xfrm>
              <a:prstGeom prst="rect">
                <a:avLst/>
              </a:prstGeom>
              <a:blipFill>
                <a:blip r:embed="rId3"/>
                <a:stretch>
                  <a:fillRect l="-867" r="-867" b="-12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9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C5A81125-1990-46F5-AF75-367B8C76E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</a:t>
            </a:r>
            <a:r>
              <a:rPr lang="en-US" altLang="ru-RU" sz="3600">
                <a:solidFill>
                  <a:srgbClr val="FF3300"/>
                </a:solidFill>
              </a:rPr>
              <a:t> 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CD5E4AC3-7271-4F65-B296-B55DC0A51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теорему Пифагора.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F1CE6D43-BEAC-479F-8383-2D1E02ECD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прямоугольном треугольнике квадрат гипотенузы равен сумме квадратов катетов.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50076FB8-997B-4404-B71F-9F1E718A1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70B6C2C2-87C9-4213-A870-879469EE7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Каки</a:t>
            </a:r>
            <a:r>
              <a:rPr lang="ru-RU" altLang="ru-RU" sz="3200" dirty="0"/>
              <a:t>е два отрезка называются соизмеримыми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27C604CB-2095-4F60-BF7F-BEB4222DE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Два отрезка называются соизмеримыми, если их отношение является рациональным числом.</a:t>
            </a:r>
            <a:r>
              <a:rPr lang="ru-RU" alt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>
            <a:extLst>
              <a:ext uri="{FF2B5EF4-FFF2-40B4-BE49-F238E27FC236}">
                <a16:creationId xmlns:a16="http://schemas.microsoft.com/office/drawing/2014/main" id="{3BFD97ED-E792-49B5-A7A2-E45067938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606211" name="Text Box 3">
            <a:extLst>
              <a:ext uri="{FF2B5EF4-FFF2-40B4-BE49-F238E27FC236}">
                <a16:creationId xmlns:a16="http://schemas.microsoft.com/office/drawing/2014/main" id="{842AD7DE-CA38-429A-AFEE-0E73692C3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Каки</a:t>
            </a:r>
            <a:r>
              <a:rPr lang="ru-RU" altLang="ru-RU" sz="3200" dirty="0"/>
              <a:t>е два отрезка называются несоизмеримыми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06212" name="Text Box 4">
            <a:extLst>
              <a:ext uri="{FF2B5EF4-FFF2-40B4-BE49-F238E27FC236}">
                <a16:creationId xmlns:a16="http://schemas.microsoft.com/office/drawing/2014/main" id="{72173DB1-2A38-4B52-8814-DD6EC2A96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Два отрезка называются </a:t>
            </a:r>
            <a:r>
              <a:rPr lang="ru-RU" altLang="ru-RU" sz="3200" dirty="0"/>
              <a:t>не</a:t>
            </a:r>
            <a:r>
              <a:rPr lang="ru-RU" altLang="ru-RU" sz="3200" dirty="0">
                <a:cs typeface="Times New Roman" panose="02020603050405020304" pitchFamily="18" charset="0"/>
              </a:rPr>
              <a:t>соизмеримыми, если их отношение является </a:t>
            </a:r>
            <a:r>
              <a:rPr lang="ru-RU" altLang="ru-RU" sz="3200" dirty="0"/>
              <a:t>ир</a:t>
            </a:r>
            <a:r>
              <a:rPr lang="ru-RU" altLang="ru-RU" sz="3200" dirty="0">
                <a:cs typeface="Times New Roman" panose="02020603050405020304" pitchFamily="18" charset="0"/>
              </a:rPr>
              <a:t>рациональным числом.</a:t>
            </a:r>
            <a:r>
              <a:rPr lang="ru-RU" alt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3782</TotalTime>
  <Words>1872</Words>
  <Application>Microsoft Office PowerPoint</Application>
  <PresentationFormat>Экран (4:3)</PresentationFormat>
  <Paragraphs>182</Paragraphs>
  <Slides>35</Slides>
  <Notes>34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Cambria Math</vt:lpstr>
      <vt:lpstr>Times New Roman</vt:lpstr>
      <vt:lpstr>Оформление по умолчанию</vt:lpstr>
      <vt:lpstr>Equation</vt:lpstr>
      <vt:lpstr>21,a. Теорема Пифагора (треугольники)</vt:lpstr>
      <vt:lpstr>Пифагор</vt:lpstr>
      <vt:lpstr>Презентация PowerPoint</vt:lpstr>
      <vt:lpstr>Пифагоровы тройки</vt:lpstr>
      <vt:lpstr>Соизмеримые и несоизмеримые отрезки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180</cp:revision>
  <dcterms:created xsi:type="dcterms:W3CDTF">2008-04-30T05:51:18Z</dcterms:created>
  <dcterms:modified xsi:type="dcterms:W3CDTF">2024-07-05T12:34:17Z</dcterms:modified>
</cp:coreProperties>
</file>