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55" r:id="rId2"/>
    <p:sldId id="412" r:id="rId3"/>
    <p:sldId id="398" r:id="rId4"/>
    <p:sldId id="405" r:id="rId5"/>
    <p:sldId id="411" r:id="rId6"/>
    <p:sldId id="408" r:id="rId7"/>
    <p:sldId id="406" r:id="rId8"/>
    <p:sldId id="409" r:id="rId9"/>
    <p:sldId id="407" r:id="rId10"/>
    <p:sldId id="410" r:id="rId11"/>
    <p:sldId id="404" r:id="rId12"/>
    <p:sldId id="382" r:id="rId13"/>
    <p:sldId id="383" r:id="rId14"/>
    <p:sldId id="384" r:id="rId15"/>
    <p:sldId id="399" r:id="rId16"/>
    <p:sldId id="400" r:id="rId17"/>
    <p:sldId id="401" r:id="rId18"/>
    <p:sldId id="402" r:id="rId19"/>
    <p:sldId id="403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1" autoAdjust="0"/>
    <p:restoredTop sz="90929"/>
  </p:normalViewPr>
  <p:slideViewPr>
    <p:cSldViewPr>
      <p:cViewPr varScale="1">
        <p:scale>
          <a:sx n="97" d="100"/>
          <a:sy n="97" d="100"/>
        </p:scale>
        <p:origin x="39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8DB53C6-802E-4DB4-AEE2-A96EF550AFA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CE009DA-18FD-410F-B467-652C08C83EC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9EA98EE9-D44D-480D-B58F-735F6D4A7DFC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3FEDF205-7A66-4395-8B4F-342ADBF92C2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93EBD8EE-22AF-4CF4-B8DB-8504D9717B5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4643B645-C443-4597-9F2F-98E1127E80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7FAB94-02CE-479F-8413-D81CD0D153C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9CF9F86-8FDF-4579-B1BB-7BF3B8CB21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1877C9-97B2-4D57-82FF-B264C2051A30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1E670E2C-7211-4798-A25A-C2A338FE604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00971F78-D41A-4C51-8266-0B5CD754767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242F227-FBC7-4640-A080-49C987D190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696FFD-0F70-4E14-88D0-35E1D7AFA023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367618" name="Rectangle 2">
            <a:extLst>
              <a:ext uri="{FF2B5EF4-FFF2-40B4-BE49-F238E27FC236}">
                <a16:creationId xmlns:a16="http://schemas.microsoft.com/office/drawing/2014/main" id="{B2737FB3-6551-48E5-8535-9B50FBD1DDA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7619" name="Rectangle 3">
            <a:extLst>
              <a:ext uri="{FF2B5EF4-FFF2-40B4-BE49-F238E27FC236}">
                <a16:creationId xmlns:a16="http://schemas.microsoft.com/office/drawing/2014/main" id="{7A275389-44AD-4B17-A120-68CC28A7227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2A2DCB6-A212-433A-BDE0-B19F56CDCB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B706B2-1116-406B-9FFA-D7D0A1B75513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355330" name="Rectangle 2">
            <a:extLst>
              <a:ext uri="{FF2B5EF4-FFF2-40B4-BE49-F238E27FC236}">
                <a16:creationId xmlns:a16="http://schemas.microsoft.com/office/drawing/2014/main" id="{65685549-B32D-4A79-9B8E-DE21FAE3FE1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5331" name="Rectangle 3">
            <a:extLst>
              <a:ext uri="{FF2B5EF4-FFF2-40B4-BE49-F238E27FC236}">
                <a16:creationId xmlns:a16="http://schemas.microsoft.com/office/drawing/2014/main" id="{F5339A48-6C2F-44E3-9B8A-B4AECAD1A5E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E5C7610-70B8-4763-AD79-E4F65EB7A4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77DB82-DCD9-4113-85F3-9D41F7141AEA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308226" name="Rectangle 2">
            <a:extLst>
              <a:ext uri="{FF2B5EF4-FFF2-40B4-BE49-F238E27FC236}">
                <a16:creationId xmlns:a16="http://schemas.microsoft.com/office/drawing/2014/main" id="{B971D63D-3CAC-4905-9830-64A19C2EF81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8227" name="Rectangle 3">
            <a:extLst>
              <a:ext uri="{FF2B5EF4-FFF2-40B4-BE49-F238E27FC236}">
                <a16:creationId xmlns:a16="http://schemas.microsoft.com/office/drawing/2014/main" id="{C05A8B97-1600-4394-9B9D-886961B4B84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96C65FB-D0F4-4EAC-88B4-85DBDB596C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2DB10D-4C95-415A-85F9-74430491264A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310274" name="Rectangle 2">
            <a:extLst>
              <a:ext uri="{FF2B5EF4-FFF2-40B4-BE49-F238E27FC236}">
                <a16:creationId xmlns:a16="http://schemas.microsoft.com/office/drawing/2014/main" id="{CE515880-7949-48D2-A6D3-41F2CA8BCDA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0275" name="Rectangle 3">
            <a:extLst>
              <a:ext uri="{FF2B5EF4-FFF2-40B4-BE49-F238E27FC236}">
                <a16:creationId xmlns:a16="http://schemas.microsoft.com/office/drawing/2014/main" id="{DB5010FA-E384-44BA-8CF2-97A17027003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02181C6-8219-4BB6-97D4-B1C4642F44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EFC617-D7AD-4E4F-9B13-FBF98DFB00A1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312322" name="Rectangle 2">
            <a:extLst>
              <a:ext uri="{FF2B5EF4-FFF2-40B4-BE49-F238E27FC236}">
                <a16:creationId xmlns:a16="http://schemas.microsoft.com/office/drawing/2014/main" id="{7AA00E72-0D12-4FF8-ADD1-A8CD1164272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2323" name="Rectangle 3">
            <a:extLst>
              <a:ext uri="{FF2B5EF4-FFF2-40B4-BE49-F238E27FC236}">
                <a16:creationId xmlns:a16="http://schemas.microsoft.com/office/drawing/2014/main" id="{B11AD0F1-340A-44BE-BEC8-EAD52FB4B58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9DBBA2D-B856-4C77-9E1D-DCAA32FBC4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42176F-6A34-4C8D-BF00-D1665BE20AA3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345090" name="Rectangle 2">
            <a:extLst>
              <a:ext uri="{FF2B5EF4-FFF2-40B4-BE49-F238E27FC236}">
                <a16:creationId xmlns:a16="http://schemas.microsoft.com/office/drawing/2014/main" id="{118EA227-3F72-4EB5-A6B4-A67198E844E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5091" name="Rectangle 3">
            <a:extLst>
              <a:ext uri="{FF2B5EF4-FFF2-40B4-BE49-F238E27FC236}">
                <a16:creationId xmlns:a16="http://schemas.microsoft.com/office/drawing/2014/main" id="{281EEE93-1DA6-47E7-9F61-8CAD19A9A21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D5531D6-9CF4-4405-9AB0-0883708F5B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5CD13E-3140-4539-BE2A-8FD23432A412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347138" name="Rectangle 2">
            <a:extLst>
              <a:ext uri="{FF2B5EF4-FFF2-40B4-BE49-F238E27FC236}">
                <a16:creationId xmlns:a16="http://schemas.microsoft.com/office/drawing/2014/main" id="{06266D5B-B224-4115-844E-E5221F97DA2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7139" name="Rectangle 3">
            <a:extLst>
              <a:ext uri="{FF2B5EF4-FFF2-40B4-BE49-F238E27FC236}">
                <a16:creationId xmlns:a16="http://schemas.microsoft.com/office/drawing/2014/main" id="{9502F01B-E4A4-4A26-8471-87829E3076E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BA69A9A-C41E-4611-A348-97F8290F18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DCE8DE-9BF9-41D6-A535-FA7CA65726D3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349186" name="Rectangle 2">
            <a:extLst>
              <a:ext uri="{FF2B5EF4-FFF2-40B4-BE49-F238E27FC236}">
                <a16:creationId xmlns:a16="http://schemas.microsoft.com/office/drawing/2014/main" id="{F72830E1-2398-48D5-9D0E-F09D5372126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9187" name="Rectangle 3">
            <a:extLst>
              <a:ext uri="{FF2B5EF4-FFF2-40B4-BE49-F238E27FC236}">
                <a16:creationId xmlns:a16="http://schemas.microsoft.com/office/drawing/2014/main" id="{D39324A9-240A-4C79-BA38-CCBCC03BA81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FC62B51-6BAE-40E7-A8E0-5B5F672897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0C0BA-04CD-482D-A695-1A299D23C85D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351234" name="Rectangle 2">
            <a:extLst>
              <a:ext uri="{FF2B5EF4-FFF2-40B4-BE49-F238E27FC236}">
                <a16:creationId xmlns:a16="http://schemas.microsoft.com/office/drawing/2014/main" id="{ED7E9543-406A-458A-A91C-723C3EA1DB4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1235" name="Rectangle 3">
            <a:extLst>
              <a:ext uri="{FF2B5EF4-FFF2-40B4-BE49-F238E27FC236}">
                <a16:creationId xmlns:a16="http://schemas.microsoft.com/office/drawing/2014/main" id="{DAB7C45F-B4DE-4E01-9622-784FAB66560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F8DD9FB-0192-4FDE-9699-A11AA09887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FAEEC2-9A25-4438-9922-B9F5C6D15681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353282" name="Rectangle 2">
            <a:extLst>
              <a:ext uri="{FF2B5EF4-FFF2-40B4-BE49-F238E27FC236}">
                <a16:creationId xmlns:a16="http://schemas.microsoft.com/office/drawing/2014/main" id="{D8ACD454-7AC4-4B78-BD75-C88968310EA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3283" name="Rectangle 3">
            <a:extLst>
              <a:ext uri="{FF2B5EF4-FFF2-40B4-BE49-F238E27FC236}">
                <a16:creationId xmlns:a16="http://schemas.microsoft.com/office/drawing/2014/main" id="{728EA371-DBD6-45A4-A586-5B39182D98F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9CF9F86-8FDF-4579-B1BB-7BF3B8CB21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1877C9-97B2-4D57-82FF-B264C2051A30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1E670E2C-7211-4798-A25A-C2A338FE60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00971F78-D41A-4C51-8266-0B5CD75476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0638860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DFF4103-2C72-4086-8D1A-84714D9C07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9C6612-3061-4C11-879E-5FB70A27ECAB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343042" name="Rectangle 2">
            <a:extLst>
              <a:ext uri="{FF2B5EF4-FFF2-40B4-BE49-F238E27FC236}">
                <a16:creationId xmlns:a16="http://schemas.microsoft.com/office/drawing/2014/main" id="{C3135108-2F67-43E8-8FBF-5B36B2659F2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3043" name="Rectangle 3">
            <a:extLst>
              <a:ext uri="{FF2B5EF4-FFF2-40B4-BE49-F238E27FC236}">
                <a16:creationId xmlns:a16="http://schemas.microsoft.com/office/drawing/2014/main" id="{386D4BEB-15F0-41EC-A629-5CBCB1694CA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49CBA04-8FBF-4A54-96A6-D01F5DD1D0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1742E1-C2D5-4838-A06F-0C9154D69197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357378" name="Rectangle 2">
            <a:extLst>
              <a:ext uri="{FF2B5EF4-FFF2-40B4-BE49-F238E27FC236}">
                <a16:creationId xmlns:a16="http://schemas.microsoft.com/office/drawing/2014/main" id="{55962BFF-4C6C-4E53-AFC8-6330C2A3B1C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7379" name="Rectangle 3">
            <a:extLst>
              <a:ext uri="{FF2B5EF4-FFF2-40B4-BE49-F238E27FC236}">
                <a16:creationId xmlns:a16="http://schemas.microsoft.com/office/drawing/2014/main" id="{61411134-EC07-4DF1-9A83-69634A556B5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53BD9B7-6A04-42AB-BCD5-ED97A0D59C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8C3441-B386-44E3-A5A6-CC10EB51BAD0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369666" name="Rectangle 2">
            <a:extLst>
              <a:ext uri="{FF2B5EF4-FFF2-40B4-BE49-F238E27FC236}">
                <a16:creationId xmlns:a16="http://schemas.microsoft.com/office/drawing/2014/main" id="{256EAD8E-6310-43EC-ADBE-0A65FFBAF18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9667" name="Rectangle 3">
            <a:extLst>
              <a:ext uri="{FF2B5EF4-FFF2-40B4-BE49-F238E27FC236}">
                <a16:creationId xmlns:a16="http://schemas.microsoft.com/office/drawing/2014/main" id="{732DA220-62A0-4356-8A0E-68A67816F0C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36E5365-B62B-49C1-A612-2D80EA5335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9B52-4352-45C5-8332-2E34255C7A09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363522" name="Rectangle 2">
            <a:extLst>
              <a:ext uri="{FF2B5EF4-FFF2-40B4-BE49-F238E27FC236}">
                <a16:creationId xmlns:a16="http://schemas.microsoft.com/office/drawing/2014/main" id="{9CFE88B1-211F-45B1-8952-369BCD4E62C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3523" name="Rectangle 3">
            <a:extLst>
              <a:ext uri="{FF2B5EF4-FFF2-40B4-BE49-F238E27FC236}">
                <a16:creationId xmlns:a16="http://schemas.microsoft.com/office/drawing/2014/main" id="{BC328F29-D88B-432F-AF64-444B7267540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3259C4E-78B7-4217-91E0-1FF50C763E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518E16-C669-4E03-BBFF-110E66877EA7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359426" name="Rectangle 2">
            <a:extLst>
              <a:ext uri="{FF2B5EF4-FFF2-40B4-BE49-F238E27FC236}">
                <a16:creationId xmlns:a16="http://schemas.microsoft.com/office/drawing/2014/main" id="{D58AB2BD-37D8-4532-8C7F-C02378C5AF8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9427" name="Rectangle 3">
            <a:extLst>
              <a:ext uri="{FF2B5EF4-FFF2-40B4-BE49-F238E27FC236}">
                <a16:creationId xmlns:a16="http://schemas.microsoft.com/office/drawing/2014/main" id="{41E55D52-6D7E-48C6-923F-EDBFF716C19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B345781-39B2-4637-BAAA-B3DEC55243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A410A4-D5AE-4B8C-825E-BD6FC94DB6E1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365570" name="Rectangle 2">
            <a:extLst>
              <a:ext uri="{FF2B5EF4-FFF2-40B4-BE49-F238E27FC236}">
                <a16:creationId xmlns:a16="http://schemas.microsoft.com/office/drawing/2014/main" id="{51DAC1EA-A82E-452A-82A7-73BF66FB869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5571" name="Rectangle 3">
            <a:extLst>
              <a:ext uri="{FF2B5EF4-FFF2-40B4-BE49-F238E27FC236}">
                <a16:creationId xmlns:a16="http://schemas.microsoft.com/office/drawing/2014/main" id="{052B003E-7322-410D-956E-387240A6D2B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8AA8F18-C9F1-4003-B8D4-90BCDB7C1A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02EE2E-7B1C-4B09-90A2-761CA2F50F2F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361474" name="Rectangle 2">
            <a:extLst>
              <a:ext uri="{FF2B5EF4-FFF2-40B4-BE49-F238E27FC236}">
                <a16:creationId xmlns:a16="http://schemas.microsoft.com/office/drawing/2014/main" id="{D4488309-1452-4CB2-9CF0-508770628B9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1475" name="Rectangle 3">
            <a:extLst>
              <a:ext uri="{FF2B5EF4-FFF2-40B4-BE49-F238E27FC236}">
                <a16:creationId xmlns:a16="http://schemas.microsoft.com/office/drawing/2014/main" id="{81B9A6D0-CA3D-4C3B-BF12-E4027DA25B2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B0615F-B9C1-40F8-BA5B-BD4F27DAAC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1F7E18D-1C09-41C9-A53D-856C3825A0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7774ADB-34EB-492C-B413-F600EB424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47F452B-32A6-40FC-96C3-BA3D5B709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6257A0B-E4DE-4B56-A04E-47ADD6640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09F937-50C5-4EAA-B5DC-E63D85D6F63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90749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E89513-9D3A-4764-BCCA-CDF71A646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5F34620-0E15-4992-89C5-B88B423F7F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0DDE6FE-277C-4B05-B253-6FB63AB25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481BB02-9E07-4566-B6CB-FBF097B0A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E983D4-E492-4B80-A1CB-1708C1F11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A0FCB3-0A1E-4C95-ABDD-B4CCA8A0843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91953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7DCE409-A64D-4AD3-8764-3F18FBB398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58E74A5-810D-461C-A67A-5C72EBD6B1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A847BB-E54B-49F8-88C8-190F0351C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AF49B49-CFBA-4D64-9FCD-E61F66A39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CDF481A-D2BF-492B-9149-65B184DDD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C73F0E-0A2A-4160-9114-A03F8B4828E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5593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0388F7-D9D2-45F1-A9EF-CC45A4904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5CF1D2-2B62-4950-ABAF-A816266BB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B52631-5912-43CB-B357-99317EFC1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E1CECF-B333-422C-BD0F-D0BBDD21A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EEC7324-C736-46AB-9F3A-E67E91AD4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E37115-3EA0-411D-BCA3-A8DC8F6E8F2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76714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379984-1282-4C07-BCF6-649DC93C2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0D9F130-93E7-40F8-80F8-42FF91CDD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4061C0-021C-4A31-B3C5-0769CAFAF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B04262-AD24-4F9B-967B-04090BA7B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FEC215-C606-4041-8F4C-4ABF338BD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F466FB-23BC-447D-B82F-8F8B6D317EB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16202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2D928B-CA3D-4566-AB0D-D67780039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ACF6DF-7A74-46BD-904A-4EC8C93F08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B76096F-D9A4-403D-8139-5B4D23A589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CD51841-30F8-4E36-AD21-9876E00C9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A1DA84-70E3-481A-8539-7DF5E88AC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8C3B747-2768-4C5F-8521-928A511AE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36BFE2-11C7-489B-B0A3-43E40AE30AA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28092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27397A-13DD-4918-8789-975111DBE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FE6CCD8-67AB-4044-A3C6-669BD0E5BE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B4B4707-1D72-498C-9124-512368BFE0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30AD64F-6BD2-4CE9-87C6-2DCCB973D1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7F3A96D-1FA4-4F38-9464-9CD1F53B6E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F3A5D8B-2BD3-4BC7-BCBF-E9698F801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7783349-4D76-40DD-A260-21AC7C764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F83A131-8FC7-4579-B0DE-6CDE89C7D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BF0B06-0C28-4AE3-8120-97463206E7E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75883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1C8E7E-4332-44AC-9559-FF2C654A6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4D3253F-F43F-4FD9-B64D-109C3A4A5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0ED69B6-C34A-4521-9E2D-A0305BB95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424779B-62B7-4434-8236-E56270CFD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184172-E103-474A-8A21-411823DFD2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8270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18118F2-9BC3-4653-ABDD-4C0FE7430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21DD309-A5BF-4307-9BFC-2C39DC210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854EDDD-78A9-435A-B165-94774253D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E2099A-D78F-410D-A7A7-1CA87BB4540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03638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733122-3C88-4EC4-B1A6-8F3A95B8E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6A5D0C-D35F-4BA1-9040-374372E530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4CD3F46-21E1-4125-8933-F74FA289DE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D7FAF4C-E3BC-487C-86D7-51A8B33B0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85940AC-E1B9-4B24-8996-78FEA65F7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3CD35A3-F100-411D-8C6A-298B703B8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77133E-7948-4A4C-8502-52C8E1C7EAF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43965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8E231D-3F01-48D1-B9F5-60B30849B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9EE5562-B690-4B60-BAEB-D2156523C5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96A272F-76CF-4ECB-AF00-D88D848425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4276115-9F60-49A2-95B6-E258F1470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0286AD5-B358-4AA2-8D55-3E876C8F9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29CDC04-64E7-4E19-BCA1-18B3251E9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3C97D7-FA09-4B2A-B3E6-79676497A48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68206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D23B2AF-3C6C-4161-96B7-DA7E398BA0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4B0E699-AB68-4D1A-8132-D6905F474B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3DFC8F1-7440-4967-8B59-BC2BD7B67E9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ADE3668-9882-488E-8EBB-63365DCCACD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0E4C487-08C5-4483-9282-EC474D2716F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7C66AF1-5DE2-4AAC-9CCA-D80C4A88754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2.png"/><Relationship Id="rId7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1026">
            <a:extLst>
              <a:ext uri="{FF2B5EF4-FFF2-40B4-BE49-F238E27FC236}">
                <a16:creationId xmlns:a16="http://schemas.microsoft.com/office/drawing/2014/main" id="{D2416BD9-96D4-4E87-A918-BBF6B2ABCE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412776"/>
            <a:ext cx="7772400" cy="1404392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2. Признаки параллелограмма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>
            <a:extLst>
              <a:ext uri="{FF2B5EF4-FFF2-40B4-BE49-F238E27FC236}">
                <a16:creationId xmlns:a16="http://schemas.microsoft.com/office/drawing/2014/main" id="{1BBB631E-1389-4930-9421-44E6335712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366595" name="Text Box 3">
            <a:extLst>
              <a:ext uri="{FF2B5EF4-FFF2-40B4-BE49-F238E27FC236}">
                <a16:creationId xmlns:a16="http://schemas.microsoft.com/office/drawing/2014/main" id="{BC9D5C44-5B6B-47A2-82BC-3D8FCCC22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/>
              <a:t>	Все стороны четырехугольника равны.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Является ли</a:t>
            </a:r>
            <a:r>
              <a:rPr lang="ru-RU" altLang="ru-RU" sz="3200">
                <a:cs typeface="Times New Roman" panose="02020603050405020304" pitchFamily="18" charset="0"/>
              </a:rPr>
              <a:t> этот четырехугольник параллелограммом?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sp>
        <p:nvSpPr>
          <p:cNvPr id="366597" name="Text Box 5">
            <a:extLst>
              <a:ext uri="{FF2B5EF4-FFF2-40B4-BE49-F238E27FC236}">
                <a16:creationId xmlns:a16="http://schemas.microsoft.com/office/drawing/2014/main" id="{45126B53-A2E7-4BD3-B2E7-5764BA222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6482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6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6597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>
            <a:extLst>
              <a:ext uri="{FF2B5EF4-FFF2-40B4-BE49-F238E27FC236}">
                <a16:creationId xmlns:a16="http://schemas.microsoft.com/office/drawing/2014/main" id="{C3FCFDD4-6768-4FB5-A95C-C80646B7E4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354307" name="Text Box 3">
            <a:extLst>
              <a:ext uri="{FF2B5EF4-FFF2-40B4-BE49-F238E27FC236}">
                <a16:creationId xmlns:a16="http://schemas.microsoft.com/office/drawing/2014/main" id="{DDA34F0A-7A27-42D4-A02D-244064053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84582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На сторонах параллелограмма </a:t>
            </a:r>
            <a:r>
              <a:rPr lang="en-US" altLang="ru-RU" sz="3200" i="1">
                <a:cs typeface="Times New Roman" panose="02020603050405020304" pitchFamily="18" charset="0"/>
              </a:rPr>
              <a:t>ABCD</a:t>
            </a:r>
            <a:r>
              <a:rPr lang="ru-RU" altLang="ru-RU" sz="3200">
                <a:cs typeface="Times New Roman" panose="02020603050405020304" pitchFamily="18" charset="0"/>
              </a:rPr>
              <a:t>  отложены равные отрезки </a:t>
            </a:r>
            <a:r>
              <a:rPr lang="en-US" altLang="ru-RU" sz="3200" i="1">
                <a:cs typeface="Times New Roman" panose="02020603050405020304" pitchFamily="18" charset="0"/>
              </a:rPr>
              <a:t>BE</a:t>
            </a:r>
            <a:r>
              <a:rPr lang="ru-RU" altLang="ru-RU" sz="3200">
                <a:cs typeface="Times New Roman" panose="02020603050405020304" pitchFamily="18" charset="0"/>
              </a:rPr>
              <a:t> = </a:t>
            </a:r>
            <a:r>
              <a:rPr lang="en-US" altLang="ru-RU" sz="3200" i="1">
                <a:cs typeface="Times New Roman" panose="02020603050405020304" pitchFamily="18" charset="0"/>
              </a:rPr>
              <a:t>DF</a:t>
            </a:r>
            <a:r>
              <a:rPr lang="ru-RU" altLang="ru-RU" sz="3200">
                <a:cs typeface="Times New Roman" panose="02020603050405020304" pitchFamily="18" charset="0"/>
              </a:rPr>
              <a:t>. Является ли четырехугольник </a:t>
            </a:r>
            <a:r>
              <a:rPr lang="en-US" altLang="ru-RU" sz="3200" i="1">
                <a:cs typeface="Times New Roman" panose="02020603050405020304" pitchFamily="18" charset="0"/>
              </a:rPr>
              <a:t>BEDF</a:t>
            </a:r>
            <a:r>
              <a:rPr lang="ru-RU" altLang="ru-RU" sz="3200">
                <a:cs typeface="Times New Roman" panose="02020603050405020304" pitchFamily="18" charset="0"/>
              </a:rPr>
              <a:t> параллелограммом?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sp>
        <p:nvSpPr>
          <p:cNvPr id="354308" name="Text Box 4">
            <a:extLst>
              <a:ext uri="{FF2B5EF4-FFF2-40B4-BE49-F238E27FC236}">
                <a16:creationId xmlns:a16="http://schemas.microsoft.com/office/drawing/2014/main" id="{F73D25F6-A0C2-4CA8-B6E4-DEAE6ED964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0292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Да.</a:t>
            </a:r>
          </a:p>
        </p:txBody>
      </p:sp>
      <p:pic>
        <p:nvPicPr>
          <p:cNvPr id="354309" name="Picture 5">
            <a:extLst>
              <a:ext uri="{FF2B5EF4-FFF2-40B4-BE49-F238E27FC236}">
                <a16:creationId xmlns:a16="http://schemas.microsoft.com/office/drawing/2014/main" id="{1E24918C-3FB8-46B5-8CB5-9CF91F72AF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743200"/>
            <a:ext cx="3717925" cy="195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4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30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>
            <a:extLst>
              <a:ext uri="{FF2B5EF4-FFF2-40B4-BE49-F238E27FC236}">
                <a16:creationId xmlns:a16="http://schemas.microsoft.com/office/drawing/2014/main" id="{B076EB83-3393-4D9F-A0D2-8BA15294A0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307203" name="Text Box 3">
            <a:extLst>
              <a:ext uri="{FF2B5EF4-FFF2-40B4-BE49-F238E27FC236}">
                <a16:creationId xmlns:a16="http://schemas.microsoft.com/office/drawing/2014/main" id="{AF975AC9-123E-4E6D-8A7B-64A2C358E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 кле</a:t>
            </a:r>
            <a:r>
              <a:rPr lang="ru-RU" altLang="ru-RU" sz="3200" dirty="0"/>
              <a:t>т</a:t>
            </a:r>
            <a:r>
              <a:rPr lang="ru-RU" altLang="ru-RU" sz="3200" dirty="0">
                <a:cs typeface="Times New Roman" panose="02020603050405020304" pitchFamily="18" charset="0"/>
              </a:rPr>
              <a:t>чатой бумаге отмечены точки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,</a:t>
            </a:r>
            <a:r>
              <a:rPr lang="ru-RU" altLang="ru-RU" sz="3200" i="1" dirty="0">
                <a:cs typeface="Times New Roman" panose="02020603050405020304" pitchFamily="18" charset="0"/>
              </a:rPr>
              <a:t> В</a:t>
            </a:r>
            <a:r>
              <a:rPr lang="ru-RU" altLang="ru-RU" sz="3200" dirty="0">
                <a:cs typeface="Times New Roman" panose="02020603050405020304" pitchFamily="18" charset="0"/>
              </a:rPr>
              <a:t>,</a:t>
            </a:r>
            <a:r>
              <a:rPr lang="ru-RU" altLang="ru-RU" sz="3200" i="1" dirty="0">
                <a:cs typeface="Times New Roman" panose="02020603050405020304" pitchFamily="18" charset="0"/>
              </a:rPr>
              <a:t> С</a:t>
            </a:r>
            <a:r>
              <a:rPr lang="ru-RU" altLang="ru-RU" sz="3200" dirty="0">
                <a:cs typeface="Times New Roman" panose="02020603050405020304" pitchFamily="18" charset="0"/>
              </a:rPr>
              <a:t>,</a:t>
            </a:r>
            <a:r>
              <a:rPr lang="ru-RU" altLang="ru-RU" sz="3200" i="1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D</a:t>
            </a:r>
            <a:r>
              <a:rPr lang="ru-RU" altLang="ru-RU" sz="3200" dirty="0">
                <a:cs typeface="Times New Roman" panose="02020603050405020304" pitchFamily="18" charset="0"/>
              </a:rPr>
              <a:t>. Докажите, что прямые </a:t>
            </a:r>
            <a:r>
              <a:rPr lang="ru-RU" altLang="ru-RU" sz="3200" i="1" dirty="0">
                <a:cs typeface="Times New Roman" panose="02020603050405020304" pitchFamily="18" charset="0"/>
              </a:rPr>
              <a:t>АВ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CD</a:t>
            </a:r>
            <a:r>
              <a:rPr lang="ru-RU" altLang="ru-RU" sz="3200" dirty="0">
                <a:cs typeface="Times New Roman" panose="02020603050405020304" pitchFamily="18" charset="0"/>
              </a:rPr>
              <a:t> параллельны. </a:t>
            </a:r>
          </a:p>
        </p:txBody>
      </p:sp>
      <p:sp>
        <p:nvSpPr>
          <p:cNvPr id="307205" name="Text Box 5">
            <a:extLst>
              <a:ext uri="{FF2B5EF4-FFF2-40B4-BE49-F238E27FC236}">
                <a16:creationId xmlns:a16="http://schemas.microsoft.com/office/drawing/2014/main" id="{29353DEF-1EAB-48FB-A928-C46226BD7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0292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Решение.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en-US" altLang="ru-RU" sz="3200" i="1" dirty="0"/>
              <a:t>AC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BD</a:t>
            </a:r>
            <a:r>
              <a:rPr lang="ru-RU" altLang="ru-RU" sz="3200" i="1" dirty="0"/>
              <a:t> </a:t>
            </a:r>
            <a:r>
              <a:rPr lang="ru-RU" altLang="ru-RU" sz="3200" dirty="0"/>
              <a:t>равны и параллельны. Следовательно, четырехугольник </a:t>
            </a:r>
            <a:r>
              <a:rPr lang="en-US" altLang="ru-RU" sz="3200" i="1" dirty="0"/>
              <a:t>ABCD </a:t>
            </a:r>
            <a:r>
              <a:rPr lang="ru-RU" altLang="ru-RU" sz="3200" dirty="0"/>
              <a:t>параллелограмм. Значит, </a:t>
            </a:r>
            <a:r>
              <a:rPr lang="en-US" altLang="ru-RU" sz="3200" i="1" dirty="0"/>
              <a:t>AB </a:t>
            </a:r>
            <a:r>
              <a:rPr lang="en-US" altLang="ru-RU" sz="3200" dirty="0"/>
              <a:t>|| </a:t>
            </a:r>
            <a:r>
              <a:rPr lang="en-US" altLang="ru-RU" sz="3200" i="1" dirty="0"/>
              <a:t>CD</a:t>
            </a:r>
            <a:r>
              <a:rPr lang="en-US" altLang="ru-RU" sz="3200" dirty="0"/>
              <a:t>.</a:t>
            </a:r>
            <a:endParaRPr lang="ru-RU" altLang="ru-RU" sz="3200" dirty="0"/>
          </a:p>
        </p:txBody>
      </p:sp>
      <p:pic>
        <p:nvPicPr>
          <p:cNvPr id="307209" name="Picture 9">
            <a:extLst>
              <a:ext uri="{FF2B5EF4-FFF2-40B4-BE49-F238E27FC236}">
                <a16:creationId xmlns:a16="http://schemas.microsoft.com/office/drawing/2014/main" id="{2B53D06C-418E-4AA9-989B-DCDF262915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150" y="2201863"/>
            <a:ext cx="2425700" cy="245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5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>
            <a:extLst>
              <a:ext uri="{FF2B5EF4-FFF2-40B4-BE49-F238E27FC236}">
                <a16:creationId xmlns:a16="http://schemas.microsoft.com/office/drawing/2014/main" id="{ED8F3C1A-811A-4833-AAD4-CCE88DD445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309251" name="Text Box 3">
            <a:extLst>
              <a:ext uri="{FF2B5EF4-FFF2-40B4-BE49-F238E27FC236}">
                <a16:creationId xmlns:a16="http://schemas.microsoft.com/office/drawing/2014/main" id="{17A8D1FA-7D81-4B63-A499-C9382D743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Из данной точки к окружности радиуса </a:t>
            </a:r>
            <a:r>
              <a:rPr lang="en-US" altLang="ru-RU" sz="3200" i="1" dirty="0">
                <a:cs typeface="Times New Roman" panose="02020603050405020304" pitchFamily="18" charset="0"/>
              </a:rPr>
              <a:t>R</a:t>
            </a:r>
            <a:r>
              <a:rPr lang="ru-RU" altLang="ru-RU" sz="3200" dirty="0">
                <a:cs typeface="Times New Roman" panose="02020603050405020304" pitchFamily="18" charset="0"/>
              </a:rPr>
              <a:t> проведены две взаимно перпендикулярные касательные. Чему равны отрезки этих касательных, заключенных между данной точкой и точками касания?</a:t>
            </a:r>
          </a:p>
        </p:txBody>
      </p:sp>
      <p:sp>
        <p:nvSpPr>
          <p:cNvPr id="309252" name="Text Box 4">
            <a:extLst>
              <a:ext uri="{FF2B5EF4-FFF2-40B4-BE49-F238E27FC236}">
                <a16:creationId xmlns:a16="http://schemas.microsoft.com/office/drawing/2014/main" id="{9E1BBA0D-DB62-4943-B6AE-3FC0BDA74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7912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 i="1"/>
              <a:t>R</a:t>
            </a:r>
            <a:r>
              <a:rPr lang="en-US" altLang="ru-RU" sz="3200"/>
              <a:t>.</a:t>
            </a:r>
            <a:endParaRPr lang="ru-RU" altLang="ru-RU" sz="3200"/>
          </a:p>
        </p:txBody>
      </p:sp>
      <p:pic>
        <p:nvPicPr>
          <p:cNvPr id="309254" name="Picture 6">
            <a:extLst>
              <a:ext uri="{FF2B5EF4-FFF2-40B4-BE49-F238E27FC236}">
                <a16:creationId xmlns:a16="http://schemas.microsoft.com/office/drawing/2014/main" id="{3EFDB66E-9624-4B82-9EED-86BE2A9255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505200"/>
            <a:ext cx="3365500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9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52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>
            <a:extLst>
              <a:ext uri="{FF2B5EF4-FFF2-40B4-BE49-F238E27FC236}">
                <a16:creationId xmlns:a16="http://schemas.microsoft.com/office/drawing/2014/main" id="{FB2AB3DF-9818-4688-85E6-59B004A254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311299" name="Text Box 3">
            <a:extLst>
              <a:ext uri="{FF2B5EF4-FFF2-40B4-BE49-F238E27FC236}">
                <a16:creationId xmlns:a16="http://schemas.microsoft.com/office/drawing/2014/main" id="{830531A1-8834-4C21-A4D9-5B7DE0C69A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50887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Дан параллелограмм </a:t>
            </a:r>
            <a:r>
              <a:rPr lang="en-US" altLang="ru-RU" sz="3200" i="1" dirty="0">
                <a:cs typeface="Times New Roman" panose="02020603050405020304" pitchFamily="18" charset="0"/>
              </a:rPr>
              <a:t>ABCD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  <a:r>
              <a:rPr lang="en-US" altLang="ru-RU" sz="3200" i="1" dirty="0">
                <a:cs typeface="Times New Roman" panose="02020603050405020304" pitchFamily="18" charset="0"/>
              </a:rPr>
              <a:t>E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F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G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H</a:t>
            </a:r>
            <a:r>
              <a:rPr lang="ru-RU" altLang="ru-RU" sz="3200" dirty="0">
                <a:cs typeface="Times New Roman" panose="02020603050405020304" pitchFamily="18" charset="0"/>
              </a:rPr>
              <a:t> – середины его сторон. Будет ли четырехугольник </a:t>
            </a:r>
            <a:r>
              <a:rPr lang="en-US" altLang="ru-RU" sz="3200" i="1" dirty="0">
                <a:cs typeface="Times New Roman" panose="02020603050405020304" pitchFamily="18" charset="0"/>
              </a:rPr>
              <a:t>EFGH</a:t>
            </a:r>
            <a:r>
              <a:rPr lang="ru-RU" altLang="ru-RU" sz="3200" dirty="0">
                <a:cs typeface="Times New Roman" panose="02020603050405020304" pitchFamily="18" charset="0"/>
              </a:rPr>
              <a:t> параллелограммом? Почему?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11300" name="Text Box 4">
            <a:extLst>
              <a:ext uri="{FF2B5EF4-FFF2-40B4-BE49-F238E27FC236}">
                <a16:creationId xmlns:a16="http://schemas.microsoft.com/office/drawing/2014/main" id="{4F6A72F8-F225-4E0E-A87E-AE9821585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495800"/>
            <a:ext cx="86868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Решение.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/>
              <a:t>Треугольники </a:t>
            </a:r>
            <a:r>
              <a:rPr lang="en-US" altLang="ru-RU" sz="2800" i="1" dirty="0"/>
              <a:t>AHE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CFG </a:t>
            </a:r>
            <a:r>
              <a:rPr lang="ru-RU" altLang="ru-RU" sz="2800" dirty="0"/>
              <a:t>равны по первому признаку равенства треугольников</a:t>
            </a:r>
            <a:r>
              <a:rPr lang="en-US" altLang="ru-RU" sz="2800" dirty="0"/>
              <a:t>.</a:t>
            </a:r>
            <a:r>
              <a:rPr lang="ru-RU" altLang="ru-RU" sz="2800" dirty="0"/>
              <a:t> Следовательно, </a:t>
            </a:r>
            <a:r>
              <a:rPr lang="en-US" altLang="ru-RU" sz="2800" i="1" dirty="0"/>
              <a:t>HE = FG</a:t>
            </a:r>
            <a:r>
              <a:rPr lang="ru-RU" altLang="ru-RU" sz="2800" dirty="0"/>
              <a:t>. Аналогично, </a:t>
            </a:r>
            <a:r>
              <a:rPr lang="en-US" altLang="ru-RU" sz="2800" i="1" dirty="0"/>
              <a:t>EF = HG</a:t>
            </a:r>
            <a:r>
              <a:rPr lang="en-US" altLang="ru-RU" sz="2800" dirty="0"/>
              <a:t>. </a:t>
            </a:r>
            <a:r>
              <a:rPr lang="ru-RU" altLang="ru-RU" sz="2800" dirty="0"/>
              <a:t>Таким образом, </a:t>
            </a:r>
            <a:r>
              <a:rPr lang="en-US" altLang="ru-RU" sz="2800" i="1" dirty="0"/>
              <a:t>EFGH </a:t>
            </a:r>
            <a:r>
              <a:rPr lang="ru-RU" altLang="ru-RU" sz="2800" dirty="0"/>
              <a:t>– параллелограмм по второму признаку.</a:t>
            </a:r>
          </a:p>
        </p:txBody>
      </p:sp>
      <p:pic>
        <p:nvPicPr>
          <p:cNvPr id="311303" name="Picture 7">
            <a:extLst>
              <a:ext uri="{FF2B5EF4-FFF2-40B4-BE49-F238E27FC236}">
                <a16:creationId xmlns:a16="http://schemas.microsoft.com/office/drawing/2014/main" id="{F9B3EEEB-6B5A-4DD0-A197-3F24E2E2F7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9075" y="2362200"/>
            <a:ext cx="3624263" cy="196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300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>
            <a:extLst>
              <a:ext uri="{FF2B5EF4-FFF2-40B4-BE49-F238E27FC236}">
                <a16:creationId xmlns:a16="http://schemas.microsoft.com/office/drawing/2014/main" id="{EEA7A749-AA25-443B-B374-E7C97B942C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344067" name="Text Box 3">
            <a:extLst>
              <a:ext uri="{FF2B5EF4-FFF2-40B4-BE49-F238E27FC236}">
                <a16:creationId xmlns:a16="http://schemas.microsoft.com/office/drawing/2014/main" id="{6A71FDC2-4E41-4609-AD72-7993E0D3E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 сторонах параллелограмма </a:t>
            </a:r>
            <a:r>
              <a:rPr lang="ru-RU" altLang="ru-RU" sz="3200" i="1" dirty="0">
                <a:cs typeface="Times New Roman" panose="02020603050405020304" pitchFamily="18" charset="0"/>
              </a:rPr>
              <a:t>ABCD</a:t>
            </a:r>
            <a:r>
              <a:rPr lang="ru-RU" altLang="ru-RU" sz="3200" dirty="0">
                <a:cs typeface="Times New Roman" panose="02020603050405020304" pitchFamily="18" charset="0"/>
              </a:rPr>
              <a:t> отложены две пары равных отрезков: </a:t>
            </a:r>
            <a:r>
              <a:rPr lang="ru-RU" altLang="ru-RU" sz="3200" i="1" dirty="0">
                <a:cs typeface="Times New Roman" panose="02020603050405020304" pitchFamily="18" charset="0"/>
              </a:rPr>
              <a:t>BE</a:t>
            </a:r>
            <a:r>
              <a:rPr lang="ru-RU" altLang="ru-RU" sz="3200" dirty="0">
                <a:cs typeface="Times New Roman" panose="02020603050405020304" pitchFamily="18" charset="0"/>
              </a:rPr>
              <a:t> = </a:t>
            </a:r>
            <a:r>
              <a:rPr lang="ru-RU" altLang="ru-RU" sz="3200" i="1" dirty="0">
                <a:cs typeface="Times New Roman" panose="02020603050405020304" pitchFamily="18" charset="0"/>
              </a:rPr>
              <a:t>DG</a:t>
            </a:r>
            <a:r>
              <a:rPr lang="ru-RU" altLang="ru-RU" sz="3200" dirty="0">
                <a:cs typeface="Times New Roman" panose="02020603050405020304" pitchFamily="18" charset="0"/>
              </a:rPr>
              <a:t>  и  </a:t>
            </a:r>
            <a:r>
              <a:rPr lang="ru-RU" altLang="ru-RU" sz="3200" i="1" dirty="0">
                <a:cs typeface="Times New Roman" panose="02020603050405020304" pitchFamily="18" charset="0"/>
              </a:rPr>
              <a:t>BF</a:t>
            </a:r>
            <a:r>
              <a:rPr lang="ru-RU" altLang="ru-RU" sz="3200" dirty="0">
                <a:cs typeface="Times New Roman" panose="02020603050405020304" pitchFamily="18" charset="0"/>
              </a:rPr>
              <a:t> = </a:t>
            </a:r>
            <a:r>
              <a:rPr lang="ru-RU" altLang="ru-RU" sz="3200" i="1" dirty="0">
                <a:cs typeface="Times New Roman" panose="02020603050405020304" pitchFamily="18" charset="0"/>
              </a:rPr>
              <a:t>DH</a:t>
            </a:r>
            <a:r>
              <a:rPr lang="ru-RU" altLang="ru-RU" sz="3200" dirty="0">
                <a:cs typeface="Times New Roman" panose="02020603050405020304" pitchFamily="18" charset="0"/>
              </a:rPr>
              <a:t>. Будет ли четырехугольник </a:t>
            </a:r>
            <a:r>
              <a:rPr lang="ru-RU" altLang="ru-RU" sz="3200" i="1" dirty="0">
                <a:cs typeface="Times New Roman" panose="02020603050405020304" pitchFamily="18" charset="0"/>
              </a:rPr>
              <a:t>EFGH</a:t>
            </a:r>
            <a:r>
              <a:rPr lang="ru-RU" altLang="ru-RU" sz="3200" dirty="0">
                <a:cs typeface="Times New Roman" panose="02020603050405020304" pitchFamily="18" charset="0"/>
              </a:rPr>
              <a:t> параллелограммом?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44068" name="Text Box 4">
            <a:extLst>
              <a:ext uri="{FF2B5EF4-FFF2-40B4-BE49-F238E27FC236}">
                <a16:creationId xmlns:a16="http://schemas.microsoft.com/office/drawing/2014/main" id="{F648C67D-073C-4570-A956-601537ED46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876800"/>
            <a:ext cx="86868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Ответ.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/>
              <a:t>Да. Решение аналогично решению предыдущей задачи.</a:t>
            </a:r>
          </a:p>
        </p:txBody>
      </p:sp>
      <p:pic>
        <p:nvPicPr>
          <p:cNvPr id="344070" name="Picture 6">
            <a:extLst>
              <a:ext uri="{FF2B5EF4-FFF2-40B4-BE49-F238E27FC236}">
                <a16:creationId xmlns:a16="http://schemas.microsoft.com/office/drawing/2014/main" id="{277A5EE0-99EE-4DE6-AD31-93BEEA3C1E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743200"/>
            <a:ext cx="3868738" cy="187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4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068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>
            <a:extLst>
              <a:ext uri="{FF2B5EF4-FFF2-40B4-BE49-F238E27FC236}">
                <a16:creationId xmlns:a16="http://schemas.microsoft.com/office/drawing/2014/main" id="{9D880008-2FA2-480C-A946-C087AB6249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346115" name="Text Box 3">
            <a:extLst>
              <a:ext uri="{FF2B5EF4-FFF2-40B4-BE49-F238E27FC236}">
                <a16:creationId xmlns:a16="http://schemas.microsoft.com/office/drawing/2014/main" id="{A49E45EB-93F2-4C35-99BF-AEC06DC323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параллелограмме </a:t>
            </a:r>
            <a:r>
              <a:rPr lang="ru-RU" altLang="ru-RU" sz="3200" i="1" dirty="0">
                <a:cs typeface="Times New Roman" panose="02020603050405020304" pitchFamily="18" charset="0"/>
              </a:rPr>
              <a:t>ABCD</a:t>
            </a:r>
            <a:r>
              <a:rPr lang="ru-RU" altLang="ru-RU" sz="3200" dirty="0">
                <a:cs typeface="Times New Roman" panose="02020603050405020304" pitchFamily="18" charset="0"/>
              </a:rPr>
              <a:t> биссектрисы углов </a:t>
            </a:r>
            <a:r>
              <a:rPr lang="ru-RU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ru-RU" altLang="ru-RU" sz="3200" i="1" dirty="0">
                <a:cs typeface="Times New Roman" panose="02020603050405020304" pitchFamily="18" charset="0"/>
              </a:rPr>
              <a:t>D</a:t>
            </a:r>
            <a:r>
              <a:rPr lang="ru-RU" altLang="ru-RU" sz="3200" dirty="0">
                <a:cs typeface="Times New Roman" panose="02020603050405020304" pitchFamily="18" charset="0"/>
              </a:rPr>
              <a:t> пересекают диагональ </a:t>
            </a:r>
            <a:r>
              <a:rPr lang="ru-RU" altLang="ru-RU" sz="3200" i="1" dirty="0">
                <a:cs typeface="Times New Roman" panose="02020603050405020304" pitchFamily="18" charset="0"/>
              </a:rPr>
              <a:t>AC</a:t>
            </a:r>
            <a:r>
              <a:rPr lang="ru-RU" altLang="ru-RU" sz="3200" dirty="0">
                <a:cs typeface="Times New Roman" panose="02020603050405020304" pitchFamily="18" charset="0"/>
              </a:rPr>
              <a:t> в точках </a:t>
            </a:r>
            <a:r>
              <a:rPr lang="ru-RU" altLang="ru-RU" sz="3200" i="1" dirty="0">
                <a:cs typeface="Times New Roman" panose="02020603050405020304" pitchFamily="18" charset="0"/>
              </a:rPr>
              <a:t>K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ru-RU" altLang="ru-RU" sz="3200" i="1" dirty="0">
                <a:cs typeface="Times New Roman" panose="02020603050405020304" pitchFamily="18" charset="0"/>
              </a:rPr>
              <a:t>L</a:t>
            </a:r>
            <a:r>
              <a:rPr lang="ru-RU" altLang="ru-RU" sz="3200" dirty="0">
                <a:cs typeface="Times New Roman" panose="02020603050405020304" pitchFamily="18" charset="0"/>
              </a:rPr>
              <a:t>, которые соединены соответственно  с вершинами параллелограмма </a:t>
            </a:r>
            <a:r>
              <a:rPr lang="ru-RU" altLang="ru-RU" sz="3200" i="1" dirty="0">
                <a:cs typeface="Times New Roman" panose="02020603050405020304" pitchFamily="18" charset="0"/>
              </a:rPr>
              <a:t>D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ru-RU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. Является ли четырехугольник </a:t>
            </a:r>
            <a:r>
              <a:rPr lang="ru-RU" altLang="ru-RU" sz="3200" i="1" dirty="0">
                <a:cs typeface="Times New Roman" panose="02020603050405020304" pitchFamily="18" charset="0"/>
              </a:rPr>
              <a:t>KBLD</a:t>
            </a:r>
            <a:r>
              <a:rPr lang="ru-RU" altLang="ru-RU" sz="3200" dirty="0">
                <a:cs typeface="Times New Roman" panose="02020603050405020304" pitchFamily="18" charset="0"/>
              </a:rPr>
              <a:t> параллелограммом?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46116" name="Text Box 4">
            <a:extLst>
              <a:ext uri="{FF2B5EF4-FFF2-40B4-BE49-F238E27FC236}">
                <a16:creationId xmlns:a16="http://schemas.microsoft.com/office/drawing/2014/main" id="{D550C572-84B1-4316-85AF-D67FEF559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257800"/>
            <a:ext cx="807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Ответ.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Да.</a:t>
            </a:r>
            <a:r>
              <a:rPr lang="ru-RU" altLang="ru-RU" sz="2800" dirty="0"/>
              <a:t> </a:t>
            </a:r>
          </a:p>
        </p:txBody>
      </p:sp>
      <p:pic>
        <p:nvPicPr>
          <p:cNvPr id="346118" name="Picture 6">
            <a:extLst>
              <a:ext uri="{FF2B5EF4-FFF2-40B4-BE49-F238E27FC236}">
                <a16:creationId xmlns:a16="http://schemas.microsoft.com/office/drawing/2014/main" id="{7DAAFE48-4CFC-4A5F-8215-CA2AC5EE55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200400"/>
            <a:ext cx="3579813" cy="168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6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6116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>
            <a:extLst>
              <a:ext uri="{FF2B5EF4-FFF2-40B4-BE49-F238E27FC236}">
                <a16:creationId xmlns:a16="http://schemas.microsoft.com/office/drawing/2014/main" id="{B7062EFA-477D-483C-8C48-1548F8C157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348163" name="Text Box 3">
            <a:extLst>
              <a:ext uri="{FF2B5EF4-FFF2-40B4-BE49-F238E27FC236}">
                <a16:creationId xmlns:a16="http://schemas.microsoft.com/office/drawing/2014/main" id="{F57DDB6B-DE21-4BB5-9E40-1E7A952645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609600"/>
            <a:ext cx="8884096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Точка пересечения биссектрис двух углов параллелограмма, прилежащих к одной стороне, принадлежит противоположной стороне. Как связаны между собой стороны данного параллелограмма?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48164" name="Text Box 4">
            <a:extLst>
              <a:ext uri="{FF2B5EF4-FFF2-40B4-BE49-F238E27FC236}">
                <a16:creationId xmlns:a16="http://schemas.microsoft.com/office/drawing/2014/main" id="{08EE59B2-BABF-405B-96D0-068CCAF7E1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257800"/>
            <a:ext cx="85344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Ответ.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Одна сторона в два раза больше другой.</a:t>
            </a:r>
            <a:r>
              <a:rPr lang="ru-RU" altLang="ru-RU" sz="2800" dirty="0"/>
              <a:t> </a:t>
            </a:r>
          </a:p>
        </p:txBody>
      </p:sp>
      <p:pic>
        <p:nvPicPr>
          <p:cNvPr id="348166" name="Picture 6">
            <a:extLst>
              <a:ext uri="{FF2B5EF4-FFF2-40B4-BE49-F238E27FC236}">
                <a16:creationId xmlns:a16="http://schemas.microsoft.com/office/drawing/2014/main" id="{300C2E64-8310-4CE1-A74F-C85148BA1E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200400"/>
            <a:ext cx="4113213" cy="164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64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>
            <a:extLst>
              <a:ext uri="{FF2B5EF4-FFF2-40B4-BE49-F238E27FC236}">
                <a16:creationId xmlns:a16="http://schemas.microsoft.com/office/drawing/2014/main" id="{53C4D71F-E311-474A-9B8F-F23EADA585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15</a:t>
            </a:r>
          </a:p>
        </p:txBody>
      </p:sp>
      <p:sp>
        <p:nvSpPr>
          <p:cNvPr id="350211" name="Text Box 3">
            <a:extLst>
              <a:ext uri="{FF2B5EF4-FFF2-40B4-BE49-F238E27FC236}">
                <a16:creationId xmlns:a16="http://schemas.microsoft.com/office/drawing/2014/main" id="{0BF67C53-C461-4C3E-84BE-9CB683964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Биссектрисы углов параллелограмма </a:t>
            </a:r>
            <a:r>
              <a:rPr lang="en-US" altLang="ru-RU" sz="3200" i="1" dirty="0">
                <a:cs typeface="Times New Roman" panose="02020603050405020304" pitchFamily="18" charset="0"/>
              </a:rPr>
              <a:t>ABCD</a:t>
            </a:r>
            <a:r>
              <a:rPr lang="ru-RU" altLang="ru-RU" sz="3200" dirty="0">
                <a:cs typeface="Times New Roman" panose="02020603050405020304" pitchFamily="18" charset="0"/>
              </a:rPr>
              <a:t> пересекают его стороны в точках </a:t>
            </a:r>
            <a:r>
              <a:rPr lang="en-US" altLang="ru-RU" sz="3200" i="1" dirty="0">
                <a:cs typeface="Times New Roman" panose="02020603050405020304" pitchFamily="18" charset="0"/>
              </a:rPr>
              <a:t>K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L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M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N</a:t>
            </a:r>
            <a:r>
              <a:rPr lang="ru-RU" altLang="ru-RU" sz="3200" dirty="0">
                <a:cs typeface="Times New Roman" panose="02020603050405020304" pitchFamily="18" charset="0"/>
              </a:rPr>
              <a:t>. Определите вид четырехугольника </a:t>
            </a:r>
            <a:r>
              <a:rPr lang="en-US" altLang="ru-RU" sz="3200" i="1" dirty="0">
                <a:cs typeface="Times New Roman" panose="02020603050405020304" pitchFamily="18" charset="0"/>
              </a:rPr>
              <a:t>KLMN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50212" name="Text Box 4">
            <a:extLst>
              <a:ext uri="{FF2B5EF4-FFF2-40B4-BE49-F238E27FC236}">
                <a16:creationId xmlns:a16="http://schemas.microsoft.com/office/drawing/2014/main" id="{2098831D-6F14-45FF-9DF4-257FC1DAD8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800600"/>
            <a:ext cx="853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Ответ.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Параллелограмм.</a:t>
            </a:r>
            <a:r>
              <a:rPr lang="ru-RU" altLang="ru-RU" sz="2800" dirty="0"/>
              <a:t> </a:t>
            </a:r>
          </a:p>
        </p:txBody>
      </p:sp>
      <p:pic>
        <p:nvPicPr>
          <p:cNvPr id="350214" name="Picture 6">
            <a:extLst>
              <a:ext uri="{FF2B5EF4-FFF2-40B4-BE49-F238E27FC236}">
                <a16:creationId xmlns:a16="http://schemas.microsoft.com/office/drawing/2014/main" id="{6EEBEE08-1782-4CED-A5DA-72EF5A81BF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25" y="2308225"/>
            <a:ext cx="4221163" cy="224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0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2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>
            <a:extLst>
              <a:ext uri="{FF2B5EF4-FFF2-40B4-BE49-F238E27FC236}">
                <a16:creationId xmlns:a16="http://schemas.microsoft.com/office/drawing/2014/main" id="{AECF3E5D-72C0-4AC4-925D-AC44935198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16</a:t>
            </a:r>
          </a:p>
        </p:txBody>
      </p:sp>
      <p:sp>
        <p:nvSpPr>
          <p:cNvPr id="352259" name="Text Box 3">
            <a:extLst>
              <a:ext uri="{FF2B5EF4-FFF2-40B4-BE49-F238E27FC236}">
                <a16:creationId xmlns:a16="http://schemas.microsoft.com/office/drawing/2014/main" id="{D6AF21EC-EE2B-4350-B384-04B7B3521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Объясните, почему ось от лампы, изображенной на рисунке всегда вертикальна.</a:t>
            </a:r>
          </a:p>
        </p:txBody>
      </p:sp>
      <p:sp>
        <p:nvSpPr>
          <p:cNvPr id="352260" name="Text Box 4">
            <a:extLst>
              <a:ext uri="{FF2B5EF4-FFF2-40B4-BE49-F238E27FC236}">
                <a16:creationId xmlns:a16="http://schemas.microsoft.com/office/drawing/2014/main" id="{18DA13E5-C2A0-46F0-9CE1-E17994DC5E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029200"/>
            <a:ext cx="85344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Решение.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en-US" altLang="ru-RU" sz="3200" i="1" dirty="0"/>
              <a:t>ABCD </a:t>
            </a:r>
            <a:r>
              <a:rPr lang="ru-RU" altLang="ru-RU" sz="3200" dirty="0"/>
              <a:t>– параллелограмм, стороны </a:t>
            </a:r>
            <a:r>
              <a:rPr lang="en-US" altLang="ru-RU" sz="3200" i="1" dirty="0"/>
              <a:t>AB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CD </a:t>
            </a:r>
            <a:r>
              <a:rPr lang="ru-RU" altLang="ru-RU" sz="3200" dirty="0"/>
              <a:t>которого вертикальны. Ось лампы параллельна </a:t>
            </a:r>
            <a:r>
              <a:rPr lang="en-US" altLang="ru-RU" sz="3200" i="1" dirty="0"/>
              <a:t>CD</a:t>
            </a:r>
            <a:r>
              <a:rPr lang="ru-RU" altLang="ru-RU" sz="3200" dirty="0"/>
              <a:t> и, следовательно, вертикальна.</a:t>
            </a:r>
            <a:endParaRPr lang="ru-RU" altLang="ru-RU" sz="2800" i="1" dirty="0"/>
          </a:p>
        </p:txBody>
      </p:sp>
      <p:pic>
        <p:nvPicPr>
          <p:cNvPr id="352263" name="Picture 7">
            <a:extLst>
              <a:ext uri="{FF2B5EF4-FFF2-40B4-BE49-F238E27FC236}">
                <a16:creationId xmlns:a16="http://schemas.microsoft.com/office/drawing/2014/main" id="{6E04738A-1DC3-4B79-80EA-BFC736B5E3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150" y="1917700"/>
            <a:ext cx="2425700" cy="302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2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226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9" name="Text Box 1027">
            <a:extLst>
              <a:ext uri="{FF2B5EF4-FFF2-40B4-BE49-F238E27FC236}">
                <a16:creationId xmlns:a16="http://schemas.microsoft.com/office/drawing/2014/main" id="{3F43FAD0-25CC-4C1F-A603-6C1318209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11125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Теорема</a:t>
            </a:r>
            <a:r>
              <a:rPr lang="ru-RU" altLang="ru-RU" sz="2800" dirty="0">
                <a:solidFill>
                  <a:srgbClr val="FF3300"/>
                </a:solidFill>
              </a:rPr>
              <a:t> 1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  <a:r>
              <a:rPr lang="ru-RU" altLang="ru-RU" sz="2800" b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(Первый признак параллелограмма.) Если в четырехугольнике две стороны равны и параллельны, то этот четырехугольник - параллелограмм.</a:t>
            </a:r>
          </a:p>
        </p:txBody>
      </p:sp>
      <p:pic>
        <p:nvPicPr>
          <p:cNvPr id="249872" name="Picture 1040">
            <a:extLst>
              <a:ext uri="{FF2B5EF4-FFF2-40B4-BE49-F238E27FC236}">
                <a16:creationId xmlns:a16="http://schemas.microsoft.com/office/drawing/2014/main" id="{1648CB88-8E64-4140-83FE-32C44E0B4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603756"/>
            <a:ext cx="4191000" cy="1960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9873" name="Text Box 1041">
            <a:extLst>
              <a:ext uri="{FF2B5EF4-FFF2-40B4-BE49-F238E27FC236}">
                <a16:creationId xmlns:a16="http://schemas.microsoft.com/office/drawing/2014/main" id="{83D3421A-8689-4E61-AA54-BBE2794C6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733800"/>
            <a:ext cx="89916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Доказательство.</a:t>
            </a:r>
            <a:r>
              <a:rPr lang="ru-RU" altLang="ru-RU" dirty="0">
                <a:cs typeface="Times New Roman" panose="02020603050405020304" pitchFamily="18" charset="0"/>
              </a:rPr>
              <a:t> Пусть в четырехугольнике </a:t>
            </a:r>
            <a:r>
              <a:rPr lang="en-US" altLang="ru-RU" i="1" dirty="0">
                <a:cs typeface="Times New Roman" panose="02020603050405020304" pitchFamily="18" charset="0"/>
              </a:rPr>
              <a:t>ABCD</a:t>
            </a:r>
            <a:r>
              <a:rPr lang="ru-RU" altLang="ru-RU" dirty="0">
                <a:cs typeface="Times New Roman" panose="02020603050405020304" pitchFamily="18" charset="0"/>
              </a:rPr>
              <a:t> стороны </a:t>
            </a:r>
            <a:r>
              <a:rPr lang="ru-RU" altLang="ru-RU" i="1" dirty="0">
                <a:cs typeface="Times New Roman" panose="02020603050405020304" pitchFamily="18" charset="0"/>
              </a:rPr>
              <a:t>АВ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CD</a:t>
            </a:r>
            <a:r>
              <a:rPr lang="ru-RU" altLang="ru-RU" dirty="0">
                <a:cs typeface="Times New Roman" panose="02020603050405020304" pitchFamily="18" charset="0"/>
              </a:rPr>
              <a:t> равны и параллельны. Проведем диагональ </a:t>
            </a:r>
            <a:r>
              <a:rPr lang="ru-RU" altLang="ru-RU" i="1" dirty="0">
                <a:cs typeface="Times New Roman" panose="02020603050405020304" pitchFamily="18" charset="0"/>
              </a:rPr>
              <a:t>АС</a:t>
            </a:r>
            <a:r>
              <a:rPr lang="ru-RU" altLang="ru-RU" dirty="0">
                <a:cs typeface="Times New Roman" panose="02020603050405020304" pitchFamily="18" charset="0"/>
              </a:rPr>
              <a:t>. Треугольники </a:t>
            </a:r>
            <a:r>
              <a:rPr lang="ru-RU" altLang="ru-RU" i="1" dirty="0">
                <a:cs typeface="Times New Roman" panose="02020603050405020304" pitchFamily="18" charset="0"/>
              </a:rPr>
              <a:t>АВС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ru-RU" altLang="ru-RU" i="1" dirty="0">
                <a:cs typeface="Times New Roman" panose="02020603050405020304" pitchFamily="18" charset="0"/>
              </a:rPr>
              <a:t>С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равны по первому признаку равенства треугольников (</a:t>
            </a:r>
            <a:r>
              <a:rPr lang="ru-RU" altLang="ru-RU" i="1" dirty="0">
                <a:cs typeface="Times New Roman" panose="02020603050405020304" pitchFamily="18" charset="0"/>
              </a:rPr>
              <a:t>АС</a:t>
            </a:r>
            <a:r>
              <a:rPr lang="ru-RU" altLang="ru-RU" dirty="0">
                <a:cs typeface="Times New Roman" panose="02020603050405020304" pitchFamily="18" charset="0"/>
              </a:rPr>
              <a:t> – общая сторона, </a:t>
            </a:r>
            <a:r>
              <a:rPr lang="ru-RU" altLang="ru-RU" i="1" dirty="0">
                <a:cs typeface="Times New Roman" panose="02020603050405020304" pitchFamily="18" charset="0"/>
              </a:rPr>
              <a:t>АВ = </a:t>
            </a:r>
            <a:r>
              <a:rPr lang="en-US" altLang="ru-RU" i="1" dirty="0">
                <a:cs typeface="Times New Roman" panose="02020603050405020304" pitchFamily="18" charset="0"/>
              </a:rPr>
              <a:t>CD</a:t>
            </a:r>
            <a:r>
              <a:rPr lang="ru-RU" altLang="ru-RU" dirty="0">
                <a:cs typeface="Times New Roman" panose="02020603050405020304" pitchFamily="18" charset="0"/>
              </a:rPr>
              <a:t> по условию, 1 = 2, как внутренние накрест лежащие углы). Поэтому внутренние накрест лежащие углы 3 и 4 равны. Следовательно, прямые </a:t>
            </a:r>
            <a:r>
              <a:rPr lang="en-US" altLang="ru-RU" i="1" dirty="0">
                <a:cs typeface="Times New Roman" panose="02020603050405020304" pitchFamily="18" charset="0"/>
              </a:rPr>
              <a:t>AD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ru-RU" altLang="ru-RU" i="1" dirty="0">
                <a:cs typeface="Times New Roman" panose="02020603050405020304" pitchFamily="18" charset="0"/>
              </a:rPr>
              <a:t>ВС</a:t>
            </a:r>
            <a:r>
              <a:rPr lang="ru-RU" altLang="ru-RU" dirty="0">
                <a:cs typeface="Times New Roman" panose="02020603050405020304" pitchFamily="18" charset="0"/>
              </a:rPr>
              <a:t> параллельны. Таким образом, противоположные стороны четырехугольника </a:t>
            </a:r>
            <a:r>
              <a:rPr lang="en-US" altLang="ru-RU" i="1" dirty="0">
                <a:cs typeface="Times New Roman" panose="02020603050405020304" pitchFamily="18" charset="0"/>
              </a:rPr>
              <a:t>ABCD</a:t>
            </a:r>
            <a:r>
              <a:rPr lang="ru-RU" altLang="ru-RU" dirty="0">
                <a:cs typeface="Times New Roman" panose="02020603050405020304" pitchFamily="18" charset="0"/>
              </a:rPr>
              <a:t> параллельны, и </a:t>
            </a:r>
            <a:r>
              <a:rPr lang="en-US" altLang="ru-RU" i="1" dirty="0">
                <a:cs typeface="Times New Roman" panose="02020603050405020304" pitchFamily="18" charset="0"/>
              </a:rPr>
              <a:t>ABCD</a:t>
            </a:r>
            <a:r>
              <a:rPr lang="ru-RU" altLang="ru-RU" dirty="0">
                <a:cs typeface="Times New Roman" panose="02020603050405020304" pitchFamily="18" charset="0"/>
              </a:rPr>
              <a:t> – параллелограмм. 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03184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9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7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9" name="Text Box 3">
            <a:extLst>
              <a:ext uri="{FF2B5EF4-FFF2-40B4-BE49-F238E27FC236}">
                <a16:creationId xmlns:a16="http://schemas.microsoft.com/office/drawing/2014/main" id="{19688529-CAD2-48FB-B4C6-D88B9E383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3099"/>
            <a:ext cx="89916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Теорема</a:t>
            </a:r>
            <a:r>
              <a:rPr lang="ru-RU" altLang="ru-RU" sz="2800" dirty="0">
                <a:solidFill>
                  <a:srgbClr val="FF3300"/>
                </a:solidFill>
              </a:rPr>
              <a:t> 2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. </a:t>
            </a:r>
            <a:r>
              <a:rPr lang="ru-RU" altLang="ru-RU" sz="2800" dirty="0">
                <a:cs typeface="Times New Roman" panose="02020603050405020304" pitchFamily="18" charset="0"/>
              </a:rPr>
              <a:t>(Второй признак параллелограмма.) Если в четырехугольнике противоположные стороны попарно равны, то этот четырехугольник - параллелограмм.</a:t>
            </a:r>
          </a:p>
        </p:txBody>
      </p:sp>
      <p:pic>
        <p:nvPicPr>
          <p:cNvPr id="342022" name="Picture 6">
            <a:extLst>
              <a:ext uri="{FF2B5EF4-FFF2-40B4-BE49-F238E27FC236}">
                <a16:creationId xmlns:a16="http://schemas.microsoft.com/office/drawing/2014/main" id="{899A5256-124A-4091-8185-184A3496FB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582739"/>
            <a:ext cx="3962400" cy="185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42027" name="Group 11">
            <a:extLst>
              <a:ext uri="{FF2B5EF4-FFF2-40B4-BE49-F238E27FC236}">
                <a16:creationId xmlns:a16="http://schemas.microsoft.com/office/drawing/2014/main" id="{2FC56CF6-C2C4-4E90-B4B7-BF217F8A2AFF}"/>
              </a:ext>
            </a:extLst>
          </p:cNvPr>
          <p:cNvGrpSpPr>
            <a:grpSpLocks/>
          </p:cNvGrpSpPr>
          <p:nvPr/>
        </p:nvGrpSpPr>
        <p:grpSpPr bwMode="auto">
          <a:xfrm>
            <a:off x="0" y="3470276"/>
            <a:ext cx="9144000" cy="3416301"/>
            <a:chOff x="0" y="2186"/>
            <a:chExt cx="5760" cy="2152"/>
          </a:xfrm>
        </p:grpSpPr>
        <p:sp>
          <p:nvSpPr>
            <p:cNvPr id="342021" name="Text Box 5">
              <a:extLst>
                <a:ext uri="{FF2B5EF4-FFF2-40B4-BE49-F238E27FC236}">
                  <a16:creationId xmlns:a16="http://schemas.microsoft.com/office/drawing/2014/main" id="{2FB20CB9-9194-4EBC-A3C8-016DE3D0B4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186"/>
              <a:ext cx="5760" cy="2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  <a:cs typeface="Times New Roman" panose="02020603050405020304" pitchFamily="18" charset="0"/>
                </a:rPr>
                <a:t>	Доказательство.</a:t>
              </a:r>
              <a:r>
                <a:rPr lang="ru-RU" altLang="ru-RU" dirty="0">
                  <a:cs typeface="Times New Roman" panose="02020603050405020304" pitchFamily="18" charset="0"/>
                </a:rPr>
                <a:t> Пусть в четырехугольнике </a:t>
              </a:r>
              <a:r>
                <a:rPr lang="ru-RU" altLang="ru-RU" i="1" dirty="0">
                  <a:cs typeface="Times New Roman" panose="02020603050405020304" pitchFamily="18" charset="0"/>
                </a:rPr>
                <a:t>АВСD</a:t>
              </a:r>
              <a:r>
                <a:rPr lang="ru-RU" altLang="ru-RU" dirty="0">
                  <a:cs typeface="Times New Roman" panose="02020603050405020304" pitchFamily="18" charset="0"/>
                </a:rPr>
                <a:t> имеют место равенства </a:t>
              </a:r>
              <a:r>
                <a:rPr lang="ru-RU" altLang="ru-RU" i="1" dirty="0">
                  <a:cs typeface="Times New Roman" panose="02020603050405020304" pitchFamily="18" charset="0"/>
                </a:rPr>
                <a:t>АВ = CD</a:t>
              </a:r>
              <a:r>
                <a:rPr lang="ru-RU" altLang="ru-RU" dirty="0">
                  <a:cs typeface="Times New Roman" panose="02020603050405020304" pitchFamily="18" charset="0"/>
                </a:rPr>
                <a:t>,</a:t>
              </a:r>
              <a:r>
                <a:rPr lang="ru-RU" altLang="ru-RU" i="1" dirty="0">
                  <a:cs typeface="Times New Roman" panose="02020603050405020304" pitchFamily="18" charset="0"/>
                </a:rPr>
                <a:t> BC = AD</a:t>
              </a:r>
              <a:r>
                <a:rPr lang="ru-RU" altLang="ru-RU" dirty="0">
                  <a:cs typeface="Times New Roman" panose="02020603050405020304" pitchFamily="18" charset="0"/>
                </a:rPr>
                <a:t>. Одна из диагоналей разбивает его на два треугольника. Пусть</a:t>
              </a:r>
              <a:r>
                <a:rPr lang="ru-RU" altLang="ru-RU" dirty="0"/>
                <a:t> </a:t>
              </a:r>
              <a:r>
                <a:rPr lang="ru-RU" altLang="ru-RU" dirty="0">
                  <a:cs typeface="Times New Roman" panose="02020603050405020304" pitchFamily="18" charset="0"/>
                </a:rPr>
                <a:t>это диагональ </a:t>
              </a:r>
              <a:r>
                <a:rPr lang="ru-RU" altLang="ru-RU" i="1" dirty="0">
                  <a:cs typeface="Times New Roman" panose="02020603050405020304" pitchFamily="18" charset="0"/>
                </a:rPr>
                <a:t>АС</a:t>
              </a:r>
              <a:r>
                <a:rPr lang="ru-RU" altLang="ru-RU" dirty="0">
                  <a:cs typeface="Times New Roman" panose="02020603050405020304" pitchFamily="18" charset="0"/>
                </a:rPr>
                <a:t>. Тогда треугольники </a:t>
              </a:r>
              <a:r>
                <a:rPr lang="ru-RU" altLang="ru-RU" i="1" dirty="0">
                  <a:cs typeface="Times New Roman" panose="02020603050405020304" pitchFamily="18" charset="0"/>
                </a:rPr>
                <a:t>АВС</a:t>
              </a:r>
              <a:r>
                <a:rPr lang="ru-RU" altLang="ru-RU" dirty="0">
                  <a:cs typeface="Times New Roman" panose="02020603050405020304" pitchFamily="18" charset="0"/>
                </a:rPr>
                <a:t> и </a:t>
              </a:r>
              <a:r>
                <a:rPr lang="ru-RU" altLang="ru-RU" i="1" dirty="0">
                  <a:cs typeface="Times New Roman" panose="02020603050405020304" pitchFamily="18" charset="0"/>
                </a:rPr>
                <a:t>CDA</a:t>
              </a:r>
              <a:r>
                <a:rPr lang="ru-RU" altLang="ru-RU" dirty="0">
                  <a:cs typeface="Times New Roman" panose="02020603050405020304" pitchFamily="18" charset="0"/>
                </a:rPr>
                <a:t> равны (по третьему признаку равенства треугольников). Следовательно, </a:t>
              </a:r>
              <a:r>
                <a:rPr lang="ru-RU" altLang="ru-RU" dirty="0"/>
                <a:t>   </a:t>
              </a:r>
              <a:r>
                <a:rPr lang="ru-RU" altLang="ru-RU" i="1" dirty="0">
                  <a:cs typeface="Times New Roman" panose="02020603050405020304" pitchFamily="18" charset="0"/>
                </a:rPr>
                <a:t>CAB = </a:t>
              </a:r>
              <a:r>
                <a:rPr lang="ru-RU" altLang="ru-RU" i="1" dirty="0"/>
                <a:t>   </a:t>
              </a:r>
              <a:r>
                <a:rPr lang="ru-RU" altLang="ru-RU" i="1" dirty="0">
                  <a:cs typeface="Times New Roman" panose="02020603050405020304" pitchFamily="18" charset="0"/>
                </a:rPr>
                <a:t>ACD</a:t>
              </a:r>
              <a:r>
                <a:rPr lang="ru-RU" altLang="ru-RU" dirty="0">
                  <a:cs typeface="Times New Roman" panose="02020603050405020304" pitchFamily="18" charset="0"/>
                </a:rPr>
                <a:t> и, значит, прямые </a:t>
              </a:r>
              <a:r>
                <a:rPr lang="ru-RU" altLang="ru-RU" i="1" dirty="0">
                  <a:cs typeface="Times New Roman" panose="02020603050405020304" pitchFamily="18" charset="0"/>
                </a:rPr>
                <a:t>АВ</a:t>
              </a:r>
              <a:r>
                <a:rPr lang="ru-RU" altLang="ru-RU" dirty="0">
                  <a:cs typeface="Times New Roman" panose="02020603050405020304" pitchFamily="18" charset="0"/>
                </a:rPr>
                <a:t> и </a:t>
              </a:r>
              <a:r>
                <a:rPr lang="ru-RU" altLang="ru-RU" i="1" dirty="0">
                  <a:cs typeface="Times New Roman" panose="02020603050405020304" pitchFamily="18" charset="0"/>
                </a:rPr>
                <a:t>CD</a:t>
              </a:r>
              <a:r>
                <a:rPr lang="ru-RU" altLang="ru-RU" dirty="0">
                  <a:cs typeface="Times New Roman" panose="02020603050405020304" pitchFamily="18" charset="0"/>
                </a:rPr>
                <a:t> параллельны. Аналогично, </a:t>
              </a:r>
              <a:r>
                <a:rPr lang="ru-RU" altLang="ru-RU" dirty="0"/>
                <a:t>  </a:t>
              </a:r>
              <a:r>
                <a:rPr lang="ru-RU" altLang="ru-RU" i="1" dirty="0">
                  <a:cs typeface="Times New Roman" panose="02020603050405020304" pitchFamily="18" charset="0"/>
                </a:rPr>
                <a:t>ACB = </a:t>
              </a:r>
              <a:r>
                <a:rPr lang="ru-RU" altLang="ru-RU" i="1" dirty="0"/>
                <a:t>  </a:t>
              </a:r>
              <a:r>
                <a:rPr lang="ru-RU" altLang="ru-RU" i="1" dirty="0">
                  <a:cs typeface="Times New Roman" panose="02020603050405020304" pitchFamily="18" charset="0"/>
                </a:rPr>
                <a:t>CAD</a:t>
              </a:r>
              <a:r>
                <a:rPr lang="ru-RU" altLang="ru-RU" dirty="0">
                  <a:cs typeface="Times New Roman" panose="02020603050405020304" pitchFamily="18" charset="0"/>
                </a:rPr>
                <a:t> и, значит, прямые </a:t>
              </a:r>
              <a:r>
                <a:rPr lang="ru-RU" altLang="ru-RU" i="1" dirty="0">
                  <a:cs typeface="Times New Roman" panose="02020603050405020304" pitchFamily="18" charset="0"/>
                </a:rPr>
                <a:t>ВС</a:t>
              </a:r>
              <a:r>
                <a:rPr lang="ru-RU" altLang="ru-RU" dirty="0">
                  <a:cs typeface="Times New Roman" panose="02020603050405020304" pitchFamily="18" charset="0"/>
                </a:rPr>
                <a:t> и </a:t>
              </a:r>
              <a:r>
                <a:rPr lang="ru-RU" altLang="ru-RU" i="1" dirty="0">
                  <a:cs typeface="Times New Roman" panose="02020603050405020304" pitchFamily="18" charset="0"/>
                </a:rPr>
                <a:t>AD</a:t>
              </a:r>
              <a:r>
                <a:rPr lang="ru-RU" altLang="ru-RU" dirty="0">
                  <a:cs typeface="Times New Roman" panose="02020603050405020304" pitchFamily="18" charset="0"/>
                </a:rPr>
                <a:t> параллельны. Таким образом, противоположные стороны четырехугольника </a:t>
              </a:r>
              <a:r>
                <a:rPr lang="ru-RU" altLang="ru-RU" i="1" dirty="0">
                  <a:cs typeface="Times New Roman" panose="02020603050405020304" pitchFamily="18" charset="0"/>
                </a:rPr>
                <a:t>ABCD</a:t>
              </a:r>
              <a:r>
                <a:rPr lang="ru-RU" altLang="ru-RU" dirty="0">
                  <a:cs typeface="Times New Roman" panose="02020603050405020304" pitchFamily="18" charset="0"/>
                </a:rPr>
                <a:t> параллельны и </a:t>
              </a:r>
              <a:r>
                <a:rPr lang="ru-RU" altLang="ru-RU" i="1" dirty="0">
                  <a:cs typeface="Times New Roman" panose="02020603050405020304" pitchFamily="18" charset="0"/>
                </a:rPr>
                <a:t>ABCD</a:t>
              </a:r>
              <a:r>
                <a:rPr lang="ru-RU" altLang="ru-RU" dirty="0">
                  <a:cs typeface="Times New Roman" panose="02020603050405020304" pitchFamily="18" charset="0"/>
                </a:rPr>
                <a:t> – параллелограмм. </a:t>
              </a:r>
            </a:p>
          </p:txBody>
        </p:sp>
        <p:graphicFrame>
          <p:nvGraphicFramePr>
            <p:cNvPr id="342023" name="Object 7">
              <a:extLst>
                <a:ext uri="{FF2B5EF4-FFF2-40B4-BE49-F238E27FC236}">
                  <a16:creationId xmlns:a16="http://schemas.microsoft.com/office/drawing/2014/main" id="{74BF5EDB-251E-41A6-9795-9FBE30B798F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488" y="3312"/>
            <a:ext cx="192" cy="1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304560" imgH="291960" progId="Equation.DSMT4">
                    <p:embed/>
                  </p:oleObj>
                </mc:Choice>
                <mc:Fallback>
                  <p:oleObj name="Equation" r:id="rId4" imgW="304560" imgH="29196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8" y="3312"/>
                          <a:ext cx="192" cy="1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2024" name="Object 8">
              <a:extLst>
                <a:ext uri="{FF2B5EF4-FFF2-40B4-BE49-F238E27FC236}">
                  <a16:creationId xmlns:a16="http://schemas.microsoft.com/office/drawing/2014/main" id="{8F7F4E78-48C9-486E-85C1-2BAA6F998AD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496" y="3312"/>
            <a:ext cx="192" cy="1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304560" imgH="291960" progId="Equation.DSMT4">
                    <p:embed/>
                  </p:oleObj>
                </mc:Choice>
                <mc:Fallback>
                  <p:oleObj name="Equation" r:id="rId6" imgW="304560" imgH="29196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6" y="3312"/>
                          <a:ext cx="192" cy="1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2025" name="Object 9">
              <a:extLst>
                <a:ext uri="{FF2B5EF4-FFF2-40B4-BE49-F238E27FC236}">
                  <a16:creationId xmlns:a16="http://schemas.microsoft.com/office/drawing/2014/main" id="{63E47420-995C-4773-8ACB-163A8C97A71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304" y="3552"/>
            <a:ext cx="192" cy="1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304560" imgH="291960" progId="Equation.DSMT4">
                    <p:embed/>
                  </p:oleObj>
                </mc:Choice>
                <mc:Fallback>
                  <p:oleObj name="Equation" r:id="rId8" imgW="304560" imgH="29196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04" y="3552"/>
                          <a:ext cx="192" cy="1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2026" name="Object 10">
              <a:extLst>
                <a:ext uri="{FF2B5EF4-FFF2-40B4-BE49-F238E27FC236}">
                  <a16:creationId xmlns:a16="http://schemas.microsoft.com/office/drawing/2014/main" id="{A022411E-7562-4442-A458-920A85C49E4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072" y="3552"/>
            <a:ext cx="192" cy="1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304560" imgH="291960" progId="Equation.DSMT4">
                    <p:embed/>
                  </p:oleObj>
                </mc:Choice>
                <mc:Fallback>
                  <p:oleObj name="Equation" r:id="rId9" imgW="304560" imgH="29196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72" y="3552"/>
                          <a:ext cx="192" cy="1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2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>
            <a:extLst>
              <a:ext uri="{FF2B5EF4-FFF2-40B4-BE49-F238E27FC236}">
                <a16:creationId xmlns:a16="http://schemas.microsoft.com/office/drawing/2014/main" id="{EDE64C04-7406-4D2E-BBD0-5BD2A4451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356355" name="Text Box 3">
            <a:extLst>
              <a:ext uri="{FF2B5EF4-FFF2-40B4-BE49-F238E27FC236}">
                <a16:creationId xmlns:a16="http://schemas.microsoft.com/office/drawing/2014/main" id="{260F7EBD-C3FD-4A6D-8ED9-318685A96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/>
              <a:t>	Суммы противоположных углов четырехугольника равны 180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Является ли</a:t>
            </a:r>
            <a:r>
              <a:rPr lang="ru-RU" altLang="ru-RU" sz="3200">
                <a:cs typeface="Times New Roman" panose="02020603050405020304" pitchFamily="18" charset="0"/>
              </a:rPr>
              <a:t> этот четырехугольник параллелограммом?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grpSp>
        <p:nvGrpSpPr>
          <p:cNvPr id="356363" name="Group 11">
            <a:extLst>
              <a:ext uri="{FF2B5EF4-FFF2-40B4-BE49-F238E27FC236}">
                <a16:creationId xmlns:a16="http://schemas.microsoft.com/office/drawing/2014/main" id="{BE97917B-15F6-4C88-8CA7-4E8E657D24C6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3124200"/>
            <a:ext cx="8610600" cy="2103438"/>
            <a:chOff x="144" y="1968"/>
            <a:chExt cx="5424" cy="1325"/>
          </a:xfrm>
        </p:grpSpPr>
        <p:sp>
          <p:nvSpPr>
            <p:cNvPr id="356357" name="Text Box 5">
              <a:extLst>
                <a:ext uri="{FF2B5EF4-FFF2-40B4-BE49-F238E27FC236}">
                  <a16:creationId xmlns:a16="http://schemas.microsoft.com/office/drawing/2014/main" id="{15F0B39B-ECE0-4CB9-82F0-9F54D6A902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2928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/>
                <a:t>Нет. </a:t>
              </a:r>
            </a:p>
          </p:txBody>
        </p:sp>
        <p:pic>
          <p:nvPicPr>
            <p:cNvPr id="356362" name="Picture 10">
              <a:extLst>
                <a:ext uri="{FF2B5EF4-FFF2-40B4-BE49-F238E27FC236}">
                  <a16:creationId xmlns:a16="http://schemas.microsoft.com/office/drawing/2014/main" id="{278C5ADF-1D76-48A9-84AF-553323799B4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1968"/>
              <a:ext cx="1629" cy="12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6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>
            <a:extLst>
              <a:ext uri="{FF2B5EF4-FFF2-40B4-BE49-F238E27FC236}">
                <a16:creationId xmlns:a16="http://schemas.microsoft.com/office/drawing/2014/main" id="{306161F6-FD19-4257-BE0D-16CB9E099F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368643" name="Text Box 3">
            <a:extLst>
              <a:ext uri="{FF2B5EF4-FFF2-40B4-BE49-F238E27FC236}">
                <a16:creationId xmlns:a16="http://schemas.microsoft.com/office/drawing/2014/main" id="{CFBA880D-CEE5-4866-A13E-C34BDEB8E5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/>
              <a:t>	Все углы четырехугольника равны.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Является ли</a:t>
            </a:r>
            <a:r>
              <a:rPr lang="ru-RU" altLang="ru-RU" sz="3200">
                <a:cs typeface="Times New Roman" panose="02020603050405020304" pitchFamily="18" charset="0"/>
              </a:rPr>
              <a:t> этот четырехугольник параллелограммом?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sp>
        <p:nvSpPr>
          <p:cNvPr id="368645" name="Text Box 5">
            <a:extLst>
              <a:ext uri="{FF2B5EF4-FFF2-40B4-BE49-F238E27FC236}">
                <a16:creationId xmlns:a16="http://schemas.microsoft.com/office/drawing/2014/main" id="{39AE50E4-DDF3-4703-8B81-F368250A9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6482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Да.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8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45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>
            <a:extLst>
              <a:ext uri="{FF2B5EF4-FFF2-40B4-BE49-F238E27FC236}">
                <a16:creationId xmlns:a16="http://schemas.microsoft.com/office/drawing/2014/main" id="{42D3ACD2-2594-485E-A727-5169DF3CFD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362499" name="Text Box 3">
            <a:extLst>
              <a:ext uri="{FF2B5EF4-FFF2-40B4-BE49-F238E27FC236}">
                <a16:creationId xmlns:a16="http://schemas.microsoft.com/office/drawing/2014/main" id="{6C51E3E4-721C-4EC4-B57B-36F482F38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/>
              <a:t>	Суммы соседних углов четырехугольника равны 180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Является ли</a:t>
            </a:r>
            <a:r>
              <a:rPr lang="ru-RU" altLang="ru-RU" sz="3200">
                <a:cs typeface="Times New Roman" panose="02020603050405020304" pitchFamily="18" charset="0"/>
              </a:rPr>
              <a:t> этот четырехугольник параллелограммом?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sp>
        <p:nvSpPr>
          <p:cNvPr id="362500" name="Text Box 4">
            <a:extLst>
              <a:ext uri="{FF2B5EF4-FFF2-40B4-BE49-F238E27FC236}">
                <a16:creationId xmlns:a16="http://schemas.microsoft.com/office/drawing/2014/main" id="{F407BCC4-4075-4F5E-B687-01624E4606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648200"/>
            <a:ext cx="8610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Решение.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В этом случае противоположные стороны четырехугольника параллельны, значит, он является параллелограммом.</a:t>
            </a:r>
          </a:p>
        </p:txBody>
      </p:sp>
      <p:pic>
        <p:nvPicPr>
          <p:cNvPr id="362501" name="Picture 5">
            <a:extLst>
              <a:ext uri="{FF2B5EF4-FFF2-40B4-BE49-F238E27FC236}">
                <a16:creationId xmlns:a16="http://schemas.microsoft.com/office/drawing/2014/main" id="{879B596A-E84C-43A3-99F0-04F60C244A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362200"/>
            <a:ext cx="3494088" cy="200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2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50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>
            <a:extLst>
              <a:ext uri="{FF2B5EF4-FFF2-40B4-BE49-F238E27FC236}">
                <a16:creationId xmlns:a16="http://schemas.microsoft.com/office/drawing/2014/main" id="{F395CB3B-F74B-43D4-B11E-9F4440FDDB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358403" name="Text Box 3">
            <a:extLst>
              <a:ext uri="{FF2B5EF4-FFF2-40B4-BE49-F238E27FC236}">
                <a16:creationId xmlns:a16="http://schemas.microsoft.com/office/drawing/2014/main" id="{8DF38331-B832-4EBB-92B5-AFA2297A34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/>
              <a:t>	Противоположные углы четырехугольника равны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  <a:r>
              <a:rPr lang="ru-RU" altLang="ru-RU" sz="3200"/>
              <a:t>Является ли</a:t>
            </a:r>
            <a:r>
              <a:rPr lang="ru-RU" altLang="ru-RU" sz="3200">
                <a:cs typeface="Times New Roman" panose="02020603050405020304" pitchFamily="18" charset="0"/>
              </a:rPr>
              <a:t> этот четырехугольник параллелограммом?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sp>
        <p:nvSpPr>
          <p:cNvPr id="358404" name="Text Box 4">
            <a:extLst>
              <a:ext uri="{FF2B5EF4-FFF2-40B4-BE49-F238E27FC236}">
                <a16:creationId xmlns:a16="http://schemas.microsoft.com/office/drawing/2014/main" id="{BF8E2F3E-DEE7-4615-89C4-A4864528A0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648200"/>
            <a:ext cx="8839200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Решение.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/>
              <a:t>В этом случае сумма соседних углов равна 180</a:t>
            </a:r>
            <a:r>
              <a:rPr lang="ru-RU" altLang="ru-RU" sz="2800" baseline="30000" dirty="0"/>
              <a:t>о</a:t>
            </a:r>
            <a:r>
              <a:rPr lang="ru-RU" altLang="ru-RU" sz="2800" dirty="0"/>
              <a:t>. Следовательно, противоположные стороны четырехугольника параллельны, значит, он является параллелограммом.</a:t>
            </a:r>
          </a:p>
        </p:txBody>
      </p:sp>
      <p:pic>
        <p:nvPicPr>
          <p:cNvPr id="358405" name="Picture 5">
            <a:extLst>
              <a:ext uri="{FF2B5EF4-FFF2-40B4-BE49-F238E27FC236}">
                <a16:creationId xmlns:a16="http://schemas.microsoft.com/office/drawing/2014/main" id="{A5288655-591E-4AF0-BAB7-5C2FBDB6A5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362200"/>
            <a:ext cx="3494088" cy="200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8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0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>
            <a:extLst>
              <a:ext uri="{FF2B5EF4-FFF2-40B4-BE49-F238E27FC236}">
                <a16:creationId xmlns:a16="http://schemas.microsoft.com/office/drawing/2014/main" id="{E5126CE9-E748-4A64-9195-2A22B2BDBE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364547" name="Text Box 3">
            <a:extLst>
              <a:ext uri="{FF2B5EF4-FFF2-40B4-BE49-F238E27FC236}">
                <a16:creationId xmlns:a16="http://schemas.microsoft.com/office/drawing/2014/main" id="{D419AE18-F574-46DE-979A-2B8BF9D6A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3200">
                <a:cs typeface="Times New Roman" panose="02020603050405020304" pitchFamily="18" charset="0"/>
              </a:rPr>
              <a:t>Две стороны четырехугольника параллельны, а две другие равны. Верно ли утверждение о том, что этот четырехугольник является параллелограммом?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grpSp>
        <p:nvGrpSpPr>
          <p:cNvPr id="364548" name="Group 4">
            <a:extLst>
              <a:ext uri="{FF2B5EF4-FFF2-40B4-BE49-F238E27FC236}">
                <a16:creationId xmlns:a16="http://schemas.microsoft.com/office/drawing/2014/main" id="{CAEE95C5-997B-4D85-96AC-DF3917B9B7A9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3352800"/>
            <a:ext cx="8001000" cy="2332038"/>
            <a:chOff x="336" y="2112"/>
            <a:chExt cx="5040" cy="1469"/>
          </a:xfrm>
        </p:grpSpPr>
        <p:sp>
          <p:nvSpPr>
            <p:cNvPr id="364549" name="Text Box 5">
              <a:extLst>
                <a:ext uri="{FF2B5EF4-FFF2-40B4-BE49-F238E27FC236}">
                  <a16:creationId xmlns:a16="http://schemas.microsoft.com/office/drawing/2014/main" id="{A179CC30-EBBE-4786-B69A-85837790BE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216"/>
              <a:ext cx="50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/>
                <a:t>Нет.</a:t>
              </a:r>
            </a:p>
          </p:txBody>
        </p:sp>
        <p:pic>
          <p:nvPicPr>
            <p:cNvPr id="364550" name="Picture 6">
              <a:extLst>
                <a:ext uri="{FF2B5EF4-FFF2-40B4-BE49-F238E27FC236}">
                  <a16:creationId xmlns:a16="http://schemas.microsoft.com/office/drawing/2014/main" id="{879A2F80-51B2-4F26-ABD6-60A069B126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2" y="2112"/>
              <a:ext cx="1811" cy="11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4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>
            <a:extLst>
              <a:ext uri="{FF2B5EF4-FFF2-40B4-BE49-F238E27FC236}">
                <a16:creationId xmlns:a16="http://schemas.microsoft.com/office/drawing/2014/main" id="{670F17FC-CCAE-4ADE-90B5-8D626AFE07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360451" name="Text Box 3">
            <a:extLst>
              <a:ext uri="{FF2B5EF4-FFF2-40B4-BE49-F238E27FC236}">
                <a16:creationId xmlns:a16="http://schemas.microsoft.com/office/drawing/2014/main" id="{9F62C7B0-9A0A-4018-9047-E3FBA88D26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/>
              <a:t>	В четырехугольнике </a:t>
            </a:r>
            <a:r>
              <a:rPr lang="en-US" altLang="ru-RU" sz="3200" i="1"/>
              <a:t>ABCD AB = AD </a:t>
            </a:r>
            <a:r>
              <a:rPr lang="ru-RU" altLang="ru-RU" sz="3200"/>
              <a:t>и </a:t>
            </a:r>
            <a:r>
              <a:rPr lang="en-US" altLang="ru-RU" sz="3200" i="1"/>
              <a:t>BC = CD</a:t>
            </a:r>
            <a:r>
              <a:rPr lang="en-US" altLang="ru-RU" sz="3200"/>
              <a:t>.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Является ли</a:t>
            </a:r>
            <a:r>
              <a:rPr lang="ru-RU" altLang="ru-RU" sz="3200">
                <a:cs typeface="Times New Roman" panose="02020603050405020304" pitchFamily="18" charset="0"/>
              </a:rPr>
              <a:t> этот четырехугольник параллелограммом?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grpSp>
        <p:nvGrpSpPr>
          <p:cNvPr id="360455" name="Group 7">
            <a:extLst>
              <a:ext uri="{FF2B5EF4-FFF2-40B4-BE49-F238E27FC236}">
                <a16:creationId xmlns:a16="http://schemas.microsoft.com/office/drawing/2014/main" id="{282151C0-CAED-4198-B627-A70816BCD4E1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2590800"/>
            <a:ext cx="8610600" cy="2636838"/>
            <a:chOff x="144" y="1632"/>
            <a:chExt cx="5424" cy="1661"/>
          </a:xfrm>
        </p:grpSpPr>
        <p:sp>
          <p:nvSpPr>
            <p:cNvPr id="360452" name="Text Box 4">
              <a:extLst>
                <a:ext uri="{FF2B5EF4-FFF2-40B4-BE49-F238E27FC236}">
                  <a16:creationId xmlns:a16="http://schemas.microsoft.com/office/drawing/2014/main" id="{67B0AF63-D599-4F32-A5C4-B26E0A1836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2928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/>
                <a:t>Нет.</a:t>
              </a:r>
            </a:p>
          </p:txBody>
        </p:sp>
        <p:pic>
          <p:nvPicPr>
            <p:cNvPr id="360454" name="Picture 6">
              <a:extLst>
                <a:ext uri="{FF2B5EF4-FFF2-40B4-BE49-F238E27FC236}">
                  <a16:creationId xmlns:a16="http://schemas.microsoft.com/office/drawing/2014/main" id="{71D980E7-B298-4F1A-9700-DB329657CB7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6" y="1632"/>
              <a:ext cx="1703" cy="1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0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2165</TotalTime>
  <Words>928</Words>
  <Application>Microsoft Office PowerPoint</Application>
  <PresentationFormat>Экран (4:3)</PresentationFormat>
  <Paragraphs>91</Paragraphs>
  <Slides>19</Slides>
  <Notes>19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2" baseType="lpstr">
      <vt:lpstr>Times New Roman</vt:lpstr>
      <vt:lpstr>Оформление по умолчанию</vt:lpstr>
      <vt:lpstr>MathType 5.0 Equation</vt:lpstr>
      <vt:lpstr>2. Признаки параллелограмма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82</cp:revision>
  <dcterms:created xsi:type="dcterms:W3CDTF">2008-04-30T05:51:18Z</dcterms:created>
  <dcterms:modified xsi:type="dcterms:W3CDTF">2021-07-03T13:10:06Z</dcterms:modified>
</cp:coreProperties>
</file>