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511" r:id="rId2"/>
    <p:sldId id="355" r:id="rId3"/>
    <p:sldId id="422" r:id="rId4"/>
    <p:sldId id="512" r:id="rId5"/>
    <p:sldId id="473" r:id="rId6"/>
    <p:sldId id="513" r:id="rId7"/>
    <p:sldId id="421" r:id="rId8"/>
    <p:sldId id="430" r:id="rId9"/>
    <p:sldId id="494" r:id="rId10"/>
    <p:sldId id="495" r:id="rId11"/>
    <p:sldId id="416" r:id="rId12"/>
    <p:sldId id="487" r:id="rId13"/>
    <p:sldId id="501" r:id="rId14"/>
    <p:sldId id="504" r:id="rId15"/>
    <p:sldId id="505" r:id="rId16"/>
    <p:sldId id="506" r:id="rId17"/>
    <p:sldId id="503" r:id="rId18"/>
    <p:sldId id="502" r:id="rId19"/>
    <p:sldId id="467" r:id="rId20"/>
    <p:sldId id="417" r:id="rId21"/>
    <p:sldId id="477" r:id="rId22"/>
    <p:sldId id="486" r:id="rId23"/>
    <p:sldId id="500" r:id="rId24"/>
    <p:sldId id="418" r:id="rId25"/>
    <p:sldId id="489" r:id="rId26"/>
    <p:sldId id="490" r:id="rId27"/>
    <p:sldId id="507" r:id="rId28"/>
    <p:sldId id="508" r:id="rId29"/>
    <p:sldId id="491" r:id="rId30"/>
    <p:sldId id="482" r:id="rId31"/>
    <p:sldId id="664" r:id="rId32"/>
    <p:sldId id="665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4" d="100"/>
          <a:sy n="94" d="100"/>
        </p:scale>
        <p:origin x="4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A31072A-AA78-4C97-9880-479D54662F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2DB89F-9285-4C64-A4A9-3D58269DFA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107761B-4B32-4FA9-A4FA-21FC9566603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3EDCB-BE6C-4D40-BD17-FCA52EC583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AC7871E-4483-47F1-AE1A-2B6FED992B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38AC600-C9F6-4059-98CE-FD6C772AC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E3AB33-0B6C-461F-8F47-CBACAB9AF73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C36623-BA76-4519-8689-C3B5C23A26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EF701-3A9E-4264-A68C-15DEC021F470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1C4057C-3A79-4FF0-977E-5137510885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C9171BB1-A003-4F9A-B1B9-A48896DED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53469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3E0A89-D0D3-4B77-BE0D-EF1464884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52FB66-9150-48BE-AE05-A5F0ED5D112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C6D707AB-3B99-4396-B5F2-3131CE4F19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E36E519E-A551-4121-8B41-B91461602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9FC85F-3464-49BD-AD02-A0EDB66F68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EB878-4CBB-4F62-8EB6-D9E21FEAAAF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C9D5D3E3-9659-43AA-AD44-3998FB656C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BD2FE65D-845C-4833-8D25-D0311EF3C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EB39A8-8ABC-44DB-882E-F34AB07EF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0BBAA-4E51-4739-A1AD-A66DAFF9BE3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56034" name="Rectangle 1026">
            <a:extLst>
              <a:ext uri="{FF2B5EF4-FFF2-40B4-BE49-F238E27FC236}">
                <a16:creationId xmlns:a16="http://schemas.microsoft.com/office/drawing/2014/main" id="{50295836-94E5-46D7-A773-9813E6106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6035" name="Rectangle 1027">
            <a:extLst>
              <a:ext uri="{FF2B5EF4-FFF2-40B4-BE49-F238E27FC236}">
                <a16:creationId xmlns:a16="http://schemas.microsoft.com/office/drawing/2014/main" id="{D3BC9F49-F55E-4DD9-99C7-A19B397E5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F6C6BD-D15F-47D6-87D1-56AA21F6EA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7E227C-C5AD-439C-83AA-F5AB64BF15B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86754" name="Rectangle 1026">
            <a:extLst>
              <a:ext uri="{FF2B5EF4-FFF2-40B4-BE49-F238E27FC236}">
                <a16:creationId xmlns:a16="http://schemas.microsoft.com/office/drawing/2014/main" id="{0D70C8D1-24F2-4CA5-9948-CC3ADC7FE1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6755" name="Rectangle 1027">
            <a:extLst>
              <a:ext uri="{FF2B5EF4-FFF2-40B4-BE49-F238E27FC236}">
                <a16:creationId xmlns:a16="http://schemas.microsoft.com/office/drawing/2014/main" id="{BB7BB0A0-804D-4BE7-910C-6F1166B3E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500E3A-D86A-46DB-A90F-81D6B17B8C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638AD-831F-4F3D-BED1-53CDF49AD55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92898" name="Rectangle 1026">
            <a:extLst>
              <a:ext uri="{FF2B5EF4-FFF2-40B4-BE49-F238E27FC236}">
                <a16:creationId xmlns:a16="http://schemas.microsoft.com/office/drawing/2014/main" id="{0A89B159-B472-41E4-BC82-13476007C3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2899" name="Rectangle 1027">
            <a:extLst>
              <a:ext uri="{FF2B5EF4-FFF2-40B4-BE49-F238E27FC236}">
                <a16:creationId xmlns:a16="http://schemas.microsoft.com/office/drawing/2014/main" id="{74900289-FF21-4CED-B7CC-DD907E7CF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8B90ED-573B-4C2D-A7AC-6F7B4FAD11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464F0-4BA9-4F66-B2BC-BFFDFDD6CF88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94946" name="Rectangle 2">
            <a:extLst>
              <a:ext uri="{FF2B5EF4-FFF2-40B4-BE49-F238E27FC236}">
                <a16:creationId xmlns:a16="http://schemas.microsoft.com/office/drawing/2014/main" id="{6D6E3AD5-B85C-433C-B62D-1AA6AF59CE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4947" name="Rectangle 3">
            <a:extLst>
              <a:ext uri="{FF2B5EF4-FFF2-40B4-BE49-F238E27FC236}">
                <a16:creationId xmlns:a16="http://schemas.microsoft.com/office/drawing/2014/main" id="{393A1882-49FF-48B1-908E-3A2C47B0E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89010F-FBF3-41BB-ABA3-CAD4BCC4F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7FB13-F7FF-473B-BA17-9069A9A1999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96994" name="Rectangle 1026">
            <a:extLst>
              <a:ext uri="{FF2B5EF4-FFF2-40B4-BE49-F238E27FC236}">
                <a16:creationId xmlns:a16="http://schemas.microsoft.com/office/drawing/2014/main" id="{76EC6A05-FFCE-4315-9D02-74D73F59E1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6995" name="Rectangle 1027">
            <a:extLst>
              <a:ext uri="{FF2B5EF4-FFF2-40B4-BE49-F238E27FC236}">
                <a16:creationId xmlns:a16="http://schemas.microsoft.com/office/drawing/2014/main" id="{C0A898D6-119B-48A1-8C84-5FB7B2B5E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975FAF-8378-4236-9F4B-650431A22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9D895-2409-4DDB-BF82-8C2D9928AF3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90850" name="Rectangle 1026">
            <a:extLst>
              <a:ext uri="{FF2B5EF4-FFF2-40B4-BE49-F238E27FC236}">
                <a16:creationId xmlns:a16="http://schemas.microsoft.com/office/drawing/2014/main" id="{33356C96-A79D-4F71-81FB-6DA700E49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0851" name="Rectangle 1027">
            <a:extLst>
              <a:ext uri="{FF2B5EF4-FFF2-40B4-BE49-F238E27FC236}">
                <a16:creationId xmlns:a16="http://schemas.microsoft.com/office/drawing/2014/main" id="{DC6CA2CD-5FBF-421D-82F1-566AADF17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230ED5-D50D-4A44-834D-80BE213A5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4F8BE-E44F-497E-A0F3-BEEEEF9FDACF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88802" name="Rectangle 1026">
            <a:extLst>
              <a:ext uri="{FF2B5EF4-FFF2-40B4-BE49-F238E27FC236}">
                <a16:creationId xmlns:a16="http://schemas.microsoft.com/office/drawing/2014/main" id="{A033138A-4A46-473E-9F79-6B144F7CC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8803" name="Rectangle 1027">
            <a:extLst>
              <a:ext uri="{FF2B5EF4-FFF2-40B4-BE49-F238E27FC236}">
                <a16:creationId xmlns:a16="http://schemas.microsoft.com/office/drawing/2014/main" id="{47575616-DEFF-489C-A14D-10B05BD0C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637F5-D2A8-413F-934D-C88A75AA2E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B5697-7542-4641-A0D8-1E20B5D629E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71EAB880-02C2-4361-9181-A134CDD510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4A1C8C4C-43A3-4854-8E86-775EA3467D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C36623-BA76-4519-8689-C3B5C23A26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EF701-3A9E-4264-A68C-15DEC021F470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1C4057C-3A79-4FF0-977E-5137510885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C9171BB1-A003-4F9A-B1B9-A48896DED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70461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714C00-47A9-4A6D-BF8E-854966987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651B06-7697-4EF9-AFEE-EA80966DC920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A52B8C21-4C99-4E35-88EF-7545CE2835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3DBC8B61-8F02-4AE6-90B0-88AA1DD62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71DB65-D255-447E-95CA-4B72636446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AF7D64-0A96-48FE-A8D9-ED5872901B2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5797FC78-C39F-4462-B3A0-3AEE97969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9AB3BD4E-2FBD-4D4D-9654-811296F2E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FB5743-3D11-4FDB-90D4-1850B6209E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ACA223-3CF6-4337-B0A0-34345BF0DA5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70D700F0-3685-42E2-8304-A00CC9EA2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FD50AB3F-0320-4015-A0DC-F96E7DC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70AEE6-8EE2-40CE-BB40-D2DEF49F4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033A2-5044-49BF-BCC2-423C63623A3B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584706" name="Rectangle 2">
            <a:extLst>
              <a:ext uri="{FF2B5EF4-FFF2-40B4-BE49-F238E27FC236}">
                <a16:creationId xmlns:a16="http://schemas.microsoft.com/office/drawing/2014/main" id="{5664B27C-7708-4188-B6F3-8FE921AECD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4707" name="Rectangle 3">
            <a:extLst>
              <a:ext uri="{FF2B5EF4-FFF2-40B4-BE49-F238E27FC236}">
                <a16:creationId xmlns:a16="http://schemas.microsoft.com/office/drawing/2014/main" id="{573D6E71-3D42-44EF-8871-527F37D37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9275BD-4F07-44A9-87A0-8C9A63D9E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2295C-5D57-4BDA-B614-28D312B64BDC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00F11D4E-4A47-4EA9-9CAD-2CC6AE4543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75579B45-0B39-4202-8B82-06F798AE2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28E20C-B555-4D0E-A4B1-E72795B1F5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30679E-67AD-4D7D-8FA7-A4A5680728EC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BEF7C7C3-ECF0-45AC-BF95-4C68882340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280EB4B4-C814-456B-B199-919556A3C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0D2131-3B88-4CFE-85EB-04DE45EF20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8DF7E-ED88-4635-9E84-E5BF79B0F1B5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4B44169E-9977-49DA-9996-807296C19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2179" name="Rectangle 3">
            <a:extLst>
              <a:ext uri="{FF2B5EF4-FFF2-40B4-BE49-F238E27FC236}">
                <a16:creationId xmlns:a16="http://schemas.microsoft.com/office/drawing/2014/main" id="{1993DCB2-5115-49AB-8682-56B58AA45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3D2998-3443-489E-BC7E-BB824B7FE2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CC4A3-C81F-413F-9420-9BCE3DE951C4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99042" name="Rectangle 2">
            <a:extLst>
              <a:ext uri="{FF2B5EF4-FFF2-40B4-BE49-F238E27FC236}">
                <a16:creationId xmlns:a16="http://schemas.microsoft.com/office/drawing/2014/main" id="{E988124E-85D6-460E-971C-D51073875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9043" name="Rectangle 3">
            <a:extLst>
              <a:ext uri="{FF2B5EF4-FFF2-40B4-BE49-F238E27FC236}">
                <a16:creationId xmlns:a16="http://schemas.microsoft.com/office/drawing/2014/main" id="{90B6AD87-ACDA-4872-B861-AA43C683E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B5D684-A7E3-4F43-A44E-94F7BB1D6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7F4AD-11FB-4857-8614-054BC6A441A9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601090" name="Rectangle 2">
            <a:extLst>
              <a:ext uri="{FF2B5EF4-FFF2-40B4-BE49-F238E27FC236}">
                <a16:creationId xmlns:a16="http://schemas.microsoft.com/office/drawing/2014/main" id="{50968F98-3282-4A72-8F1F-CB6C38FDC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1091" name="Rectangle 3">
            <a:extLst>
              <a:ext uri="{FF2B5EF4-FFF2-40B4-BE49-F238E27FC236}">
                <a16:creationId xmlns:a16="http://schemas.microsoft.com/office/drawing/2014/main" id="{6A9317B3-3E7D-4AAD-A29C-F7107BEA2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46630A-605F-42E7-86D5-6B8CDA5AD5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10CDD5-4657-46FA-AD96-3748A0F53EC2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64226" name="Rectangle 2">
            <a:extLst>
              <a:ext uri="{FF2B5EF4-FFF2-40B4-BE49-F238E27FC236}">
                <a16:creationId xmlns:a16="http://schemas.microsoft.com/office/drawing/2014/main" id="{4E9C1848-F488-44B4-860D-C6518E71B4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4227" name="Rectangle 3">
            <a:extLst>
              <a:ext uri="{FF2B5EF4-FFF2-40B4-BE49-F238E27FC236}">
                <a16:creationId xmlns:a16="http://schemas.microsoft.com/office/drawing/2014/main" id="{ADDAB677-616B-488B-9E53-354B52801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9BBEA4-46E3-49D6-AF86-F5A37B2EE3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23678-6FB3-4A87-92EA-AF3A544CE16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D86CE568-9DEE-451C-80DD-FBD2AF429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CB6B01A9-CE34-4C6F-9A2E-82E70092A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B9952F-B074-4B83-9A3F-E879D7EDC5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3F3BA-B29C-4D84-B454-918F5C87097A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067021D3-7D21-4D4A-8C5E-C8E64CA76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0DFEBCA1-CD8C-4B30-AF91-A484C903E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8CA145-A9D3-4DFC-A4A7-ADA4CE2422C0}" type="slidenum">
              <a:rPr lang="ru-RU" sz="1200" smtClean="0"/>
              <a:pPr eaLnBrk="1" hangingPunct="1"/>
              <a:t>31</a:t>
            </a:fld>
            <a:endParaRPr lang="ru-RU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8CA145-A9D3-4DFC-A4A7-ADA4CE2422C0}" type="slidenum">
              <a:rPr lang="ru-RU" sz="1200" smtClean="0"/>
              <a:pPr eaLnBrk="1" hangingPunct="1"/>
              <a:t>32</a:t>
            </a:fld>
            <a:endParaRPr lang="ru-RU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9BBEA4-46E3-49D6-AF86-F5A37B2EE3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23678-6FB3-4A87-92EA-AF3A544CE16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D86CE568-9DEE-451C-80DD-FBD2AF429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CB6B01A9-CE34-4C6F-9A2E-82E70092A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78768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659C25-03CC-4111-A06B-C99819FB7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8C22D-FDD5-4669-A73B-8F2DD573F39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3026" name="Rectangle 1026">
            <a:extLst>
              <a:ext uri="{FF2B5EF4-FFF2-40B4-BE49-F238E27FC236}">
                <a16:creationId xmlns:a16="http://schemas.microsoft.com/office/drawing/2014/main" id="{515978FB-7DE4-4390-B6AF-44622C7B32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7" name="Rectangle 1027">
            <a:extLst>
              <a:ext uri="{FF2B5EF4-FFF2-40B4-BE49-F238E27FC236}">
                <a16:creationId xmlns:a16="http://schemas.microsoft.com/office/drawing/2014/main" id="{1C8EECC7-F05C-4A89-93DE-BAA4C5964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659C25-03CC-4111-A06B-C99819FB7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8C22D-FDD5-4669-A73B-8F2DD573F39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13026" name="Rectangle 1026">
            <a:extLst>
              <a:ext uri="{FF2B5EF4-FFF2-40B4-BE49-F238E27FC236}">
                <a16:creationId xmlns:a16="http://schemas.microsoft.com/office/drawing/2014/main" id="{515978FB-7DE4-4390-B6AF-44622C7B32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7" name="Rectangle 1027">
            <a:extLst>
              <a:ext uri="{FF2B5EF4-FFF2-40B4-BE49-F238E27FC236}">
                <a16:creationId xmlns:a16="http://schemas.microsoft.com/office/drawing/2014/main" id="{1C8EECC7-F05C-4A89-93DE-BAA4C5964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45089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EC7F5E-6C7F-480E-B784-B86BFBF703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989B4-1D4C-4ABA-9F4A-8BDA7C8604B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492BF9A0-8BCF-4EDC-9C40-24E58E18BE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53F8FE63-1F83-44A0-ADA8-870DC3CA7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AE906B-6B50-4C14-BEE4-A6EC0F731D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64D3B-9571-4F06-AFAE-30BB2D5F9C73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777E1BB1-B5A7-48C2-BF33-BF96189839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E5ADC690-6334-470A-BF7D-30C48C583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B059A6-92DC-4E95-8B0C-23B7539271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AF36E-51CE-42F0-B3B9-9EF1A2D2CFA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72418" name="Rectangle 2">
            <a:extLst>
              <a:ext uri="{FF2B5EF4-FFF2-40B4-BE49-F238E27FC236}">
                <a16:creationId xmlns:a16="http://schemas.microsoft.com/office/drawing/2014/main" id="{01873E51-1144-4901-840C-CD359670D2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2419" name="Rectangle 3">
            <a:extLst>
              <a:ext uri="{FF2B5EF4-FFF2-40B4-BE49-F238E27FC236}">
                <a16:creationId xmlns:a16="http://schemas.microsoft.com/office/drawing/2014/main" id="{285C72CE-32BF-4236-93C1-D7D29C899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95348-FB11-4008-ADC6-845C99370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7873E5-2FB1-4FF0-B2C3-A0C5EB460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64CD11-ED04-4B91-91C4-B3606157E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108166-CA3F-4B2C-AB2B-CB3CF16C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B5897C-D413-4EDD-AFEE-AD57F389E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1648F-4DB3-48DA-AB70-6DC244A4CD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680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914BE-839D-4FF3-82F8-3B15EEB5E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1BE6E2-3ED6-4095-BAB3-444F43E89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B28F2-F30E-41FB-AC5A-D846B6943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D0B9D7-35A6-47D2-9FB8-3D9CDF0AA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A0E665-CDFC-4356-9540-8DABCCDB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213C7-8662-4990-ADB7-FDF095D917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833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E84F5C-9BE3-4CEA-8E7C-CF30A43CB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D7C306-F2D1-4BC6-A73A-9833A467D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71C029-3A3B-4223-A622-9491CC9E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341977-F2D9-4757-A2E2-AA42CB94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8F5EEE-776C-4D37-9B92-A8CCEACF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F77AB-D7EF-4A56-B833-29D9989B1E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079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05E9C-C766-4D0D-9127-6DA486A9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855F50-D90C-4D14-A96B-6DF53536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5DC4EE-CFBB-478A-AD4D-31580A77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B0C76C-FC26-406A-A617-7570773A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AA94FB-54DF-48E0-9986-BDE9B698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D7B41-07F9-452D-8C6E-F48601BF2F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467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56C10-DCFF-4BFD-868B-B359154AB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70E429-C3FC-49B7-B958-8678BF692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59963C-8089-47EF-9C4C-7C1217D15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D7DF73-2012-4D69-A20F-437C3D80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08253-AA83-436B-A457-B02CD483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7BCFE-2A82-4D42-8B70-344D321DE7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69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4E051-4330-4186-BBDC-364E21999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58450E-3A59-429A-991D-2E777B758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F6B2B0-BDF9-4DB9-8153-20C62FEB0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16A31A-FDBA-40DA-943F-29A0EDF1C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2C61FC-3DFF-45CC-BD6A-690F5030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698FD7-4BA1-42F9-B07B-0D130CEB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9319B-8913-41A7-9762-70C64F89DC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292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E9825-B498-4342-851B-87061D63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9A5EE2-DE12-4738-B658-7545AF8D6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F9C8FE-0ADA-48A5-9D86-8678B29CC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640859-269F-432C-903C-39489095C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13BB26-91C3-4A31-8901-A52874CC7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CB326F-4B54-4CE0-97A1-A36DECD7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597A997-5592-4557-BF1D-FD8985BB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8F65AC-101D-48C0-BB6F-504E8B46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ABDBA-888A-44B1-B1F3-44716C9012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336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04E07D-F96E-4EFB-8C5B-A242CC4F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186E54-DB30-4F47-B11F-83AC82CC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4A9B77-EE16-411E-AF81-E3DBA767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7EF4C7-D7D4-4209-8D24-19991AFC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3B510-C75C-4B0D-9105-19C76CAC24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08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305849-85E7-4CA6-9547-B8893C4DD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553828-B567-4E61-8684-F8902BBC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AC8D59-34F0-47E7-AB37-FBD325A9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729F4-C6FC-4E88-A746-B4AFD917C5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24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E9156-C128-4A6F-814F-73A2FEAC9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6B9D1A-E41C-4FF0-86DD-21F91E881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893545-C467-48FF-B96A-471D20B2D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768CF3-8928-4100-93BD-726C8504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B4B3B1-46E6-4F9E-8F66-6AE311B4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F1249D-0A46-44D6-ADF0-603C3FFF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88B83-EBE1-4865-A02E-9D6E74F9E9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493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66967-AD25-42E0-A498-9A7B2CBF7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1D98343-1F21-4F94-9E63-7080A5F7C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994AEC-924E-4AEB-A993-A0C9DF7AA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CAFDEC-F957-4F30-946F-1F53950C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C80151-7B73-4A81-8B4B-F73361AD2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742C9B-CC93-4B86-8863-BA00A9B2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EF9EE-76A0-4058-813B-47EDB555FB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14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D32E40-0F5A-49A2-AEA8-B68B27BD7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0EDEFC-799E-4AEC-817C-8AB781412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05C60A-323A-4784-AE38-EA3EC2DB02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166EBD-FE0E-47CB-A618-3C65A9ED16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A957799-F80D-4217-90F8-25CC7F503E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4FB80E-8187-4B6B-B167-E3CD4A4AECE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A59F4A7-6696-4A32-8D20-45339F3C1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28800"/>
            <a:ext cx="8153400" cy="1268760"/>
          </a:xfrm>
        </p:spPr>
        <p:txBody>
          <a:bodyPr/>
          <a:lstStyle/>
          <a:p>
            <a:r>
              <a:rPr lang="ru-RU" altLang="ru-RU" sz="4800" dirty="0">
                <a:solidFill>
                  <a:srgbClr val="FF3300"/>
                </a:solidFill>
              </a:rPr>
              <a:t>Подобие фигур. Гомотетия</a:t>
            </a:r>
          </a:p>
        </p:txBody>
      </p:sp>
    </p:spTree>
    <p:extLst>
      <p:ext uri="{BB962C8B-B14F-4D97-AF65-F5344CB8AC3E}">
        <p14:creationId xmlns:p14="http://schemas.microsoft.com/office/powerpoint/2010/main" val="1114450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1026">
            <a:extLst>
              <a:ext uri="{FF2B5EF4-FFF2-40B4-BE49-F238E27FC236}">
                <a16:creationId xmlns:a16="http://schemas.microsoft.com/office/drawing/2014/main" id="{DB127CAD-9C8A-4E4F-8490-49FB4E7BA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573443" name="Text Box 1027">
            <a:extLst>
              <a:ext uri="{FF2B5EF4-FFF2-40B4-BE49-F238E27FC236}">
                <a16:creationId xmlns:a16="http://schemas.microsoft.com/office/drawing/2014/main" id="{B66A8C3C-A98B-4CE4-83CB-1DDF77C0E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Какое преобразование плоскости называется гомотетией?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3444" name="Text Box 1028">
            <a:extLst>
              <a:ext uri="{FF2B5EF4-FFF2-40B4-BE49-F238E27FC236}">
                <a16:creationId xmlns:a16="http://schemas.microsoft.com/office/drawing/2014/main" id="{A716B457-7B23-4746-92FE-3C42FCF90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362200"/>
            <a:ext cx="903649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Гомотетией называется </a:t>
            </a:r>
            <a:r>
              <a:rPr lang="ru-RU" altLang="ru-RU" sz="3200" dirty="0">
                <a:cs typeface="Times New Roman" panose="02020603050405020304" pitchFamily="18" charset="0"/>
              </a:rPr>
              <a:t>преобразование плоскости</a:t>
            </a:r>
            <a:r>
              <a:rPr lang="ru-RU" altLang="ru-RU" sz="3200" dirty="0"/>
              <a:t>, при котором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</a:t>
            </a:r>
            <a:r>
              <a:rPr lang="ru-RU" altLang="ru-RU" sz="3200" dirty="0">
                <a:cs typeface="Times New Roman" panose="02020603050405020304" pitchFamily="18" charset="0"/>
              </a:rPr>
              <a:t>аждой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плоскости, отличной от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сопостав</a:t>
            </a:r>
            <a:r>
              <a:rPr lang="ru-RU" altLang="ru-RU" sz="3200" dirty="0"/>
              <a:t>ляется</a:t>
            </a:r>
            <a:r>
              <a:rPr lang="ru-RU" altLang="ru-RU" sz="3200" dirty="0">
                <a:cs typeface="Times New Roman" panose="02020603050405020304" pitchFamily="18" charset="0"/>
              </a:rPr>
              <a:t> точк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 на луче </a:t>
            </a:r>
            <a:r>
              <a:rPr lang="en-US" altLang="ru-RU" sz="3200" i="1" dirty="0">
                <a:cs typeface="Times New Roman" panose="02020603050405020304" pitchFamily="18" charset="0"/>
              </a:rPr>
              <a:t>OA</a:t>
            </a:r>
            <a:r>
              <a:rPr lang="ru-RU" altLang="ru-RU" sz="3200" dirty="0">
                <a:cs typeface="Times New Roman" panose="02020603050405020304" pitchFamily="18" charset="0"/>
              </a:rPr>
              <a:t> так, что </a:t>
            </a:r>
            <a:r>
              <a:rPr lang="en-US" altLang="ru-RU" sz="3200" i="1" dirty="0">
                <a:cs typeface="Times New Roman" panose="02020603050405020304" pitchFamily="18" charset="0"/>
              </a:rPr>
              <a:t>OA</a:t>
            </a:r>
            <a:r>
              <a:rPr lang="ru-RU" altLang="ru-RU" sz="3200" i="1" dirty="0">
                <a:cs typeface="Times New Roman" panose="02020603050405020304" pitchFamily="18" charset="0"/>
              </a:rPr>
              <a:t>' = </a:t>
            </a:r>
            <a:r>
              <a:rPr lang="en-US" altLang="ru-RU" sz="3200" i="1" dirty="0" err="1">
                <a:cs typeface="Times New Roman" panose="02020603050405020304" pitchFamily="18" charset="0"/>
              </a:rPr>
              <a:t>kOA</a:t>
            </a:r>
            <a:r>
              <a:rPr lang="ru-RU" altLang="ru-RU" sz="3200" dirty="0">
                <a:cs typeface="Times New Roman" panose="02020603050405020304" pitchFamily="18" charset="0"/>
              </a:rPr>
              <a:t>.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сопостав</a:t>
            </a:r>
            <a:r>
              <a:rPr lang="ru-RU" altLang="ru-RU" sz="3200" dirty="0"/>
              <a:t>ляется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она</a:t>
            </a:r>
            <a:r>
              <a:rPr lang="ru-RU" altLang="ru-RU" sz="3200" dirty="0">
                <a:cs typeface="Times New Roman" panose="02020603050405020304" pitchFamily="18" charset="0"/>
              </a:rPr>
              <a:t> сам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D55A83DC-501C-4004-B6FD-4898A3F03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9F79DB01-96F0-4CBD-9252-C951F2C91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Фигура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 подобна фигуре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 с коэффициентом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.  С каким коэффициентом фигура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 подобна фигуре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E08A0F8C-9DEB-42DB-AFDB-2FDAA6039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1</a:t>
            </a:r>
            <a:r>
              <a:rPr lang="en-US" altLang="ru-RU" sz="3200" dirty="0"/>
              <a:t>/</a:t>
            </a:r>
            <a:r>
              <a:rPr lang="en-US" altLang="ru-RU" sz="3200" i="1" dirty="0"/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1E58B1F1-2F02-4EE9-8904-A7A43620DF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555011" name="Text Box 3">
            <a:extLst>
              <a:ext uri="{FF2B5EF4-FFF2-40B4-BE49-F238E27FC236}">
                <a16:creationId xmlns:a16="http://schemas.microsoft.com/office/drawing/2014/main" id="{ACDF0BDB-AADA-4CA6-A79D-550F139F5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Приведите примеры фигур, которые подобны сами себе при любом коэффициенте подобия.</a:t>
            </a:r>
          </a:p>
        </p:txBody>
      </p:sp>
      <p:sp>
        <p:nvSpPr>
          <p:cNvPr id="555012" name="Text Box 4">
            <a:extLst>
              <a:ext uri="{FF2B5EF4-FFF2-40B4-BE49-F238E27FC236}">
                <a16:creationId xmlns:a16="http://schemas.microsoft.com/office/drawing/2014/main" id="{77FEAB9F-5CFD-4EE2-9169-BCCD0AE6E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Прямая, луч, полуплоскость, угол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1026">
            <a:extLst>
              <a:ext uri="{FF2B5EF4-FFF2-40B4-BE49-F238E27FC236}">
                <a16:creationId xmlns:a16="http://schemas.microsoft.com/office/drawing/2014/main" id="{DFBD6C0C-F4B7-4FAE-9F70-7D493BB16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585731" name="Text Box 1027">
            <a:extLst>
              <a:ext uri="{FF2B5EF4-FFF2-40B4-BE49-F238E27FC236}">
                <a16:creationId xmlns:a16="http://schemas.microsoft.com/office/drawing/2014/main" id="{7DA8892D-2504-4713-A27D-FBF9D5E09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квадрата подобны?</a:t>
            </a:r>
            <a:endParaRPr lang="en-US" altLang="ru-RU" sz="3200" dirty="0"/>
          </a:p>
        </p:txBody>
      </p:sp>
      <p:sp>
        <p:nvSpPr>
          <p:cNvPr id="585732" name="Text Box 1028">
            <a:extLst>
              <a:ext uri="{FF2B5EF4-FFF2-40B4-BE49-F238E27FC236}">
                <a16:creationId xmlns:a16="http://schemas.microsoft.com/office/drawing/2014/main" id="{A21A532F-2B39-4981-A9D0-89E9D21AE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1026">
            <a:extLst>
              <a:ext uri="{FF2B5EF4-FFF2-40B4-BE49-F238E27FC236}">
                <a16:creationId xmlns:a16="http://schemas.microsoft.com/office/drawing/2014/main" id="{D799E776-4CE6-4B82-8B91-F67965040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591875" name="Text Box 1027">
            <a:extLst>
              <a:ext uri="{FF2B5EF4-FFF2-40B4-BE49-F238E27FC236}">
                <a16:creationId xmlns:a16="http://schemas.microsoft.com/office/drawing/2014/main" id="{374D5632-5091-45E0-8BB7-83A24AA4D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прямоугольника подобны?</a:t>
            </a:r>
            <a:endParaRPr lang="en-US" altLang="ru-RU" sz="3200" dirty="0"/>
          </a:p>
        </p:txBody>
      </p:sp>
      <p:sp>
        <p:nvSpPr>
          <p:cNvPr id="591876" name="Text Box 1028">
            <a:extLst>
              <a:ext uri="{FF2B5EF4-FFF2-40B4-BE49-F238E27FC236}">
                <a16:creationId xmlns:a16="http://schemas.microsoft.com/office/drawing/2014/main" id="{F66DF2D0-6F9E-478F-9436-BFAA3FF8A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050">
            <a:extLst>
              <a:ext uri="{FF2B5EF4-FFF2-40B4-BE49-F238E27FC236}">
                <a16:creationId xmlns:a16="http://schemas.microsoft.com/office/drawing/2014/main" id="{C168096A-4772-4508-82C2-FACD42CE3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593923" name="Text Box 2051">
            <a:extLst>
              <a:ext uri="{FF2B5EF4-FFF2-40B4-BE49-F238E27FC236}">
                <a16:creationId xmlns:a16="http://schemas.microsoft.com/office/drawing/2014/main" id="{50FDFC1B-EAF8-42C2-80CB-234311A3B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прямоугольника подобны?</a:t>
            </a:r>
            <a:endParaRPr lang="en-US" altLang="ru-RU" sz="3200" dirty="0"/>
          </a:p>
        </p:txBody>
      </p:sp>
      <p:sp>
        <p:nvSpPr>
          <p:cNvPr id="593924" name="Text Box 2052">
            <a:extLst>
              <a:ext uri="{FF2B5EF4-FFF2-40B4-BE49-F238E27FC236}">
                <a16:creationId xmlns:a16="http://schemas.microsoft.com/office/drawing/2014/main" id="{D0E070E1-44B1-4048-84BA-A970E6F05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EDBFC76E-555D-4DE8-A183-30094B14A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95971" name="Text Box 3">
            <a:extLst>
              <a:ext uri="{FF2B5EF4-FFF2-40B4-BE49-F238E27FC236}">
                <a16:creationId xmlns:a16="http://schemas.microsoft.com/office/drawing/2014/main" id="{40C919C5-6AA9-452B-8EB0-E4E88FBDE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правильных </a:t>
            </a:r>
            <a:r>
              <a:rPr lang="en-US" altLang="ru-RU" sz="3200" i="1" dirty="0"/>
              <a:t>n</a:t>
            </a:r>
            <a:r>
              <a:rPr lang="ru-RU" altLang="ru-RU" sz="3200" dirty="0"/>
              <a:t>-угольника подобны?</a:t>
            </a:r>
            <a:endParaRPr lang="en-US" altLang="ru-RU" sz="3200" dirty="0"/>
          </a:p>
        </p:txBody>
      </p:sp>
      <p:sp>
        <p:nvSpPr>
          <p:cNvPr id="595972" name="Text Box 4">
            <a:extLst>
              <a:ext uri="{FF2B5EF4-FFF2-40B4-BE49-F238E27FC236}">
                <a16:creationId xmlns:a16="http://schemas.microsoft.com/office/drawing/2014/main" id="{8E90E9BA-F317-4B4D-89AF-7C2253BB7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>
            <a:extLst>
              <a:ext uri="{FF2B5EF4-FFF2-40B4-BE49-F238E27FC236}">
                <a16:creationId xmlns:a16="http://schemas.microsoft.com/office/drawing/2014/main" id="{38DBB2E3-DCAD-42CA-9E8C-DC6E3C16E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89827" name="Text Box 3">
            <a:extLst>
              <a:ext uri="{FF2B5EF4-FFF2-40B4-BE49-F238E27FC236}">
                <a16:creationId xmlns:a16="http://schemas.microsoft.com/office/drawing/2014/main" id="{360DECC6-BE92-4A36-8D41-6A8B0062D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две окружности подобны?</a:t>
            </a:r>
            <a:endParaRPr lang="en-US" altLang="ru-RU" sz="3200" dirty="0"/>
          </a:p>
        </p:txBody>
      </p:sp>
      <p:sp>
        <p:nvSpPr>
          <p:cNvPr id="589828" name="Text Box 4">
            <a:extLst>
              <a:ext uri="{FF2B5EF4-FFF2-40B4-BE49-F238E27FC236}">
                <a16:creationId xmlns:a16="http://schemas.microsoft.com/office/drawing/2014/main" id="{CA46FD2E-5A1D-4AE2-8D90-45B14F85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1026">
            <a:extLst>
              <a:ext uri="{FF2B5EF4-FFF2-40B4-BE49-F238E27FC236}">
                <a16:creationId xmlns:a16="http://schemas.microsoft.com/office/drawing/2014/main" id="{EB46F540-ED9D-40B0-93D2-5811C6625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87779" name="Text Box 1027">
            <a:extLst>
              <a:ext uri="{FF2B5EF4-FFF2-40B4-BE49-F238E27FC236}">
                <a16:creationId xmlns:a16="http://schemas.microsoft.com/office/drawing/2014/main" id="{29855D8C-6FBB-4998-8C4D-6D37B5531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если два угла подобны, то они равны?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87780" name="Text Box 1028">
            <a:extLst>
              <a:ext uri="{FF2B5EF4-FFF2-40B4-BE49-F238E27FC236}">
                <a16:creationId xmlns:a16="http://schemas.microsoft.com/office/drawing/2014/main" id="{7BF90C5D-86F5-4FAD-9D80-CDBAFE1AE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7372A095-9A18-4D06-8683-583F11B0F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279B6C94-7296-4549-AFCD-6587F3840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расположены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´ относительно центра гомотетии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если: а) 0 &lt; </a:t>
            </a:r>
            <a:r>
              <a:rPr lang="en-US" altLang="ru-RU" sz="3200" i="1" dirty="0">
                <a:cs typeface="Times New Roman" panose="02020603050405020304" pitchFamily="18" charset="0"/>
              </a:rPr>
              <a:t>k </a:t>
            </a:r>
            <a:r>
              <a:rPr lang="ru-RU" altLang="ru-RU" sz="3200" dirty="0">
                <a:cs typeface="Times New Roman" panose="02020603050405020304" pitchFamily="18" charset="0"/>
              </a:rPr>
              <a:t>&lt; 1; б) </a:t>
            </a:r>
            <a:r>
              <a:rPr lang="en-US" altLang="ru-RU" sz="3200" i="1" dirty="0">
                <a:cs typeface="Times New Roman" panose="02020603050405020304" pitchFamily="18" charset="0"/>
              </a:rPr>
              <a:t>k </a:t>
            </a:r>
            <a:r>
              <a:rPr lang="ru-RU" altLang="ru-RU" sz="3200" dirty="0">
                <a:cs typeface="Times New Roman" panose="02020603050405020304" pitchFamily="18" charset="0"/>
              </a:rPr>
              <a:t>&gt; 1?</a:t>
            </a: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5950E8A9-B4AE-4758-95AD-180ECD456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 i="1">
                <a:cs typeface="Times New Roman" panose="02020603050405020304" pitchFamily="18" charset="0"/>
              </a:rPr>
              <a:t>' </a:t>
            </a:r>
            <a:r>
              <a:rPr lang="ru-RU" altLang="ru-RU" sz="3200">
                <a:cs typeface="Times New Roman" panose="02020603050405020304" pitchFamily="18" charset="0"/>
              </a:rPr>
              <a:t>лежит между </a:t>
            </a:r>
            <a:r>
              <a:rPr lang="en-US" altLang="ru-RU" sz="3200" i="1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99718" name="Text Box 6">
            <a:extLst>
              <a:ext uri="{FF2B5EF4-FFF2-40B4-BE49-F238E27FC236}">
                <a16:creationId xmlns:a16="http://schemas.microsoft.com/office/drawing/2014/main" id="{3197C8FE-449B-4AF6-B07D-54034E20C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en-US" altLang="ru-RU" sz="3200" i="1">
                <a:cs typeface="Times New Roman" panose="02020603050405020304" pitchFamily="18" charset="0"/>
              </a:rPr>
              <a:t>A </a:t>
            </a:r>
            <a:r>
              <a:rPr lang="ru-RU" altLang="ru-RU" sz="3200">
                <a:cs typeface="Times New Roman" panose="02020603050405020304" pitchFamily="18" charset="0"/>
              </a:rPr>
              <a:t>лежит между </a:t>
            </a:r>
            <a:r>
              <a:rPr lang="en-US" altLang="ru-RU" sz="3200" i="1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 i="1">
                <a:cs typeface="Times New Roman" panose="02020603050405020304" pitchFamily="18" charset="0"/>
              </a:rPr>
              <a:t>'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  <p:bldP spid="49971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EF2A9A1E-0172-4E50-9909-AAB33F287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4937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Преобразование плоскости, при котором расстояния между точками умножаются на одно и то же положительное число,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подобием</a:t>
            </a:r>
            <a:r>
              <a:rPr lang="ru-RU" altLang="ru-RU" sz="2800" dirty="0">
                <a:cs typeface="Times New Roman" panose="02020603050405020304" pitchFamily="18" charset="0"/>
              </a:rPr>
              <a:t>. Само это число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коэффициентом подобия.</a:t>
            </a:r>
          </a:p>
        </p:txBody>
      </p:sp>
      <p:sp>
        <p:nvSpPr>
          <p:cNvPr id="249928" name="Text Box 72">
            <a:extLst>
              <a:ext uri="{FF2B5EF4-FFF2-40B4-BE49-F238E27FC236}">
                <a16:creationId xmlns:a16="http://schemas.microsoft.com/office/drawing/2014/main" id="{0D4D52D8-8FAE-4AC9-93EB-9662C7FBF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35162"/>
            <a:ext cx="8763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Таким образом, если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В</a:t>
            </a:r>
            <a:r>
              <a:rPr lang="ru-RU" altLang="ru-RU" sz="2800" dirty="0">
                <a:cs typeface="Times New Roman" panose="02020603050405020304" pitchFamily="18" charset="0"/>
              </a:rPr>
              <a:t> при подобии переходят соответственно в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, то </a:t>
            </a:r>
            <a:r>
              <a:rPr lang="ru-RU" altLang="ru-RU" sz="2800" i="1" dirty="0">
                <a:cs typeface="Times New Roman" panose="02020603050405020304" pitchFamily="18" charset="0"/>
              </a:rPr>
              <a:t>А'В' = </a:t>
            </a:r>
            <a:r>
              <a:rPr lang="en-US" altLang="ru-RU" sz="2800" i="1" dirty="0" err="1">
                <a:cs typeface="Times New Roman" panose="02020603050405020304" pitchFamily="18" charset="0"/>
              </a:rPr>
              <a:t>k</a:t>
            </a:r>
            <a:r>
              <a:rPr lang="en-US" altLang="ru-RU" sz="2800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ru-RU" sz="2800" i="1" dirty="0" err="1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 или, что то же самое,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' </a:t>
            </a:r>
            <a:r>
              <a:rPr lang="ru-RU" altLang="ru-RU" sz="2800" dirty="0">
                <a:cs typeface="Times New Roman" panose="02020603050405020304" pitchFamily="18" charset="0"/>
              </a:rPr>
              <a:t>: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, причем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 – одно и то же число для всех точек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В</a:t>
            </a:r>
            <a:r>
              <a:rPr lang="ru-RU" altLang="ru-RU" sz="2800" dirty="0">
                <a:cs typeface="Times New Roman" panose="02020603050405020304" pitchFamily="18" charset="0"/>
              </a:rPr>
              <a:t>. Заметим, что при </a:t>
            </a:r>
            <a:r>
              <a:rPr lang="en-US" altLang="ru-RU" sz="2800" i="1" dirty="0">
                <a:cs typeface="Times New Roman" panose="02020603050405020304" pitchFamily="18" charset="0"/>
              </a:rPr>
              <a:t>k </a:t>
            </a:r>
            <a:r>
              <a:rPr lang="ru-RU" altLang="ru-RU" sz="2800" dirty="0">
                <a:cs typeface="Times New Roman" panose="02020603050405020304" pitchFamily="18" charset="0"/>
              </a:rPr>
              <a:t>= 1 подобие является движением.</a:t>
            </a:r>
          </a:p>
        </p:txBody>
      </p:sp>
      <p:pic>
        <p:nvPicPr>
          <p:cNvPr id="249929" name="Picture 73">
            <a:extLst>
              <a:ext uri="{FF2B5EF4-FFF2-40B4-BE49-F238E27FC236}">
                <a16:creationId xmlns:a16="http://schemas.microsoft.com/office/drawing/2014/main" id="{8B5A48A3-BA3A-4F10-B85B-539EC083F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495800"/>
            <a:ext cx="3832225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930" name="Text Box 74">
            <a:extLst>
              <a:ext uri="{FF2B5EF4-FFF2-40B4-BE49-F238E27FC236}">
                <a16:creationId xmlns:a16="http://schemas.microsoft.com/office/drawing/2014/main" id="{2D0F788F-A486-44A6-A967-3BA8522FC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93096"/>
            <a:ext cx="4419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подобными, </a:t>
            </a:r>
            <a:r>
              <a:rPr lang="ru-RU" altLang="ru-RU" sz="2800" dirty="0">
                <a:cs typeface="Times New Roman" panose="02020603050405020304" pitchFamily="18" charset="0"/>
              </a:rPr>
              <a:t>если одна из них переводится в другую подобием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4066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C021B4E5-C6FA-489B-B986-6ACE5575A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CEA0196A-5587-4938-8FCB-AE7CAF844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Существуют ли прямые, которые переводятся гомотетией сами в себя?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607A8B0B-2F30-43B0-B463-56F84A517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2672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Да, прямые, проходящие через центр гомотетии.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32E46D0-1202-4AFE-8305-65DE6C718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942F09A1-0B3A-4484-96EA-DBC7530A7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Даны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dirty="0" err="1">
                <a:cs typeface="Times New Roman" panose="02020603050405020304" pitchFamily="18" charset="0"/>
              </a:rPr>
              <a:t>гомотетичные</a:t>
            </a:r>
            <a:r>
              <a:rPr lang="ru-RU" altLang="ru-RU" sz="3200" dirty="0">
                <a:cs typeface="Times New Roman" panose="02020603050405020304" pitchFamily="18" charset="0"/>
              </a:rPr>
              <a:t> им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´,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´ соответственно. Можно ли найти центр данной гомотетии?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20196" name="Text Box 4">
            <a:extLst>
              <a:ext uri="{FF2B5EF4-FFF2-40B4-BE49-F238E27FC236}">
                <a16:creationId xmlns:a16="http://schemas.microsoft.com/office/drawing/2014/main" id="{99B19659-DEB6-4030-834D-CC4E78938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Да. </a:t>
            </a:r>
            <a:r>
              <a:rPr lang="ru-RU" altLang="ru-RU" sz="3200" dirty="0"/>
              <a:t>Это точка пересечения прямых </a:t>
            </a:r>
            <a:r>
              <a:rPr lang="en-US" altLang="ru-RU" sz="3200" i="1" dirty="0"/>
              <a:t>AA’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BB’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id="{4A4B1017-5958-4914-8132-8963B35D34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542723" name="Text Box 3">
            <a:extLst>
              <a:ext uri="{FF2B5EF4-FFF2-40B4-BE49-F238E27FC236}">
                <a16:creationId xmlns:a16="http://schemas.microsoft.com/office/drawing/2014/main" id="{0D9D7305-0D07-4FF3-B6FB-B6C8EA78B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расположены две окружности друг относительно друга, если их центром гомотетии является: а) центр одной из окружностей; б) точка, принадлежащая одной из данных окружностей?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42724" name="Text Box 4">
            <a:extLst>
              <a:ext uri="{FF2B5EF4-FFF2-40B4-BE49-F238E27FC236}">
                <a16:creationId xmlns:a16="http://schemas.microsoft.com/office/drawing/2014/main" id="{146E3436-FEEE-4AD1-85C0-FE4CDA791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Имеют общий центр; </a:t>
            </a:r>
          </a:p>
        </p:txBody>
      </p:sp>
      <p:sp>
        <p:nvSpPr>
          <p:cNvPr id="542731" name="Text Box 11">
            <a:extLst>
              <a:ext uri="{FF2B5EF4-FFF2-40B4-BE49-F238E27FC236}">
                <a16:creationId xmlns:a16="http://schemas.microsoft.com/office/drawing/2014/main" id="{224B21BA-2392-4C78-9CCF-59BA2ADCE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95800"/>
            <a:ext cx="601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касаются внутренним образом.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4" grpId="0" autoUpdateAnimBg="0"/>
      <p:bldP spid="54273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>
            <a:extLst>
              <a:ext uri="{FF2B5EF4-FFF2-40B4-BE49-F238E27FC236}">
                <a16:creationId xmlns:a16="http://schemas.microsoft.com/office/drawing/2014/main" id="{29F2A03D-ECF9-40EE-AD58-C1EFF0D1F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583683" name="Text Box 3">
            <a:extLst>
              <a:ext uri="{FF2B5EF4-FFF2-40B4-BE49-F238E27FC236}">
                <a16:creationId xmlns:a16="http://schemas.microsoft.com/office/drawing/2014/main" id="{B0A4A93D-3C33-4A18-985A-A908C0803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Каждая из сторон треугольника разделена на три равных отрезка и точки деления соединены отрезками. Найдите периметр образовавшейся при этом фигуры, если периметр исходного треугольника равен </a:t>
            </a:r>
            <a:r>
              <a:rPr lang="en-US" altLang="ru-RU" sz="3200" i="1" dirty="0">
                <a:cs typeface="Times New Roman" panose="02020603050405020304" pitchFamily="18" charset="0"/>
              </a:rPr>
              <a:t>p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83684" name="Text Box 4">
            <a:extLst>
              <a:ext uri="{FF2B5EF4-FFF2-40B4-BE49-F238E27FC236}">
                <a16:creationId xmlns:a16="http://schemas.microsoft.com/office/drawing/2014/main" id="{E26FBC8E-214B-47C7-97C7-51F48A40C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38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p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583685" name="Picture 5">
            <a:extLst>
              <a:ext uri="{FF2B5EF4-FFF2-40B4-BE49-F238E27FC236}">
                <a16:creationId xmlns:a16="http://schemas.microsoft.com/office/drawing/2014/main" id="{8F7F0546-EB60-4FB6-B3E1-05A9305C8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124200"/>
            <a:ext cx="3516313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588946D7-7E97-4536-8BDA-8426F675C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14B8F5E6-DEC8-400D-9D99-D07931FF8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2,8 см, 4,2 см, 2 см, 8,4 см. 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CD156E1E-8330-4E04-B312-8FA8308B0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четырехугольника равны 14 см, 21 см, 10 см и 42 см. Найдите стороны подобного ему четырехугольника, если известно, что его меньшая сторона равна 2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>
            <a:extLst>
              <a:ext uri="{FF2B5EF4-FFF2-40B4-BE49-F238E27FC236}">
                <a16:creationId xmlns:a16="http://schemas.microsoft.com/office/drawing/2014/main" id="{8A2A6682-4346-4417-A849-890671399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559107" name="Text Box 3">
            <a:extLst>
              <a:ext uri="{FF2B5EF4-FFF2-40B4-BE49-F238E27FC236}">
                <a16:creationId xmlns:a16="http://schemas.microsoft.com/office/drawing/2014/main" id="{10B5636E-5B32-4381-9737-E7F1B6F72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006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  <p:sp>
        <p:nvSpPr>
          <p:cNvPr id="559108" name="Text Box 4">
            <a:extLst>
              <a:ext uri="{FF2B5EF4-FFF2-40B4-BE49-F238E27FC236}">
                <a16:creationId xmlns:a16="http://schemas.microsoft.com/office/drawing/2014/main" id="{7E0E7618-BA1C-447F-85D2-C54ADDF8B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Подобны ли прямоугольники,  образующие рамку  картины</a:t>
            </a:r>
            <a:r>
              <a:rPr lang="ru-RU" altLang="ru-RU" sz="3200" dirty="0"/>
              <a:t>, сделанной из дощечек одинаковой ширины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pic>
        <p:nvPicPr>
          <p:cNvPr id="559110" name="Picture 6">
            <a:extLst>
              <a:ext uri="{FF2B5EF4-FFF2-40B4-BE49-F238E27FC236}">
                <a16:creationId xmlns:a16="http://schemas.microsoft.com/office/drawing/2014/main" id="{899A4912-D651-4ABA-961C-270AAFFDE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3249613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7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>
            <a:extLst>
              <a:ext uri="{FF2B5EF4-FFF2-40B4-BE49-F238E27FC236}">
                <a16:creationId xmlns:a16="http://schemas.microsoft.com/office/drawing/2014/main" id="{F3B55A65-2721-4B34-9BDD-0C0E43A04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561155" name="Text Box 3">
            <a:extLst>
              <a:ext uri="{FF2B5EF4-FFF2-40B4-BE49-F238E27FC236}">
                <a16:creationId xmlns:a16="http://schemas.microsoft.com/office/drawing/2014/main" id="{D496D6D1-684C-4ADF-8A79-7AF71F6A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  <p:sp>
        <p:nvSpPr>
          <p:cNvPr id="561156" name="Text Box 4">
            <a:extLst>
              <a:ext uri="{FF2B5EF4-FFF2-40B4-BE49-F238E27FC236}">
                <a16:creationId xmlns:a16="http://schemas.microsoft.com/office/drawing/2014/main" id="{DCCF95CC-6A52-4110-80D8-DC13070F8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Трапеция разделена средней линией на две трапеции. Будут ли они подобны?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61157" name="Picture 5">
            <a:extLst>
              <a:ext uri="{FF2B5EF4-FFF2-40B4-BE49-F238E27FC236}">
                <a16:creationId xmlns:a16="http://schemas.microsoft.com/office/drawing/2014/main" id="{DB835AB0-61D6-4620-8F49-E2ABDBB70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152775" cy="159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>
            <a:extLst>
              <a:ext uri="{FF2B5EF4-FFF2-40B4-BE49-F238E27FC236}">
                <a16:creationId xmlns:a16="http://schemas.microsoft.com/office/drawing/2014/main" id="{27DDA0B8-7E97-4A0D-B492-B5942179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598020" name="Text Box 4">
            <a:extLst>
              <a:ext uri="{FF2B5EF4-FFF2-40B4-BE49-F238E27FC236}">
                <a16:creationId xmlns:a16="http://schemas.microsoft.com/office/drawing/2014/main" id="{326B9AB6-D482-454D-9AC0-278846A04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отрезок </a:t>
            </a:r>
            <a:r>
              <a:rPr lang="en-US" altLang="ru-RU" sz="2800" i="1" dirty="0"/>
              <a:t>EF</a:t>
            </a:r>
            <a:r>
              <a:rPr lang="ru-RU" altLang="ru-RU" sz="2800" dirty="0"/>
              <a:t>, соединяющий точки на боковых сторонах трапеции </a:t>
            </a:r>
            <a:r>
              <a:rPr lang="en-US" altLang="ru-RU" sz="2800" i="1" dirty="0"/>
              <a:t>ABCD </a:t>
            </a:r>
            <a:r>
              <a:rPr lang="en-US" altLang="ru-RU" sz="2800" dirty="0"/>
              <a:t>(</a:t>
            </a:r>
            <a:r>
              <a:rPr lang="en-US" altLang="ru-RU" sz="2800" i="1" dirty="0"/>
              <a:t>AB</a:t>
            </a:r>
            <a:r>
              <a:rPr lang="en-US" altLang="ru-RU" sz="2800" dirty="0"/>
              <a:t>||</a:t>
            </a:r>
            <a:r>
              <a:rPr lang="en-US" altLang="ru-RU" sz="2800" i="1" dirty="0"/>
              <a:t>CD</a:t>
            </a:r>
            <a:r>
              <a:rPr lang="en-US" altLang="ru-RU" sz="2800" dirty="0"/>
              <a:t>)</a:t>
            </a:r>
            <a:r>
              <a:rPr lang="ru-RU" altLang="ru-RU" sz="2800" dirty="0"/>
              <a:t>, проходящий через точку </a:t>
            </a:r>
            <a:r>
              <a:rPr lang="en-US" altLang="ru-RU" sz="2800" i="1" dirty="0"/>
              <a:t>G </a:t>
            </a:r>
            <a:r>
              <a:rPr lang="ru-RU" altLang="ru-RU" sz="2800" dirty="0"/>
              <a:t>пересечения диагоналей и параллельный основаниям трапеции, делится в точке </a:t>
            </a:r>
            <a:r>
              <a:rPr lang="en-US" altLang="ru-RU" sz="2800" i="1" dirty="0"/>
              <a:t>G </a:t>
            </a:r>
            <a:r>
              <a:rPr lang="ru-RU" altLang="ru-RU" sz="2800" dirty="0"/>
              <a:t>пополам.</a:t>
            </a:r>
            <a:endParaRPr lang="en-US" altLang="ru-RU" sz="2800" dirty="0"/>
          </a:p>
        </p:txBody>
      </p:sp>
      <p:pic>
        <p:nvPicPr>
          <p:cNvPr id="598022" name="Picture 6">
            <a:extLst>
              <a:ext uri="{FF2B5EF4-FFF2-40B4-BE49-F238E27FC236}">
                <a16:creationId xmlns:a16="http://schemas.microsoft.com/office/drawing/2014/main" id="{E96C1DB7-A018-4AF3-B6EF-EEC681D36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4" y="2796381"/>
            <a:ext cx="3249613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98025" name="Group 9">
            <a:extLst>
              <a:ext uri="{FF2B5EF4-FFF2-40B4-BE49-F238E27FC236}">
                <a16:creationId xmlns:a16="http://schemas.microsoft.com/office/drawing/2014/main" id="{453CFC11-B77F-4603-9665-7E60DD81F1A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310063"/>
            <a:chOff x="0" y="1536"/>
            <a:chExt cx="5760" cy="2715"/>
          </a:xfrm>
        </p:grpSpPr>
        <p:sp>
          <p:nvSpPr>
            <p:cNvPr id="598019" name="Text Box 3">
              <a:extLst>
                <a:ext uri="{FF2B5EF4-FFF2-40B4-BE49-F238E27FC236}">
                  <a16:creationId xmlns:a16="http://schemas.microsoft.com/office/drawing/2014/main" id="{4D63451C-AFF9-4B3B-9EF2-63169E840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536"/>
              <a:ext cx="3648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Треугольники </a:t>
              </a:r>
              <a:r>
                <a:rPr lang="en-US" altLang="ru-RU" sz="2800" i="1" dirty="0"/>
                <a:t>CGF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CAB </a:t>
              </a:r>
              <a:r>
                <a:rPr lang="ru-RU" altLang="ru-RU" sz="2800" dirty="0"/>
                <a:t>подобны. Коэффициент подобия </a:t>
              </a:r>
              <a:r>
                <a:rPr lang="en-US" altLang="ru-RU" sz="2800" i="1" dirty="0"/>
                <a:t>k </a:t>
              </a:r>
              <a:r>
                <a:rPr lang="ru-RU" altLang="ru-RU" sz="2800" dirty="0"/>
                <a:t>равен отношению высот этих треугольников, проведенных из вершины </a:t>
              </a:r>
              <a:r>
                <a:rPr lang="en-US" altLang="ru-RU" sz="2800" i="1" dirty="0"/>
                <a:t>C</a:t>
              </a:r>
              <a:r>
                <a:rPr lang="ru-RU" altLang="ru-RU" sz="2800" dirty="0"/>
                <a:t>.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Следовательно, </a:t>
              </a:r>
              <a:r>
                <a:rPr lang="en-US" altLang="ru-RU" sz="2800" i="1" dirty="0"/>
                <a:t>GF = </a:t>
              </a:r>
              <a:r>
                <a:rPr lang="en-US" altLang="ru-RU" sz="2800" i="1" dirty="0" err="1"/>
                <a:t>kAB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sp>
          <p:nvSpPr>
            <p:cNvPr id="598023" name="Text Box 7">
              <a:extLst>
                <a:ext uri="{FF2B5EF4-FFF2-40B4-BE49-F238E27FC236}">
                  <a16:creationId xmlns:a16="http://schemas.microsoft.com/office/drawing/2014/main" id="{800FA5CD-99DC-4E94-B37C-24050EE56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56"/>
              <a:ext cx="5760" cy="10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Треугольники </a:t>
              </a:r>
              <a:r>
                <a:rPr lang="en-US" altLang="ru-RU" sz="2800" i="1" dirty="0"/>
                <a:t>DEG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DAB </a:t>
              </a:r>
              <a:r>
                <a:rPr lang="ru-RU" altLang="ru-RU" sz="2800" dirty="0"/>
                <a:t>подобны. Коэффициент подобия равен отношению высот этих треугольников, проведенных из вершины </a:t>
              </a:r>
              <a:r>
                <a:rPr lang="en-US" altLang="ru-RU" sz="2800" i="1" dirty="0"/>
                <a:t>C</a:t>
              </a:r>
              <a:r>
                <a:rPr lang="ru-RU" altLang="ru-RU" sz="2800" dirty="0"/>
                <a:t>, т.е. также равен </a:t>
              </a:r>
              <a:r>
                <a:rPr lang="en-US" altLang="ru-RU" sz="2800" i="1" dirty="0"/>
                <a:t>k</a:t>
              </a:r>
              <a:r>
                <a:rPr lang="en-US" altLang="ru-RU" sz="2800" dirty="0"/>
                <a:t>.</a:t>
              </a:r>
              <a:r>
                <a:rPr lang="ru-RU" altLang="ru-RU" sz="2800" dirty="0"/>
                <a:t> </a:t>
              </a:r>
              <a:r>
                <a:rPr lang="en-US" altLang="ru-RU" sz="2800" dirty="0"/>
                <a:t> </a:t>
              </a:r>
              <a:r>
                <a:rPr lang="ru-RU" altLang="ru-RU" dirty="0"/>
                <a:t>Следовательно, </a:t>
              </a:r>
              <a:r>
                <a:rPr lang="en-US" altLang="ru-RU" i="1" dirty="0"/>
                <a:t>EG = </a:t>
              </a:r>
              <a:r>
                <a:rPr lang="en-US" altLang="ru-RU" i="1" dirty="0" err="1"/>
                <a:t>kAB</a:t>
              </a:r>
              <a:r>
                <a:rPr lang="en-US" altLang="ru-RU" dirty="0"/>
                <a:t>. </a:t>
              </a:r>
              <a:r>
                <a:rPr lang="ru-RU" altLang="ru-RU" dirty="0"/>
                <a:t>Значит, </a:t>
              </a:r>
              <a:r>
                <a:rPr lang="en-US" altLang="ru-RU" i="1" dirty="0"/>
                <a:t>EG = GF</a:t>
              </a:r>
              <a:r>
                <a:rPr lang="en-US" altLang="ru-RU" dirty="0"/>
                <a:t>.</a:t>
              </a:r>
              <a:endParaRPr lang="ru-RU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>
            <a:extLst>
              <a:ext uri="{FF2B5EF4-FFF2-40B4-BE49-F238E27FC236}">
                <a16:creationId xmlns:a16="http://schemas.microsoft.com/office/drawing/2014/main" id="{F6D49FD2-A32D-4828-ADE0-8CD6EB1BD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600067" name="Text Box 3">
            <a:extLst>
              <a:ext uri="{FF2B5EF4-FFF2-40B4-BE49-F238E27FC236}">
                <a16:creationId xmlns:a16="http://schemas.microsoft.com/office/drawing/2014/main" id="{37724D2D-D3AD-444B-9FD9-C32CF3F4B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точка </a:t>
            </a:r>
            <a:r>
              <a:rPr lang="en-US" altLang="ru-RU" sz="2800" i="1" dirty="0"/>
              <a:t>S </a:t>
            </a:r>
            <a:r>
              <a:rPr lang="ru-RU" altLang="ru-RU" sz="2800" dirty="0"/>
              <a:t>пересечения боковых сторон трапеции</a:t>
            </a:r>
            <a:r>
              <a:rPr lang="en-US" altLang="ru-RU" sz="2800" dirty="0"/>
              <a:t> </a:t>
            </a:r>
            <a:r>
              <a:rPr lang="en-US" altLang="ru-RU" sz="2800" i="1" dirty="0"/>
              <a:t>ABCD (AB||CD</a:t>
            </a:r>
            <a:r>
              <a:rPr lang="en-US" altLang="ru-RU" sz="2800" dirty="0"/>
              <a:t>)</a:t>
            </a:r>
            <a:r>
              <a:rPr lang="ru-RU" altLang="ru-RU" sz="2800" i="1" dirty="0"/>
              <a:t>,</a:t>
            </a:r>
            <a:r>
              <a:rPr lang="ru-RU" altLang="ru-RU" sz="2800" dirty="0"/>
              <a:t> точка</a:t>
            </a:r>
            <a:r>
              <a:rPr lang="en-US" altLang="ru-RU" sz="2800" dirty="0"/>
              <a:t> </a:t>
            </a:r>
            <a:r>
              <a:rPr lang="en-US" altLang="ru-RU" sz="2800" i="1" dirty="0"/>
              <a:t>G</a:t>
            </a:r>
            <a:r>
              <a:rPr lang="ru-RU" altLang="ru-RU" sz="2800" dirty="0"/>
              <a:t> пересечения ее диагоналей и середины</a:t>
            </a:r>
            <a:r>
              <a:rPr lang="en-US" altLang="ru-RU" sz="2800" i="1" dirty="0"/>
              <a:t> </a:t>
            </a:r>
            <a:r>
              <a:rPr lang="ru-RU" altLang="ru-RU" sz="2800" dirty="0"/>
              <a:t>оснований трапеции принадлежат одной прямой.</a:t>
            </a:r>
            <a:endParaRPr lang="en-US" altLang="ru-RU" sz="2800" dirty="0"/>
          </a:p>
        </p:txBody>
      </p:sp>
      <p:pic>
        <p:nvPicPr>
          <p:cNvPr id="600075" name="Picture 11">
            <a:extLst>
              <a:ext uri="{FF2B5EF4-FFF2-40B4-BE49-F238E27FC236}">
                <a16:creationId xmlns:a16="http://schemas.microsoft.com/office/drawing/2014/main" id="{211A4FA0-B07F-4B03-ACAA-D00D0A2D7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3249613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00078" name="Group 14">
            <a:extLst>
              <a:ext uri="{FF2B5EF4-FFF2-40B4-BE49-F238E27FC236}">
                <a16:creationId xmlns:a16="http://schemas.microsoft.com/office/drawing/2014/main" id="{536D7658-9508-4812-BDF8-F2A44248B30C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705350"/>
            <a:chOff x="0" y="1344"/>
            <a:chExt cx="5760" cy="2964"/>
          </a:xfrm>
        </p:grpSpPr>
        <p:sp>
          <p:nvSpPr>
            <p:cNvPr id="600070" name="Text Box 6">
              <a:extLst>
                <a:ext uri="{FF2B5EF4-FFF2-40B4-BE49-F238E27FC236}">
                  <a16:creationId xmlns:a16="http://schemas.microsoft.com/office/drawing/2014/main" id="{4F5322B4-1A78-4473-868B-7E9DC9772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440"/>
              <a:ext cx="3648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Через точки </a:t>
              </a:r>
              <a:r>
                <a:rPr lang="en-US" altLang="ru-RU" i="1" dirty="0"/>
                <a:t>S </a:t>
              </a:r>
              <a:r>
                <a:rPr lang="ru-RU" altLang="ru-RU" dirty="0"/>
                <a:t>и </a:t>
              </a:r>
              <a:r>
                <a:rPr lang="en-US" altLang="ru-RU" i="1" dirty="0"/>
                <a:t>G </a:t>
              </a:r>
              <a:r>
                <a:rPr lang="ru-RU" altLang="ru-RU" dirty="0"/>
                <a:t> проведем прямую. Обозначим </a:t>
              </a:r>
              <a:r>
                <a:rPr lang="en-US" altLang="ru-RU" i="1" dirty="0"/>
                <a:t>P</a:t>
              </a:r>
              <a:r>
                <a:rPr lang="en-US" altLang="ru-RU" dirty="0"/>
                <a:t>, </a:t>
              </a:r>
              <a:r>
                <a:rPr lang="en-US" altLang="ru-RU" i="1" dirty="0"/>
                <a:t>Q </a:t>
              </a:r>
              <a:r>
                <a:rPr lang="ru-RU" altLang="ru-RU" dirty="0"/>
                <a:t>ее точки пересечения с основаниями трапеции.</a:t>
              </a:r>
              <a:r>
                <a:rPr lang="en-US" altLang="ru-RU" i="1" dirty="0"/>
                <a:t> </a:t>
              </a:r>
              <a:r>
                <a:rPr lang="ru-RU" altLang="ru-RU" dirty="0"/>
                <a:t>Через точку </a:t>
              </a:r>
              <a:r>
                <a:rPr lang="en-US" altLang="ru-RU" i="1" dirty="0"/>
                <a:t>G </a:t>
              </a:r>
              <a:r>
                <a:rPr lang="ru-RU" altLang="ru-RU" dirty="0"/>
                <a:t>проведем прямую, параллельную основаниям. Обозначим </a:t>
              </a:r>
              <a:r>
                <a:rPr lang="en-US" altLang="ru-RU" i="1" dirty="0"/>
                <a:t>E</a:t>
              </a:r>
              <a:r>
                <a:rPr lang="en-US" altLang="ru-RU" dirty="0"/>
                <a:t>, </a:t>
              </a:r>
              <a:r>
                <a:rPr lang="en-US" altLang="ru-RU" i="1" dirty="0"/>
                <a:t>F</a:t>
              </a:r>
              <a:r>
                <a:rPr lang="en-US" altLang="ru-RU" dirty="0"/>
                <a:t> </a:t>
              </a:r>
              <a:r>
                <a:rPr lang="ru-RU" altLang="ru-RU" dirty="0"/>
                <a:t>точки ее пересечения с боковыми сторонами. Тогда, в силу предыдущей задачи, </a:t>
              </a:r>
              <a:r>
                <a:rPr lang="en-US" altLang="ru-RU" i="1" dirty="0"/>
                <a:t>EG = GF</a:t>
              </a:r>
              <a:r>
                <a:rPr lang="en-US" altLang="ru-RU" dirty="0"/>
                <a:t>.</a:t>
              </a:r>
              <a:r>
                <a:rPr lang="ru-RU" altLang="ru-RU" dirty="0"/>
                <a:t> </a:t>
              </a:r>
            </a:p>
          </p:txBody>
        </p:sp>
        <p:pic>
          <p:nvPicPr>
            <p:cNvPr id="600076" name="Picture 12">
              <a:extLst>
                <a:ext uri="{FF2B5EF4-FFF2-40B4-BE49-F238E27FC236}">
                  <a16:creationId xmlns:a16="http://schemas.microsoft.com/office/drawing/2014/main" id="{B3B125A4-645D-4217-8435-E852BD0F2A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344"/>
              <a:ext cx="2047" cy="2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0077" name="Text Box 13">
              <a:extLst>
                <a:ext uri="{FF2B5EF4-FFF2-40B4-BE49-F238E27FC236}">
                  <a16:creationId xmlns:a16="http://schemas.microsoft.com/office/drawing/2014/main" id="{3CA2B224-67E9-459E-916C-88F7D8C9B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52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Треугольники </a:t>
              </a:r>
              <a:r>
                <a:rPr lang="en-US" altLang="ru-RU" i="1" dirty="0"/>
                <a:t>SAQ </a:t>
              </a:r>
              <a:r>
                <a:rPr lang="ru-RU" altLang="ru-RU" dirty="0"/>
                <a:t>и </a:t>
              </a:r>
              <a:r>
                <a:rPr lang="en-US" altLang="ru-RU" i="1" dirty="0"/>
                <a:t>SBQ </a:t>
              </a:r>
              <a:r>
                <a:rPr lang="ru-RU" altLang="ru-RU" dirty="0"/>
                <a:t>подобны треугольникам </a:t>
              </a:r>
              <a:r>
                <a:rPr lang="en-US" altLang="ru-RU" i="1" dirty="0"/>
                <a:t>SEG </a:t>
              </a:r>
              <a:r>
                <a:rPr lang="ru-RU" altLang="ru-RU" dirty="0"/>
                <a:t>и </a:t>
              </a:r>
              <a:r>
                <a:rPr lang="en-US" altLang="ru-RU" i="1" dirty="0"/>
                <a:t>SGF </a:t>
              </a:r>
              <a:r>
                <a:rPr lang="ru-RU" altLang="ru-RU" dirty="0"/>
                <a:t>с одним и тем же коэффициентом подобия. Из равенства </a:t>
              </a:r>
              <a:r>
                <a:rPr lang="en-US" altLang="ru-RU" i="1" dirty="0"/>
                <a:t>EG=GF </a:t>
              </a:r>
              <a:r>
                <a:rPr lang="ru-RU" altLang="ru-RU" dirty="0"/>
                <a:t>следует равенство </a:t>
              </a:r>
              <a:r>
                <a:rPr lang="en-US" altLang="ru-RU" i="1" dirty="0"/>
                <a:t>AQ=BQ</a:t>
              </a:r>
              <a:r>
                <a:rPr lang="en-US" altLang="ru-RU" dirty="0"/>
                <a:t>. </a:t>
              </a:r>
              <a:r>
                <a:rPr lang="ru-RU" altLang="ru-RU" dirty="0"/>
                <a:t>Аналогично, имеем равенство </a:t>
              </a:r>
              <a:r>
                <a:rPr lang="en-US" altLang="ru-RU" i="1" dirty="0"/>
                <a:t>DP=PC</a:t>
              </a:r>
              <a:r>
                <a:rPr lang="en-US" altLang="ru-RU" dirty="0"/>
                <a:t>.</a:t>
              </a:r>
              <a:endParaRPr lang="ru-RU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0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>
            <a:extLst>
              <a:ext uri="{FF2B5EF4-FFF2-40B4-BE49-F238E27FC236}">
                <a16:creationId xmlns:a16="http://schemas.microsoft.com/office/drawing/2014/main" id="{AFD492CF-E325-440A-B97F-003E54AF5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563203" name="Text Box 3">
            <a:extLst>
              <a:ext uri="{FF2B5EF4-FFF2-40B4-BE49-F238E27FC236}">
                <a16:creationId xmlns:a16="http://schemas.microsoft.com/office/drawing/2014/main" id="{6A96106B-EA95-45B3-AFDC-F6382387F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0480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Равны соответствующие углы; </a:t>
            </a:r>
          </a:p>
        </p:txBody>
      </p:sp>
      <p:sp>
        <p:nvSpPr>
          <p:cNvPr id="563204" name="Text Box 4">
            <a:extLst>
              <a:ext uri="{FF2B5EF4-FFF2-40B4-BE49-F238E27FC236}">
                <a16:creationId xmlns:a16="http://schemas.microsoft.com/office/drawing/2014/main" id="{69470DA6-490C-43F4-B847-A82A888A4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0850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условия должны выполняться, чтобы были подобны: а) два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ромба; б) два параллелограмма; в) две равнобедренные трапеции?</a:t>
            </a:r>
          </a:p>
        </p:txBody>
      </p:sp>
      <p:sp>
        <p:nvSpPr>
          <p:cNvPr id="563206" name="Text Box 6">
            <a:extLst>
              <a:ext uri="{FF2B5EF4-FFF2-40B4-BE49-F238E27FC236}">
                <a16:creationId xmlns:a16="http://schemas.microsoft.com/office/drawing/2014/main" id="{DD35F66C-DF87-41B9-A073-3E2936414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505200"/>
            <a:ext cx="7010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равны соответствующие углы и пропорциональны соответствующие стороны; </a:t>
            </a:r>
            <a:endParaRPr lang="ru-RU" altLang="ru-RU" dirty="0"/>
          </a:p>
        </p:txBody>
      </p:sp>
      <p:sp>
        <p:nvSpPr>
          <p:cNvPr id="563207" name="Text Box 7">
            <a:extLst>
              <a:ext uri="{FF2B5EF4-FFF2-40B4-BE49-F238E27FC236}">
                <a16:creationId xmlns:a16="http://schemas.microsoft.com/office/drawing/2014/main" id="{76D2A562-80CD-4A9D-A253-A7D11CB97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953000"/>
            <a:ext cx="7010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в) равны соответствующие углы и пропорциональны соответствующие стороны.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3" grpId="0" autoUpdateAnimBg="0"/>
      <p:bldP spid="563206" grpId="0" autoUpdateAnimBg="0"/>
      <p:bldP spid="56320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2A80ADFF-E498-40E2-A3D7-50E673FE3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Свойство 1.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переводит отрезки в отрезки, лучи в лучи и прямые в прямые.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166AD0F3-7E1B-4F0A-9D88-F78BE8AA4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824"/>
            <a:ext cx="8991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точка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принадлежит отрезку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Тогда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 + ВС = 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Подобие пе­реводит эти точки соответственно в точки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Поскольку при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подобии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расстояния между точками умножаются на одно и то же положительное число, то для точек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иметь место равенство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А'В' +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=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Следовательно, точка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принадлежать отрезку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Из этого следует, что подобие переводит отрезки в отрезки, лучи в лучи и прямые в прямые.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918C8C3E-1AE4-4C3F-8CC0-62295B1A3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6D3DE029-43BD-43FD-8338-F297FDB7A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изображен параллелограмм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со сторонами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 = 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ВС =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от которого отсечен другой параллелограмм </a:t>
            </a:r>
            <a:r>
              <a:rPr lang="en-US" altLang="ru-RU" sz="3200" i="1" dirty="0">
                <a:cs typeface="Times New Roman" panose="02020603050405020304" pitchFamily="18" charset="0"/>
              </a:rPr>
              <a:t>FBCE</a:t>
            </a:r>
            <a:r>
              <a:rPr lang="ru-RU" altLang="ru-RU" sz="3200" dirty="0">
                <a:cs typeface="Times New Roman" panose="02020603050405020304" pitchFamily="18" charset="0"/>
              </a:rPr>
              <a:t>, подобный данному. Каким должен быть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BF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530451" name="Group 19">
            <a:extLst>
              <a:ext uri="{FF2B5EF4-FFF2-40B4-BE49-F238E27FC236}">
                <a16:creationId xmlns:a16="http://schemas.microsoft.com/office/drawing/2014/main" id="{4F779200-DF5F-47FE-976F-DB5215E8D9E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029200"/>
            <a:ext cx="2895600" cy="774700"/>
            <a:chOff x="528" y="3168"/>
            <a:chExt cx="1824" cy="488"/>
          </a:xfrm>
        </p:grpSpPr>
        <p:sp>
          <p:nvSpPr>
            <p:cNvPr id="530436" name="Text Box 4">
              <a:extLst>
                <a:ext uri="{FF2B5EF4-FFF2-40B4-BE49-F238E27FC236}">
                  <a16:creationId xmlns:a16="http://schemas.microsoft.com/office/drawing/2014/main" id="{690AEDB2-032E-4F1C-9E68-99D0F4608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216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530446" name="Object 14">
              <a:extLst>
                <a:ext uri="{FF2B5EF4-FFF2-40B4-BE49-F238E27FC236}">
                  <a16:creationId xmlns:a16="http://schemas.microsoft.com/office/drawing/2014/main" id="{677D3A7F-1CBE-4561-9421-5E8D90034BF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3168"/>
            <a:ext cx="280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774360" progId="Equation.DSMT4">
                    <p:embed/>
                  </p:oleObj>
                </mc:Choice>
                <mc:Fallback>
                  <p:oleObj name="Equation" r:id="rId3" imgW="444240" imgH="77436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168"/>
                          <a:ext cx="280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30448" name="Picture 16">
            <a:extLst>
              <a:ext uri="{FF2B5EF4-FFF2-40B4-BE49-F238E27FC236}">
                <a16:creationId xmlns:a16="http://schemas.microsoft.com/office/drawing/2014/main" id="{92A41B02-2B5D-40B6-A8B6-4AE785CC3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69449"/>
            <a:ext cx="40814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476672"/>
            <a:ext cx="89916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</a:rPr>
              <a:t>Теорема.</a:t>
            </a:r>
            <a:r>
              <a:rPr lang="ru-RU" b="1" dirty="0"/>
              <a:t> </a:t>
            </a:r>
            <a:r>
              <a:rPr lang="ru-RU" dirty="0"/>
              <a:t>В треугольнике центр </a:t>
            </a:r>
            <a:r>
              <a:rPr lang="en-US" i="1" dirty="0"/>
              <a:t>O </a:t>
            </a:r>
            <a:r>
              <a:rPr lang="ru-RU" dirty="0"/>
              <a:t>описанной окружности, точка </a:t>
            </a:r>
            <a:r>
              <a:rPr lang="en-US" i="1" dirty="0"/>
              <a:t>M </a:t>
            </a:r>
            <a:r>
              <a:rPr lang="ru-RU" dirty="0"/>
              <a:t>пересечения медиан, точка </a:t>
            </a:r>
            <a:r>
              <a:rPr lang="en-US" i="1" dirty="0"/>
              <a:t>H </a:t>
            </a:r>
            <a:r>
              <a:rPr lang="ru-RU" dirty="0"/>
              <a:t>пересечения высот или их продолжений и центр </a:t>
            </a:r>
            <a:r>
              <a:rPr lang="en-US" i="1" dirty="0"/>
              <a:t>N </a:t>
            </a:r>
            <a:r>
              <a:rPr lang="ru-RU" dirty="0"/>
              <a:t>окружности девяти точек лежат на одной прямой, называемой прямой Эйлера. При этом центр окружности девяти точек лежит посередине между центром пересечения высот и центром описанной окружности.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5696" y="0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Прямая Эйлера*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996952"/>
            <a:ext cx="4320480" cy="369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0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0"/>
            <a:ext cx="89916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sz="2800" dirty="0">
                <a:solidFill>
                  <a:srgbClr val="FF3300"/>
                </a:solidFill>
              </a:rPr>
              <a:t>	</a:t>
            </a:r>
            <a:r>
              <a:rPr lang="ru-RU" sz="2000" dirty="0">
                <a:solidFill>
                  <a:srgbClr val="FF0000"/>
                </a:solidFill>
              </a:rPr>
              <a:t>Доказательство.</a:t>
            </a:r>
            <a:r>
              <a:rPr lang="ru-RU" sz="2000" b="1" dirty="0"/>
              <a:t> </a:t>
            </a:r>
            <a:r>
              <a:rPr lang="ru-RU" sz="2000" dirty="0"/>
              <a:t>Действительно, пусть в треугольнике </a:t>
            </a:r>
            <a:r>
              <a:rPr lang="ru-RU" sz="2000" i="1" dirty="0"/>
              <a:t>ABC</a:t>
            </a:r>
            <a:r>
              <a:rPr lang="ru-RU" sz="2000" dirty="0"/>
              <a:t>, точка </a:t>
            </a:r>
            <a:r>
              <a:rPr lang="ru-RU" sz="2000" i="1" dirty="0"/>
              <a:t>O </a:t>
            </a:r>
            <a:r>
              <a:rPr lang="ru-RU" sz="2000" dirty="0"/>
              <a:t>– центр описанной окружности; </a:t>
            </a:r>
            <a:r>
              <a:rPr lang="en-US" sz="2000" i="1" dirty="0"/>
              <a:t>M</a:t>
            </a:r>
            <a:r>
              <a:rPr lang="ru-RU" sz="2000" dirty="0"/>
              <a:t> – точка пересечения медиан, </a:t>
            </a:r>
            <a:r>
              <a:rPr lang="en-US" sz="2000" i="1" dirty="0"/>
              <a:t>H</a:t>
            </a:r>
            <a:r>
              <a:rPr lang="en-US" sz="2000" dirty="0"/>
              <a:t> </a:t>
            </a:r>
            <a:r>
              <a:rPr lang="ru-RU" sz="2000" dirty="0"/>
              <a:t>– точка пересечения высот.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01" y="472514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/>
              <a:t>	</a:t>
            </a:r>
            <a:r>
              <a:rPr lang="ru-RU" sz="2000" dirty="0"/>
              <a:t>Покажем, что середина </a:t>
            </a:r>
            <a:r>
              <a:rPr lang="ru-RU" sz="2000" i="1" dirty="0"/>
              <a:t>N </a:t>
            </a:r>
            <a:r>
              <a:rPr lang="ru-RU" sz="2000" dirty="0"/>
              <a:t>отрезка </a:t>
            </a:r>
            <a:r>
              <a:rPr lang="ru-RU" sz="2000" i="1" dirty="0"/>
              <a:t>OH</a:t>
            </a:r>
            <a:r>
              <a:rPr lang="ru-RU" sz="2000" dirty="0"/>
              <a:t> является центром окружности Эйлера. Действительно, </a:t>
            </a:r>
            <a:r>
              <a:rPr lang="ru-RU" sz="2000" i="1" dirty="0"/>
              <a:t>C</a:t>
            </a:r>
            <a:r>
              <a:rPr lang="ru-RU" sz="2000" baseline="-25000" dirty="0"/>
              <a:t>1</a:t>
            </a:r>
            <a:r>
              <a:rPr lang="ru-RU" sz="2000" i="1" dirty="0"/>
              <a:t>C</a:t>
            </a:r>
            <a:r>
              <a:rPr lang="ru-RU" sz="2000" baseline="-25000" dirty="0"/>
              <a:t>2</a:t>
            </a:r>
            <a:r>
              <a:rPr lang="ru-RU" sz="2000" dirty="0"/>
              <a:t>– хорда окружности девяти точек. Поэтому серединный перпендикуляр к этой хорде является диаметром и пересекает </a:t>
            </a:r>
            <a:r>
              <a:rPr lang="ru-RU" sz="2000" i="1" dirty="0"/>
              <a:t>OH </a:t>
            </a:r>
            <a:r>
              <a:rPr lang="ru-RU" sz="2000" dirty="0"/>
              <a:t>в середине </a:t>
            </a:r>
            <a:r>
              <a:rPr lang="ru-RU" sz="2000" i="1" dirty="0"/>
              <a:t>N</a:t>
            </a:r>
            <a:r>
              <a:rPr lang="ru-RU" sz="2000" dirty="0"/>
              <a:t>. Аналогично, серединный перпендикуляр к хорде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A</a:t>
            </a:r>
            <a:r>
              <a:rPr lang="ru-RU" sz="2000" baseline="-25000" dirty="0"/>
              <a:t>2</a:t>
            </a:r>
            <a:r>
              <a:rPr lang="ru-RU" sz="2000" dirty="0"/>
              <a:t> является диаметром и пересекает </a:t>
            </a:r>
            <a:r>
              <a:rPr lang="ru-RU" sz="2000" i="1" dirty="0"/>
              <a:t>OH </a:t>
            </a:r>
            <a:r>
              <a:rPr lang="ru-RU" sz="2000" dirty="0"/>
              <a:t>в той же точке </a:t>
            </a:r>
            <a:r>
              <a:rPr lang="ru-RU" sz="2000" i="1" dirty="0"/>
              <a:t>N</a:t>
            </a:r>
            <a:r>
              <a:rPr lang="ru-RU" sz="2000" dirty="0"/>
              <a:t>. Значит </a:t>
            </a:r>
            <a:r>
              <a:rPr lang="ru-RU" sz="2000" i="1" dirty="0"/>
              <a:t>N</a:t>
            </a:r>
            <a:r>
              <a:rPr lang="ru-RU" sz="2000" dirty="0"/>
              <a:t>– центр окружности девяти точек. Что и требовалось доказать.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6556" y="1129464"/>
            <a:ext cx="48965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	Рассмотрим гомотетию с центром в точке </a:t>
            </a:r>
            <a:r>
              <a:rPr lang="en-US" sz="2000" i="1" dirty="0"/>
              <a:t>M </a:t>
            </a:r>
            <a:r>
              <a:rPr lang="ru-RU" sz="2000" dirty="0"/>
              <a:t>и коэффициентом -0,5. Она переводит вершины </a:t>
            </a:r>
            <a:r>
              <a:rPr lang="en-US" sz="2000" i="1" dirty="0"/>
              <a:t>A</a:t>
            </a:r>
            <a:r>
              <a:rPr lang="ru-RU" sz="2000" dirty="0"/>
              <a:t>, </a:t>
            </a:r>
            <a:r>
              <a:rPr lang="en-US" sz="2000" i="1" dirty="0"/>
              <a:t>B</a:t>
            </a:r>
            <a:r>
              <a:rPr lang="ru-RU" sz="2000" dirty="0"/>
              <a:t>, </a:t>
            </a:r>
            <a:r>
              <a:rPr lang="en-US" sz="2000" i="1" dirty="0"/>
              <a:t>C</a:t>
            </a:r>
            <a:r>
              <a:rPr lang="en-US" sz="2000" dirty="0"/>
              <a:t> </a:t>
            </a:r>
            <a:r>
              <a:rPr lang="ru-RU" sz="2000" dirty="0"/>
              <a:t>треугольника </a:t>
            </a:r>
            <a:r>
              <a:rPr lang="en-US" sz="2000" i="1" dirty="0"/>
              <a:t>ABC</a:t>
            </a:r>
            <a:r>
              <a:rPr lang="en-US" sz="2000" dirty="0"/>
              <a:t> </a:t>
            </a:r>
            <a:r>
              <a:rPr lang="ru-RU" sz="2000" dirty="0"/>
              <a:t>соответственно в точки </a:t>
            </a:r>
            <a:r>
              <a:rPr lang="en-US" sz="2000" i="1" dirty="0"/>
              <a:t>A</a:t>
            </a:r>
            <a:r>
              <a:rPr lang="en-US" sz="2000" baseline="-25000" dirty="0"/>
              <a:t>1</a:t>
            </a:r>
            <a:r>
              <a:rPr lang="ru-RU" sz="2000" dirty="0"/>
              <a:t>, </a:t>
            </a:r>
            <a:r>
              <a:rPr lang="en-US" sz="2000" i="1" dirty="0"/>
              <a:t>B</a:t>
            </a:r>
            <a:r>
              <a:rPr lang="en-US" sz="2000" baseline="-25000" dirty="0"/>
              <a:t>1</a:t>
            </a:r>
            <a:r>
              <a:rPr lang="ru-RU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1</a:t>
            </a:r>
            <a:r>
              <a:rPr lang="ru-RU" sz="2000" dirty="0"/>
              <a:t>. Высоты треугольника </a:t>
            </a:r>
            <a:r>
              <a:rPr lang="en-US" sz="2000" i="1" dirty="0"/>
              <a:t>ABC</a:t>
            </a:r>
            <a:r>
              <a:rPr lang="ru-RU" sz="2000" dirty="0"/>
              <a:t> перейдут в серединные перпендикуляры к сторонам этого треугольника и, следовательно, точка пересечения высот </a:t>
            </a:r>
            <a:r>
              <a:rPr lang="en-US" sz="2000" i="1" dirty="0"/>
              <a:t>H</a:t>
            </a:r>
            <a:r>
              <a:rPr lang="ru-RU" sz="2000" dirty="0"/>
              <a:t> перейдет в точку пересечения серединных перпендикуляров </a:t>
            </a:r>
            <a:r>
              <a:rPr lang="en-US" sz="2000" i="1" dirty="0"/>
              <a:t>O</a:t>
            </a:r>
            <a:r>
              <a:rPr lang="ru-RU" sz="2000" dirty="0"/>
              <a:t>. Значит, точки </a:t>
            </a:r>
            <a:r>
              <a:rPr lang="en-US" sz="2000" i="1" dirty="0"/>
              <a:t>O</a:t>
            </a:r>
            <a:r>
              <a:rPr lang="ru-RU" sz="2000" dirty="0"/>
              <a:t>, </a:t>
            </a:r>
            <a:r>
              <a:rPr lang="en-US" sz="2000" i="1" dirty="0"/>
              <a:t>M</a:t>
            </a:r>
            <a:r>
              <a:rPr lang="ru-RU" sz="2000" dirty="0"/>
              <a:t>, </a:t>
            </a:r>
            <a:r>
              <a:rPr lang="en-US" sz="2000" i="1" dirty="0"/>
              <a:t>H</a:t>
            </a:r>
            <a:r>
              <a:rPr lang="en-US" sz="2000" dirty="0"/>
              <a:t> </a:t>
            </a:r>
            <a:r>
              <a:rPr lang="ru-RU" sz="2000" dirty="0"/>
              <a:t>лежат на одной прямой.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65" y="1256578"/>
            <a:ext cx="3885427" cy="331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22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203" name="Text Box 35">
            <a:extLst>
              <a:ext uri="{FF2B5EF4-FFF2-40B4-BE49-F238E27FC236}">
                <a16:creationId xmlns:a16="http://schemas.microsoft.com/office/drawing/2014/main" id="{DCED176A-0141-4907-944A-083E46F0E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864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Свойство 2.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сохраняет величины углов.</a:t>
            </a:r>
          </a:p>
        </p:txBody>
      </p:sp>
      <p:pic>
        <p:nvPicPr>
          <p:cNvPr id="391204" name="Picture 36">
            <a:extLst>
              <a:ext uri="{FF2B5EF4-FFF2-40B4-BE49-F238E27FC236}">
                <a16:creationId xmlns:a16="http://schemas.microsoft.com/office/drawing/2014/main" id="{225F3870-2BA5-4132-854C-C085471F4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704" y="4505266"/>
            <a:ext cx="5119688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5">
                <a:extLst>
                  <a:ext uri="{FF2B5EF4-FFF2-40B4-BE49-F238E27FC236}">
                    <a16:creationId xmlns:a16="http://schemas.microsoft.com/office/drawing/2014/main" id="{9369BFAA-3F2B-4068-9268-81E5D0F3D8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750852"/>
                <a:ext cx="8956104" cy="36009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sz="28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Пусть угол с вершиной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сторонами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переводится подобием в угол с вершиной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сторонами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Возьмем на сторонах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точки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и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пусть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– соответствующие им точки на сторонах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Треугольники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подобны (по третьему признаку подобия треугольников) и, следовательно, имеют соответственно равные углы. В частности,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Что и требовалось доказать.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35">
                <a:extLst>
                  <a:ext uri="{FF2B5EF4-FFF2-40B4-BE49-F238E27FC236}">
                    <a16:creationId xmlns:a16="http://schemas.microsoft.com/office/drawing/2014/main" id="{9369BFAA-3F2B-4068-9268-81E5D0F3D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750852"/>
                <a:ext cx="8956104" cy="3600986"/>
              </a:xfrm>
              <a:prstGeom prst="rect">
                <a:avLst/>
              </a:prstGeom>
              <a:blipFill>
                <a:blip r:embed="rId4"/>
                <a:stretch>
                  <a:fillRect l="-1430" t="-338" r="-1361" b="-37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95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>
            <a:extLst>
              <a:ext uri="{FF2B5EF4-FFF2-40B4-BE49-F238E27FC236}">
                <a16:creationId xmlns:a16="http://schemas.microsoft.com/office/drawing/2014/main" id="{06EBF962-9FA4-4F11-A555-5E79B7ED1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Гомотетия</a:t>
            </a:r>
          </a:p>
        </p:txBody>
      </p:sp>
      <p:sp>
        <p:nvSpPr>
          <p:cNvPr id="512013" name="Text Box 13">
            <a:extLst>
              <a:ext uri="{FF2B5EF4-FFF2-40B4-BE49-F238E27FC236}">
                <a16:creationId xmlns:a16="http://schemas.microsoft.com/office/drawing/2014/main" id="{32CE217F-15C5-4C9C-96CC-AB3C1C0DB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15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Зафиксируем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и положительное число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. Каждой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плоскости, отличной от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сопоставим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 луче 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dirty="0">
                <a:cs typeface="Times New Roman" panose="02020603050405020304" pitchFamily="18" charset="0"/>
              </a:rPr>
              <a:t> так,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i="1" dirty="0">
                <a:cs typeface="Times New Roman" panose="02020603050405020304" pitchFamily="18" charset="0"/>
              </a:rPr>
              <a:t>' = </a:t>
            </a:r>
            <a:r>
              <a:rPr lang="en-US" altLang="ru-RU" sz="2800" i="1" dirty="0" err="1">
                <a:cs typeface="Times New Roman" panose="02020603050405020304" pitchFamily="18" charset="0"/>
              </a:rPr>
              <a:t>kOA</a:t>
            </a:r>
            <a:r>
              <a:rPr lang="ru-RU" altLang="ru-RU" sz="2800" dirty="0">
                <a:cs typeface="Times New Roman" panose="02020603050405020304" pitchFamily="18" charset="0"/>
              </a:rPr>
              <a:t>.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сопоставим ее саму. Полученное преобразование плоскости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гомотетией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 центром 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и коэффициентом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12028" name="Picture 28">
            <a:extLst>
              <a:ext uri="{FF2B5EF4-FFF2-40B4-BE49-F238E27FC236}">
                <a16:creationId xmlns:a16="http://schemas.microsoft.com/office/drawing/2014/main" id="{B6D2393E-C897-4474-B832-1B78B684A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2960688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29" name="Text Box 29">
            <a:extLst>
              <a:ext uri="{FF2B5EF4-FFF2-40B4-BE49-F238E27FC236}">
                <a16:creationId xmlns:a16="http://schemas.microsoft.com/office/drawing/2014/main" id="{B36A2154-223C-4514-98B3-8899DEA58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9067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Иногда гомотетия рассматривается и с отрицательным коэффициентом </a:t>
            </a:r>
            <a:r>
              <a:rPr lang="en-US" altLang="ru-RU" sz="2800" i="1" dirty="0"/>
              <a:t>k</a:t>
            </a:r>
            <a:r>
              <a:rPr lang="ru-RU" altLang="ru-RU" sz="2800" dirty="0"/>
              <a:t>. В этом случае каждой точке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плоскости, отличной от </a:t>
            </a:r>
            <a:r>
              <a:rPr lang="en-US" altLang="ru-RU" sz="2800" i="1" dirty="0"/>
              <a:t>O </a:t>
            </a:r>
            <a:r>
              <a:rPr lang="ru-RU" altLang="ru-RU" sz="2800" dirty="0"/>
              <a:t>сопоставляется точка </a:t>
            </a:r>
            <a:r>
              <a:rPr lang="en-US" altLang="ru-RU" sz="2800" i="1" dirty="0"/>
              <a:t>A” </a:t>
            </a:r>
            <a:r>
              <a:rPr lang="ru-RU" altLang="ru-RU" sz="2800" dirty="0"/>
              <a:t>на луче противоположном </a:t>
            </a:r>
            <a:r>
              <a:rPr lang="en-US" altLang="ru-RU" sz="2800" i="1" dirty="0"/>
              <a:t>OA </a:t>
            </a:r>
            <a:r>
              <a:rPr lang="ru-RU" altLang="ru-RU" sz="2800" dirty="0"/>
              <a:t>так, что </a:t>
            </a:r>
            <a:r>
              <a:rPr lang="en-US" altLang="ru-RU" sz="2800" i="1" dirty="0"/>
              <a:t>OA” = </a:t>
            </a:r>
            <a:r>
              <a:rPr lang="en-US" altLang="ru-RU" sz="2800" dirty="0"/>
              <a:t>(</a:t>
            </a:r>
            <a:r>
              <a:rPr lang="en-US" altLang="ru-RU" sz="2800" i="1" dirty="0"/>
              <a:t>–k</a:t>
            </a:r>
            <a:r>
              <a:rPr lang="en-US" altLang="ru-RU" sz="2800" dirty="0"/>
              <a:t>)</a:t>
            </a:r>
            <a:r>
              <a:rPr lang="en-US" altLang="ru-RU" sz="2800" i="1" dirty="0"/>
              <a:t>OA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3" name="Text Box 13">
            <a:extLst>
              <a:ext uri="{FF2B5EF4-FFF2-40B4-BE49-F238E27FC236}">
                <a16:creationId xmlns:a16="http://schemas.microsoft.com/office/drawing/2014/main" id="{32CE217F-15C5-4C9C-96CC-AB3C1C0DB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6632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Гомотетия является подобием с тем же коэффициентом.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37BD902C-C5F0-438E-8065-B463C48FFA13}"/>
              </a:ext>
            </a:extLst>
          </p:cNvPr>
          <p:cNvGrpSpPr/>
          <p:nvPr/>
        </p:nvGrpSpPr>
        <p:grpSpPr>
          <a:xfrm>
            <a:off x="76200" y="1075828"/>
            <a:ext cx="9067800" cy="5286727"/>
            <a:chOff x="76200" y="1075828"/>
            <a:chExt cx="9067800" cy="5286727"/>
          </a:xfrm>
        </p:grpSpPr>
        <p:sp>
          <p:nvSpPr>
            <p:cNvPr id="512029" name="Text Box 29">
              <a:extLst>
                <a:ext uri="{FF2B5EF4-FFF2-40B4-BE49-F238E27FC236}">
                  <a16:creationId xmlns:a16="http://schemas.microsoft.com/office/drawing/2014/main" id="{B36A2154-223C-4514-98B3-8899DEA589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1075828"/>
              <a:ext cx="906780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</a:t>
              </a:r>
              <a:r>
                <a:rPr lang="ru-RU" altLang="ru-RU" sz="2800" dirty="0">
                  <a:solidFill>
                    <a:srgbClr val="FF0000"/>
                  </a:solidFill>
                </a:rPr>
                <a:t>Доказательство.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Пусть при гомотетии с центром в точке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 коэффициентом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точки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переходят соответственно в точки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Тогда треугольники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AOB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OB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подобны (по второму признаку подобия треугольников) и, следовательно,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 = </a:t>
              </a:r>
              <a:r>
                <a:rPr lang="en-US" sz="2800" i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kAB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т. е. гомотетия является подобием с коэффициентом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endParaRPr lang="ru-RU" altLang="ru-RU" sz="2800" dirty="0"/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BB83DC1E-013A-42CB-A4E3-DF7543FD0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5816" y="4077072"/>
              <a:ext cx="3047309" cy="2285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350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02A5B50A-ED0E-4A63-8F72-12CACB437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5B722516-DB07-4200-832A-50453EAC9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Какое преобразование плоскости называется подобием?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FBC7493A-B551-4F69-9AC3-7CB85E28A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Преобразование плоскости, при котором расстояния между точками умножаются на одно и то же положительное число, называется подобием.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87CE3723-91C1-403E-8385-5FB6B7FFE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C131BA65-672F-4FBB-B23E-9754BEC2A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Подобны ли равные фигуры?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52ED55B0-BF08-4D02-BC51-A813B7CFA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1026">
            <a:extLst>
              <a:ext uri="{FF2B5EF4-FFF2-40B4-BE49-F238E27FC236}">
                <a16:creationId xmlns:a16="http://schemas.microsoft.com/office/drawing/2014/main" id="{49075E1B-2ED9-4AFD-B035-65231FDB2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571395" name="Text Box 1027">
            <a:extLst>
              <a:ext uri="{FF2B5EF4-FFF2-40B4-BE49-F238E27FC236}">
                <a16:creationId xmlns:a16="http://schemas.microsoft.com/office/drawing/2014/main" id="{F4683BC1-12AD-45A7-A46A-93223579C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свойства подобия.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1396" name="Text Box 1028">
            <a:extLst>
              <a:ext uri="{FF2B5EF4-FFF2-40B4-BE49-F238E27FC236}">
                <a16:creationId xmlns:a16="http://schemas.microsoft.com/office/drawing/2014/main" id="{0ADB2760-4FD9-44D0-9F7B-1EA5FCA5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62200"/>
            <a:ext cx="8610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chemeClr val="accent1"/>
                </a:solidFill>
              </a:rPr>
              <a:t>	</a:t>
            </a:r>
            <a:r>
              <a:rPr lang="ru-RU" altLang="ru-RU" sz="3200" dirty="0"/>
              <a:t>1.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переводит отрезки в отрезки, лучи в лучи и прямые в прямые.</a:t>
            </a:r>
            <a:endParaRPr lang="ru-RU" altLang="ru-RU" sz="3200" dirty="0"/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         2.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сохраняет величины углов.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1924</Words>
  <Application>Microsoft Office PowerPoint</Application>
  <PresentationFormat>Экран (4:3)</PresentationFormat>
  <Paragraphs>162</Paragraphs>
  <Slides>32</Slides>
  <Notes>32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Cambria Math</vt:lpstr>
      <vt:lpstr>Times New Roman</vt:lpstr>
      <vt:lpstr>Оформление по умолчанию</vt:lpstr>
      <vt:lpstr>Equation</vt:lpstr>
      <vt:lpstr>Подобие фигур. Гомотетия</vt:lpstr>
      <vt:lpstr>Презентация PowerPoint</vt:lpstr>
      <vt:lpstr>Презентация PowerPoint</vt:lpstr>
      <vt:lpstr>Презентация PowerPoint</vt:lpstr>
      <vt:lpstr>Гомотетия</vt:lpstr>
      <vt:lpstr>Презентация PowerPoint</vt:lpstr>
      <vt:lpstr>Вопрос 1</vt:lpstr>
      <vt:lpstr>Вопрос 2</vt:lpstr>
      <vt:lpstr>Вопрос 3</vt:lpstr>
      <vt:lpstr>Вопрос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146</cp:revision>
  <dcterms:created xsi:type="dcterms:W3CDTF">2008-04-30T05:51:18Z</dcterms:created>
  <dcterms:modified xsi:type="dcterms:W3CDTF">2023-05-15T08:00:41Z</dcterms:modified>
</cp:coreProperties>
</file>