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475" r:id="rId2"/>
    <p:sldId id="486" r:id="rId3"/>
    <p:sldId id="476" r:id="rId4"/>
    <p:sldId id="477" r:id="rId5"/>
    <p:sldId id="478" r:id="rId6"/>
    <p:sldId id="479" r:id="rId7"/>
    <p:sldId id="480" r:id="rId8"/>
    <p:sldId id="481" r:id="rId9"/>
    <p:sldId id="482" r:id="rId10"/>
    <p:sldId id="483" r:id="rId11"/>
    <p:sldId id="484" r:id="rId12"/>
    <p:sldId id="485" r:id="rId13"/>
    <p:sldId id="487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1" autoAdjust="0"/>
    <p:restoredTop sz="90929"/>
  </p:normalViewPr>
  <p:slideViewPr>
    <p:cSldViewPr>
      <p:cViewPr varScale="1">
        <p:scale>
          <a:sx n="97" d="100"/>
          <a:sy n="97" d="100"/>
        </p:scale>
        <p:origin x="39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CD96F00-95D0-44B2-8E25-B8BF2E2A455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D2C6174C-863E-4449-920E-F4306F3210D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456C0228-D143-4D90-8B30-9264ABD8D6E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5C445E74-B804-423F-A51E-5639E28A9A9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EFB55DF-C82B-41B8-9903-581BC8191F9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A646CCD4-4BA2-4EB2-B364-293F37625A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D74D102-DA97-4204-BB71-C3D5C2DADAE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620B8A9-88F6-4682-94AA-516225BC55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B723A9-FFA4-4D8C-8493-7C5286AB80A1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705538" name="Rectangle 2">
            <a:extLst>
              <a:ext uri="{FF2B5EF4-FFF2-40B4-BE49-F238E27FC236}">
                <a16:creationId xmlns:a16="http://schemas.microsoft.com/office/drawing/2014/main" id="{73555331-F2D5-48D8-9593-F487C5A45D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5539" name="Rectangle 3">
            <a:extLst>
              <a:ext uri="{FF2B5EF4-FFF2-40B4-BE49-F238E27FC236}">
                <a16:creationId xmlns:a16="http://schemas.microsoft.com/office/drawing/2014/main" id="{7FAF34CA-3B44-424C-9918-C9DAB70B8E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5F1E3B1-7776-4660-9D97-60FD1C345D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F1049B-3593-403B-A4A2-8E33C53BA007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721922" name="Rectangle 2">
            <a:extLst>
              <a:ext uri="{FF2B5EF4-FFF2-40B4-BE49-F238E27FC236}">
                <a16:creationId xmlns:a16="http://schemas.microsoft.com/office/drawing/2014/main" id="{80922A81-4B0F-4793-9B79-22C89B1192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1923" name="Rectangle 3">
            <a:extLst>
              <a:ext uri="{FF2B5EF4-FFF2-40B4-BE49-F238E27FC236}">
                <a16:creationId xmlns:a16="http://schemas.microsoft.com/office/drawing/2014/main" id="{5FA22245-A944-4959-88F1-032440A72D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92CFA4D-F85D-4D84-A9B6-7991E8D76A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04E932-A2A3-43CE-AC66-2043E0F1958E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723970" name="Rectangle 2">
            <a:extLst>
              <a:ext uri="{FF2B5EF4-FFF2-40B4-BE49-F238E27FC236}">
                <a16:creationId xmlns:a16="http://schemas.microsoft.com/office/drawing/2014/main" id="{24B1EE1B-7A65-4AF7-9DC4-C9CE8B9110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3971" name="Rectangle 3">
            <a:extLst>
              <a:ext uri="{FF2B5EF4-FFF2-40B4-BE49-F238E27FC236}">
                <a16:creationId xmlns:a16="http://schemas.microsoft.com/office/drawing/2014/main" id="{1B79FE94-B912-4CF9-A3B3-50457EA375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71A41BB-D696-43F7-99D3-2A41A3F242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B97E43-87A5-4EE9-9DB5-EE101324A20C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726018" name="Rectangle 2">
            <a:extLst>
              <a:ext uri="{FF2B5EF4-FFF2-40B4-BE49-F238E27FC236}">
                <a16:creationId xmlns:a16="http://schemas.microsoft.com/office/drawing/2014/main" id="{FC1EA602-17C3-415C-A19E-F84A20E816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6019" name="Rectangle 3">
            <a:extLst>
              <a:ext uri="{FF2B5EF4-FFF2-40B4-BE49-F238E27FC236}">
                <a16:creationId xmlns:a16="http://schemas.microsoft.com/office/drawing/2014/main" id="{4C5517D8-4715-4D4D-94F3-31A3781C4F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9D4DBF3-7070-4BA7-B111-4805413442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4BD4C4-ED8E-4FB9-A9F6-86401A28FD39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535554" name="Rectangle 2">
            <a:extLst>
              <a:ext uri="{FF2B5EF4-FFF2-40B4-BE49-F238E27FC236}">
                <a16:creationId xmlns:a16="http://schemas.microsoft.com/office/drawing/2014/main" id="{D38AC3BF-6FDD-4E07-A8FB-F96EA43F9A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5555" name="Rectangle 3">
            <a:extLst>
              <a:ext uri="{FF2B5EF4-FFF2-40B4-BE49-F238E27FC236}">
                <a16:creationId xmlns:a16="http://schemas.microsoft.com/office/drawing/2014/main" id="{87564B88-6661-4679-A86B-4F386350C2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620B8A9-88F6-4682-94AA-516225BC55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B723A9-FFA4-4D8C-8493-7C5286AB80A1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705538" name="Rectangle 2">
            <a:extLst>
              <a:ext uri="{FF2B5EF4-FFF2-40B4-BE49-F238E27FC236}">
                <a16:creationId xmlns:a16="http://schemas.microsoft.com/office/drawing/2014/main" id="{73555331-F2D5-48D8-9593-F487C5A45D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5539" name="Rectangle 3">
            <a:extLst>
              <a:ext uri="{FF2B5EF4-FFF2-40B4-BE49-F238E27FC236}">
                <a16:creationId xmlns:a16="http://schemas.microsoft.com/office/drawing/2014/main" id="{7FAF34CA-3B44-424C-9918-C9DAB70B8E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36108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CD7BFCC-D33B-44DC-A292-3214C8FF81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15B902-4D14-48B8-9B05-D3AFC6DC090C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707586" name="Rectangle 2">
            <a:extLst>
              <a:ext uri="{FF2B5EF4-FFF2-40B4-BE49-F238E27FC236}">
                <a16:creationId xmlns:a16="http://schemas.microsoft.com/office/drawing/2014/main" id="{59818364-17AA-4757-8C96-2C7870E749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7587" name="Rectangle 3">
            <a:extLst>
              <a:ext uri="{FF2B5EF4-FFF2-40B4-BE49-F238E27FC236}">
                <a16:creationId xmlns:a16="http://schemas.microsoft.com/office/drawing/2014/main" id="{221BA2E1-DC7B-407E-9394-040FF0A5DC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4EFB000-85AB-4C9D-B0A7-C161FA2094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D762D3-E6ED-4926-A46D-13C4EAA46F37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709634" name="Rectangle 2">
            <a:extLst>
              <a:ext uri="{FF2B5EF4-FFF2-40B4-BE49-F238E27FC236}">
                <a16:creationId xmlns:a16="http://schemas.microsoft.com/office/drawing/2014/main" id="{0F9594BB-A1C4-408E-89AD-2E3620DF63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9635" name="Rectangle 3">
            <a:extLst>
              <a:ext uri="{FF2B5EF4-FFF2-40B4-BE49-F238E27FC236}">
                <a16:creationId xmlns:a16="http://schemas.microsoft.com/office/drawing/2014/main" id="{849ECF6E-504A-474C-AE7F-5D7C214B61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00C1CF7-176B-42C4-B860-CC406DEC2A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08C5BA-C319-4A56-BDDF-87863D611F3A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711682" name="Rectangle 2">
            <a:extLst>
              <a:ext uri="{FF2B5EF4-FFF2-40B4-BE49-F238E27FC236}">
                <a16:creationId xmlns:a16="http://schemas.microsoft.com/office/drawing/2014/main" id="{7071CE82-4128-4671-9458-01F4CBCA6F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1683" name="Rectangle 3">
            <a:extLst>
              <a:ext uri="{FF2B5EF4-FFF2-40B4-BE49-F238E27FC236}">
                <a16:creationId xmlns:a16="http://schemas.microsoft.com/office/drawing/2014/main" id="{2F0F2EA5-B62B-4789-9181-F8D55CF47A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91C108D-1A59-40C1-8862-CA0F951ED2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309BAD-1961-43CB-A670-160090006D3E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713730" name="Rectangle 2">
            <a:extLst>
              <a:ext uri="{FF2B5EF4-FFF2-40B4-BE49-F238E27FC236}">
                <a16:creationId xmlns:a16="http://schemas.microsoft.com/office/drawing/2014/main" id="{FE65D4FA-C335-4841-838F-A944B08DBF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3731" name="Rectangle 3">
            <a:extLst>
              <a:ext uri="{FF2B5EF4-FFF2-40B4-BE49-F238E27FC236}">
                <a16:creationId xmlns:a16="http://schemas.microsoft.com/office/drawing/2014/main" id="{4B48B2D1-58DC-441E-9657-266DDCE412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010E861-E112-47F4-836F-1F957BD018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75B971-E5EB-4F8B-A749-0FAE1425332A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715778" name="Rectangle 2">
            <a:extLst>
              <a:ext uri="{FF2B5EF4-FFF2-40B4-BE49-F238E27FC236}">
                <a16:creationId xmlns:a16="http://schemas.microsoft.com/office/drawing/2014/main" id="{0605C32F-0454-470B-AE94-EC378F6323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5779" name="Rectangle 3">
            <a:extLst>
              <a:ext uri="{FF2B5EF4-FFF2-40B4-BE49-F238E27FC236}">
                <a16:creationId xmlns:a16="http://schemas.microsoft.com/office/drawing/2014/main" id="{07FC5534-576A-4E68-91F1-30A52777D4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EC40293-8E1B-4144-8F3F-4666A9AB53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4EA325-133C-4797-87E3-8FA2A23C628B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717826" name="Rectangle 2">
            <a:extLst>
              <a:ext uri="{FF2B5EF4-FFF2-40B4-BE49-F238E27FC236}">
                <a16:creationId xmlns:a16="http://schemas.microsoft.com/office/drawing/2014/main" id="{F614EE50-8BAC-4292-9445-B3BFAFBB5D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827" name="Rectangle 3">
            <a:extLst>
              <a:ext uri="{FF2B5EF4-FFF2-40B4-BE49-F238E27FC236}">
                <a16:creationId xmlns:a16="http://schemas.microsoft.com/office/drawing/2014/main" id="{B64C3CAE-903A-48EF-8715-F67A276489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7D9CD52-8823-4F3F-B472-35B331CE58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5DBBFD-3425-49C4-9D28-38E5C80F860B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719874" name="Rectangle 2">
            <a:extLst>
              <a:ext uri="{FF2B5EF4-FFF2-40B4-BE49-F238E27FC236}">
                <a16:creationId xmlns:a16="http://schemas.microsoft.com/office/drawing/2014/main" id="{54918BC5-2FFD-4A41-819D-4DE615A5F8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9875" name="Rectangle 3">
            <a:extLst>
              <a:ext uri="{FF2B5EF4-FFF2-40B4-BE49-F238E27FC236}">
                <a16:creationId xmlns:a16="http://schemas.microsoft.com/office/drawing/2014/main" id="{F3DCBCAD-6803-47CD-9DCE-749BB3E8D6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3D7E69-4C5E-4B9E-9E81-70D956E049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45D43C4-96D5-44DB-AB05-1AFBADD771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FFC7187-32E3-4DE9-878B-AE5C59D66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E8D2180-93EE-4F7E-8B50-6A391CC58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AB9062-3EA2-4F79-959A-E0B2F76EF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F15ABD-EC8B-4DCD-9437-2A197652AC3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81837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A993E0-C17E-4310-90FD-E338A216C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8603150-53E8-4A9C-9C3C-FC6A90CCA1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86BF813-F48E-4FDB-A961-3A59DC850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DDAA4A-746D-4CF4-AB5A-4ADC09512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5A978BC-5089-4E6A-96DE-9064E9EDE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9E722-3995-41C5-80C4-63354284E2D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33404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AC870BE-242E-49F7-86DA-5849F8F576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2D9BD64-E631-4E9C-8609-3CB40B69E7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DA4EDC-DFCC-4266-BF64-BEBDC3794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359FC0-6B58-4E72-9234-2B95625B0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55D723-97AC-491B-AB13-7B852BCC3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422E9C-E908-444C-9A69-CC061C4879E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34139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8B496D-DB19-4723-BA67-E5995E4DC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8C64892-94BF-4B81-B9BD-B9986A5674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5D99D7E-FFC2-4DB4-9F2D-9260A18A3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F4E9E8-F3EF-439C-ACA9-2C5E37A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9219141-5544-40FE-8FAF-E77ABE66E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1B5322-F2AC-47E6-A5DC-1FA3168E888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37957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B5BA09-E72C-47BC-9F8A-FD4424FE2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6217F3A-1010-4F26-9E8A-163F9AE9A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59A7F16-06DB-4A3A-9979-FAB12373C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30E635-BB7C-4633-9A7F-E3F8282E4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50B142A-2331-493E-A031-03BD3B83A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18C067-9C5D-4F45-9ECC-DA5451AE320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58122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D980FA-ECC6-4C74-9063-0D5E0DAB3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A808CD-60B1-407D-9896-11EE75565B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1090CAD-EE80-491B-BABA-CF34DC16A8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D9E90B1-F7E9-4A89-A8B9-2B8CB4D27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774B462-E4DA-41CC-8FD8-610848AAE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F2ABA88-6470-4E76-A743-CF572A6BF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452326-6561-48DF-BB27-24D5A3FE7DF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46831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8D8799-3480-49DB-B1F4-8F39A1057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95F65B3-8B19-4E11-AED1-410877D16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A23888B-8128-4441-A5ED-77281819B9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F32B5B5-EE51-4AB9-8184-6A49D33B6D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37FCA7B-1A5E-4280-AF28-E9735F041E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2565E0C-7A12-4B23-AB03-A30919986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72BD7A7-1F43-4356-835A-F4BA5B128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07D5BF1-3CCD-4703-BC80-4BFC22586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B2F78-19F4-476C-8CCA-C59FBBB6AA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16887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153F03-DC3E-4076-9E78-5E82ACDC8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557644B-7ACD-4F6E-BB5A-F05318D58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EE982AF-3DF9-4382-8615-1393A7A2C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0F01BE4-69EC-4710-9BB6-7D67B7535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E959F4-0FE4-4940-A440-19CA73A843E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0211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A76DFEC-5EA1-4370-BDB0-040F5C1C7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4657FFE-7EC5-4A2A-ABAF-7EAB8F6ED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EAE9F5B-E38A-43F1-A128-F818C7AB4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D01DB-5AF2-4B73-9D0C-D8746D6709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660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7FD36D-0038-43DE-99E1-CF810322B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C537CE-9172-48AD-BEDC-BCD8F6F80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7468460-2E83-4440-99FF-284494FDA5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92057D6-8026-477A-AFB8-AE79B53D8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EC7CB5D-D118-4A36-8E50-814B3D878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3A9DE12-C950-4E4A-8FC5-04D746A4F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21F5A0-64C6-44BD-B3F9-90422A2CCDF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21698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972604-98BE-43F2-8867-F3A1A4CA9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8AF7B5A-0A31-46AA-BAC0-6E7589F1AF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57305DF-1F50-4769-84BA-F7FB5838F6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A6704D2-8BD1-46BA-95C7-A1F61794C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B4B1D1F-C4AC-4709-A8C9-3EC098D3A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91B9B27-A5C2-46A6-B1CE-11190D33F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441DAC-CA20-425C-ADA0-50074553AE8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01524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F0B585C-737B-494B-9382-642E25BC85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1017227-C9E6-404F-AA85-123E24ABD7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9BE567D-6CB0-478A-88B3-D066396BA89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6AE091A-7EAD-4FCB-A6C6-EB989130FF7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65748BB-CEFC-4C7E-AB32-4005E003E30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084FD27-8607-4C61-AC26-AF3BA100844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514" name="Rectangle 2">
            <a:extLst>
              <a:ext uri="{FF2B5EF4-FFF2-40B4-BE49-F238E27FC236}">
                <a16:creationId xmlns:a16="http://schemas.microsoft.com/office/drawing/2014/main" id="{175DB11F-60C4-483E-8AA4-114282609D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484784"/>
            <a:ext cx="7772400" cy="2628528"/>
          </a:xfrm>
        </p:spPr>
        <p:txBody>
          <a:bodyPr/>
          <a:lstStyle/>
          <a:p>
            <a:r>
              <a:rPr lang="en-US" altLang="ru-RU" dirty="0">
                <a:solidFill>
                  <a:srgbClr val="FF3300"/>
                </a:solidFill>
              </a:rPr>
              <a:t>18</a:t>
            </a:r>
            <a:r>
              <a:rPr lang="ru-RU" altLang="ru-RU" dirty="0">
                <a:solidFill>
                  <a:srgbClr val="FF3300"/>
                </a:solidFill>
              </a:rPr>
              <a:t>, б. Задачи с практическим содержанием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898" name="Rectangle 2">
            <a:extLst>
              <a:ext uri="{FF2B5EF4-FFF2-40B4-BE49-F238E27FC236}">
                <a16:creationId xmlns:a16="http://schemas.microsoft.com/office/drawing/2014/main" id="{75FBE7AF-0D66-48D5-9AFF-4CAB9B2E4B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720899" name="Text Box 3">
            <a:extLst>
              <a:ext uri="{FF2B5EF4-FFF2-40B4-BE49-F238E27FC236}">
                <a16:creationId xmlns:a16="http://schemas.microsoft.com/office/drawing/2014/main" id="{6663B43E-F4F1-494F-898A-518A4052E5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"/>
            <a:ext cx="8763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	</a:t>
            </a:r>
            <a:r>
              <a:rPr lang="ru-RU" altLang="ru-RU" sz="2800">
                <a:cs typeface="Times New Roman" panose="02020603050405020304" pitchFamily="18" charset="0"/>
              </a:rPr>
              <a:t>Короткое плечо шлагбаума имеет длину 1 м, а длинное плечо – 4 м. На какую высоту поднимается конец длинного плеча, когда конец короткого плеча опускается на 0,5 м? </a:t>
            </a:r>
          </a:p>
        </p:txBody>
      </p:sp>
      <p:sp>
        <p:nvSpPr>
          <p:cNvPr id="720900" name="Text Box 4">
            <a:extLst>
              <a:ext uri="{FF2B5EF4-FFF2-40B4-BE49-F238E27FC236}">
                <a16:creationId xmlns:a16="http://schemas.microsoft.com/office/drawing/2014/main" id="{F533FD36-083F-4C86-947C-B3D186BA5D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715000"/>
            <a:ext cx="3581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Ответ.</a:t>
            </a:r>
            <a:r>
              <a:rPr lang="ru-RU" altLang="ru-RU" sz="2800"/>
              <a:t> 2 м.</a:t>
            </a:r>
          </a:p>
        </p:txBody>
      </p:sp>
      <p:pic>
        <p:nvPicPr>
          <p:cNvPr id="720901" name="Picture 5">
            <a:extLst>
              <a:ext uri="{FF2B5EF4-FFF2-40B4-BE49-F238E27FC236}">
                <a16:creationId xmlns:a16="http://schemas.microsoft.com/office/drawing/2014/main" id="{FA4E915C-7CB5-4E0C-B943-CC10B89E31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286000"/>
            <a:ext cx="6018213" cy="298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2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090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946" name="Rectangle 2">
            <a:extLst>
              <a:ext uri="{FF2B5EF4-FFF2-40B4-BE49-F238E27FC236}">
                <a16:creationId xmlns:a16="http://schemas.microsoft.com/office/drawing/2014/main" id="{A0C3A2E0-D0C1-4BF7-B857-9AF26DE13A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722947" name="Text Box 3">
            <a:extLst>
              <a:ext uri="{FF2B5EF4-FFF2-40B4-BE49-F238E27FC236}">
                <a16:creationId xmlns:a16="http://schemas.microsoft.com/office/drawing/2014/main" id="{3F64488F-1F69-47C5-869D-A152EF82BE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Короткое плечо шлагбаума имеет длину 1 м, а длинное плечо – 3 м. На какую высоту опускается конец  короткого плеча, когда конец длинного плеча поднимается на 1,5 м? Ответ дайте в метрах. </a:t>
            </a:r>
          </a:p>
        </p:txBody>
      </p:sp>
      <p:sp>
        <p:nvSpPr>
          <p:cNvPr id="722948" name="Text Box 4">
            <a:extLst>
              <a:ext uri="{FF2B5EF4-FFF2-40B4-BE49-F238E27FC236}">
                <a16:creationId xmlns:a16="http://schemas.microsoft.com/office/drawing/2014/main" id="{9E7104BF-E936-495D-8DE1-64DC4A90C3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3340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0,5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722949" name="Rectangle 5">
            <a:extLst>
              <a:ext uri="{FF2B5EF4-FFF2-40B4-BE49-F238E27FC236}">
                <a16:creationId xmlns:a16="http://schemas.microsoft.com/office/drawing/2014/main" id="{FBBD6038-3150-4EE2-8435-48C54AAEEE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1388" y="2595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722950" name="Picture 6">
            <a:extLst>
              <a:ext uri="{FF2B5EF4-FFF2-40B4-BE49-F238E27FC236}">
                <a16:creationId xmlns:a16="http://schemas.microsoft.com/office/drawing/2014/main" id="{53596336-D8A8-43A9-B6A5-9770A42B1A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819400"/>
            <a:ext cx="3886200" cy="215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22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2948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>
            <a:extLst>
              <a:ext uri="{FF2B5EF4-FFF2-40B4-BE49-F238E27FC236}">
                <a16:creationId xmlns:a16="http://schemas.microsoft.com/office/drawing/2014/main" id="{8488D7E0-3B65-4E57-B956-D15184908D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724995" name="Text Box 3">
            <a:extLst>
              <a:ext uri="{FF2B5EF4-FFF2-40B4-BE49-F238E27FC236}">
                <a16:creationId xmlns:a16="http://schemas.microsoft.com/office/drawing/2014/main" id="{D2D8DF67-802F-4C15-9EAF-25DED5E5F2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"/>
            <a:ext cx="87630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	</a:t>
            </a:r>
            <a:r>
              <a:rPr lang="ru-RU" altLang="ru-RU" sz="2800">
                <a:cs typeface="Times New Roman" panose="02020603050405020304" pitchFamily="18" charset="0"/>
              </a:rPr>
              <a:t>Диаметр Луны приближенно равен 3400 км, и она находится на расстоянии 408000 км от Земли. На какое расстояние (в сантиметрах) от наблюдателя нужно удалить монету диаметра 1 см, чтобы она казалась ему такой же величина, как Луна? </a:t>
            </a:r>
          </a:p>
        </p:txBody>
      </p:sp>
      <p:sp>
        <p:nvSpPr>
          <p:cNvPr id="724996" name="Text Box 4">
            <a:extLst>
              <a:ext uri="{FF2B5EF4-FFF2-40B4-BE49-F238E27FC236}">
                <a16:creationId xmlns:a16="http://schemas.microsoft.com/office/drawing/2014/main" id="{054201FC-A29B-4F81-8CDF-B67059E6A4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800600"/>
            <a:ext cx="3581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Ответ.</a:t>
            </a:r>
            <a:r>
              <a:rPr lang="ru-RU" altLang="ru-RU" sz="2800"/>
              <a:t> 120 см.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24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4996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>
            <a:extLst>
              <a:ext uri="{FF2B5EF4-FFF2-40B4-BE49-F238E27FC236}">
                <a16:creationId xmlns:a16="http://schemas.microsoft.com/office/drawing/2014/main" id="{D0C33801-883E-4D3D-A7B1-D214862BB9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534531" name="Text Box 3">
            <a:extLst>
              <a:ext uri="{FF2B5EF4-FFF2-40B4-BE49-F238E27FC236}">
                <a16:creationId xmlns:a16="http://schemas.microsoft.com/office/drawing/2014/main" id="{17C736BB-5A00-4F34-B65E-61DDAF4C5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 далеко видна поверхность Земли с самолета, летящего на высоте </a:t>
            </a:r>
            <a:r>
              <a:rPr lang="en-US" altLang="ru-RU" sz="3200" i="1" dirty="0">
                <a:cs typeface="Times New Roman" panose="02020603050405020304" pitchFamily="18" charset="0"/>
              </a:rPr>
              <a:t>h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ru-RU" altLang="ru-RU" sz="3200" dirty="0">
                <a:cs typeface="Times New Roman" panose="02020603050405020304" pitchFamily="18" charset="0"/>
              </a:rPr>
              <a:t>10 км над Землей (радиус Земли </a:t>
            </a:r>
            <a:r>
              <a:rPr lang="en-US" altLang="ru-RU" sz="3200" i="1" dirty="0">
                <a:cs typeface="Times New Roman" panose="02020603050405020304" pitchFamily="18" charset="0"/>
              </a:rPr>
              <a:t>R </a:t>
            </a:r>
            <a:r>
              <a:rPr lang="ru-RU" altLang="ru-RU" sz="3200" dirty="0">
                <a:cs typeface="Times New Roman" panose="02020603050405020304" pitchFamily="18" charset="0"/>
              </a:rPr>
              <a:t>6370 км)?</a:t>
            </a:r>
          </a:p>
        </p:txBody>
      </p:sp>
      <p:pic>
        <p:nvPicPr>
          <p:cNvPr id="534544" name="Picture 16">
            <a:extLst>
              <a:ext uri="{FF2B5EF4-FFF2-40B4-BE49-F238E27FC236}">
                <a16:creationId xmlns:a16="http://schemas.microsoft.com/office/drawing/2014/main" id="{E4324F93-E20E-4E93-8055-EAA2A991EB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133600"/>
            <a:ext cx="2927350" cy="401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34532" name="Text Box 4">
                <a:extLst>
                  <a:ext uri="{FF2B5EF4-FFF2-40B4-BE49-F238E27FC236}">
                    <a16:creationId xmlns:a16="http://schemas.microsoft.com/office/drawing/2014/main" id="{F25A94DB-2B1D-476F-AB56-9D0AF4ADCA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0500" y="5824537"/>
                <a:ext cx="8763000" cy="65405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Ответ:</a:t>
                </a:r>
                <a:r>
                  <a:rPr lang="ru-RU" altLang="ru-RU" sz="3200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altLang="ru-RU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ru-RU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127500</m:t>
                        </m:r>
                      </m:e>
                    </m:rad>
                    <m:r>
                      <a:rPr lang="ru-RU" altLang="ru-RU" sz="32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altLang="ru-RU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357</m:t>
                    </m:r>
                  </m:oMath>
                </a14:m>
                <a:r>
                  <a:rPr lang="ru-RU" altLang="ru-RU" sz="32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(км). </a:t>
                </a:r>
              </a:p>
            </p:txBody>
          </p:sp>
        </mc:Choice>
        <mc:Fallback>
          <p:sp>
            <p:nvSpPr>
              <p:cNvPr id="534532" name="Text Box 4">
                <a:extLst>
                  <a:ext uri="{FF2B5EF4-FFF2-40B4-BE49-F238E27FC236}">
                    <a16:creationId xmlns:a16="http://schemas.microsoft.com/office/drawing/2014/main" id="{F25A94DB-2B1D-476F-AB56-9D0AF4ADCA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0500" y="5824537"/>
                <a:ext cx="8763000" cy="654051"/>
              </a:xfrm>
              <a:prstGeom prst="rect">
                <a:avLst/>
              </a:prstGeom>
              <a:blipFill>
                <a:blip r:embed="rId4"/>
                <a:stretch>
                  <a:fillRect l="-1739" t="-4630" b="-2592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34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45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514" name="Rectangle 2">
            <a:extLst>
              <a:ext uri="{FF2B5EF4-FFF2-40B4-BE49-F238E27FC236}">
                <a16:creationId xmlns:a16="http://schemas.microsoft.com/office/drawing/2014/main" id="{175DB11F-60C4-483E-8AA4-114282609D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704515" name="Text Box 3">
            <a:extLst>
              <a:ext uri="{FF2B5EF4-FFF2-40B4-BE49-F238E27FC236}">
                <a16:creationId xmlns:a16="http://schemas.microsoft.com/office/drawing/2014/main" id="{1EAAAB0A-525C-4452-A17B-6BCE687939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Используя данные, приведенные на рисунке, найдите расстояние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dirty="0">
                <a:cs typeface="Times New Roman" panose="02020603050405020304" pitchFamily="18" charset="0"/>
              </a:rPr>
              <a:t> от лодки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 до берега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704516" name="Picture 4">
            <a:extLst>
              <a:ext uri="{FF2B5EF4-FFF2-40B4-BE49-F238E27FC236}">
                <a16:creationId xmlns:a16="http://schemas.microsoft.com/office/drawing/2014/main" id="{AAADEE02-DAEC-4CA2-A200-10F61742C8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828800"/>
            <a:ext cx="2940050" cy="351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04517" name="Text Box 5">
            <a:extLst>
              <a:ext uri="{FF2B5EF4-FFF2-40B4-BE49-F238E27FC236}">
                <a16:creationId xmlns:a16="http://schemas.microsoft.com/office/drawing/2014/main" id="{6FF52333-6D67-44AA-A3EE-C5A3E36F30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715000"/>
            <a:ext cx="3581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Ответ.</a:t>
            </a:r>
            <a:r>
              <a:rPr lang="ru-RU" altLang="ru-RU" sz="2800"/>
              <a:t> 100 м.</a:t>
            </a:r>
          </a:p>
        </p:txBody>
      </p:sp>
    </p:spTree>
    <p:extLst>
      <p:ext uri="{BB962C8B-B14F-4D97-AF65-F5344CB8AC3E}">
        <p14:creationId xmlns:p14="http://schemas.microsoft.com/office/powerpoint/2010/main" val="2724697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451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62" name="Rectangle 2">
            <a:extLst>
              <a:ext uri="{FF2B5EF4-FFF2-40B4-BE49-F238E27FC236}">
                <a16:creationId xmlns:a16="http://schemas.microsoft.com/office/drawing/2014/main" id="{31BF7E1F-A0B5-498C-8522-FF50D71EA3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706563" name="Text Box 3">
            <a:extLst>
              <a:ext uri="{FF2B5EF4-FFF2-40B4-BE49-F238E27FC236}">
                <a16:creationId xmlns:a16="http://schemas.microsoft.com/office/drawing/2014/main" id="{78FF3FAC-9F6B-4D36-A063-DF489A9BED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	</a:t>
            </a:r>
            <a:r>
              <a:rPr lang="ru-RU" altLang="ru-RU" sz="2800">
                <a:cs typeface="Times New Roman" panose="02020603050405020304" pitchFamily="18" charset="0"/>
              </a:rPr>
              <a:t>Используя данные, приведенные на рисунке, найдите ширину </a:t>
            </a:r>
            <a:r>
              <a:rPr lang="en-US" altLang="ru-RU" sz="2800" i="1">
                <a:cs typeface="Times New Roman" panose="02020603050405020304" pitchFamily="18" charset="0"/>
              </a:rPr>
              <a:t>AB </a:t>
            </a:r>
            <a:r>
              <a:rPr lang="ru-RU" altLang="ru-RU" sz="2800">
                <a:cs typeface="Times New Roman" panose="02020603050405020304" pitchFamily="18" charset="0"/>
              </a:rPr>
              <a:t>реки.</a:t>
            </a:r>
          </a:p>
        </p:txBody>
      </p:sp>
      <p:sp>
        <p:nvSpPr>
          <p:cNvPr id="706564" name="Text Box 4">
            <a:extLst>
              <a:ext uri="{FF2B5EF4-FFF2-40B4-BE49-F238E27FC236}">
                <a16:creationId xmlns:a16="http://schemas.microsoft.com/office/drawing/2014/main" id="{AB3BD2C2-F4C2-4ECF-88EB-E6CA1F37B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715000"/>
            <a:ext cx="3581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Ответ.</a:t>
            </a:r>
            <a:r>
              <a:rPr lang="ru-RU" altLang="ru-RU" sz="2800"/>
              <a:t> 10 м.</a:t>
            </a:r>
          </a:p>
        </p:txBody>
      </p:sp>
      <p:pic>
        <p:nvPicPr>
          <p:cNvPr id="706565" name="Picture 5">
            <a:extLst>
              <a:ext uri="{FF2B5EF4-FFF2-40B4-BE49-F238E27FC236}">
                <a16:creationId xmlns:a16="http://schemas.microsoft.com/office/drawing/2014/main" id="{4E9D98EA-0A79-4266-8DBE-148A553338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0088" y="1905000"/>
            <a:ext cx="5203825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6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6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610" name="Rectangle 2">
            <a:extLst>
              <a:ext uri="{FF2B5EF4-FFF2-40B4-BE49-F238E27FC236}">
                <a16:creationId xmlns:a16="http://schemas.microsoft.com/office/drawing/2014/main" id="{1D33B8CA-64FA-4891-B0E9-018D079455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708611" name="Text Box 3">
            <a:extLst>
              <a:ext uri="{FF2B5EF4-FFF2-40B4-BE49-F238E27FC236}">
                <a16:creationId xmlns:a16="http://schemas.microsoft.com/office/drawing/2014/main" id="{81A606BE-B0B2-44F4-8D74-33B7C4F601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	</a:t>
            </a:r>
            <a:r>
              <a:rPr lang="ru-RU" altLang="ru-RU" sz="2800">
                <a:cs typeface="Times New Roman" panose="02020603050405020304" pitchFamily="18" charset="0"/>
              </a:rPr>
              <a:t>Используя данные, приведенные на рисунке, найдите ширину </a:t>
            </a:r>
            <a:r>
              <a:rPr lang="en-US" altLang="ru-RU" sz="2800" i="1">
                <a:cs typeface="Times New Roman" panose="02020603050405020304" pitchFamily="18" charset="0"/>
              </a:rPr>
              <a:t>AB </a:t>
            </a:r>
            <a:r>
              <a:rPr lang="ru-RU" altLang="ru-RU" sz="2800">
                <a:cs typeface="Times New Roman" panose="02020603050405020304" pitchFamily="18" charset="0"/>
              </a:rPr>
              <a:t>озера. </a:t>
            </a:r>
          </a:p>
        </p:txBody>
      </p:sp>
      <p:sp>
        <p:nvSpPr>
          <p:cNvPr id="708612" name="Text Box 4">
            <a:extLst>
              <a:ext uri="{FF2B5EF4-FFF2-40B4-BE49-F238E27FC236}">
                <a16:creationId xmlns:a16="http://schemas.microsoft.com/office/drawing/2014/main" id="{8938DB8A-9ABD-438B-990D-73259F6B75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715000"/>
            <a:ext cx="3581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Ответ.</a:t>
            </a:r>
            <a:r>
              <a:rPr lang="ru-RU" altLang="ru-RU" sz="2800"/>
              <a:t> 30 м.</a:t>
            </a:r>
          </a:p>
        </p:txBody>
      </p:sp>
      <p:pic>
        <p:nvPicPr>
          <p:cNvPr id="708613" name="Picture 5">
            <a:extLst>
              <a:ext uri="{FF2B5EF4-FFF2-40B4-BE49-F238E27FC236}">
                <a16:creationId xmlns:a16="http://schemas.microsoft.com/office/drawing/2014/main" id="{35150A66-11F1-4928-BF3F-6955B0F9E7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8988" y="2054225"/>
            <a:ext cx="5024437" cy="275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861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658" name="Rectangle 2">
            <a:extLst>
              <a:ext uri="{FF2B5EF4-FFF2-40B4-BE49-F238E27FC236}">
                <a16:creationId xmlns:a16="http://schemas.microsoft.com/office/drawing/2014/main" id="{E85DE0AB-7085-49B5-99DB-84197AE1A8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710659" name="Text Box 3">
            <a:extLst>
              <a:ext uri="{FF2B5EF4-FFF2-40B4-BE49-F238E27FC236}">
                <a16:creationId xmlns:a16="http://schemas.microsoft.com/office/drawing/2014/main" id="{1018B755-819B-4FA5-B7B5-81A6135BC4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8686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 рисунке показано, как можно найти ширину реки </a:t>
            </a:r>
            <a:r>
              <a:rPr lang="en-US" altLang="ru-RU" sz="3200" i="1" dirty="0">
                <a:cs typeface="Times New Roman" panose="02020603050405020304" pitchFamily="18" charset="0"/>
              </a:rPr>
              <a:t>AD</a:t>
            </a:r>
            <a:r>
              <a:rPr lang="ru-RU" altLang="ru-RU" sz="3200" dirty="0">
                <a:cs typeface="Times New Roman" panose="02020603050405020304" pitchFamily="18" charset="0"/>
              </a:rPr>
              <a:t>, построив на местности два подобных треугольника - </a:t>
            </a:r>
            <a:r>
              <a:rPr lang="ru-RU" altLang="ru-RU" sz="3200" i="1" dirty="0">
                <a:cs typeface="Times New Roman" panose="02020603050405020304" pitchFamily="18" charset="0"/>
              </a:rPr>
              <a:t>АВС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en-US" altLang="ru-RU" sz="3200" i="1" dirty="0">
                <a:cs typeface="Times New Roman" panose="02020603050405020304" pitchFamily="18" charset="0"/>
              </a:rPr>
              <a:t>DEC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</a:t>
            </a:r>
            <a:r>
              <a:rPr lang="en-US" altLang="ru-RU" sz="3200" i="1" dirty="0">
                <a:cs typeface="Times New Roman" panose="02020603050405020304" pitchFamily="18" charset="0"/>
              </a:rPr>
              <a:t>AD</a:t>
            </a:r>
            <a:r>
              <a:rPr lang="ru-RU" altLang="ru-RU" sz="3200" dirty="0">
                <a:cs typeface="Times New Roman" panose="02020603050405020304" pitchFamily="18" charset="0"/>
              </a:rPr>
              <a:t>, если </a:t>
            </a:r>
            <a:r>
              <a:rPr lang="ru-RU" altLang="ru-RU" sz="3200" i="1" dirty="0">
                <a:cs typeface="Times New Roman" panose="02020603050405020304" pitchFamily="18" charset="0"/>
              </a:rPr>
              <a:t>ВС</a:t>
            </a:r>
            <a:r>
              <a:rPr lang="ru-RU" altLang="ru-RU" sz="3200" dirty="0">
                <a:cs typeface="Times New Roman" panose="02020603050405020304" pitchFamily="18" charset="0"/>
              </a:rPr>
              <a:t> = 50 м, </a:t>
            </a:r>
            <a:r>
              <a:rPr lang="ru-RU" altLang="ru-RU" sz="3200" i="1" dirty="0">
                <a:cs typeface="Times New Roman" panose="02020603050405020304" pitchFamily="18" charset="0"/>
              </a:rPr>
              <a:t>ЕС</a:t>
            </a:r>
            <a:r>
              <a:rPr lang="ru-RU" altLang="ru-RU" sz="3200" dirty="0">
                <a:cs typeface="Times New Roman" panose="02020603050405020304" pitchFamily="18" charset="0"/>
              </a:rPr>
              <a:t> = 16 м и </a:t>
            </a:r>
            <a:r>
              <a:rPr lang="en-US" altLang="ru-RU" sz="3200" i="1" dirty="0">
                <a:cs typeface="Times New Roman" panose="02020603050405020304" pitchFamily="18" charset="0"/>
              </a:rPr>
              <a:t>DC</a:t>
            </a:r>
            <a:r>
              <a:rPr lang="ru-RU" altLang="ru-RU" sz="3200" dirty="0">
                <a:cs typeface="Times New Roman" panose="02020603050405020304" pitchFamily="18" charset="0"/>
              </a:rPr>
              <a:t> = 17 м.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710660" name="Picture 4">
            <a:extLst>
              <a:ext uri="{FF2B5EF4-FFF2-40B4-BE49-F238E27FC236}">
                <a16:creationId xmlns:a16="http://schemas.microsoft.com/office/drawing/2014/main" id="{BBDEC2F1-AD41-4560-A33F-B5E3A4A70E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514600"/>
            <a:ext cx="3216275" cy="282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10662" name="Text Box 6">
                <a:extLst>
                  <a:ext uri="{FF2B5EF4-FFF2-40B4-BE49-F238E27FC236}">
                    <a16:creationId xmlns:a16="http://schemas.microsoft.com/office/drawing/2014/main" id="{710C074C-F5A7-4236-9155-348D5FA24A8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5257800"/>
                <a:ext cx="8763000" cy="7905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Ответ:</a:t>
                </a:r>
                <a:r>
                  <a:rPr lang="ru-RU" altLang="ru-RU" sz="3200" dirty="0">
                    <a:solidFill>
                      <a:schemeClr val="accent1"/>
                    </a:solidFill>
                  </a:rPr>
                  <a:t> 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AD</a:t>
                </a:r>
                <a:r>
                  <a:rPr lang="en-US" altLang="ru-RU" sz="3200" dirty="0"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altLang="ru-RU" sz="3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36</m:t>
                    </m:r>
                    <m:f>
                      <m:fPr>
                        <m:ctrlP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altLang="ru-RU" sz="32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м</a:t>
                </a:r>
                <a:r>
                  <a:rPr lang="en-US" altLang="ru-RU" sz="3200" dirty="0">
                    <a:cs typeface="Times New Roman" panose="02020603050405020304" pitchFamily="18" charset="0"/>
                  </a:rPr>
                  <a:t>. </a:t>
                </a:r>
                <a:endParaRPr lang="ru-RU" altLang="ru-RU" sz="3200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10662" name="Text Box 6">
                <a:extLst>
                  <a:ext uri="{FF2B5EF4-FFF2-40B4-BE49-F238E27FC236}">
                    <a16:creationId xmlns:a16="http://schemas.microsoft.com/office/drawing/2014/main" id="{710C074C-F5A7-4236-9155-348D5FA24A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5257800"/>
                <a:ext cx="8763000" cy="790575"/>
              </a:xfrm>
              <a:prstGeom prst="rect">
                <a:avLst/>
              </a:prstGeom>
              <a:blipFill>
                <a:blip r:embed="rId4"/>
                <a:stretch>
                  <a:fillRect l="-1739" b="-930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0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066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706" name="Rectangle 2">
            <a:extLst>
              <a:ext uri="{FF2B5EF4-FFF2-40B4-BE49-F238E27FC236}">
                <a16:creationId xmlns:a16="http://schemas.microsoft.com/office/drawing/2014/main" id="{4B227CC2-C7AC-4DC9-9897-9DAEE5F55F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712707" name="Text Box 3">
            <a:extLst>
              <a:ext uri="{FF2B5EF4-FFF2-40B4-BE49-F238E27FC236}">
                <a16:creationId xmlns:a16="http://schemas.microsoft.com/office/drawing/2014/main" id="{E9F75144-3BC4-4846-9CC2-3EADEBCA0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Используя данные, приведенные на рисунке, найдите высоту мачты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712708" name="Text Box 4">
            <a:extLst>
              <a:ext uri="{FF2B5EF4-FFF2-40B4-BE49-F238E27FC236}">
                <a16:creationId xmlns:a16="http://schemas.microsoft.com/office/drawing/2014/main" id="{54241DA6-879C-4113-9AED-86B0BBFDF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715000"/>
            <a:ext cx="3581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Ответ.</a:t>
            </a:r>
            <a:r>
              <a:rPr lang="ru-RU" altLang="ru-RU" sz="2800"/>
              <a:t> 5 м.</a:t>
            </a:r>
          </a:p>
        </p:txBody>
      </p:sp>
      <p:pic>
        <p:nvPicPr>
          <p:cNvPr id="712709" name="Picture 5">
            <a:extLst>
              <a:ext uri="{FF2B5EF4-FFF2-40B4-BE49-F238E27FC236}">
                <a16:creationId xmlns:a16="http://schemas.microsoft.com/office/drawing/2014/main" id="{43ECF2DF-3BCC-4159-81DE-ABCF8629AF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138" y="2162175"/>
            <a:ext cx="5418137" cy="253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270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754" name="Rectangle 2">
            <a:extLst>
              <a:ext uri="{FF2B5EF4-FFF2-40B4-BE49-F238E27FC236}">
                <a16:creationId xmlns:a16="http://schemas.microsoft.com/office/drawing/2014/main" id="{FFA59812-39D7-45D9-85E1-E9D9C9F052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714755" name="Text Box 3">
            <a:extLst>
              <a:ext uri="{FF2B5EF4-FFF2-40B4-BE49-F238E27FC236}">
                <a16:creationId xmlns:a16="http://schemas.microsoft.com/office/drawing/2014/main" id="{EC3EDC8A-843E-4C96-9997-F1AF9A3523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Наблюдатель, находящийся в пункте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, видит конец шеста </a:t>
            </a:r>
            <a:r>
              <a:rPr lang="ru-RU" altLang="ru-RU" sz="3200" i="1" dirty="0">
                <a:cs typeface="Times New Roman" panose="02020603050405020304" pitchFamily="18" charset="0"/>
              </a:rPr>
              <a:t>С</a:t>
            </a:r>
            <a:r>
              <a:rPr lang="ru-RU" altLang="ru-RU" sz="3200" dirty="0">
                <a:cs typeface="Times New Roman" panose="02020603050405020304" pitchFamily="18" charset="0"/>
              </a:rPr>
              <a:t> и верхнюю точку </a:t>
            </a:r>
            <a:r>
              <a:rPr lang="en-US" altLang="ru-RU" sz="3200" i="1" dirty="0">
                <a:cs typeface="Times New Roman" panose="02020603050405020304" pitchFamily="18" charset="0"/>
              </a:rPr>
              <a:t>D</a:t>
            </a:r>
            <a:r>
              <a:rPr lang="ru-RU" altLang="ru-RU" sz="3200" dirty="0">
                <a:cs typeface="Times New Roman" panose="02020603050405020304" pitchFamily="18" charset="0"/>
              </a:rPr>
              <a:t> мачты, расположенными на одной прямой. Какова высота мачты, если </a:t>
            </a:r>
            <a:r>
              <a:rPr lang="ru-RU" altLang="ru-RU" sz="3200" i="1" dirty="0">
                <a:cs typeface="Times New Roman" panose="02020603050405020304" pitchFamily="18" charset="0"/>
              </a:rPr>
              <a:t>АЕ</a:t>
            </a:r>
            <a:r>
              <a:rPr lang="ru-RU" altLang="ru-RU" sz="3200" dirty="0">
                <a:cs typeface="Times New Roman" panose="02020603050405020304" pitchFamily="18" charset="0"/>
              </a:rPr>
              <a:t> = 60 м, </a:t>
            </a:r>
            <a:r>
              <a:rPr lang="ru-RU" altLang="ru-RU" sz="3200" i="1" dirty="0">
                <a:cs typeface="Times New Roman" panose="02020603050405020304" pitchFamily="18" charset="0"/>
              </a:rPr>
              <a:t>АВ</a:t>
            </a:r>
            <a:r>
              <a:rPr lang="ru-RU" altLang="ru-RU" sz="3200" dirty="0">
                <a:cs typeface="Times New Roman" panose="02020603050405020304" pitchFamily="18" charset="0"/>
              </a:rPr>
              <a:t> = 6 м и </a:t>
            </a:r>
            <a:r>
              <a:rPr lang="ru-RU" altLang="ru-RU" sz="3200" i="1" dirty="0">
                <a:cs typeface="Times New Roman" panose="02020603050405020304" pitchFamily="18" charset="0"/>
              </a:rPr>
              <a:t>ВС</a:t>
            </a:r>
            <a:r>
              <a:rPr lang="ru-RU" altLang="ru-RU" sz="3200" dirty="0">
                <a:cs typeface="Times New Roman" panose="02020603050405020304" pitchFamily="18" charset="0"/>
              </a:rPr>
              <a:t> = 3 м? </a:t>
            </a:r>
          </a:p>
        </p:txBody>
      </p:sp>
      <p:sp>
        <p:nvSpPr>
          <p:cNvPr id="714756" name="Text Box 4">
            <a:extLst>
              <a:ext uri="{FF2B5EF4-FFF2-40B4-BE49-F238E27FC236}">
                <a16:creationId xmlns:a16="http://schemas.microsoft.com/office/drawing/2014/main" id="{52691963-3C74-4C8F-986B-5A36535401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943600"/>
            <a:ext cx="822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>
                <a:cs typeface="Times New Roman" panose="02020603050405020304" pitchFamily="18" charset="0"/>
              </a:rPr>
              <a:t>30 </a:t>
            </a:r>
            <a:r>
              <a:rPr lang="ru-RU" altLang="ru-RU" sz="3200">
                <a:cs typeface="Times New Roman" panose="02020603050405020304" pitchFamily="18" charset="0"/>
              </a:rPr>
              <a:t>м</a:t>
            </a:r>
            <a:r>
              <a:rPr lang="en-US" altLang="ru-RU" sz="3200">
                <a:cs typeface="Times New Roman" panose="02020603050405020304" pitchFamily="18" charset="0"/>
              </a:rPr>
              <a:t>.</a:t>
            </a:r>
            <a:endParaRPr lang="ru-RU" altLang="ru-RU"/>
          </a:p>
        </p:txBody>
      </p:sp>
      <p:pic>
        <p:nvPicPr>
          <p:cNvPr id="714757" name="Picture 5">
            <a:extLst>
              <a:ext uri="{FF2B5EF4-FFF2-40B4-BE49-F238E27FC236}">
                <a16:creationId xmlns:a16="http://schemas.microsoft.com/office/drawing/2014/main" id="{497C8761-3DF5-4928-866E-E692FE1137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895600"/>
            <a:ext cx="4894263" cy="275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475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02" name="Rectangle 2">
            <a:extLst>
              <a:ext uri="{FF2B5EF4-FFF2-40B4-BE49-F238E27FC236}">
                <a16:creationId xmlns:a16="http://schemas.microsoft.com/office/drawing/2014/main" id="{66389DC2-D596-41C0-AB5E-4DE15B1E9D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716803" name="Text Box 3">
            <a:extLst>
              <a:ext uri="{FF2B5EF4-FFF2-40B4-BE49-F238E27FC236}">
                <a16:creationId xmlns:a16="http://schemas.microsoft.com/office/drawing/2014/main" id="{8E57846E-52AF-4E43-B88E-9FCF83CF7C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Человек ростом 1,8 м стоит на расстоянии 12 м от столба, на котором висит фонарь на высоте 5,4 м.  Найдите длину тени человека в метрах.</a:t>
            </a:r>
          </a:p>
        </p:txBody>
      </p:sp>
      <p:sp>
        <p:nvSpPr>
          <p:cNvPr id="716804" name="Text Box 4">
            <a:extLst>
              <a:ext uri="{FF2B5EF4-FFF2-40B4-BE49-F238E27FC236}">
                <a16:creationId xmlns:a16="http://schemas.microsoft.com/office/drawing/2014/main" id="{C8282D5A-D7B5-46DE-981B-A4D854FA1E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4196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6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716805" name="Rectangle 5">
            <a:extLst>
              <a:ext uri="{FF2B5EF4-FFF2-40B4-BE49-F238E27FC236}">
                <a16:creationId xmlns:a16="http://schemas.microsoft.com/office/drawing/2014/main" id="{3714FEE0-B0D0-4542-87BE-BC0EAFEF74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1388" y="2595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716806" name="Picture 6">
            <a:extLst>
              <a:ext uri="{FF2B5EF4-FFF2-40B4-BE49-F238E27FC236}">
                <a16:creationId xmlns:a16="http://schemas.microsoft.com/office/drawing/2014/main" id="{62A91852-834B-45CE-98EE-4AD6ADFB7B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209800"/>
            <a:ext cx="5486400" cy="198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0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850" name="Rectangle 2">
            <a:extLst>
              <a:ext uri="{FF2B5EF4-FFF2-40B4-BE49-F238E27FC236}">
                <a16:creationId xmlns:a16="http://schemas.microsoft.com/office/drawing/2014/main" id="{2BABF82A-6B4B-465E-A866-56DE593F37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718851" name="Text Box 3">
            <a:extLst>
              <a:ext uri="{FF2B5EF4-FFF2-40B4-BE49-F238E27FC236}">
                <a16:creationId xmlns:a16="http://schemas.microsoft.com/office/drawing/2014/main" id="{BBDAE868-82C7-40C1-9283-264E157CBD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Человек ростом 1,7 м стоит на расстоянии 8 шагов от столба, на котором висит фонарь. Тень человека равна четырем шагам. На какой высоте расположен фонарь? Ответ дайте в метрах.</a:t>
            </a:r>
          </a:p>
        </p:txBody>
      </p:sp>
      <p:sp>
        <p:nvSpPr>
          <p:cNvPr id="718852" name="Text Box 4">
            <a:extLst>
              <a:ext uri="{FF2B5EF4-FFF2-40B4-BE49-F238E27FC236}">
                <a16:creationId xmlns:a16="http://schemas.microsoft.com/office/drawing/2014/main" id="{B97E0EC9-3C65-4A32-A3D6-4EAC6AE697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3340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5,1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718853" name="Rectangle 5">
            <a:extLst>
              <a:ext uri="{FF2B5EF4-FFF2-40B4-BE49-F238E27FC236}">
                <a16:creationId xmlns:a16="http://schemas.microsoft.com/office/drawing/2014/main" id="{75B6CAA6-521C-4502-A68E-0362830B6C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1388" y="2595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718854" name="Picture 6">
            <a:extLst>
              <a:ext uri="{FF2B5EF4-FFF2-40B4-BE49-F238E27FC236}">
                <a16:creationId xmlns:a16="http://schemas.microsoft.com/office/drawing/2014/main" id="{3629A6B1-D94E-4DE2-A176-90A6B69C7E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667000"/>
            <a:ext cx="3962400" cy="237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8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852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3366</TotalTime>
  <Words>559</Words>
  <Application>Microsoft Office PowerPoint</Application>
  <PresentationFormat>Экран (4:3)</PresentationFormat>
  <Paragraphs>63</Paragraphs>
  <Slides>13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Cambria Math</vt:lpstr>
      <vt:lpstr>Times New Roman</vt:lpstr>
      <vt:lpstr>Оформление по умолчанию</vt:lpstr>
      <vt:lpstr>18, б. Задачи с практическим содержанием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143</cp:revision>
  <dcterms:created xsi:type="dcterms:W3CDTF">2008-04-30T05:51:18Z</dcterms:created>
  <dcterms:modified xsi:type="dcterms:W3CDTF">2021-12-26T08:36:45Z</dcterms:modified>
</cp:coreProperties>
</file>