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493" r:id="rId2"/>
    <p:sldId id="497" r:id="rId3"/>
    <p:sldId id="422" r:id="rId4"/>
    <p:sldId id="421" r:id="rId5"/>
    <p:sldId id="430" r:id="rId6"/>
    <p:sldId id="416" r:id="rId7"/>
    <p:sldId id="495" r:id="rId8"/>
    <p:sldId id="487" r:id="rId9"/>
    <p:sldId id="488" r:id="rId10"/>
    <p:sldId id="498" r:id="rId11"/>
    <p:sldId id="467" r:id="rId12"/>
    <p:sldId id="417" r:id="rId13"/>
    <p:sldId id="477" r:id="rId14"/>
    <p:sldId id="486" r:id="rId15"/>
    <p:sldId id="494" r:id="rId16"/>
    <p:sldId id="418" r:id="rId17"/>
    <p:sldId id="489" r:id="rId18"/>
    <p:sldId id="490" r:id="rId19"/>
    <p:sldId id="491" r:id="rId20"/>
    <p:sldId id="496" r:id="rId21"/>
    <p:sldId id="482" r:id="rId22"/>
    <p:sldId id="492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5" d="100"/>
          <a:sy n="95" d="100"/>
        </p:scale>
        <p:origin x="37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3F908EB-8022-4FC1-8A99-3643CD48070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31B2ECC-A94C-4C66-A242-08080E5D045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3E9F1A2A-618F-4F71-8C7E-9C54450ABA1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A4CB6799-070A-4537-AE24-31F95B75BE0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1137003-1DD5-4334-8B92-CA885A7BE45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6C6B7C0B-A238-4F8E-A75E-682E089B31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AC9DE2-33AA-4436-A3E8-C919FC447F8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2AD110-23BE-4C9F-8C92-01A18E0BDE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8B6D27-FB3F-4CAA-9FE5-E4AE13952DA7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570370" name="Rectangle 2">
            <a:extLst>
              <a:ext uri="{FF2B5EF4-FFF2-40B4-BE49-F238E27FC236}">
                <a16:creationId xmlns:a16="http://schemas.microsoft.com/office/drawing/2014/main" id="{5CDFA2D7-DF10-4607-B7C2-84ACBDB3C6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0371" name="Rectangle 3">
            <a:extLst>
              <a:ext uri="{FF2B5EF4-FFF2-40B4-BE49-F238E27FC236}">
                <a16:creationId xmlns:a16="http://schemas.microsoft.com/office/drawing/2014/main" id="{97AE16D5-44FB-40DF-8631-2171AE5E55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7B037C4-0FFA-4344-BBA5-C3AEED9DFA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9DE5BA-754D-4AD8-A3D5-0F5FE7A6AE89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558082" name="Rectangle 2">
            <a:extLst>
              <a:ext uri="{FF2B5EF4-FFF2-40B4-BE49-F238E27FC236}">
                <a16:creationId xmlns:a16="http://schemas.microsoft.com/office/drawing/2014/main" id="{25C94399-73A3-48EF-BFD7-3EC613129C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8083" name="Rectangle 3">
            <a:extLst>
              <a:ext uri="{FF2B5EF4-FFF2-40B4-BE49-F238E27FC236}">
                <a16:creationId xmlns:a16="http://schemas.microsoft.com/office/drawing/2014/main" id="{51A0C940-D52B-4B26-A1B5-5EB3D9FFCD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11736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D99423-8DC2-4F81-A2EF-866C714ACB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86A26D-95F4-4648-9767-F43ED9726358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500738" name="Rectangle 2">
            <a:extLst>
              <a:ext uri="{FF2B5EF4-FFF2-40B4-BE49-F238E27FC236}">
                <a16:creationId xmlns:a16="http://schemas.microsoft.com/office/drawing/2014/main" id="{50AD375E-BA08-4D58-85DD-018D56C3FA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0739" name="Rectangle 3">
            <a:extLst>
              <a:ext uri="{FF2B5EF4-FFF2-40B4-BE49-F238E27FC236}">
                <a16:creationId xmlns:a16="http://schemas.microsoft.com/office/drawing/2014/main" id="{48D4D2B0-DF06-437C-82B3-AC53DA1E07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8E9E94F-C08E-41A0-A7FD-4EBB4D5646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C9D75B-0B1D-4A52-AE73-52DE1F118955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87547BD3-9B08-47CA-8A09-996627AB74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75D9AD8C-8EA9-4A2D-944C-949812FCE2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D5771BC-027B-4655-9D80-73CA5FD877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0296F3-FC28-45A4-A2C7-7A1906A8F5DB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521218" name="Rectangle 2">
            <a:extLst>
              <a:ext uri="{FF2B5EF4-FFF2-40B4-BE49-F238E27FC236}">
                <a16:creationId xmlns:a16="http://schemas.microsoft.com/office/drawing/2014/main" id="{6B128796-FF03-4330-BFED-4E096950E8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1219" name="Rectangle 3">
            <a:extLst>
              <a:ext uri="{FF2B5EF4-FFF2-40B4-BE49-F238E27FC236}">
                <a16:creationId xmlns:a16="http://schemas.microsoft.com/office/drawing/2014/main" id="{11979F68-386F-4118-8AD4-BD0DEFFBBE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C10945-B3E3-47F3-A937-B35A0BF1C3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3C94EC-0E9E-4E2D-A93D-5E56A7B34946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543746" name="Rectangle 2">
            <a:extLst>
              <a:ext uri="{FF2B5EF4-FFF2-40B4-BE49-F238E27FC236}">
                <a16:creationId xmlns:a16="http://schemas.microsoft.com/office/drawing/2014/main" id="{73F77355-863A-4318-BFE9-40E21FFC60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3747" name="Rectangle 3">
            <a:extLst>
              <a:ext uri="{FF2B5EF4-FFF2-40B4-BE49-F238E27FC236}">
                <a16:creationId xmlns:a16="http://schemas.microsoft.com/office/drawing/2014/main" id="{2FB42012-6616-42E7-9E69-E0B8A9782F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BF3B046-4E86-498E-8E62-A3CC0E23A2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7BA591-DEC2-4071-B088-AFA2DD2248C9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574466" name="Rectangle 2">
            <a:extLst>
              <a:ext uri="{FF2B5EF4-FFF2-40B4-BE49-F238E27FC236}">
                <a16:creationId xmlns:a16="http://schemas.microsoft.com/office/drawing/2014/main" id="{0ED95814-9B0D-431E-B7F2-23FFAEA6A1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4467" name="Rectangle 3">
            <a:extLst>
              <a:ext uri="{FF2B5EF4-FFF2-40B4-BE49-F238E27FC236}">
                <a16:creationId xmlns:a16="http://schemas.microsoft.com/office/drawing/2014/main" id="{21362E68-E40B-4491-9FC2-D251044F1D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3661DE-F360-4287-9A08-9106A26D05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8F9EC5-D8B9-4CBE-BDF6-E9376B27FFDB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84002" name="Rectangle 2">
            <a:extLst>
              <a:ext uri="{FF2B5EF4-FFF2-40B4-BE49-F238E27FC236}">
                <a16:creationId xmlns:a16="http://schemas.microsoft.com/office/drawing/2014/main" id="{2E3D8A99-C6C0-436B-B4C7-6E2CDFCAC1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0ED80536-A4C8-4952-ACF0-ED383ACCB8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966978-F7EB-419F-887C-CD9DA22883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10BA4F-B3AC-4A65-BF56-4DACB9307B91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560130" name="Rectangle 2">
            <a:extLst>
              <a:ext uri="{FF2B5EF4-FFF2-40B4-BE49-F238E27FC236}">
                <a16:creationId xmlns:a16="http://schemas.microsoft.com/office/drawing/2014/main" id="{89C10454-C2C8-498E-A0C3-1BF585CF9B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0131" name="Rectangle 3">
            <a:extLst>
              <a:ext uri="{FF2B5EF4-FFF2-40B4-BE49-F238E27FC236}">
                <a16:creationId xmlns:a16="http://schemas.microsoft.com/office/drawing/2014/main" id="{FD76E8BC-D0B2-4024-92D7-575300C632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0D1AB1-3274-4275-BE93-105662FB77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D49F1F-3E31-466A-8456-C3C88499A110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562178" name="Rectangle 2">
            <a:extLst>
              <a:ext uri="{FF2B5EF4-FFF2-40B4-BE49-F238E27FC236}">
                <a16:creationId xmlns:a16="http://schemas.microsoft.com/office/drawing/2014/main" id="{761DB495-F3A4-4D4B-9959-DD905E6308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2179" name="Rectangle 3">
            <a:extLst>
              <a:ext uri="{FF2B5EF4-FFF2-40B4-BE49-F238E27FC236}">
                <a16:creationId xmlns:a16="http://schemas.microsoft.com/office/drawing/2014/main" id="{42A7192A-53E7-4A8C-839C-F59B11A40D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02E2431-4A40-4144-B618-AA65311B18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FDB2EF-B40F-4A25-B3BB-131A369FE127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564226" name="Rectangle 2">
            <a:extLst>
              <a:ext uri="{FF2B5EF4-FFF2-40B4-BE49-F238E27FC236}">
                <a16:creationId xmlns:a16="http://schemas.microsoft.com/office/drawing/2014/main" id="{B8132F0E-A51E-4A2C-9448-3011F9D866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4227" name="Rectangle 3">
            <a:extLst>
              <a:ext uri="{FF2B5EF4-FFF2-40B4-BE49-F238E27FC236}">
                <a16:creationId xmlns:a16="http://schemas.microsoft.com/office/drawing/2014/main" id="{B87A6626-B90E-4648-80F6-31D6AD0D98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2AD110-23BE-4C9F-8C92-01A18E0BDE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8B6D27-FB3F-4CAA-9FE5-E4AE13952DA7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570370" name="Rectangle 2">
            <a:extLst>
              <a:ext uri="{FF2B5EF4-FFF2-40B4-BE49-F238E27FC236}">
                <a16:creationId xmlns:a16="http://schemas.microsoft.com/office/drawing/2014/main" id="{5CDFA2D7-DF10-4607-B7C2-84ACBDB3C6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0371" name="Rectangle 3">
            <a:extLst>
              <a:ext uri="{FF2B5EF4-FFF2-40B4-BE49-F238E27FC236}">
                <a16:creationId xmlns:a16="http://schemas.microsoft.com/office/drawing/2014/main" id="{97AE16D5-44FB-40DF-8631-2171AE5E55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875033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322E8AA-610E-4560-933F-F474A4A3D2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868A62-AE01-41A8-9258-58DD71B6298E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578562" name="Rectangle 2">
            <a:extLst>
              <a:ext uri="{FF2B5EF4-FFF2-40B4-BE49-F238E27FC236}">
                <a16:creationId xmlns:a16="http://schemas.microsoft.com/office/drawing/2014/main" id="{199D48BF-22BA-4447-BBB7-B89D7BFA47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8563" name="Rectangle 3">
            <a:extLst>
              <a:ext uri="{FF2B5EF4-FFF2-40B4-BE49-F238E27FC236}">
                <a16:creationId xmlns:a16="http://schemas.microsoft.com/office/drawing/2014/main" id="{CBF4C634-BAD4-4C72-A97C-A9B108ECFC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7AB9098-1440-4E8F-92A7-77099E62A4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6C9086-D244-46DD-AD61-C445D269A2D9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531458" name="Rectangle 2">
            <a:extLst>
              <a:ext uri="{FF2B5EF4-FFF2-40B4-BE49-F238E27FC236}">
                <a16:creationId xmlns:a16="http://schemas.microsoft.com/office/drawing/2014/main" id="{7EDC421C-0DF2-4B07-86C0-6B2FC348D2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1459" name="Rectangle 3">
            <a:extLst>
              <a:ext uri="{FF2B5EF4-FFF2-40B4-BE49-F238E27FC236}">
                <a16:creationId xmlns:a16="http://schemas.microsoft.com/office/drawing/2014/main" id="{3E9798A7-0FD1-42CA-9A81-DC9FBDFCFE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FD257C-92E7-48DF-83FB-42F5938369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9D2714-EA59-4B6B-8DBA-2CEB3A58FB1B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568322" name="Rectangle 2">
            <a:extLst>
              <a:ext uri="{FF2B5EF4-FFF2-40B4-BE49-F238E27FC236}">
                <a16:creationId xmlns:a16="http://schemas.microsoft.com/office/drawing/2014/main" id="{BBEBEB75-FA0B-42B6-BEF8-3E38BD899E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8323" name="Rectangle 3">
            <a:extLst>
              <a:ext uri="{FF2B5EF4-FFF2-40B4-BE49-F238E27FC236}">
                <a16:creationId xmlns:a16="http://schemas.microsoft.com/office/drawing/2014/main" id="{8CE6303F-A8AF-4FEE-BE6E-5BDD0297DA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A020FBD-0325-44E2-A453-043F68D5C9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021E87-32E6-435C-8814-307B6C87695C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063416ED-DF29-4B09-841F-6AEE82473F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29B37235-D889-4202-BC39-B14D09A2B7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0166E5C-4F28-4CDC-A336-264EF4FF97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D3337C-61EA-4CB5-B602-DCFA6621A2C5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0FA08F22-63C4-4E31-8968-6AECE875FB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575478BF-2EB6-4239-BD0A-048EFB8E5D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24E4741-9ABC-45D2-A041-47B318523D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96BBA9-2D77-4149-A785-1A96BF663875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418818" name="Rectangle 2">
            <a:extLst>
              <a:ext uri="{FF2B5EF4-FFF2-40B4-BE49-F238E27FC236}">
                <a16:creationId xmlns:a16="http://schemas.microsoft.com/office/drawing/2014/main" id="{09637761-3D58-477B-AF6E-86A73416FA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3FF14E70-67EB-429C-BCF1-3ED3C9487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31D7AE-7CB4-4809-9ADA-1276C37A19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5BFCB7-EBB1-4FD6-A6FE-816B8E253C50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CF4D6FAF-D88D-43D3-AC32-F31B0C20CB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D421090D-44E2-4718-AC29-DE7557CAB6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3C8B4A-A55B-4D05-87EF-9627E9D50B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4498F1-6D90-4ED7-B1B5-101EAD4EB1F6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576514" name="Rectangle 2">
            <a:extLst>
              <a:ext uri="{FF2B5EF4-FFF2-40B4-BE49-F238E27FC236}">
                <a16:creationId xmlns:a16="http://schemas.microsoft.com/office/drawing/2014/main" id="{1FF9746C-98ED-4890-9FA8-B989B32849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6515" name="Rectangle 3">
            <a:extLst>
              <a:ext uri="{FF2B5EF4-FFF2-40B4-BE49-F238E27FC236}">
                <a16:creationId xmlns:a16="http://schemas.microsoft.com/office/drawing/2014/main" id="{2187F659-E378-47C3-AB24-29129D2812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8527B4F-A343-478E-8D34-CAAD073206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7E3E0B-C38F-4BD5-BA3C-ADC895E66A61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556034" name="Rectangle 2">
            <a:extLst>
              <a:ext uri="{FF2B5EF4-FFF2-40B4-BE49-F238E27FC236}">
                <a16:creationId xmlns:a16="http://schemas.microsoft.com/office/drawing/2014/main" id="{A15DB689-978E-4CDC-8D70-8C4A1BC3A0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6035" name="Rectangle 3">
            <a:extLst>
              <a:ext uri="{FF2B5EF4-FFF2-40B4-BE49-F238E27FC236}">
                <a16:creationId xmlns:a16="http://schemas.microsoft.com/office/drawing/2014/main" id="{60AB83D8-1733-4D1D-B005-A9B44C958F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7B037C4-0FFA-4344-BBA5-C3AEED9DFA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9DE5BA-754D-4AD8-A3D5-0F5FE7A6AE89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558082" name="Rectangle 2">
            <a:extLst>
              <a:ext uri="{FF2B5EF4-FFF2-40B4-BE49-F238E27FC236}">
                <a16:creationId xmlns:a16="http://schemas.microsoft.com/office/drawing/2014/main" id="{25C94399-73A3-48EF-BFD7-3EC613129C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8083" name="Rectangle 3">
            <a:extLst>
              <a:ext uri="{FF2B5EF4-FFF2-40B4-BE49-F238E27FC236}">
                <a16:creationId xmlns:a16="http://schemas.microsoft.com/office/drawing/2014/main" id="{51A0C940-D52B-4B26-A1B5-5EB3D9FFCD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97D14A-D7E9-4148-BF68-5CC9271FB4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487F4EB-8641-41A0-875A-E99487D774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1EADB7-5C82-4659-8DC2-D4F424E37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EF62FE-D571-4CAB-97D6-F03E390EB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1E9AC5-9A92-41FF-B238-ABD58A1B6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C1340-85B3-462D-BC70-D02DE4184F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948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6CBE4D-85DC-497F-9114-761B9351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5DDAF26-E088-4E6A-BE48-11D69C600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59A088-E40A-416F-A2EC-14C716FEA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F2B21C-50F9-4A18-AC95-A9A6BF00E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C5016C-679A-4C48-A5F5-BD90490BB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54EB5E-7491-4634-AAC2-CF5B92DCEA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4036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2CDEA99-ED4E-47B4-ADBC-FB759BC8C1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86CB960-8610-452A-89F9-ADE94F26E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7F30FB-6D45-4521-8D95-23F5853F8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0F1B52-0AAB-4127-9984-66B44A472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0D649F-69C1-4333-8090-224B3FC73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783DE-9A9E-4FFF-BFAB-3BF7E68F42A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608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F845A5-2829-41F0-8AE2-43303A4A8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1417ED-FC82-4765-A17F-92EFDB983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61DCCA-EAB5-4BE7-A9EF-484DE0544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2B599B-24AF-48D1-B86C-DABF6DCF3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C19719-0F9D-4369-9089-6B5027BED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D688B-4EFC-4866-9DF2-A2963EC4492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75285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000C85-9BAA-4C6C-857E-04E205830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4EEF16-23A4-42B9-A897-24D9F5E50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E342D1-B6CB-4F0F-B310-A2EF96C59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66BF9D-0FC8-4C50-9B05-1F3B740C9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9E2721-A357-44D7-9B23-C060E8859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E9B07-23CF-40DB-8FAD-75E032339F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5007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413D1A-ABE9-400B-B684-7051AFF70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F6048A-98C1-4308-BFA4-97DF2FFD1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035258E-E27F-4D77-B51D-64FFDD145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143C7AF-F3F6-439D-8C5D-291876DB6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FBA3038-B1D9-4A90-96E9-1A09F572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F812A51-8E20-4D2A-943B-F34C2F176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02A98A-7F24-4427-B5E0-EEC6F7EDEE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714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EBCE52-F78D-49AF-9D97-7F0E24F2C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256D250-E602-44A5-A57A-1C457BA24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204E5ED-5AEF-4B1C-AE8F-363A2E2B1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1E32228-F96B-40C9-84AF-5F3C979CB6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69C5DD1-5E48-4807-B3F8-F838ACB2A1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BB37565-0962-4654-9E93-619F481D6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8BDC3D-BFE4-4D9D-8CBB-9E236C277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8FB6B12-92A6-4BD7-A589-6F372C0F7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5C9B7-63F4-4A4B-B60D-F7D2B8F844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6440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562601-2821-42A8-BF91-227CA0EB9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7D53ACC-ED01-4E40-A345-CABCC8351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63C4154-33DD-4DE5-97E6-E2F6154B7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0EF4C3E-8556-4BB1-BD23-713944AC4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3529A-0B1D-4D92-844A-33DB3335B6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647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7D35A39-D7DF-4D3A-BD95-72D6B0072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3D65BFA-B86C-4F54-B720-3DD416086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9109E30-8849-43E6-A9B8-4582B0859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7DBD7-5A1C-49E8-9469-447DD7CEBEA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1905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04967F-9B5C-4B1F-8ABC-B8A7FE67B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EE9C9C-8280-4A52-B00A-9E91D7584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8A90855-25D4-4B30-87FF-AD09F0EA18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687797C-639F-4CC4-9530-D05D3F22E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CB5A96A-E4E4-411B-BAE9-B03BE90EF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55D671-37F4-4BF1-9B5D-2635E41DD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8E955-9406-47A0-89B6-0893975FBE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955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129926-328C-4B9F-A8CA-955B3F235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61D911D-4152-4C5E-9939-AA94FA558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C38F9E4-E24A-446D-831E-9C01EA269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B7A166-68C6-4967-80E9-580E2FAAE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2A33951-66F7-43E1-9217-31D39D296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3268372-546C-49DC-8984-ECFC13C9B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EE90B-D8C7-4183-B3F7-6906213B2D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4226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8B01B35-496A-4F2D-9241-623A8F7415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B294A7E-C41D-4283-9F5B-BADA4CAA01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A8DF54C-52AD-4F29-8779-E554C01FE6C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9701B7B-A173-42F6-877F-DBB86372250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D1CF135-98F1-41EC-A796-62E8954377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DE26565-29CB-4DD8-AA2E-48EC18CA7AC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>
            <a:extLst>
              <a:ext uri="{FF2B5EF4-FFF2-40B4-BE49-F238E27FC236}">
                <a16:creationId xmlns:a16="http://schemas.microsoft.com/office/drawing/2014/main" id="{76FD0728-DF9A-4253-ABD5-DC4935AEC2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916832"/>
            <a:ext cx="8153400" cy="2276872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Второй и третий признаки подобия треугольников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>
            <a:extLst>
              <a:ext uri="{FF2B5EF4-FFF2-40B4-BE49-F238E27FC236}">
                <a16:creationId xmlns:a16="http://schemas.microsoft.com/office/drawing/2014/main" id="{5020E388-2BE9-409B-B8EF-086A2CDC04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557059" name="Text Box 3">
            <a:extLst>
              <a:ext uri="{FF2B5EF4-FFF2-40B4-BE49-F238E27FC236}">
                <a16:creationId xmlns:a16="http://schemas.microsoft.com/office/drawing/2014/main" id="{E149A005-99B0-4738-983B-A0EEB6B2A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К</a:t>
            </a:r>
            <a:r>
              <a:rPr lang="ru-RU" altLang="ru-RU" sz="3200" dirty="0">
                <a:cs typeface="Times New Roman" panose="02020603050405020304" pitchFamily="18" charset="0"/>
              </a:rPr>
              <a:t>атет</a:t>
            </a:r>
            <a:r>
              <a:rPr lang="ru-RU" altLang="ru-RU" sz="3200" dirty="0"/>
              <a:t>ы</a:t>
            </a:r>
            <a:r>
              <a:rPr lang="ru-RU" altLang="ru-RU" sz="3200" dirty="0">
                <a:cs typeface="Times New Roman" panose="02020603050405020304" pitchFamily="18" charset="0"/>
              </a:rPr>
              <a:t> одного прямоугольного треугольника на 3 см больше катетов другого прямоугольного треугольника. Подобны ли треугольники?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57060" name="Text Box 4">
            <a:extLst>
              <a:ext uri="{FF2B5EF4-FFF2-40B4-BE49-F238E27FC236}">
                <a16:creationId xmlns:a16="http://schemas.microsoft.com/office/drawing/2014/main" id="{F75B2ED4-8593-4611-9612-E48EC2CDF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648200"/>
            <a:ext cx="8458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Нет, если только второй треугольник не является равнобедренным прямоугольным треугольником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35135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7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06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>
            <a:extLst>
              <a:ext uri="{FF2B5EF4-FFF2-40B4-BE49-F238E27FC236}">
                <a16:creationId xmlns:a16="http://schemas.microsoft.com/office/drawing/2014/main" id="{251ACD16-671A-43A3-8F92-83A38B6260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499715" name="Text Box 3">
            <a:extLst>
              <a:ext uri="{FF2B5EF4-FFF2-40B4-BE49-F238E27FC236}">
                <a16:creationId xmlns:a16="http://schemas.microsoft.com/office/drawing/2014/main" id="{359899F9-5DF2-49A1-AF27-38A2487CF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4582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Стороны одного треугольника равны 8 см, 6 см и 5 см. Меньшая сторона второго треугольника, подобного первому, равна  2,5 см. Найдите другие стороны второго треугольника.</a:t>
            </a:r>
          </a:p>
        </p:txBody>
      </p:sp>
      <p:sp>
        <p:nvSpPr>
          <p:cNvPr id="499716" name="Text Box 4">
            <a:extLst>
              <a:ext uri="{FF2B5EF4-FFF2-40B4-BE49-F238E27FC236}">
                <a16:creationId xmlns:a16="http://schemas.microsoft.com/office/drawing/2014/main" id="{8092AEF4-F98F-4A12-9B78-95EBD5887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4 см, 3 см.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1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903802F3-117D-4330-9DBD-5991242072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380931" name="Text Box 3">
            <a:extLst>
              <a:ext uri="{FF2B5EF4-FFF2-40B4-BE49-F238E27FC236}">
                <a16:creationId xmlns:a16="http://schemas.microsoft.com/office/drawing/2014/main" id="{D002C6E7-B27C-41F3-A033-6E4FACC99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Стороны треугольника 12,6 м, 16,5 м и 18 м. Найдите стороны треугольника, подобного данному, если его меньшая сторона равна большей стороне данного треугольника.</a:t>
            </a:r>
          </a:p>
        </p:txBody>
      </p:sp>
      <p:grpSp>
        <p:nvGrpSpPr>
          <p:cNvPr id="380937" name="Group 9">
            <a:extLst>
              <a:ext uri="{FF2B5EF4-FFF2-40B4-BE49-F238E27FC236}">
                <a16:creationId xmlns:a16="http://schemas.microsoft.com/office/drawing/2014/main" id="{7EBF29EE-ED9D-4D0E-B737-6085403CB93B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4191000"/>
            <a:ext cx="8001000" cy="736600"/>
            <a:chOff x="288" y="2640"/>
            <a:chExt cx="5040" cy="464"/>
          </a:xfrm>
        </p:grpSpPr>
        <p:sp>
          <p:nvSpPr>
            <p:cNvPr id="380932" name="Text Box 4">
              <a:extLst>
                <a:ext uri="{FF2B5EF4-FFF2-40B4-BE49-F238E27FC236}">
                  <a16:creationId xmlns:a16="http://schemas.microsoft.com/office/drawing/2014/main" id="{ABE5C459-3B0E-4FB6-BB33-539DD3D7A3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688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>
                  <a:cs typeface="Times New Roman" panose="02020603050405020304" pitchFamily="18" charset="0"/>
                </a:rPr>
                <a:t>18 см,  </a:t>
              </a:r>
              <a:r>
                <a:rPr lang="ru-RU" altLang="ru-RU" sz="3200"/>
                <a:t>23    </a:t>
              </a:r>
              <a:r>
                <a:rPr lang="ru-RU" altLang="ru-RU" sz="3200">
                  <a:cs typeface="Times New Roman" panose="02020603050405020304" pitchFamily="18" charset="0"/>
                </a:rPr>
                <a:t>см; 25 </a:t>
              </a:r>
              <a:r>
                <a:rPr lang="ru-RU" altLang="ru-RU" sz="3200"/>
                <a:t>   </a:t>
              </a:r>
              <a:r>
                <a:rPr lang="ru-RU" altLang="ru-RU" sz="3200">
                  <a:cs typeface="Times New Roman" panose="02020603050405020304" pitchFamily="18" charset="0"/>
                </a:rPr>
                <a:t>см.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80935" name="Object 7">
                  <a:extLst>
                    <a:ext uri="{FF2B5EF4-FFF2-40B4-BE49-F238E27FC236}">
                      <a16:creationId xmlns:a16="http://schemas.microsoft.com/office/drawing/2014/main" id="{2EBFAA0A-FB6F-4E10-A9A4-A14A95F473FD}"/>
                    </a:ext>
                  </a:extLst>
                </p:cNvPr>
                <p:cNvSpPr txBox="1"/>
                <p:nvPr/>
              </p:nvSpPr>
              <p:spPr bwMode="auto">
                <a:xfrm>
                  <a:off x="2208" y="2640"/>
                  <a:ext cx="152" cy="4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380935" name="Object 7">
                  <a:extLst>
                    <a:ext uri="{FF2B5EF4-FFF2-40B4-BE49-F238E27FC236}">
                      <a16:creationId xmlns:a16="http://schemas.microsoft.com/office/drawing/2014/main" id="{2EBFAA0A-FB6F-4E10-A9A4-A14A95F473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208" y="2640"/>
                  <a:ext cx="152" cy="46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80936" name="Object 8">
                  <a:extLst>
                    <a:ext uri="{FF2B5EF4-FFF2-40B4-BE49-F238E27FC236}">
                      <a16:creationId xmlns:a16="http://schemas.microsoft.com/office/drawing/2014/main" id="{81EACC17-0644-42B4-ADE7-BA75BE9E4934}"/>
                    </a:ext>
                  </a:extLst>
                </p:cNvPr>
                <p:cNvSpPr txBox="1"/>
                <p:nvPr/>
              </p:nvSpPr>
              <p:spPr bwMode="auto">
                <a:xfrm>
                  <a:off x="3168" y="2640"/>
                  <a:ext cx="152" cy="4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oMath>
                    </m:oMathPara>
                  </a14:m>
                  <a:endParaRPr lang="ru-RU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380936" name="Object 8">
                  <a:extLst>
                    <a:ext uri="{FF2B5EF4-FFF2-40B4-BE49-F238E27FC236}">
                      <a16:creationId xmlns:a16="http://schemas.microsoft.com/office/drawing/2014/main" id="{81EACC17-0644-42B4-ADE7-BA75BE9E493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68" y="2640"/>
                  <a:ext cx="152" cy="46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0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BACDF7A0-F64E-48BC-A386-58E77ACC6A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520195" name="Text Box 3">
            <a:extLst>
              <a:ext uri="{FF2B5EF4-FFF2-40B4-BE49-F238E27FC236}">
                <a16:creationId xmlns:a16="http://schemas.microsoft.com/office/drawing/2014/main" id="{FF791816-DE2C-477E-9497-6D46622BE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одной стороне угла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отложены отрезки </a:t>
            </a:r>
            <a:r>
              <a:rPr lang="ru-RU" altLang="ru-RU" sz="3200" i="1" dirty="0">
                <a:cs typeface="Times New Roman" panose="02020603050405020304" pitchFamily="18" charset="0"/>
              </a:rPr>
              <a:t>АВ</a:t>
            </a:r>
            <a:r>
              <a:rPr lang="ru-RU" altLang="ru-RU" sz="3200" dirty="0">
                <a:cs typeface="Times New Roman" panose="02020603050405020304" pitchFamily="18" charset="0"/>
              </a:rPr>
              <a:t> = 5 см и </a:t>
            </a:r>
            <a:r>
              <a:rPr lang="ru-RU" altLang="ru-RU" sz="3200" i="1" dirty="0">
                <a:cs typeface="Times New Roman" panose="02020603050405020304" pitchFamily="18" charset="0"/>
              </a:rPr>
              <a:t>АС</a:t>
            </a:r>
            <a:r>
              <a:rPr lang="ru-RU" altLang="ru-RU" sz="3200" dirty="0">
                <a:cs typeface="Times New Roman" panose="02020603050405020304" pitchFamily="18" charset="0"/>
              </a:rPr>
              <a:t> = 16 см. На другой стороне этого же угла отложены отрезки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 = 8 см и </a:t>
            </a:r>
            <a:r>
              <a:rPr lang="ru-RU" altLang="ru-RU" sz="3200" i="1" dirty="0">
                <a:cs typeface="Times New Roman" panose="02020603050405020304" pitchFamily="18" charset="0"/>
              </a:rPr>
              <a:t>АЕ</a:t>
            </a:r>
            <a:r>
              <a:rPr lang="ru-RU" altLang="ru-RU" sz="3200" dirty="0">
                <a:cs typeface="Times New Roman" panose="02020603050405020304" pitchFamily="18" charset="0"/>
              </a:rPr>
              <a:t> = 10 см. Подобны ли треугольники </a:t>
            </a:r>
            <a:r>
              <a:rPr lang="ru-RU" altLang="ru-RU" sz="3200" i="1" dirty="0">
                <a:cs typeface="Times New Roman" panose="02020603050405020304" pitchFamily="18" charset="0"/>
              </a:rPr>
              <a:t>АС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ru-RU" altLang="ru-RU" sz="3200" i="1" dirty="0">
                <a:cs typeface="Times New Roman" panose="02020603050405020304" pitchFamily="18" charset="0"/>
              </a:rPr>
              <a:t>АВЕ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20196" name="Text Box 4">
            <a:extLst>
              <a:ext uri="{FF2B5EF4-FFF2-40B4-BE49-F238E27FC236}">
                <a16:creationId xmlns:a16="http://schemas.microsoft.com/office/drawing/2014/main" id="{7BDB8877-C9A8-4F8E-B84F-6696382CA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038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Да.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0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19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>
            <a:extLst>
              <a:ext uri="{FF2B5EF4-FFF2-40B4-BE49-F238E27FC236}">
                <a16:creationId xmlns:a16="http://schemas.microsoft.com/office/drawing/2014/main" id="{11EA2A1C-AF8F-4803-A847-CBFB9EEAED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723" name="Text Box 3">
                <a:extLst>
                  <a:ext uri="{FF2B5EF4-FFF2-40B4-BE49-F238E27FC236}">
                    <a16:creationId xmlns:a16="http://schemas.microsoft.com/office/drawing/2014/main" id="{FF5C8340-4769-4FE5-AA4F-418080E0DE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762000"/>
                <a:ext cx="8686800" cy="20621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На стороне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АС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треугольника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АВС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взята точка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D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, такая, что </a:t>
                </a:r>
                <a14:m>
                  <m:oMath xmlns:m="http://schemas.openxmlformats.org/officeDocument/2006/math">
                    <m:r>
                      <a:rPr lang="ru-RU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sz="3200" i="1" dirty="0">
                    <a:cs typeface="Times New Roman" panose="02020603050405020304" pitchFamily="18" charset="0"/>
                  </a:rPr>
                  <a:t>ABD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sz="3200" i="1" dirty="0">
                    <a:cs typeface="Times New Roman" panose="02020603050405020304" pitchFamily="18" charset="0"/>
                  </a:rPr>
                  <a:t>ACB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. Найдите стороны треугольника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ABD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, если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АВ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= 8 см,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ВС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= 12 см,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АС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= 18 см.</a:t>
                </a:r>
              </a:p>
            </p:txBody>
          </p:sp>
        </mc:Choice>
        <mc:Fallback xmlns="">
          <p:sp>
            <p:nvSpPr>
              <p:cNvPr id="542723" name="Text Box 3">
                <a:extLst>
                  <a:ext uri="{FF2B5EF4-FFF2-40B4-BE49-F238E27FC236}">
                    <a16:creationId xmlns:a16="http://schemas.microsoft.com/office/drawing/2014/main" id="{FF5C8340-4769-4FE5-AA4F-418080E0DE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762000"/>
                <a:ext cx="8686800" cy="2062163"/>
              </a:xfrm>
              <a:prstGeom prst="rect">
                <a:avLst/>
              </a:prstGeom>
              <a:blipFill>
                <a:blip r:embed="rId3"/>
                <a:stretch>
                  <a:fillRect l="-1825" t="-4142" r="-1754" b="-858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42732" name="Group 12">
            <a:extLst>
              <a:ext uri="{FF2B5EF4-FFF2-40B4-BE49-F238E27FC236}">
                <a16:creationId xmlns:a16="http://schemas.microsoft.com/office/drawing/2014/main" id="{2F5B14E7-FFD3-48B2-A9AF-1418001455D7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962400"/>
            <a:ext cx="8001000" cy="736600"/>
            <a:chOff x="240" y="2496"/>
            <a:chExt cx="5040" cy="464"/>
          </a:xfrm>
        </p:grpSpPr>
        <p:sp>
          <p:nvSpPr>
            <p:cNvPr id="542724" name="Text Box 4">
              <a:extLst>
                <a:ext uri="{FF2B5EF4-FFF2-40B4-BE49-F238E27FC236}">
                  <a16:creationId xmlns:a16="http://schemas.microsoft.com/office/drawing/2014/main" id="{92F1D4D7-7895-4000-9B50-1EA8054239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544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>
                  <a:cs typeface="Times New Roman" panose="02020603050405020304" pitchFamily="18" charset="0"/>
                </a:rPr>
                <a:t>8 см,</a:t>
              </a:r>
              <a:r>
                <a:rPr lang="ru-RU" altLang="ru-RU" sz="3200"/>
                <a:t>     </a:t>
              </a:r>
              <a:r>
                <a:rPr lang="ru-RU" altLang="ru-RU" sz="3200">
                  <a:cs typeface="Times New Roman" panose="02020603050405020304" pitchFamily="18" charset="0"/>
                </a:rPr>
                <a:t>  см и  </a:t>
              </a:r>
              <a:r>
                <a:rPr lang="ru-RU" altLang="ru-RU" sz="3200"/>
                <a:t>      </a:t>
              </a:r>
              <a:r>
                <a:rPr lang="ru-RU" altLang="ru-RU" sz="3200">
                  <a:cs typeface="Times New Roman" panose="02020603050405020304" pitchFamily="18" charset="0"/>
                </a:rPr>
                <a:t>см.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2728" name="Object 8">
                  <a:extLst>
                    <a:ext uri="{FF2B5EF4-FFF2-40B4-BE49-F238E27FC236}">
                      <a16:creationId xmlns:a16="http://schemas.microsoft.com/office/drawing/2014/main" id="{3BF47130-83A9-4D7A-8F76-E733AC0A70C2}"/>
                    </a:ext>
                  </a:extLst>
                </p:cNvPr>
                <p:cNvSpPr txBox="1"/>
                <p:nvPr/>
              </p:nvSpPr>
              <p:spPr bwMode="auto">
                <a:xfrm>
                  <a:off x="1728" y="2496"/>
                  <a:ext cx="248" cy="4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542728" name="Object 8">
                  <a:extLst>
                    <a:ext uri="{FF2B5EF4-FFF2-40B4-BE49-F238E27FC236}">
                      <a16:creationId xmlns:a16="http://schemas.microsoft.com/office/drawing/2014/main" id="{3BF47130-83A9-4D7A-8F76-E733AC0A70C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728" y="2496"/>
                  <a:ext cx="248" cy="464"/>
                </a:xfrm>
                <a:prstGeom prst="rect">
                  <a:avLst/>
                </a:prstGeom>
                <a:blipFill>
                  <a:blip r:embed="rId4"/>
                  <a:stretch>
                    <a:fillRect r="-4615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2729" name="Object 9">
                  <a:extLst>
                    <a:ext uri="{FF2B5EF4-FFF2-40B4-BE49-F238E27FC236}">
                      <a16:creationId xmlns:a16="http://schemas.microsoft.com/office/drawing/2014/main" id="{DE0DD6B8-AF11-4068-AB92-B4006DFBE419}"/>
                    </a:ext>
                  </a:extLst>
                </p:cNvPr>
                <p:cNvSpPr txBox="1"/>
                <p:nvPr/>
              </p:nvSpPr>
              <p:spPr bwMode="auto">
                <a:xfrm>
                  <a:off x="2688" y="2496"/>
                  <a:ext cx="248" cy="4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den>
                        </m:f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542729" name="Object 9">
                  <a:extLst>
                    <a:ext uri="{FF2B5EF4-FFF2-40B4-BE49-F238E27FC236}">
                      <a16:creationId xmlns:a16="http://schemas.microsoft.com/office/drawing/2014/main" id="{DE0DD6B8-AF11-4068-AB92-B4006DFBE41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88" y="2496"/>
                  <a:ext cx="248" cy="464"/>
                </a:xfrm>
                <a:prstGeom prst="rect">
                  <a:avLst/>
                </a:prstGeom>
                <a:blipFill>
                  <a:blip r:embed="rId5"/>
                  <a:stretch>
                    <a:fillRect r="-4615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2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>
            <a:extLst>
              <a:ext uri="{FF2B5EF4-FFF2-40B4-BE49-F238E27FC236}">
                <a16:creationId xmlns:a16="http://schemas.microsoft.com/office/drawing/2014/main" id="{4B0A8288-4E45-4796-A718-720E967F60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91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573443" name="Text Box 3">
            <a:extLst>
              <a:ext uri="{FF2B5EF4-FFF2-40B4-BE49-F238E27FC236}">
                <a16:creationId xmlns:a16="http://schemas.microsoft.com/office/drawing/2014/main" id="{50CBC069-4301-4BC6-AAFA-5CCE35A52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10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Стороны треугольника равны 10, 15 и 20. Произведение сторон подобного ему треугольника равно 24. Найдите стороны второго треугольника.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73444" name="Text Box 4">
            <a:extLst>
              <a:ext uri="{FF2B5EF4-FFF2-40B4-BE49-F238E27FC236}">
                <a16:creationId xmlns:a16="http://schemas.microsoft.com/office/drawing/2014/main" id="{F8D2C2C5-B52F-4F2A-818B-7C9C51C93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00600"/>
            <a:ext cx="434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2, 3, 4.</a:t>
            </a:r>
            <a:endParaRPr lang="ru-RU" altLang="ru-RU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4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>
            <a:extLst>
              <a:ext uri="{FF2B5EF4-FFF2-40B4-BE49-F238E27FC236}">
                <a16:creationId xmlns:a16="http://schemas.microsoft.com/office/drawing/2014/main" id="{EF344C82-D140-4D01-A290-7DCD4F39A0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382980" name="Text Box 4">
            <a:extLst>
              <a:ext uri="{FF2B5EF4-FFF2-40B4-BE49-F238E27FC236}">
                <a16:creationId xmlns:a16="http://schemas.microsoft.com/office/drawing/2014/main" id="{1BBA20A9-E68B-4C84-9AB3-DE587624F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4196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15 см. </a:t>
            </a:r>
          </a:p>
        </p:txBody>
      </p:sp>
      <p:sp>
        <p:nvSpPr>
          <p:cNvPr id="382979" name="Text Box 3">
            <a:extLst>
              <a:ext uri="{FF2B5EF4-FFF2-40B4-BE49-F238E27FC236}">
                <a16:creationId xmlns:a16="http://schemas.microsoft.com/office/drawing/2014/main" id="{62959CBB-CFFF-40B5-9D5B-8BC80F3EB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25 см,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dirty="0">
                <a:cs typeface="Times New Roman" panose="02020603050405020304" pitchFamily="18" charset="0"/>
              </a:rPr>
              <a:t> = 20 см и </a:t>
            </a:r>
            <a:r>
              <a:rPr lang="en-US" altLang="ru-RU" sz="3200" i="1" dirty="0">
                <a:cs typeface="Times New Roman" panose="02020603050405020304" pitchFamily="18" charset="0"/>
              </a:rPr>
              <a:t>AC</a:t>
            </a:r>
            <a:r>
              <a:rPr lang="ru-RU" altLang="ru-RU" sz="3200" dirty="0">
                <a:cs typeface="Times New Roman" panose="02020603050405020304" pitchFamily="18" charset="0"/>
              </a:rPr>
              <a:t> = 30 см. На стороне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 отложен отрезок </a:t>
            </a:r>
            <a:r>
              <a:rPr lang="en-US" altLang="ru-RU" sz="3200" i="1" dirty="0">
                <a:cs typeface="Times New Roman" panose="02020603050405020304" pitchFamily="18" charset="0"/>
              </a:rPr>
              <a:t>BK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4 см, а на стороне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dirty="0">
                <a:cs typeface="Times New Roman" panose="02020603050405020304" pitchFamily="18" charset="0"/>
              </a:rPr>
              <a:t> взята точка </a:t>
            </a:r>
            <a:r>
              <a:rPr lang="en-US" altLang="ru-RU" sz="3200" i="1" dirty="0">
                <a:cs typeface="Times New Roman" panose="02020603050405020304" pitchFamily="18" charset="0"/>
              </a:rPr>
              <a:t>L</a:t>
            </a:r>
            <a:r>
              <a:rPr lang="ru-RU" altLang="ru-RU" sz="3200" dirty="0">
                <a:cs typeface="Times New Roman" panose="02020603050405020304" pitchFamily="18" charset="0"/>
              </a:rPr>
              <a:t> таким образом, что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BKL</a:t>
            </a:r>
            <a:r>
              <a:rPr lang="ru-RU" altLang="ru-RU" sz="3200" dirty="0">
                <a:cs typeface="Times New Roman" panose="02020603050405020304" pitchFamily="18" charset="0"/>
              </a:rPr>
              <a:t> равен углу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периметр треугольника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BKL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2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>
            <a:extLst>
              <a:ext uri="{FF2B5EF4-FFF2-40B4-BE49-F238E27FC236}">
                <a16:creationId xmlns:a16="http://schemas.microsoft.com/office/drawing/2014/main" id="{5ACCB4D9-9A53-4D97-A750-D2FD496C51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559107" name="Text Box 3">
            <a:extLst>
              <a:ext uri="{FF2B5EF4-FFF2-40B4-BE49-F238E27FC236}">
                <a16:creationId xmlns:a16="http://schemas.microsoft.com/office/drawing/2014/main" id="{AFEAAD72-7EA6-46BF-8503-3C87EA80C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4196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В</a:t>
            </a:r>
            <a:r>
              <a:rPr lang="ru-RU" altLang="ru-RU" sz="2800" dirty="0">
                <a:cs typeface="Times New Roman" panose="02020603050405020304" pitchFamily="18" charset="0"/>
              </a:rPr>
              <a:t>ысота, опущенная из вершины прямого угла неравнобедренного прямоугольного треугольника. </a:t>
            </a:r>
          </a:p>
        </p:txBody>
      </p:sp>
      <p:sp>
        <p:nvSpPr>
          <p:cNvPr id="559108" name="Text Box 4">
            <a:extLst>
              <a:ext uri="{FF2B5EF4-FFF2-40B4-BE49-F238E27FC236}">
                <a16:creationId xmlns:a16="http://schemas.microsoft.com/office/drawing/2014/main" id="{DE494317-348B-4C98-A1DD-53DC7C9A2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Высота какого </a:t>
            </a:r>
            <a:r>
              <a:rPr lang="ru-RU" altLang="ru-RU" sz="3200" dirty="0">
                <a:cs typeface="Times New Roman" panose="02020603050405020304" pitchFamily="18" charset="0"/>
              </a:rPr>
              <a:t>треугольник</a:t>
            </a:r>
            <a:r>
              <a:rPr lang="ru-RU" altLang="ru-RU" sz="3200" dirty="0"/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д</a:t>
            </a:r>
            <a:r>
              <a:rPr lang="ru-RU" altLang="ru-RU" sz="3200" dirty="0">
                <a:cs typeface="Times New Roman" panose="02020603050405020304" pitchFamily="18" charset="0"/>
              </a:rPr>
              <a:t>ели</a:t>
            </a:r>
            <a:r>
              <a:rPr lang="ru-RU" altLang="ru-RU" sz="3200" dirty="0"/>
              <a:t>т</a:t>
            </a:r>
            <a:r>
              <a:rPr lang="ru-RU" altLang="ru-RU" sz="3200" dirty="0">
                <a:cs typeface="Times New Roman" panose="02020603050405020304" pitchFamily="18" charset="0"/>
              </a:rPr>
              <a:t> его на два </a:t>
            </a:r>
            <a:r>
              <a:rPr lang="ru-RU" altLang="ru-RU" sz="3200" dirty="0"/>
              <a:t>неравных </a:t>
            </a:r>
            <a:r>
              <a:rPr lang="ru-RU" altLang="ru-RU" sz="3200" dirty="0">
                <a:cs typeface="Times New Roman" panose="02020603050405020304" pitchFamily="18" charset="0"/>
              </a:rPr>
              <a:t>подобных</a:t>
            </a:r>
            <a:r>
              <a:rPr lang="ru-RU" altLang="ru-RU" sz="3200" dirty="0"/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треугольника?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9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910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4" name="Rectangle 2">
            <a:extLst>
              <a:ext uri="{FF2B5EF4-FFF2-40B4-BE49-F238E27FC236}">
                <a16:creationId xmlns:a16="http://schemas.microsoft.com/office/drawing/2014/main" id="{BF0A09CE-9F66-42F7-AAEA-18A004ED8D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561155" name="Text Box 3">
            <a:extLst>
              <a:ext uri="{FF2B5EF4-FFF2-40B4-BE49-F238E27FC236}">
                <a16:creationId xmlns:a16="http://schemas.microsoft.com/office/drawing/2014/main" id="{9BD92CD9-7631-47E2-86B5-DED399D82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4196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Нет.</a:t>
            </a:r>
          </a:p>
        </p:txBody>
      </p:sp>
      <p:sp>
        <p:nvSpPr>
          <p:cNvPr id="561156" name="Text Box 4">
            <a:extLst>
              <a:ext uri="{FF2B5EF4-FFF2-40B4-BE49-F238E27FC236}">
                <a16:creationId xmlns:a16="http://schemas.microsoft.com/office/drawing/2014/main" id="{F1504A41-BFE1-439B-A7B3-4AF97A4FE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Может ли медиана треугольника ра</a:t>
            </a:r>
            <a:r>
              <a:rPr lang="ru-RU" altLang="ru-RU" sz="3200" dirty="0"/>
              <a:t>зделить</a:t>
            </a:r>
            <a:r>
              <a:rPr lang="ru-RU" altLang="ru-RU" sz="3200" dirty="0">
                <a:cs typeface="Times New Roman" panose="02020603050405020304" pitchFamily="18" charset="0"/>
              </a:rPr>
              <a:t> его на два неравных подобных треугольника?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1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155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2" name="Rectangle 2">
            <a:extLst>
              <a:ext uri="{FF2B5EF4-FFF2-40B4-BE49-F238E27FC236}">
                <a16:creationId xmlns:a16="http://schemas.microsoft.com/office/drawing/2014/main" id="{23BA80D1-5DA6-4F56-A1AC-419F30884C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563203" name="Text Box 3">
            <a:extLst>
              <a:ext uri="{FF2B5EF4-FFF2-40B4-BE49-F238E27FC236}">
                <a16:creationId xmlns:a16="http://schemas.microsoft.com/office/drawing/2014/main" id="{9813B9C5-D964-418C-96BF-267DD76E8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 i="1"/>
              <a:t>LMN </a:t>
            </a:r>
            <a:r>
              <a:rPr lang="ru-RU" altLang="ru-RU" sz="3200"/>
              <a:t>и </a:t>
            </a:r>
            <a:r>
              <a:rPr lang="en-US" altLang="ru-RU" sz="3200" i="1"/>
              <a:t>LM</a:t>
            </a:r>
            <a:r>
              <a:rPr lang="en-US" altLang="ru-RU" sz="3200" baseline="-25000"/>
              <a:t>1</a:t>
            </a:r>
            <a:r>
              <a:rPr lang="en-US" altLang="ru-RU" sz="3200" i="1"/>
              <a:t>N</a:t>
            </a:r>
            <a:r>
              <a:rPr lang="en-US" altLang="ru-RU" sz="3200" baseline="-25000"/>
              <a:t>1</a:t>
            </a:r>
            <a:r>
              <a:rPr lang="en-US" altLang="ru-RU" sz="3200"/>
              <a:t>; </a:t>
            </a:r>
            <a:r>
              <a:rPr lang="en-US" altLang="ru-RU" sz="3200" i="1"/>
              <a:t>MNG </a:t>
            </a:r>
            <a:r>
              <a:rPr lang="ru-RU" altLang="ru-RU" sz="3200"/>
              <a:t>и </a:t>
            </a:r>
            <a:r>
              <a:rPr lang="en-US" altLang="ru-RU" sz="3200" i="1"/>
              <a:t>M</a:t>
            </a:r>
            <a:r>
              <a:rPr lang="en-US" altLang="ru-RU" sz="3200" baseline="-25000"/>
              <a:t>1</a:t>
            </a:r>
            <a:r>
              <a:rPr lang="en-US" altLang="ru-RU" sz="3200" i="1"/>
              <a:t>N</a:t>
            </a:r>
            <a:r>
              <a:rPr lang="en-US" altLang="ru-RU" sz="3200" baseline="-25000"/>
              <a:t>1</a:t>
            </a:r>
            <a:r>
              <a:rPr lang="en-US" altLang="ru-RU" sz="3200" i="1"/>
              <a:t>G</a:t>
            </a:r>
            <a:r>
              <a:rPr lang="ru-RU" altLang="ru-RU" sz="3200"/>
              <a:t>.</a:t>
            </a:r>
          </a:p>
        </p:txBody>
      </p:sp>
      <p:sp>
        <p:nvSpPr>
          <p:cNvPr id="563204" name="Text Box 4">
            <a:extLst>
              <a:ext uri="{FF2B5EF4-FFF2-40B4-BE49-F238E27FC236}">
                <a16:creationId xmlns:a16="http://schemas.microsoft.com/office/drawing/2014/main" id="{2FE5B122-C8D6-4867-BEAA-C41E52A25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LMN</a:t>
            </a:r>
            <a:r>
              <a:rPr lang="ru-RU" altLang="ru-RU" sz="3200" dirty="0">
                <a:cs typeface="Times New Roman" panose="02020603050405020304" pitchFamily="18" charset="0"/>
              </a:rPr>
              <a:t> проведены медианы </a:t>
            </a:r>
            <a:r>
              <a:rPr lang="en-US" altLang="ru-RU" sz="3200" i="1" dirty="0">
                <a:cs typeface="Times New Roman" panose="02020603050405020304" pitchFamily="18" charset="0"/>
              </a:rPr>
              <a:t>MM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NN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, которые пересекаются в точке </a:t>
            </a:r>
            <a:r>
              <a:rPr lang="en-US" altLang="ru-RU" sz="3200" i="1" dirty="0">
                <a:cs typeface="Times New Roman" panose="02020603050405020304" pitchFamily="18" charset="0"/>
              </a:rPr>
              <a:t>G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все пары подобных треугольников.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563205" name="Picture 5">
            <a:extLst>
              <a:ext uri="{FF2B5EF4-FFF2-40B4-BE49-F238E27FC236}">
                <a16:creationId xmlns:a16="http://schemas.microsoft.com/office/drawing/2014/main" id="{B0E165D6-72B9-4D10-9B58-4099354744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438400"/>
            <a:ext cx="3365500" cy="259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0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7" name="Text Box 3">
            <a:extLst>
              <a:ext uri="{FF2B5EF4-FFF2-40B4-BE49-F238E27FC236}">
                <a16:creationId xmlns:a16="http://schemas.microsoft.com/office/drawing/2014/main" id="{9922573C-09E2-46A8-8158-6E89AA2BC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38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Теорема. </a:t>
            </a:r>
            <a:r>
              <a:rPr lang="ru-RU" altLang="ru-RU" dirty="0">
                <a:cs typeface="Times New Roman" panose="02020603050405020304" pitchFamily="18" charset="0"/>
              </a:rPr>
              <a:t>(Второй признак подобия.) Если две стороны одного треугольника пропорциональны двум сторонам другого треугольника и углы, заключенные между этими сторонами, равны, то такие треугольники подобны.</a:t>
            </a:r>
          </a:p>
        </p:txBody>
      </p:sp>
      <p:grpSp>
        <p:nvGrpSpPr>
          <p:cNvPr id="569357" name="Group 13">
            <a:extLst>
              <a:ext uri="{FF2B5EF4-FFF2-40B4-BE49-F238E27FC236}">
                <a16:creationId xmlns:a16="http://schemas.microsoft.com/office/drawing/2014/main" id="{55BA12DC-56F2-4C3A-8640-887EA8C121EF}"/>
              </a:ext>
            </a:extLst>
          </p:cNvPr>
          <p:cNvGrpSpPr>
            <a:grpSpLocks/>
          </p:cNvGrpSpPr>
          <p:nvPr/>
        </p:nvGrpSpPr>
        <p:grpSpPr bwMode="auto">
          <a:xfrm>
            <a:off x="0" y="1574098"/>
            <a:ext cx="9144000" cy="4989513"/>
            <a:chOff x="0" y="1200"/>
            <a:chExt cx="5760" cy="3143"/>
          </a:xfrm>
        </p:grpSpPr>
        <p:sp>
          <p:nvSpPr>
            <p:cNvPr id="569350" name="Text Box 6">
              <a:extLst>
                <a:ext uri="{FF2B5EF4-FFF2-40B4-BE49-F238E27FC236}">
                  <a16:creationId xmlns:a16="http://schemas.microsoft.com/office/drawing/2014/main" id="{A442DEDD-B799-4E4C-83CC-19B271B29C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200"/>
              <a:ext cx="2784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Доказательство.</a:t>
              </a:r>
              <a:r>
                <a:rPr lang="ru-RU" altLang="ru-RU" b="1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Пусть в треугольниках </a:t>
              </a:r>
              <a:r>
                <a:rPr lang="ru-RU" altLang="ru-RU" i="1" dirty="0">
                  <a:cs typeface="Times New Roman" panose="02020603050405020304" pitchFamily="18" charset="0"/>
                </a:rPr>
                <a:t>АВС</a:t>
              </a:r>
              <a:r>
                <a:rPr lang="ru-RU" altLang="ru-RU" dirty="0">
                  <a:cs typeface="Times New Roman" panose="02020603050405020304" pitchFamily="18" charset="0"/>
                </a:rPr>
                <a:t>  и  </a:t>
              </a:r>
              <a:r>
                <a:rPr lang="ru-RU" altLang="ru-RU" i="1" dirty="0">
                  <a:cs typeface="Times New Roman" panose="02020603050405020304" pitchFamily="18" charset="0"/>
                </a:rPr>
                <a:t>А</a:t>
              </a:r>
              <a:r>
                <a:rPr lang="ru-RU" altLang="ru-RU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i="1" dirty="0">
                  <a:cs typeface="Times New Roman" panose="02020603050405020304" pitchFamily="18" charset="0"/>
                </a:rPr>
                <a:t>В</a:t>
              </a:r>
              <a:r>
                <a:rPr lang="ru-RU" altLang="ru-RU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i="1" dirty="0">
                  <a:cs typeface="Times New Roman" panose="02020603050405020304" pitchFamily="18" charset="0"/>
                </a:rPr>
                <a:t>С</a:t>
              </a:r>
              <a:r>
                <a:rPr lang="ru-RU" altLang="ru-RU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dirty="0">
                  <a:cs typeface="Times New Roman" panose="02020603050405020304" pitchFamily="18" charset="0"/>
                </a:rPr>
                <a:t>  выполняются равенства </a:t>
              </a:r>
              <a:endParaRPr lang="ru-RU" altLang="ru-RU" dirty="0"/>
            </a:p>
          </p:txBody>
        </p:sp>
        <p:sp>
          <p:nvSpPr>
            <p:cNvPr id="569348" name="Text Box 4">
              <a:extLst>
                <a:ext uri="{FF2B5EF4-FFF2-40B4-BE49-F238E27FC236}">
                  <a16:creationId xmlns:a16="http://schemas.microsoft.com/office/drawing/2014/main" id="{05541522-D22A-4BD7-B5CC-58B8FA852E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307"/>
              <a:ext cx="5760" cy="20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cs typeface="Times New Roman" panose="02020603050405020304" pitchFamily="18" charset="0"/>
                </a:rPr>
                <a:t>	Отложим на </a:t>
              </a:r>
              <a:r>
                <a:rPr lang="ru-RU" altLang="ru-RU" dirty="0"/>
                <a:t>луче </a:t>
              </a:r>
              <a:r>
                <a:rPr lang="ru-RU" altLang="ru-RU" i="1" dirty="0">
                  <a:cs typeface="Times New Roman" panose="02020603050405020304" pitchFamily="18" charset="0"/>
                </a:rPr>
                <a:t>А</a:t>
              </a:r>
              <a:r>
                <a:rPr lang="ru-RU" altLang="ru-RU" baseline="-25000" dirty="0"/>
                <a:t>1</a:t>
              </a:r>
              <a:r>
                <a:rPr lang="ru-RU" altLang="ru-RU" i="1" dirty="0">
                  <a:cs typeface="Times New Roman" panose="02020603050405020304" pitchFamily="18" charset="0"/>
                </a:rPr>
                <a:t>В</a:t>
              </a:r>
              <a:r>
                <a:rPr lang="ru-RU" altLang="ru-RU" baseline="-25000" dirty="0"/>
                <a:t>1</a:t>
              </a:r>
              <a:r>
                <a:rPr lang="ru-RU" altLang="ru-RU" dirty="0">
                  <a:cs typeface="Times New Roman" panose="02020603050405020304" pitchFamily="18" charset="0"/>
                </a:rPr>
                <a:t> отрезок </a:t>
              </a:r>
              <a:r>
                <a:rPr lang="ru-RU" altLang="ru-RU" i="1" dirty="0">
                  <a:cs typeface="Times New Roman" panose="02020603050405020304" pitchFamily="18" charset="0"/>
                </a:rPr>
                <a:t>А</a:t>
              </a:r>
              <a:r>
                <a:rPr lang="ru-RU" altLang="ru-RU" baseline="-25000" dirty="0"/>
                <a:t>1</a:t>
              </a:r>
              <a:r>
                <a:rPr lang="ru-RU" altLang="ru-RU" i="1" dirty="0">
                  <a:cs typeface="Times New Roman" panose="02020603050405020304" pitchFamily="18" charset="0"/>
                </a:rPr>
                <a:t>В'</a:t>
              </a:r>
              <a:r>
                <a:rPr lang="ru-RU" altLang="ru-RU" dirty="0">
                  <a:cs typeface="Times New Roman" panose="02020603050405020304" pitchFamily="18" charset="0"/>
                </a:rPr>
                <a:t>, равный </a:t>
              </a:r>
              <a:r>
                <a:rPr lang="ru-RU" altLang="ru-RU" i="1" dirty="0">
                  <a:cs typeface="Times New Roman" panose="02020603050405020304" pitchFamily="18" charset="0"/>
                </a:rPr>
                <a:t>АВ</a:t>
              </a:r>
              <a:r>
                <a:rPr lang="ru-RU" altLang="ru-RU" dirty="0">
                  <a:cs typeface="Times New Roman" panose="02020603050405020304" pitchFamily="18" charset="0"/>
                </a:rPr>
                <a:t>, и проведем прямую </a:t>
              </a:r>
              <a:r>
                <a:rPr lang="ru-RU" altLang="ru-RU" i="1" dirty="0">
                  <a:cs typeface="Times New Roman" panose="02020603050405020304" pitchFamily="18" charset="0"/>
                </a:rPr>
                <a:t>B'C'</a:t>
              </a:r>
              <a:r>
                <a:rPr lang="ru-RU" altLang="ru-RU" dirty="0">
                  <a:cs typeface="Times New Roman" panose="02020603050405020304" pitchFamily="18" charset="0"/>
                </a:rPr>
                <a:t>, параллельную </a:t>
              </a:r>
              <a:r>
                <a:rPr lang="ru-RU" altLang="ru-RU" i="1" dirty="0">
                  <a:cs typeface="Times New Roman" panose="02020603050405020304" pitchFamily="18" charset="0"/>
                </a:rPr>
                <a:t>В</a:t>
              </a:r>
              <a:r>
                <a:rPr lang="ru-RU" altLang="ru-RU" baseline="-25000" dirty="0"/>
                <a:t>1</a:t>
              </a:r>
              <a:r>
                <a:rPr lang="ru-RU" altLang="ru-RU" i="1" dirty="0">
                  <a:cs typeface="Times New Roman" panose="02020603050405020304" pitchFamily="18" charset="0"/>
                </a:rPr>
                <a:t>С</a:t>
              </a:r>
              <a:r>
                <a:rPr lang="ru-RU" altLang="ru-RU" baseline="-25000" dirty="0"/>
                <a:t>1</a:t>
              </a:r>
              <a:r>
                <a:rPr lang="ru-RU" altLang="ru-RU" dirty="0">
                  <a:cs typeface="Times New Roman" panose="02020603050405020304" pitchFamily="18" charset="0"/>
                </a:rPr>
                <a:t>.</a:t>
              </a:r>
              <a:r>
                <a:rPr lang="ru-RU" altLang="ru-RU" dirty="0"/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Треугольники </a:t>
              </a:r>
              <a:r>
                <a:rPr lang="ru-RU" altLang="ru-RU" i="1" dirty="0">
                  <a:cs typeface="Times New Roman" panose="02020603050405020304" pitchFamily="18" charset="0"/>
                </a:rPr>
                <a:t>А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ru-RU" altLang="ru-RU" i="1" dirty="0">
                  <a:cs typeface="Times New Roman" panose="02020603050405020304" pitchFamily="18" charset="0"/>
                </a:rPr>
                <a:t>В</a:t>
              </a:r>
              <a:r>
                <a:rPr lang="en-US" altLang="ru-RU" i="1" dirty="0"/>
                <a:t>’</a:t>
              </a:r>
              <a:r>
                <a:rPr lang="ru-RU" altLang="ru-RU" i="1" dirty="0">
                  <a:cs typeface="Times New Roman" panose="02020603050405020304" pitchFamily="18" charset="0"/>
                </a:rPr>
                <a:t>С</a:t>
              </a:r>
              <a:r>
                <a:rPr lang="en-US" altLang="ru-RU" i="1" dirty="0">
                  <a:cs typeface="Times New Roman" panose="02020603050405020304" pitchFamily="18" charset="0"/>
                </a:rPr>
                <a:t>’</a:t>
              </a:r>
              <a:r>
                <a:rPr lang="ru-RU" altLang="ru-RU" dirty="0">
                  <a:cs typeface="Times New Roman" panose="02020603050405020304" pitchFamily="18" charset="0"/>
                </a:rPr>
                <a:t> и </a:t>
              </a:r>
              <a:r>
                <a:rPr lang="ru-RU" altLang="ru-RU" i="1" dirty="0">
                  <a:cs typeface="Times New Roman" panose="02020603050405020304" pitchFamily="18" charset="0"/>
                </a:rPr>
                <a:t>А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ru-RU" altLang="ru-RU" i="1" dirty="0">
                  <a:cs typeface="Times New Roman" panose="02020603050405020304" pitchFamily="18" charset="0"/>
                </a:rPr>
                <a:t>B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ru-RU" altLang="ru-RU" i="1" dirty="0">
                  <a:cs typeface="Times New Roman" panose="02020603050405020304" pitchFamily="18" charset="0"/>
                </a:rPr>
                <a:t>C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ru-RU" altLang="ru-RU" dirty="0">
                  <a:cs typeface="Times New Roman" panose="02020603050405020304" pitchFamily="18" charset="0"/>
                </a:rPr>
                <a:t> подобны (по первому признаку подобия треугольников), и имеет место равенство </a:t>
              </a:r>
              <a:r>
                <a:rPr lang="en-US" altLang="ru-RU" dirty="0">
                  <a:cs typeface="Times New Roman" panose="02020603050405020304" pitchFamily="18" charset="0"/>
                </a:rPr>
                <a:t>                </a:t>
              </a:r>
            </a:p>
            <a:p>
              <a:pPr algn="just">
                <a:spcBef>
                  <a:spcPct val="50000"/>
                </a:spcBef>
              </a:pPr>
              <a:r>
                <a:rPr lang="ru-RU" altLang="ru-RU" dirty="0">
                  <a:cs typeface="Times New Roman" panose="02020603050405020304" pitchFamily="18" charset="0"/>
                </a:rPr>
                <a:t>	Из этого равенства и равенства </a:t>
              </a:r>
              <a:r>
                <a:rPr lang="ru-RU" altLang="ru-RU" i="1" dirty="0">
                  <a:cs typeface="Times New Roman" panose="02020603050405020304" pitchFamily="18" charset="0"/>
                </a:rPr>
                <a:t>А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ru-RU" altLang="ru-RU" i="1" dirty="0">
                  <a:cs typeface="Times New Roman" panose="02020603050405020304" pitchFamily="18" charset="0"/>
                </a:rPr>
                <a:t>В' = AB</a:t>
              </a:r>
              <a:r>
                <a:rPr lang="ru-RU" altLang="ru-RU" dirty="0">
                  <a:cs typeface="Times New Roman" panose="02020603050405020304" pitchFamily="18" charset="0"/>
                </a:rPr>
                <a:t> следует равенство </a:t>
              </a:r>
              <a:r>
                <a:rPr lang="ru-RU" altLang="ru-RU" i="1" dirty="0">
                  <a:cs typeface="Times New Roman" panose="02020603050405020304" pitchFamily="18" charset="0"/>
                </a:rPr>
                <a:t>А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ru-RU" altLang="ru-RU" i="1" dirty="0">
                  <a:cs typeface="Times New Roman" panose="02020603050405020304" pitchFamily="18" charset="0"/>
                </a:rPr>
                <a:t>С' = AC</a:t>
              </a:r>
              <a:r>
                <a:rPr lang="ru-RU" altLang="ru-RU" dirty="0">
                  <a:cs typeface="Times New Roman" panose="02020603050405020304" pitchFamily="18" charset="0"/>
                </a:rPr>
                <a:t>. Значит треугольники </a:t>
              </a:r>
              <a:r>
                <a:rPr lang="ru-RU" altLang="ru-RU" i="1" dirty="0">
                  <a:cs typeface="Times New Roman" panose="02020603050405020304" pitchFamily="18" charset="0"/>
                </a:rPr>
                <a:t>А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ru-RU" altLang="ru-RU" i="1" dirty="0">
                  <a:cs typeface="Times New Roman" panose="02020603050405020304" pitchFamily="18" charset="0"/>
                </a:rPr>
                <a:t>B'C'</a:t>
              </a:r>
              <a:r>
                <a:rPr lang="ru-RU" altLang="ru-RU" dirty="0">
                  <a:cs typeface="Times New Roman" panose="02020603050405020304" pitchFamily="18" charset="0"/>
                </a:rPr>
                <a:t> и </a:t>
              </a:r>
              <a:r>
                <a:rPr lang="ru-RU" altLang="ru-RU" i="1" dirty="0">
                  <a:cs typeface="Times New Roman" panose="02020603050405020304" pitchFamily="18" charset="0"/>
                </a:rPr>
                <a:t>АВС</a:t>
              </a:r>
              <a:r>
                <a:rPr lang="ru-RU" altLang="ru-RU" dirty="0">
                  <a:cs typeface="Times New Roman" panose="02020603050405020304" pitchFamily="18" charset="0"/>
                </a:rPr>
                <a:t> равны (по первому признаку равенства треугольников). Следовательно, треугольники </a:t>
              </a:r>
              <a:r>
                <a:rPr lang="ru-RU" altLang="ru-RU" i="1" dirty="0">
                  <a:cs typeface="Times New Roman" panose="02020603050405020304" pitchFamily="18" charset="0"/>
                </a:rPr>
                <a:t>АВС</a:t>
              </a:r>
              <a:r>
                <a:rPr lang="ru-RU" altLang="ru-RU" dirty="0">
                  <a:cs typeface="Times New Roman" panose="02020603050405020304" pitchFamily="18" charset="0"/>
                </a:rPr>
                <a:t> и </a:t>
              </a:r>
              <a:r>
                <a:rPr lang="ru-RU" altLang="ru-RU" i="1" dirty="0">
                  <a:cs typeface="Times New Roman" panose="02020603050405020304" pitchFamily="18" charset="0"/>
                </a:rPr>
                <a:t>А</a:t>
              </a:r>
              <a:r>
                <a:rPr lang="ru-RU" altLang="ru-RU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i="1" dirty="0">
                  <a:cs typeface="Times New Roman" panose="02020603050405020304" pitchFamily="18" charset="0"/>
                </a:rPr>
                <a:t>В</a:t>
              </a:r>
              <a:r>
                <a:rPr lang="ru-RU" altLang="ru-RU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i="1" dirty="0">
                  <a:cs typeface="Times New Roman" panose="02020603050405020304" pitchFamily="18" charset="0"/>
                </a:rPr>
                <a:t>С</a:t>
              </a:r>
              <a:r>
                <a:rPr lang="ru-RU" altLang="ru-RU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dirty="0">
                  <a:cs typeface="Times New Roman" panose="02020603050405020304" pitchFamily="18" charset="0"/>
                </a:rPr>
                <a:t> подобны. </a:t>
              </a:r>
            </a:p>
          </p:txBody>
        </p:sp>
        <p:pic>
          <p:nvPicPr>
            <p:cNvPr id="569349" name="Picture 5">
              <a:extLst>
                <a:ext uri="{FF2B5EF4-FFF2-40B4-BE49-F238E27FC236}">
                  <a16:creationId xmlns:a16="http://schemas.microsoft.com/office/drawing/2014/main" id="{4B31812D-B126-4923-A094-990F4E835E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1248"/>
              <a:ext cx="2862" cy="11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9351" name="Object 7">
                  <a:extLst>
                    <a:ext uri="{FF2B5EF4-FFF2-40B4-BE49-F238E27FC236}">
                      <a16:creationId xmlns:a16="http://schemas.microsoft.com/office/drawing/2014/main" id="{07F4C80E-A7E1-4EE2-9EB7-A0062B938B96}"/>
                    </a:ext>
                  </a:extLst>
                </p:cNvPr>
                <p:cNvSpPr txBox="1"/>
                <p:nvPr/>
              </p:nvSpPr>
              <p:spPr bwMode="auto">
                <a:xfrm>
                  <a:off x="3456" y="1920"/>
                  <a:ext cx="1656" cy="432"/>
                </a:xfrm>
                <a:prstGeom prst="rect">
                  <a:avLst/>
                </a:prstGeom>
                <a:noFill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𝐴𝐶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,  ∠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=∠</m:t>
                        </m:r>
                        <m:sSub>
                          <m:sSub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569351" name="Object 7">
                  <a:extLst>
                    <a:ext uri="{FF2B5EF4-FFF2-40B4-BE49-F238E27FC236}">
                      <a16:creationId xmlns:a16="http://schemas.microsoft.com/office/drawing/2014/main" id="{07F4C80E-A7E1-4EE2-9EB7-A0062B938B9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56" y="1920"/>
                  <a:ext cx="1656" cy="4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9353" name="Object 9">
                  <a:extLst>
                    <a:ext uri="{FF2B5EF4-FFF2-40B4-BE49-F238E27FC236}">
                      <a16:creationId xmlns:a16="http://schemas.microsoft.com/office/drawing/2014/main" id="{C6964A73-2331-4A57-B52D-7CC91255F805}"/>
                    </a:ext>
                  </a:extLst>
                </p:cNvPr>
                <p:cNvSpPr txBox="1"/>
                <p:nvPr/>
              </p:nvSpPr>
              <p:spPr bwMode="auto">
                <a:xfrm>
                  <a:off x="1429" y="2976"/>
                  <a:ext cx="864" cy="454"/>
                </a:xfrm>
                <a:prstGeom prst="rect">
                  <a:avLst/>
                </a:prstGeom>
                <a:noFill/>
              </p:spPr>
              <p:txBody>
                <a:bodyPr>
                  <a:normAutofit fontScale="62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569353" name="Object 9">
                  <a:extLst>
                    <a:ext uri="{FF2B5EF4-FFF2-40B4-BE49-F238E27FC236}">
                      <a16:creationId xmlns:a16="http://schemas.microsoft.com/office/drawing/2014/main" id="{C6964A73-2331-4A57-B52D-7CC91255F80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29" y="2976"/>
                  <a:ext cx="864" cy="45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064005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69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>
            <a:extLst>
              <a:ext uri="{FF2B5EF4-FFF2-40B4-BE49-F238E27FC236}">
                <a16:creationId xmlns:a16="http://schemas.microsoft.com/office/drawing/2014/main" id="{4CEB6A79-2ABC-446C-BFF8-A96C43609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577539" name="Text Box 3">
            <a:extLst>
              <a:ext uri="{FF2B5EF4-FFF2-40B4-BE49-F238E27FC236}">
                <a16:creationId xmlns:a16="http://schemas.microsoft.com/office/drawing/2014/main" id="{66A65F38-8D27-4C47-AF09-CF841853A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1880" y="2209800"/>
            <a:ext cx="565212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Доказательство.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Прямоугольные треугольники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BB</a:t>
            </a:r>
            <a:r>
              <a:rPr lang="en-US" altLang="ru-RU" sz="2800" baseline="-25000" dirty="0"/>
              <a:t>1</a:t>
            </a:r>
            <a:r>
              <a:rPr lang="ru-RU" altLang="ru-RU" sz="2800" i="1" dirty="0"/>
              <a:t>С </a:t>
            </a:r>
            <a:r>
              <a:rPr lang="ru-RU" altLang="ru-RU" sz="2800" dirty="0"/>
              <a:t>подобны по трем углам. </a:t>
            </a:r>
          </a:p>
          <a:p>
            <a:pPr algn="just">
              <a:spcBef>
                <a:spcPct val="50000"/>
              </a:spcBef>
            </a:pPr>
            <a:r>
              <a:rPr lang="ru-RU" altLang="ru-RU" sz="2800" dirty="0"/>
              <a:t>Значит,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dirty="0"/>
              <a:t> : </a:t>
            </a:r>
            <a:r>
              <a:rPr lang="en-US" altLang="ru-RU" sz="2800" i="1" dirty="0"/>
              <a:t>AC = 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dirty="0"/>
              <a:t> : </a:t>
            </a:r>
            <a:r>
              <a:rPr lang="en-US" altLang="ru-RU" sz="2800" i="1" dirty="0"/>
              <a:t>BC</a:t>
            </a:r>
            <a:r>
              <a:rPr lang="en-US" altLang="ru-RU" sz="2800" dirty="0"/>
              <a:t>.</a:t>
            </a:r>
            <a:endParaRPr lang="ru-RU" altLang="ru-RU" sz="2800" dirty="0"/>
          </a:p>
          <a:p>
            <a:pPr algn="just">
              <a:spcBef>
                <a:spcPct val="50000"/>
              </a:spcBef>
            </a:pPr>
            <a:r>
              <a:rPr lang="ru-RU" altLang="ru-RU" sz="2800" dirty="0"/>
              <a:t>Следовательно, треугольники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подобны по второму признаку подобия треугольников.</a:t>
            </a:r>
            <a:endParaRPr lang="ru-RU" altLang="ru-RU" sz="2800" i="1" dirty="0"/>
          </a:p>
        </p:txBody>
      </p:sp>
      <p:sp>
        <p:nvSpPr>
          <p:cNvPr id="577540" name="Text Box 4">
            <a:extLst>
              <a:ext uri="{FF2B5EF4-FFF2-40B4-BE49-F238E27FC236}">
                <a16:creationId xmlns:a16="http://schemas.microsoft.com/office/drawing/2014/main" id="{8F235C4C-7835-4DA0-93BD-37C6D3492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/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 проведены </a:t>
            </a:r>
            <a:r>
              <a:rPr lang="ru-RU" altLang="ru-RU" sz="3200" dirty="0"/>
              <a:t>высоты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AA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BB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Докажите, что треугольник </a:t>
            </a:r>
            <a:r>
              <a:rPr lang="en-US" altLang="ru-RU" sz="3200" i="1" dirty="0"/>
              <a:t>A</a:t>
            </a:r>
            <a:r>
              <a:rPr lang="en-US" altLang="ru-RU" sz="3200" baseline="-25000" dirty="0"/>
              <a:t>1</a:t>
            </a:r>
            <a:r>
              <a:rPr lang="en-US" altLang="ru-RU" sz="3200" i="1" dirty="0"/>
              <a:t>B</a:t>
            </a:r>
            <a:r>
              <a:rPr lang="en-US" altLang="ru-RU" sz="3200" baseline="-25000" dirty="0"/>
              <a:t>1</a:t>
            </a:r>
            <a:r>
              <a:rPr lang="en-US" altLang="ru-RU" sz="3200" i="1" dirty="0"/>
              <a:t>C </a:t>
            </a:r>
            <a:r>
              <a:rPr lang="ru-RU" altLang="ru-RU" sz="3200" dirty="0"/>
              <a:t>подобен треугольнику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577542" name="Picture 6">
            <a:extLst>
              <a:ext uri="{FF2B5EF4-FFF2-40B4-BE49-F238E27FC236}">
                <a16:creationId xmlns:a16="http://schemas.microsoft.com/office/drawing/2014/main" id="{98ABA2E2-E972-4C01-B532-D204C901D1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62200"/>
            <a:ext cx="3038872" cy="2279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7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753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>
            <a:extLst>
              <a:ext uri="{FF2B5EF4-FFF2-40B4-BE49-F238E27FC236}">
                <a16:creationId xmlns:a16="http://schemas.microsoft.com/office/drawing/2014/main" id="{40C8512A-2A69-4AD3-B23C-66DF1BC4A5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530435" name="Text Box 3">
            <a:extLst>
              <a:ext uri="{FF2B5EF4-FFF2-40B4-BE49-F238E27FC236}">
                <a16:creationId xmlns:a16="http://schemas.microsoft.com/office/drawing/2014/main" id="{6E7B46BE-6B84-4D4B-82D8-FFED9DC54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Отрезок, соединяющий точки на боковых сторонах трапеции, делит эти стороны в отношении </a:t>
            </a:r>
            <a:r>
              <a:rPr lang="en-US" altLang="ru-RU" sz="2800" i="1" dirty="0">
                <a:cs typeface="Times New Roman" panose="02020603050405020304" pitchFamily="18" charset="0"/>
              </a:rPr>
              <a:t>m</a:t>
            </a:r>
            <a:r>
              <a:rPr lang="ru-RU" altLang="ru-RU" sz="2800" dirty="0">
                <a:cs typeface="Times New Roman" panose="02020603050405020304" pitchFamily="18" charset="0"/>
              </a:rPr>
              <a:t> : </a:t>
            </a:r>
            <a:r>
              <a:rPr lang="en-US" altLang="ru-RU" sz="2800" i="1" dirty="0">
                <a:cs typeface="Times New Roman" panose="02020603050405020304" pitchFamily="18" charset="0"/>
              </a:rPr>
              <a:t>n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длину этого отрезка, если основания трапеции равны соответственно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30449" name="Picture 17">
            <a:extLst>
              <a:ext uri="{FF2B5EF4-FFF2-40B4-BE49-F238E27FC236}">
                <a16:creationId xmlns:a16="http://schemas.microsoft.com/office/drawing/2014/main" id="{C42B28E2-9275-4E20-9240-9AD70ED93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819400"/>
            <a:ext cx="2554288" cy="183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30454" name="Group 22">
            <a:extLst>
              <a:ext uri="{FF2B5EF4-FFF2-40B4-BE49-F238E27FC236}">
                <a16:creationId xmlns:a16="http://schemas.microsoft.com/office/drawing/2014/main" id="{3FC99C3C-1D7E-4B59-BB6D-1EA0663262C8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667000"/>
            <a:ext cx="8991600" cy="2282825"/>
            <a:chOff x="96" y="1680"/>
            <a:chExt cx="5664" cy="1438"/>
          </a:xfrm>
        </p:grpSpPr>
        <p:sp>
          <p:nvSpPr>
            <p:cNvPr id="530436" name="Text Box 4">
              <a:extLst>
                <a:ext uri="{FF2B5EF4-FFF2-40B4-BE49-F238E27FC236}">
                  <a16:creationId xmlns:a16="http://schemas.microsoft.com/office/drawing/2014/main" id="{B37DCBA5-0FCB-461B-8EFE-3DF6EE0CF6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1680"/>
              <a:ext cx="3840" cy="1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Решение. </a:t>
              </a:r>
              <a:r>
                <a:rPr lang="ru-RU" altLang="ru-RU" dirty="0"/>
                <a:t>Пусть </a:t>
              </a:r>
              <a:r>
                <a:rPr lang="en-US" altLang="ru-RU" i="1" dirty="0"/>
                <a:t>ABCD </a:t>
              </a:r>
              <a:r>
                <a:rPr lang="ru-RU" altLang="ru-RU" dirty="0"/>
                <a:t>– трапеция </a:t>
              </a:r>
              <a:r>
                <a:rPr lang="ru-RU" altLang="ru-RU" i="1" dirty="0"/>
                <a:t>(</a:t>
              </a:r>
              <a:r>
                <a:rPr lang="en-US" altLang="ru-RU" i="1" dirty="0"/>
                <a:t>AB </a:t>
              </a:r>
              <a:r>
                <a:rPr lang="en-US" altLang="ru-RU" dirty="0"/>
                <a:t>|| </a:t>
              </a:r>
              <a:r>
                <a:rPr lang="en-US" altLang="ru-RU" i="1" dirty="0"/>
                <a:t>CD</a:t>
              </a:r>
              <a:r>
                <a:rPr lang="en-US" altLang="ru-RU" dirty="0"/>
                <a:t>)</a:t>
              </a:r>
              <a:r>
                <a:rPr lang="ru-RU" altLang="ru-RU" dirty="0"/>
                <a:t>, </a:t>
              </a:r>
              <a:r>
                <a:rPr lang="en-US" altLang="ru-RU" i="1" dirty="0"/>
                <a:t>AE </a:t>
              </a:r>
              <a:r>
                <a:rPr lang="en-US" altLang="ru-RU" dirty="0"/>
                <a:t>: </a:t>
              </a:r>
              <a:r>
                <a:rPr lang="en-US" altLang="ru-RU" i="1" dirty="0"/>
                <a:t>ED = BF </a:t>
              </a:r>
              <a:r>
                <a:rPr lang="en-US" altLang="ru-RU" dirty="0"/>
                <a:t>: </a:t>
              </a:r>
              <a:r>
                <a:rPr lang="en-US" altLang="ru-RU" i="1" dirty="0"/>
                <a:t>FC = m </a:t>
              </a:r>
              <a:r>
                <a:rPr lang="en-US" altLang="ru-RU" dirty="0"/>
                <a:t>: </a:t>
              </a:r>
              <a:r>
                <a:rPr lang="en-US" altLang="ru-RU" i="1" dirty="0"/>
                <a:t>n</a:t>
              </a:r>
              <a:r>
                <a:rPr lang="en-US" altLang="ru-RU" dirty="0"/>
                <a:t>, </a:t>
              </a:r>
              <a:r>
                <a:rPr lang="en-US" altLang="ru-RU" i="1" dirty="0"/>
                <a:t>AB = a</a:t>
              </a:r>
              <a:r>
                <a:rPr lang="en-US" altLang="ru-RU" dirty="0"/>
                <a:t>, </a:t>
              </a:r>
              <a:r>
                <a:rPr lang="en-US" altLang="ru-RU" i="1" dirty="0"/>
                <a:t>CD = b   </a:t>
              </a:r>
              <a:r>
                <a:rPr lang="en-US" altLang="ru-RU" dirty="0"/>
                <a:t>(</a:t>
              </a:r>
              <a:r>
                <a:rPr lang="en-US" altLang="ru-RU" i="1" dirty="0"/>
                <a:t>a </a:t>
              </a:r>
              <a:r>
                <a:rPr lang="en-US" altLang="ru-RU" dirty="0"/>
                <a:t>&gt; </a:t>
              </a:r>
              <a:r>
                <a:rPr lang="en-US" altLang="ru-RU" i="1" dirty="0"/>
                <a:t>b</a:t>
              </a:r>
              <a:r>
                <a:rPr lang="en-US" altLang="ru-RU" dirty="0"/>
                <a:t>)</a:t>
              </a:r>
              <a:r>
                <a:rPr lang="en-US" altLang="ru-RU" i="1" dirty="0"/>
                <a:t>. </a:t>
              </a:r>
              <a:r>
                <a:rPr lang="ru-RU" altLang="ru-RU" dirty="0"/>
                <a:t>Через точку</a:t>
              </a:r>
              <a:r>
                <a:rPr lang="en-US" altLang="ru-RU" dirty="0"/>
                <a:t> </a:t>
              </a:r>
              <a:r>
                <a:rPr lang="en-US" altLang="ru-RU" i="1" dirty="0"/>
                <a:t>C </a:t>
              </a:r>
              <a:r>
                <a:rPr lang="ru-RU" altLang="ru-RU" dirty="0"/>
                <a:t>проведем прямую, параллельную </a:t>
              </a:r>
              <a:r>
                <a:rPr lang="en-US" altLang="ru-RU" i="1" dirty="0"/>
                <a:t>AD</a:t>
              </a:r>
              <a:r>
                <a:rPr lang="ru-RU" altLang="ru-RU" dirty="0"/>
                <a:t>. Ее точки пересечения с прямыми </a:t>
              </a:r>
              <a:r>
                <a:rPr lang="en-US" altLang="ru-RU" i="1" dirty="0"/>
                <a:t>EF </a:t>
              </a:r>
              <a:r>
                <a:rPr lang="ru-RU" altLang="ru-RU" dirty="0"/>
                <a:t>и </a:t>
              </a:r>
              <a:r>
                <a:rPr lang="en-US" altLang="ru-RU" i="1" dirty="0"/>
                <a:t>AB </a:t>
              </a:r>
              <a:r>
                <a:rPr lang="ru-RU" altLang="ru-RU" dirty="0"/>
                <a:t>обозначим соответственно </a:t>
              </a:r>
              <a:r>
                <a:rPr lang="en-US" altLang="ru-RU" i="1" dirty="0"/>
                <a:t>G</a:t>
              </a:r>
              <a:r>
                <a:rPr lang="ru-RU" altLang="ru-RU" i="1" dirty="0"/>
                <a:t> </a:t>
              </a:r>
              <a:r>
                <a:rPr lang="ru-RU" altLang="ru-RU" dirty="0"/>
                <a:t>и </a:t>
              </a:r>
              <a:r>
                <a:rPr lang="en-US" altLang="ru-RU" i="1" dirty="0"/>
                <a:t>H</a:t>
              </a:r>
              <a:r>
                <a:rPr lang="ru-RU" altLang="ru-RU" dirty="0"/>
                <a:t>.</a:t>
              </a:r>
              <a:r>
                <a:rPr lang="en-US" altLang="ru-RU" i="1" dirty="0"/>
                <a:t> </a:t>
              </a:r>
              <a:endPara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530450" name="Picture 18">
              <a:extLst>
                <a:ext uri="{FF2B5EF4-FFF2-40B4-BE49-F238E27FC236}">
                  <a16:creationId xmlns:a16="http://schemas.microsoft.com/office/drawing/2014/main" id="{ECCED027-91A1-4850-9631-97F108336D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776"/>
              <a:ext cx="1609" cy="1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30455" name="Group 23">
            <a:extLst>
              <a:ext uri="{FF2B5EF4-FFF2-40B4-BE49-F238E27FC236}">
                <a16:creationId xmlns:a16="http://schemas.microsoft.com/office/drawing/2014/main" id="{E4A81B6E-2338-455F-8F4A-3696C53877ED}"/>
              </a:ext>
            </a:extLst>
          </p:cNvPr>
          <p:cNvGrpSpPr>
            <a:grpSpLocks/>
          </p:cNvGrpSpPr>
          <p:nvPr/>
        </p:nvGrpSpPr>
        <p:grpSpPr bwMode="auto">
          <a:xfrm>
            <a:off x="0" y="4953000"/>
            <a:ext cx="9144000" cy="1511300"/>
            <a:chOff x="0" y="3120"/>
            <a:chExt cx="5760" cy="952"/>
          </a:xfrm>
        </p:grpSpPr>
        <p:sp>
          <p:nvSpPr>
            <p:cNvPr id="530451" name="Text Box 19">
              <a:extLst>
                <a:ext uri="{FF2B5EF4-FFF2-40B4-BE49-F238E27FC236}">
                  <a16:creationId xmlns:a16="http://schemas.microsoft.com/office/drawing/2014/main" id="{2359A564-CD0F-44D0-A30C-0FC1E764D1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120"/>
              <a:ext cx="5760" cy="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/>
                <a:t>Треугольник </a:t>
              </a:r>
              <a:r>
                <a:rPr lang="en-US" altLang="ru-RU" i="1" dirty="0"/>
                <a:t>CFG </a:t>
              </a:r>
              <a:r>
                <a:rPr lang="ru-RU" altLang="ru-RU" dirty="0"/>
                <a:t>подобен треугольнику </a:t>
              </a:r>
              <a:r>
                <a:rPr lang="en-US" altLang="ru-RU" i="1" dirty="0"/>
                <a:t>CBH </a:t>
              </a:r>
              <a:r>
                <a:rPr lang="ru-RU" altLang="ru-RU" dirty="0"/>
                <a:t>с коэффициентом подобия </a:t>
              </a:r>
              <a:r>
                <a:rPr lang="en-US" altLang="ru-RU" i="1" dirty="0"/>
                <a:t>n</a:t>
              </a:r>
              <a:r>
                <a:rPr lang="en-US" altLang="ru-RU" dirty="0"/>
                <a:t> : (</a:t>
              </a:r>
              <a:r>
                <a:rPr lang="en-US" altLang="ru-RU" i="1" dirty="0"/>
                <a:t>n + m</a:t>
              </a:r>
              <a:r>
                <a:rPr lang="en-US" altLang="ru-RU" dirty="0"/>
                <a:t>). </a:t>
              </a:r>
              <a:r>
                <a:rPr lang="ru-RU" altLang="ru-RU" dirty="0"/>
                <a:t>Так как </a:t>
              </a:r>
              <a:r>
                <a:rPr lang="en-US" altLang="ru-RU" i="1" dirty="0"/>
                <a:t>BH = a – b</a:t>
              </a:r>
              <a:r>
                <a:rPr lang="en-US" altLang="ru-RU" dirty="0"/>
                <a:t>, </a:t>
              </a:r>
              <a:r>
                <a:rPr lang="ru-RU" altLang="ru-RU" dirty="0"/>
                <a:t>то</a:t>
              </a:r>
              <a:endParaRPr lang="en-US" altLang="ru-RU" dirty="0"/>
            </a:p>
            <a:p>
              <a:pPr>
                <a:spcBef>
                  <a:spcPct val="50000"/>
                </a:spcBef>
              </a:pPr>
              <a:r>
                <a:rPr lang="ru-RU" altLang="ru-RU" dirty="0"/>
                <a:t>Следовательно,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0452" name="Object 20">
                  <a:extLst>
                    <a:ext uri="{FF2B5EF4-FFF2-40B4-BE49-F238E27FC236}">
                      <a16:creationId xmlns:a16="http://schemas.microsoft.com/office/drawing/2014/main" id="{5D9695F2-DC02-4A9F-8745-961FE9382A46}"/>
                    </a:ext>
                  </a:extLst>
                </p:cNvPr>
                <p:cNvSpPr txBox="1"/>
                <p:nvPr/>
              </p:nvSpPr>
              <p:spPr bwMode="auto">
                <a:xfrm>
                  <a:off x="3648" y="3312"/>
                  <a:ext cx="1308" cy="4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62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𝐹𝐺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=(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530452" name="Object 20">
                  <a:extLst>
                    <a:ext uri="{FF2B5EF4-FFF2-40B4-BE49-F238E27FC236}">
                      <a16:creationId xmlns:a16="http://schemas.microsoft.com/office/drawing/2014/main" id="{5D9695F2-DC02-4A9F-8745-961FE9382A4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648" y="3312"/>
                  <a:ext cx="1308" cy="42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0453" name="Object 21">
                  <a:extLst>
                    <a:ext uri="{FF2B5EF4-FFF2-40B4-BE49-F238E27FC236}">
                      <a16:creationId xmlns:a16="http://schemas.microsoft.com/office/drawing/2014/main" id="{072AD06E-BEDE-4D82-92F1-EE7AC76AAC41}"/>
                    </a:ext>
                  </a:extLst>
                </p:cNvPr>
                <p:cNvSpPr txBox="1"/>
                <p:nvPr/>
              </p:nvSpPr>
              <p:spPr bwMode="auto">
                <a:xfrm>
                  <a:off x="1392" y="3648"/>
                  <a:ext cx="1025" cy="4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62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𝐸𝐹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𝑛𝑎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𝑚𝑏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530453" name="Object 21">
                  <a:extLst>
                    <a:ext uri="{FF2B5EF4-FFF2-40B4-BE49-F238E27FC236}">
                      <a16:creationId xmlns:a16="http://schemas.microsoft.com/office/drawing/2014/main" id="{072AD06E-BEDE-4D82-92F1-EE7AC76AAC4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392" y="3648"/>
                  <a:ext cx="1025" cy="42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0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3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2">
            <a:extLst>
              <a:ext uri="{FF2B5EF4-FFF2-40B4-BE49-F238E27FC236}">
                <a16:creationId xmlns:a16="http://schemas.microsoft.com/office/drawing/2014/main" id="{D9C54B8D-17F3-4ECE-A5F2-921D5813E3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567299" name="Text Box 3">
            <a:extLst>
              <a:ext uri="{FF2B5EF4-FFF2-40B4-BE49-F238E27FC236}">
                <a16:creationId xmlns:a16="http://schemas.microsoft.com/office/drawing/2014/main" id="{5A878569-0F8F-4A8B-A987-E21A52BE2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Можно ли вписать в окружность два неравных подобных треугольника?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67301" name="Text Box 5">
            <a:extLst>
              <a:ext uri="{FF2B5EF4-FFF2-40B4-BE49-F238E27FC236}">
                <a16:creationId xmlns:a16="http://schemas.microsoft.com/office/drawing/2014/main" id="{C94AB67D-142B-46EF-B043-60EA4E1FB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352800"/>
            <a:ext cx="89154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>
                <a:cs typeface="Times New Roman" panose="02020603050405020304" pitchFamily="18" charset="0"/>
              </a:rPr>
              <a:t>Нет, так как в таких треугольниках должны быть равны соответствующие углы, которым должны соответствовать равные дуги, следовательно, равны и хорды, т. е. равны стороны треугольников, значит, треугольники равны.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7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30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4" name="Text Box 1030">
            <a:extLst>
              <a:ext uri="{FF2B5EF4-FFF2-40B4-BE49-F238E27FC236}">
                <a16:creationId xmlns:a16="http://schemas.microsoft.com/office/drawing/2014/main" id="{301B9A31-04DB-4D96-BBA1-F469B8CD1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35177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Теорема. </a:t>
            </a:r>
            <a:r>
              <a:rPr lang="ru-RU" altLang="ru-RU" dirty="0">
                <a:cs typeface="Times New Roman" panose="02020603050405020304" pitchFamily="18" charset="0"/>
              </a:rPr>
              <a:t>(Третий признак подобия.) Если три стороны одного треугольника пропорциональны трем сторонам другого треугольника, то такие треугольники подобны.</a:t>
            </a:r>
          </a:p>
        </p:txBody>
      </p:sp>
      <p:grpSp>
        <p:nvGrpSpPr>
          <p:cNvPr id="391212" name="Group 1068">
            <a:extLst>
              <a:ext uri="{FF2B5EF4-FFF2-40B4-BE49-F238E27FC236}">
                <a16:creationId xmlns:a16="http://schemas.microsoft.com/office/drawing/2014/main" id="{90A80AE0-BA58-4F06-9347-FEE57121EF8F}"/>
              </a:ext>
            </a:extLst>
          </p:cNvPr>
          <p:cNvGrpSpPr>
            <a:grpSpLocks/>
          </p:cNvGrpSpPr>
          <p:nvPr/>
        </p:nvGrpSpPr>
        <p:grpSpPr bwMode="auto">
          <a:xfrm>
            <a:off x="0" y="1340768"/>
            <a:ext cx="9144000" cy="5246689"/>
            <a:chOff x="0" y="1152"/>
            <a:chExt cx="5760" cy="3305"/>
          </a:xfrm>
        </p:grpSpPr>
        <p:pic>
          <p:nvPicPr>
            <p:cNvPr id="391203" name="Picture 1059">
              <a:extLst>
                <a:ext uri="{FF2B5EF4-FFF2-40B4-BE49-F238E27FC236}">
                  <a16:creationId xmlns:a16="http://schemas.microsoft.com/office/drawing/2014/main" id="{A1110895-3261-44CF-B09B-FB2F19AE46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152"/>
              <a:ext cx="2448" cy="9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91204" name="Text Box 1060">
              <a:extLst>
                <a:ext uri="{FF2B5EF4-FFF2-40B4-BE49-F238E27FC236}">
                  <a16:creationId xmlns:a16="http://schemas.microsoft.com/office/drawing/2014/main" id="{B72C613B-FD60-4AB2-B997-4D4D26F97F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160"/>
              <a:ext cx="5760" cy="22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200" dirty="0">
                  <a:cs typeface="Times New Roman" panose="02020603050405020304" pitchFamily="18" charset="0"/>
                </a:rPr>
                <a:t>	На </a:t>
              </a:r>
              <a:r>
                <a:rPr lang="ru-RU" altLang="ru-RU" sz="2200" dirty="0"/>
                <a:t>луче</a:t>
              </a:r>
              <a:r>
                <a:rPr lang="ru-RU" altLang="ru-RU" sz="2200" dirty="0">
                  <a:cs typeface="Times New Roman" panose="02020603050405020304" pitchFamily="18" charset="0"/>
                </a:rPr>
                <a:t> 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А</a:t>
              </a:r>
              <a:r>
                <a:rPr lang="ru-RU" altLang="ru-RU" sz="2200" baseline="-25000" dirty="0"/>
                <a:t>1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В</a:t>
              </a:r>
              <a:r>
                <a:rPr lang="ru-RU" altLang="ru-RU" sz="2200" baseline="-25000" dirty="0"/>
                <a:t>1</a:t>
              </a:r>
              <a:r>
                <a:rPr lang="ru-RU" altLang="ru-RU" sz="2200" dirty="0">
                  <a:cs typeface="Times New Roman" panose="02020603050405020304" pitchFamily="18" charset="0"/>
                </a:rPr>
                <a:t> отложим отрезок 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А</a:t>
              </a:r>
              <a:r>
                <a:rPr lang="ru-RU" altLang="ru-RU" sz="2200" baseline="-25000" dirty="0"/>
                <a:t>1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В'</a:t>
              </a:r>
              <a:r>
                <a:rPr lang="ru-RU" altLang="ru-RU" sz="2200" dirty="0">
                  <a:cs typeface="Times New Roman" panose="02020603050405020304" pitchFamily="18" charset="0"/>
                </a:rPr>
                <a:t>, равный 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АВ</a:t>
              </a:r>
              <a:r>
                <a:rPr lang="ru-RU" altLang="ru-RU" sz="2200" dirty="0">
                  <a:cs typeface="Times New Roman" panose="02020603050405020304" pitchFamily="18" charset="0"/>
                </a:rPr>
                <a:t>, и проведем прямую </a:t>
              </a:r>
              <a:r>
                <a:rPr lang="en-US" altLang="ru-RU" sz="2200" i="1" dirty="0">
                  <a:cs typeface="Times New Roman" panose="02020603050405020304" pitchFamily="18" charset="0"/>
                </a:rPr>
                <a:t>B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'</a:t>
              </a:r>
              <a:r>
                <a:rPr lang="en-US" altLang="ru-RU" sz="2200" i="1" dirty="0">
                  <a:cs typeface="Times New Roman" panose="02020603050405020304" pitchFamily="18" charset="0"/>
                </a:rPr>
                <a:t>C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'</a:t>
              </a:r>
              <a:r>
                <a:rPr lang="ru-RU" altLang="ru-RU" sz="2200" dirty="0">
                  <a:cs typeface="Times New Roman" panose="02020603050405020304" pitchFamily="18" charset="0"/>
                </a:rPr>
                <a:t>, параллельную</a:t>
              </a:r>
              <a:r>
                <a:rPr lang="ru-RU" altLang="ru-RU" sz="2200" dirty="0"/>
                <a:t> 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В</a:t>
              </a:r>
              <a:r>
                <a:rPr lang="ru-RU" altLang="ru-RU" sz="2200" baseline="-25000" dirty="0"/>
                <a:t>1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С</a:t>
              </a:r>
              <a:r>
                <a:rPr lang="ru-RU" altLang="ru-RU" sz="2200" baseline="-25000" dirty="0"/>
                <a:t>1</a:t>
              </a:r>
              <a:r>
                <a:rPr lang="ru-RU" altLang="ru-RU" sz="2200" dirty="0">
                  <a:cs typeface="Times New Roman" panose="02020603050405020304" pitchFamily="18" charset="0"/>
                </a:rPr>
                <a:t>. Из подобия треугольников 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А</a:t>
              </a:r>
              <a:r>
                <a:rPr lang="ru-RU" altLang="ru-RU" sz="2200" baseline="-25000" dirty="0"/>
                <a:t>1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В</a:t>
              </a:r>
              <a:r>
                <a:rPr lang="en-US" altLang="ru-RU" sz="2200" i="1" dirty="0">
                  <a:cs typeface="Times New Roman" panose="02020603050405020304" pitchFamily="18" charset="0"/>
                </a:rPr>
                <a:t>’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С</a:t>
              </a:r>
              <a:r>
                <a:rPr lang="en-US" altLang="ru-RU" sz="2200" i="1" dirty="0">
                  <a:cs typeface="Times New Roman" panose="02020603050405020304" pitchFamily="18" charset="0"/>
                </a:rPr>
                <a:t>’</a:t>
              </a:r>
              <a:r>
                <a:rPr lang="ru-RU" altLang="ru-RU" sz="2200" dirty="0">
                  <a:cs typeface="Times New Roman" panose="02020603050405020304" pitchFamily="18" charset="0"/>
                </a:rPr>
                <a:t> и </a:t>
              </a:r>
              <a:r>
                <a:rPr lang="en-US" altLang="ru-RU" sz="2200" i="1" dirty="0">
                  <a:cs typeface="Times New Roman" panose="02020603050405020304" pitchFamily="18" charset="0"/>
                </a:rPr>
                <a:t>A</a:t>
              </a:r>
              <a:r>
                <a:rPr lang="en-US" altLang="ru-RU" sz="2200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sz="2200" i="1" dirty="0">
                  <a:cs typeface="Times New Roman" panose="02020603050405020304" pitchFamily="18" charset="0"/>
                </a:rPr>
                <a:t>B</a:t>
              </a:r>
              <a:r>
                <a:rPr lang="en-US" altLang="ru-RU" sz="2200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sz="2200" i="1" dirty="0">
                  <a:cs typeface="Times New Roman" panose="02020603050405020304" pitchFamily="18" charset="0"/>
                </a:rPr>
                <a:t>C</a:t>
              </a:r>
              <a:r>
                <a:rPr lang="en-US" altLang="ru-RU" sz="2200" baseline="-25000" dirty="0">
                  <a:cs typeface="Times New Roman" panose="02020603050405020304" pitchFamily="18" charset="0"/>
                </a:rPr>
                <a:t>1</a:t>
              </a:r>
              <a:r>
                <a:rPr lang="ru-RU" altLang="ru-RU" sz="2200" dirty="0">
                  <a:cs typeface="Times New Roman" panose="02020603050405020304" pitchFamily="18" charset="0"/>
                </a:rPr>
                <a:t> следуют равенства</a:t>
              </a:r>
              <a:r>
                <a:rPr lang="en-US" altLang="ru-RU" sz="2200" dirty="0">
                  <a:cs typeface="Times New Roman" panose="02020603050405020304" pitchFamily="18" charset="0"/>
                </a:rPr>
                <a:t>                           </a:t>
              </a:r>
              <a:r>
                <a:rPr lang="ru-RU" altLang="ru-RU" sz="2200" dirty="0">
                  <a:cs typeface="Times New Roman" panose="02020603050405020304" pitchFamily="18" charset="0"/>
                </a:rPr>
                <a:t>Из равенства 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АВ = А</a:t>
              </a:r>
              <a:r>
                <a:rPr lang="en-US" altLang="ru-RU" sz="2200" baseline="-25000" dirty="0">
                  <a:cs typeface="Times New Roman" panose="02020603050405020304" pitchFamily="18" charset="0"/>
                </a:rPr>
                <a:t>1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В'</a:t>
              </a:r>
              <a:r>
                <a:rPr lang="ru-RU" altLang="ru-RU" sz="2200" dirty="0">
                  <a:cs typeface="Times New Roman" panose="02020603050405020304" pitchFamily="18" charset="0"/>
                </a:rPr>
                <a:t> следуют равенства</a:t>
              </a:r>
            </a:p>
            <a:p>
              <a:pPr algn="just">
                <a:spcBef>
                  <a:spcPct val="50000"/>
                </a:spcBef>
              </a:pPr>
              <a:r>
                <a:rPr lang="en-US" altLang="ru-RU" sz="2200" dirty="0">
                  <a:cs typeface="Times New Roman" panose="02020603050405020304" pitchFamily="18" charset="0"/>
                </a:rPr>
                <a:t>                                       </a:t>
              </a:r>
              <a:endParaRPr lang="ru-RU" altLang="ru-RU" sz="2200" dirty="0">
                <a:cs typeface="Times New Roman" panose="02020603050405020304" pitchFamily="18" charset="0"/>
              </a:endParaRPr>
            </a:p>
            <a:p>
              <a:pPr algn="just">
                <a:spcBef>
                  <a:spcPct val="50000"/>
                </a:spcBef>
              </a:pPr>
              <a:r>
                <a:rPr lang="ru-RU" altLang="ru-RU" sz="2200" dirty="0">
                  <a:cs typeface="Times New Roman" panose="02020603050405020304" pitchFamily="18" charset="0"/>
                </a:rPr>
                <a:t>	Значит, имеем равенства 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А</a:t>
              </a:r>
              <a:r>
                <a:rPr lang="ru-RU" altLang="ru-RU" sz="2200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С</a:t>
              </a:r>
              <a:r>
                <a:rPr lang="ru-RU" altLang="ru-RU" sz="2200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 = АС'</a:t>
              </a:r>
              <a:r>
                <a:rPr lang="ru-RU" altLang="ru-RU" sz="2200" dirty="0">
                  <a:cs typeface="Times New Roman" panose="02020603050405020304" pitchFamily="18" charset="0"/>
                </a:rPr>
                <a:t>,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 В</a:t>
              </a:r>
              <a:r>
                <a:rPr lang="ru-RU" altLang="ru-RU" sz="2200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С</a:t>
              </a:r>
              <a:r>
                <a:rPr lang="ru-RU" altLang="ru-RU" sz="2200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 = </a:t>
              </a:r>
              <a:r>
                <a:rPr lang="en-US" altLang="ru-RU" sz="2200" i="1" dirty="0">
                  <a:cs typeface="Times New Roman" panose="02020603050405020304" pitchFamily="18" charset="0"/>
                </a:rPr>
                <a:t>B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'</a:t>
              </a:r>
              <a:r>
                <a:rPr lang="en-US" altLang="ru-RU" sz="2200" i="1" dirty="0">
                  <a:cs typeface="Times New Roman" panose="02020603050405020304" pitchFamily="18" charset="0"/>
                </a:rPr>
                <a:t>C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’</a:t>
              </a:r>
              <a:r>
                <a:rPr lang="ru-RU" altLang="ru-RU" sz="2200" dirty="0">
                  <a:cs typeface="Times New Roman" panose="02020603050405020304" pitchFamily="18" charset="0"/>
                </a:rPr>
                <a:t>.</a:t>
              </a:r>
              <a:endParaRPr lang="en-US" altLang="ru-RU" sz="2200" dirty="0">
                <a:cs typeface="Times New Roman" panose="02020603050405020304" pitchFamily="18" charset="0"/>
              </a:endParaRPr>
            </a:p>
            <a:p>
              <a:pPr algn="just">
                <a:spcBef>
                  <a:spcPct val="50000"/>
                </a:spcBef>
              </a:pPr>
              <a:r>
                <a:rPr lang="ru-RU" altLang="ru-RU" sz="2200" dirty="0">
                  <a:cs typeface="Times New Roman" panose="02020603050405020304" pitchFamily="18" charset="0"/>
                </a:rPr>
                <a:t>	Таким образом, треугольники 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АВС</a:t>
              </a:r>
              <a:r>
                <a:rPr lang="ru-RU" altLang="ru-RU" sz="2200" dirty="0">
                  <a:cs typeface="Times New Roman" panose="02020603050405020304" pitchFamily="18" charset="0"/>
                </a:rPr>
                <a:t> и </a:t>
              </a:r>
              <a:r>
                <a:rPr lang="en-US" altLang="ru-RU" sz="2200" i="1" dirty="0">
                  <a:cs typeface="Times New Roman" panose="02020603050405020304" pitchFamily="18" charset="0"/>
                </a:rPr>
                <a:t>A</a:t>
              </a:r>
              <a:r>
                <a:rPr lang="en-US" altLang="ru-RU" sz="2200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sz="2200" i="1" dirty="0">
                  <a:cs typeface="Times New Roman" panose="02020603050405020304" pitchFamily="18" charset="0"/>
                </a:rPr>
                <a:t>B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'</a:t>
              </a:r>
              <a:r>
                <a:rPr lang="en-US" altLang="ru-RU" sz="2200" i="1" dirty="0">
                  <a:cs typeface="Times New Roman" panose="02020603050405020304" pitchFamily="18" charset="0"/>
                </a:rPr>
                <a:t>C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'</a:t>
              </a:r>
              <a:r>
                <a:rPr lang="ru-RU" altLang="ru-RU" sz="2200" dirty="0">
                  <a:cs typeface="Times New Roman" panose="02020603050405020304" pitchFamily="18" charset="0"/>
                </a:rPr>
                <a:t> равны (по третьему признаку равенства треугольников) и, следовательно, треугольники 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АВС</a:t>
              </a:r>
              <a:r>
                <a:rPr lang="ru-RU" altLang="ru-RU" sz="2200" dirty="0">
                  <a:cs typeface="Times New Roman" panose="02020603050405020304" pitchFamily="18" charset="0"/>
                </a:rPr>
                <a:t> и 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А</a:t>
              </a:r>
              <a:r>
                <a:rPr lang="ru-RU" altLang="ru-RU" sz="2200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В</a:t>
              </a:r>
              <a:r>
                <a:rPr lang="ru-RU" altLang="ru-RU" sz="2200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С</a:t>
              </a:r>
              <a:r>
                <a:rPr lang="ru-RU" altLang="ru-RU" sz="2200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sz="2200" dirty="0">
                  <a:cs typeface="Times New Roman" panose="02020603050405020304" pitchFamily="18" charset="0"/>
                </a:rPr>
                <a:t> подобны. </a:t>
              </a:r>
            </a:p>
          </p:txBody>
        </p:sp>
        <p:sp>
          <p:nvSpPr>
            <p:cNvPr id="391205" name="Text Box 1061">
              <a:extLst>
                <a:ext uri="{FF2B5EF4-FFF2-40B4-BE49-F238E27FC236}">
                  <a16:creationId xmlns:a16="http://schemas.microsoft.com/office/drawing/2014/main" id="{368370C3-37E3-46CE-9673-B1ADA2A36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1152"/>
              <a:ext cx="3216" cy="6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200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Доказательство.</a:t>
              </a:r>
              <a:r>
                <a:rPr lang="ru-RU" altLang="ru-RU" sz="2200" dirty="0">
                  <a:cs typeface="Times New Roman" panose="02020603050405020304" pitchFamily="18" charset="0"/>
                </a:rPr>
                <a:t> Пусть в треугольниках 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АВС</a:t>
              </a:r>
              <a:r>
                <a:rPr lang="ru-RU" altLang="ru-RU" sz="2200" dirty="0">
                  <a:cs typeface="Times New Roman" panose="02020603050405020304" pitchFamily="18" charset="0"/>
                </a:rPr>
                <a:t> и 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А</a:t>
              </a:r>
              <a:r>
                <a:rPr lang="ru-RU" altLang="ru-RU" sz="2200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В</a:t>
              </a:r>
              <a:r>
                <a:rPr lang="ru-RU" altLang="ru-RU" sz="2200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sz="2200" i="1" dirty="0">
                  <a:cs typeface="Times New Roman" panose="02020603050405020304" pitchFamily="18" charset="0"/>
                </a:rPr>
                <a:t>С</a:t>
              </a:r>
              <a:r>
                <a:rPr lang="ru-RU" altLang="ru-RU" sz="2200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sz="2200" dirty="0">
                  <a:cs typeface="Times New Roman" panose="02020603050405020304" pitchFamily="18" charset="0"/>
                </a:rPr>
                <a:t>  стороны  пропорциональны, т.е.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1206" name="Object 1062">
                  <a:extLst>
                    <a:ext uri="{FF2B5EF4-FFF2-40B4-BE49-F238E27FC236}">
                      <a16:creationId xmlns:a16="http://schemas.microsoft.com/office/drawing/2014/main" id="{EE53BBF8-D795-4BE1-A85F-F2C643819C5D}"/>
                    </a:ext>
                  </a:extLst>
                </p:cNvPr>
                <p:cNvSpPr txBox="1"/>
                <p:nvPr/>
              </p:nvSpPr>
              <p:spPr bwMode="auto">
                <a:xfrm>
                  <a:off x="3360" y="1776"/>
                  <a:ext cx="1248" cy="393"/>
                </a:xfrm>
                <a:prstGeom prst="rect">
                  <a:avLst/>
                </a:prstGeom>
                <a:noFill/>
              </p:spPr>
              <p:txBody>
                <a:bodyPr>
                  <a:normAutofit fontScale="62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𝐴𝐶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𝐵𝐶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391206" name="Object 1062">
                  <a:extLst>
                    <a:ext uri="{FF2B5EF4-FFF2-40B4-BE49-F238E27FC236}">
                      <a16:creationId xmlns:a16="http://schemas.microsoft.com/office/drawing/2014/main" id="{EE53BBF8-D795-4BE1-A85F-F2C643819C5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0" y="1776"/>
                  <a:ext cx="1248" cy="39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1208" name="Object 1064">
                  <a:extLst>
                    <a:ext uri="{FF2B5EF4-FFF2-40B4-BE49-F238E27FC236}">
                      <a16:creationId xmlns:a16="http://schemas.microsoft.com/office/drawing/2014/main" id="{8F10B626-95DE-4414-8C9F-97E5CB3822F7}"/>
                    </a:ext>
                  </a:extLst>
                </p:cNvPr>
                <p:cNvSpPr txBox="1"/>
                <p:nvPr/>
              </p:nvSpPr>
              <p:spPr bwMode="auto">
                <a:xfrm>
                  <a:off x="2109" y="2577"/>
                  <a:ext cx="1123" cy="374"/>
                </a:xfrm>
                <a:prstGeom prst="rect">
                  <a:avLst/>
                </a:prstGeom>
                <a:noFill/>
              </p:spPr>
              <p:txBody>
                <a:bodyPr>
                  <a:normAutofit fontScale="55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391208" name="Object 1064">
                  <a:extLst>
                    <a:ext uri="{FF2B5EF4-FFF2-40B4-BE49-F238E27FC236}">
                      <a16:creationId xmlns:a16="http://schemas.microsoft.com/office/drawing/2014/main" id="{8F10B626-95DE-4414-8C9F-97E5CB3822F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109" y="2577"/>
                  <a:ext cx="1123" cy="37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1210" name="Object 1066">
                  <a:extLst>
                    <a:ext uri="{FF2B5EF4-FFF2-40B4-BE49-F238E27FC236}">
                      <a16:creationId xmlns:a16="http://schemas.microsoft.com/office/drawing/2014/main" id="{608070EC-205C-4830-9420-173619E32A25}"/>
                    </a:ext>
                  </a:extLst>
                </p:cNvPr>
                <p:cNvSpPr txBox="1"/>
                <p:nvPr/>
              </p:nvSpPr>
              <p:spPr bwMode="auto">
                <a:xfrm>
                  <a:off x="1926" y="2994"/>
                  <a:ext cx="1489" cy="374"/>
                </a:xfrm>
                <a:prstGeom prst="rect">
                  <a:avLst/>
                </a:prstGeom>
                <a:noFill/>
              </p:spPr>
              <p:txBody>
                <a:bodyPr>
                  <a:normAutofit fontScale="55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𝐴𝐶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,  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𝐵𝐶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391210" name="Object 1066">
                  <a:extLst>
                    <a:ext uri="{FF2B5EF4-FFF2-40B4-BE49-F238E27FC236}">
                      <a16:creationId xmlns:a16="http://schemas.microsoft.com/office/drawing/2014/main" id="{608070EC-205C-4830-9420-173619E32A2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926" y="2994"/>
                  <a:ext cx="1489" cy="37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772109EA-314A-4E95-93AD-F2E1BC6E3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389123" name="Text Box 3">
            <a:extLst>
              <a:ext uri="{FF2B5EF4-FFF2-40B4-BE49-F238E27FC236}">
                <a16:creationId xmlns:a16="http://schemas.microsoft.com/office/drawing/2014/main" id="{3602590B-69F3-4FA6-B10B-B88692A7E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Сформулируйте второй признак подобия треугольников.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89124" name="Text Box 4">
            <a:extLst>
              <a:ext uri="{FF2B5EF4-FFF2-40B4-BE49-F238E27FC236}">
                <a16:creationId xmlns:a16="http://schemas.microsoft.com/office/drawing/2014/main" id="{F5375146-C709-42F5-805E-AFE3D80F6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2200"/>
            <a:ext cx="84582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Если две стороны одного треугольника пропорциональны двум сторонам другого треугольника и углы, заключенные между этими сторонами, равны, то такие треугольники подобны.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649FC070-6354-4894-A505-7D370759F8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417795" name="Text Box 3">
            <a:extLst>
              <a:ext uri="{FF2B5EF4-FFF2-40B4-BE49-F238E27FC236}">
                <a16:creationId xmlns:a16="http://schemas.microsoft.com/office/drawing/2014/main" id="{F148D5F2-D19F-4A8C-A840-EF0973DB9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Сформулируйте третий признак подобия треугольников.</a:t>
            </a:r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6CC52F2F-1B97-4820-8733-3E502EAA0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Если три стороны одного треугольника пропорциональны трем сторонам другого треугольника, то такие треугольники подобны.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819A212B-681F-40BA-8821-6E68196CC0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78883" name="Text Box 3">
            <a:extLst>
              <a:ext uri="{FF2B5EF4-FFF2-40B4-BE49-F238E27FC236}">
                <a16:creationId xmlns:a16="http://schemas.microsoft.com/office/drawing/2014/main" id="{863E682A-67B9-4411-8955-E3F1A0EAD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326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Подобны ли два треугольника, если их стороны имеют длины: </a:t>
            </a:r>
            <a:endParaRPr lang="en-US" altLang="ru-RU" sz="3200" dirty="0"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а) 4, 5, 6 и 8, 10, 12; </a:t>
            </a:r>
            <a:endParaRPr lang="en-US" altLang="ru-RU" sz="3200" dirty="0"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б) 3, 4, 6 и 9, 15, 18; </a:t>
            </a:r>
            <a:endParaRPr lang="en-US" altLang="ru-RU" sz="3200" dirty="0"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в) 1, 2, 2 и 1, 1, 0,5?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74698065-AA89-4FE5-BDA0-26D63BE2B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495800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а) Да; </a:t>
            </a:r>
          </a:p>
        </p:txBody>
      </p:sp>
      <p:sp>
        <p:nvSpPr>
          <p:cNvPr id="378888" name="Text Box 8">
            <a:extLst>
              <a:ext uri="{FF2B5EF4-FFF2-40B4-BE49-F238E27FC236}">
                <a16:creationId xmlns:a16="http://schemas.microsoft.com/office/drawing/2014/main" id="{68019557-453E-42C3-936B-2A4D4A90A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4495800"/>
            <a:ext cx="1447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нет</a:t>
            </a:r>
            <a:r>
              <a:rPr lang="ru-RU" altLang="ru-RU" sz="3200"/>
              <a:t>;</a:t>
            </a:r>
          </a:p>
        </p:txBody>
      </p:sp>
      <p:sp>
        <p:nvSpPr>
          <p:cNvPr id="378889" name="Text Box 9">
            <a:extLst>
              <a:ext uri="{FF2B5EF4-FFF2-40B4-BE49-F238E27FC236}">
                <a16:creationId xmlns:a16="http://schemas.microsoft.com/office/drawing/2014/main" id="{9656B4F2-6F12-419E-9D32-89EB82CF8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4495800"/>
            <a:ext cx="2057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</a:t>
            </a:r>
            <a:r>
              <a:rPr lang="ru-RU" altLang="ru-RU" sz="3200"/>
              <a:t>д</a:t>
            </a:r>
            <a:r>
              <a:rPr lang="ru-RU" altLang="ru-RU" sz="3200">
                <a:cs typeface="Times New Roman" panose="02020603050405020304" pitchFamily="18" charset="0"/>
              </a:rPr>
              <a:t>а</a:t>
            </a:r>
            <a:r>
              <a:rPr lang="ru-RU" altLang="ru-RU" sz="32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8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4" grpId="0" autoUpdateAnimBg="0"/>
      <p:bldP spid="378888" grpId="0" autoUpdateAnimBg="0"/>
      <p:bldP spid="37888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>
            <a:extLst>
              <a:ext uri="{FF2B5EF4-FFF2-40B4-BE49-F238E27FC236}">
                <a16:creationId xmlns:a16="http://schemas.microsoft.com/office/drawing/2014/main" id="{32F72B9E-0D3B-4F14-847E-8A9F9BA9E8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575491" name="Text Box 3">
            <a:extLst>
              <a:ext uri="{FF2B5EF4-FFF2-40B4-BE49-F238E27FC236}">
                <a16:creationId xmlns:a16="http://schemas.microsoft.com/office/drawing/2014/main" id="{B9FFDB70-3E5A-426D-BE39-AFCE00172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Будут ли п</a:t>
            </a:r>
            <a:r>
              <a:rPr lang="ru-RU" altLang="ru-RU" sz="3200" dirty="0">
                <a:cs typeface="Times New Roman" panose="02020603050405020304" pitchFamily="18" charset="0"/>
              </a:rPr>
              <a:t>одобны ли два </a:t>
            </a:r>
            <a:r>
              <a:rPr lang="ru-RU" altLang="ru-RU" sz="3200" dirty="0"/>
              <a:t>равнобедренных треугольника, если у них равны углы при вершинах, противолежащих основаниям?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75492" name="Text Box 4">
            <a:extLst>
              <a:ext uri="{FF2B5EF4-FFF2-40B4-BE49-F238E27FC236}">
                <a16:creationId xmlns:a16="http://schemas.microsoft.com/office/drawing/2014/main" id="{9848730A-49F0-4017-9FA0-903F8503C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495800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Да</a:t>
            </a:r>
            <a:r>
              <a:rPr lang="ru-RU" altLang="ru-RU" sz="3200"/>
              <a:t>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75495" name="Picture 7">
            <a:extLst>
              <a:ext uri="{FF2B5EF4-FFF2-40B4-BE49-F238E27FC236}">
                <a16:creationId xmlns:a16="http://schemas.microsoft.com/office/drawing/2014/main" id="{1E9B6CBD-0E7E-49B8-A4D8-956268EC82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514600"/>
            <a:ext cx="3814763" cy="209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49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>
            <a:extLst>
              <a:ext uri="{FF2B5EF4-FFF2-40B4-BE49-F238E27FC236}">
                <a16:creationId xmlns:a16="http://schemas.microsoft.com/office/drawing/2014/main" id="{5293C5F6-E52B-4546-A693-2280A30AF1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555011" name="Text Box 3">
            <a:extLst>
              <a:ext uri="{FF2B5EF4-FFF2-40B4-BE49-F238E27FC236}">
                <a16:creationId xmlns:a16="http://schemas.microsoft.com/office/drawing/2014/main" id="{1EDD37AF-F3A8-43FA-8D9A-1A35768E2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рисунке </a:t>
            </a:r>
            <a:r>
              <a:rPr lang="en-US" altLang="ru-RU" sz="3200" i="1" dirty="0">
                <a:cs typeface="Times New Roman" panose="02020603050405020304" pitchFamily="18" charset="0"/>
              </a:rPr>
              <a:t>OA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= 5, </a:t>
            </a:r>
            <a:r>
              <a:rPr lang="en-US" altLang="ru-RU" sz="3200" i="1" dirty="0">
                <a:cs typeface="Times New Roman" panose="02020603050405020304" pitchFamily="18" charset="0"/>
              </a:rPr>
              <a:t>OB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= 16, </a:t>
            </a:r>
            <a:r>
              <a:rPr lang="en-US" altLang="ru-RU" sz="3200" i="1" dirty="0">
                <a:cs typeface="Times New Roman" panose="02020603050405020304" pitchFamily="18" charset="0"/>
              </a:rPr>
              <a:t>OC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= 8 и </a:t>
            </a:r>
            <a:r>
              <a:rPr lang="en-US" altLang="ru-RU" sz="3200" i="1" dirty="0">
                <a:cs typeface="Times New Roman" panose="02020603050405020304" pitchFamily="18" charset="0"/>
              </a:rPr>
              <a:t>OD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= 10. Будут ли треугольники </a:t>
            </a:r>
            <a:r>
              <a:rPr lang="en-US" altLang="ru-RU" sz="3200" i="1" dirty="0">
                <a:cs typeface="Times New Roman" panose="02020603050405020304" pitchFamily="18" charset="0"/>
              </a:rPr>
              <a:t>OBC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ODA</a:t>
            </a:r>
            <a:r>
              <a:rPr lang="ru-RU" altLang="ru-RU" sz="3200" dirty="0">
                <a:cs typeface="Times New Roman" panose="02020603050405020304" pitchFamily="18" charset="0"/>
              </a:rPr>
              <a:t> подобны?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55012" name="Text Box 4">
            <a:extLst>
              <a:ext uri="{FF2B5EF4-FFF2-40B4-BE49-F238E27FC236}">
                <a16:creationId xmlns:a16="http://schemas.microsoft.com/office/drawing/2014/main" id="{C57A7BC6-A873-4A8D-83DD-6B306D534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Да. </a:t>
            </a:r>
          </a:p>
        </p:txBody>
      </p:sp>
      <p:pic>
        <p:nvPicPr>
          <p:cNvPr id="555013" name="Picture 5">
            <a:extLst>
              <a:ext uri="{FF2B5EF4-FFF2-40B4-BE49-F238E27FC236}">
                <a16:creationId xmlns:a16="http://schemas.microsoft.com/office/drawing/2014/main" id="{DA4276B1-9E3D-4BDC-86D5-57E0B7EB3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743200"/>
            <a:ext cx="4359275" cy="253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1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>
            <a:extLst>
              <a:ext uri="{FF2B5EF4-FFF2-40B4-BE49-F238E27FC236}">
                <a16:creationId xmlns:a16="http://schemas.microsoft.com/office/drawing/2014/main" id="{5020E388-2BE9-409B-B8EF-086A2CDC04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557059" name="Text Box 3">
            <a:extLst>
              <a:ext uri="{FF2B5EF4-FFF2-40B4-BE49-F238E27FC236}">
                <a16:creationId xmlns:a16="http://schemas.microsoft.com/office/drawing/2014/main" id="{E149A005-99B0-4738-983B-A0EEB6B2A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Стороны</a:t>
            </a:r>
            <a:r>
              <a:rPr lang="ru-RU" altLang="ru-RU" sz="3200" dirty="0">
                <a:cs typeface="Times New Roman" panose="02020603050405020304" pitchFamily="18" charset="0"/>
              </a:rPr>
              <a:t> одного треугольника на 1 см больше сторон другого треугольника. Подобны ли треугольники?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57060" name="Text Box 4">
            <a:extLst>
              <a:ext uri="{FF2B5EF4-FFF2-40B4-BE49-F238E27FC236}">
                <a16:creationId xmlns:a16="http://schemas.microsoft.com/office/drawing/2014/main" id="{F75B2ED4-8593-4611-9612-E48EC2CDF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648200"/>
            <a:ext cx="8458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Нет, если только второй треугольник не является равносторонним треугольником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7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060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3268</TotalTime>
  <Words>1371</Words>
  <Application>Microsoft Office PowerPoint</Application>
  <PresentationFormat>Экран (4:3)</PresentationFormat>
  <Paragraphs>132</Paragraphs>
  <Slides>22</Slides>
  <Notes>22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Cambria Math</vt:lpstr>
      <vt:lpstr>Times New Roman</vt:lpstr>
      <vt:lpstr>Оформление по умолчанию</vt:lpstr>
      <vt:lpstr>Второй и третий признаки подобия треугольников</vt:lpstr>
      <vt:lpstr>Презентация PowerPoint</vt:lpstr>
      <vt:lpstr>Презентация PowerPoint</vt:lpstr>
      <vt:lpstr>Вопрос 1</vt:lpstr>
      <vt:lpstr>Вопрос 2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139</cp:revision>
  <dcterms:created xsi:type="dcterms:W3CDTF">2008-04-30T05:51:18Z</dcterms:created>
  <dcterms:modified xsi:type="dcterms:W3CDTF">2025-02-15T02:59:26Z</dcterms:modified>
</cp:coreProperties>
</file>