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355" r:id="rId2"/>
    <p:sldId id="582" r:id="rId3"/>
    <p:sldId id="587" r:id="rId4"/>
    <p:sldId id="471" r:id="rId5"/>
    <p:sldId id="472" r:id="rId6"/>
    <p:sldId id="473" r:id="rId7"/>
    <p:sldId id="474" r:id="rId8"/>
    <p:sldId id="595" r:id="rId9"/>
    <p:sldId id="492" r:id="rId10"/>
    <p:sldId id="811" r:id="rId11"/>
    <p:sldId id="493" r:id="rId12"/>
    <p:sldId id="494" r:id="rId13"/>
    <p:sldId id="589" r:id="rId14"/>
    <p:sldId id="591" r:id="rId15"/>
    <p:sldId id="601" r:id="rId16"/>
    <p:sldId id="596" r:id="rId17"/>
    <p:sldId id="602" r:id="rId18"/>
    <p:sldId id="781" r:id="rId19"/>
    <p:sldId id="576" r:id="rId20"/>
    <p:sldId id="588" r:id="rId21"/>
    <p:sldId id="812" r:id="rId22"/>
    <p:sldId id="600" r:id="rId23"/>
    <p:sldId id="592" r:id="rId24"/>
    <p:sldId id="793" r:id="rId25"/>
    <p:sldId id="794" r:id="rId26"/>
    <p:sldId id="593" r:id="rId27"/>
    <p:sldId id="599" r:id="rId28"/>
    <p:sldId id="813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571" autoAdjust="0"/>
    <p:restoredTop sz="90929"/>
  </p:normalViewPr>
  <p:slideViewPr>
    <p:cSldViewPr>
      <p:cViewPr varScale="1">
        <p:scale>
          <a:sx n="88" d="100"/>
          <a:sy n="88" d="100"/>
        </p:scale>
        <p:origin x="90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55EE39B-C718-4010-B345-A77FB517F0B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177E93D-90B0-42BB-8862-EE5BABF350E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0E52CE99-B018-496E-B30A-836059DCB9F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FBB26365-C108-4898-8057-B594FB09204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AB910ECD-0D48-458C-B029-BFBA8A888A3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41BC8F1-5855-4D0C-9130-EB2683FD0C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9555F3-5005-4255-ADEC-6EECEF9322F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271859-3EDD-4B0E-801C-CF2C20620C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54F804-FDB4-49CE-8D04-9E1F38A27A0E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1026">
            <a:extLst>
              <a:ext uri="{FF2B5EF4-FFF2-40B4-BE49-F238E27FC236}">
                <a16:creationId xmlns:a16="http://schemas.microsoft.com/office/drawing/2014/main" id="{DFF098AB-A6B3-42E9-A277-02A8C838C6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1027">
            <a:extLst>
              <a:ext uri="{FF2B5EF4-FFF2-40B4-BE49-F238E27FC236}">
                <a16:creationId xmlns:a16="http://schemas.microsoft.com/office/drawing/2014/main" id="{3A461B3F-E812-4E2C-8321-A6A818E6AB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57F8F69-C2D6-4631-90E6-2903939D1A40}" type="slidenum">
              <a:rPr lang="ru-RU" sz="1200"/>
              <a:pPr eaLnBrk="1" hangingPunct="1"/>
              <a:t>10</a:t>
            </a:fld>
            <a:endParaRPr lang="ru-RU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417085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7E234C-FC60-4578-9849-25BD6D6734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B48412-8092-49BA-9CBF-9B1491B0ED38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558082" name="Rectangle 2">
            <a:extLst>
              <a:ext uri="{FF2B5EF4-FFF2-40B4-BE49-F238E27FC236}">
                <a16:creationId xmlns:a16="http://schemas.microsoft.com/office/drawing/2014/main" id="{AB166668-D148-4A50-AFC5-EA4CC86D43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8083" name="Rectangle 3">
            <a:extLst>
              <a:ext uri="{FF2B5EF4-FFF2-40B4-BE49-F238E27FC236}">
                <a16:creationId xmlns:a16="http://schemas.microsoft.com/office/drawing/2014/main" id="{86ADFD2F-237A-458D-B4AD-7F071DFA3B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394363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0A78C9F-4C47-4CC8-B19A-A8789567EF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CA58FF-F458-4D79-B6F0-6E56B7A6CF15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560130" name="Rectangle 2">
            <a:extLst>
              <a:ext uri="{FF2B5EF4-FFF2-40B4-BE49-F238E27FC236}">
                <a16:creationId xmlns:a16="http://schemas.microsoft.com/office/drawing/2014/main" id="{C678E0C4-F371-449E-BE7D-20723143C5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0131" name="Rectangle 3">
            <a:extLst>
              <a:ext uri="{FF2B5EF4-FFF2-40B4-BE49-F238E27FC236}">
                <a16:creationId xmlns:a16="http://schemas.microsoft.com/office/drawing/2014/main" id="{AB2B7CCD-2EFA-4429-85B7-C2CB1F9E0D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950011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F1D3D0A-786B-4239-99EF-95D01279F3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7F9ADF-647E-4E6C-8D3A-949931343DF0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803842" name="Rectangle 2">
            <a:extLst>
              <a:ext uri="{FF2B5EF4-FFF2-40B4-BE49-F238E27FC236}">
                <a16:creationId xmlns:a16="http://schemas.microsoft.com/office/drawing/2014/main" id="{208C7721-B765-4C9E-BC52-B2092190D9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3843" name="Rectangle 3">
            <a:extLst>
              <a:ext uri="{FF2B5EF4-FFF2-40B4-BE49-F238E27FC236}">
                <a16:creationId xmlns:a16="http://schemas.microsoft.com/office/drawing/2014/main" id="{4918B6E1-A2EE-468E-90B1-9441D491D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757679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F21E481-DB90-4F2F-9B90-D83DBF8E1E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6FCF15-1520-404B-BA3F-03EEF6FCD6D6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807938" name="Rectangle 2">
            <a:extLst>
              <a:ext uri="{FF2B5EF4-FFF2-40B4-BE49-F238E27FC236}">
                <a16:creationId xmlns:a16="http://schemas.microsoft.com/office/drawing/2014/main" id="{F0049559-2D0F-470F-8AEE-E3B0F0A989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7939" name="Rectangle 3">
            <a:extLst>
              <a:ext uri="{FF2B5EF4-FFF2-40B4-BE49-F238E27FC236}">
                <a16:creationId xmlns:a16="http://schemas.microsoft.com/office/drawing/2014/main" id="{9BE6B4E2-8E27-4767-9F50-1483DAD94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450658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F1D3D0A-786B-4239-99EF-95D01279F3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7F9ADF-647E-4E6C-8D3A-949931343DF0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803842" name="Rectangle 2">
            <a:extLst>
              <a:ext uri="{FF2B5EF4-FFF2-40B4-BE49-F238E27FC236}">
                <a16:creationId xmlns:a16="http://schemas.microsoft.com/office/drawing/2014/main" id="{208C7721-B765-4C9E-BC52-B2092190D9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3843" name="Rectangle 3">
            <a:extLst>
              <a:ext uri="{FF2B5EF4-FFF2-40B4-BE49-F238E27FC236}">
                <a16:creationId xmlns:a16="http://schemas.microsoft.com/office/drawing/2014/main" id="{4918B6E1-A2EE-468E-90B1-9441D491D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126854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5F23F0D-C54E-4602-B20A-AF40763434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E0FA34-B749-42F2-B019-618CA8121685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818178" name="Rectangle 2">
            <a:extLst>
              <a:ext uri="{FF2B5EF4-FFF2-40B4-BE49-F238E27FC236}">
                <a16:creationId xmlns:a16="http://schemas.microsoft.com/office/drawing/2014/main" id="{87D50C49-B4DA-4DBA-95A7-5F6A78C126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8179" name="Rectangle 3">
            <a:extLst>
              <a:ext uri="{FF2B5EF4-FFF2-40B4-BE49-F238E27FC236}">
                <a16:creationId xmlns:a16="http://schemas.microsoft.com/office/drawing/2014/main" id="{38CE16D9-2751-4019-87A8-737F254CBF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14195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5F23F0D-C54E-4602-B20A-AF40763434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E0FA34-B749-42F2-B019-618CA8121685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818178" name="Rectangle 2">
            <a:extLst>
              <a:ext uri="{FF2B5EF4-FFF2-40B4-BE49-F238E27FC236}">
                <a16:creationId xmlns:a16="http://schemas.microsoft.com/office/drawing/2014/main" id="{87D50C49-B4DA-4DBA-95A7-5F6A78C126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8179" name="Rectangle 3">
            <a:extLst>
              <a:ext uri="{FF2B5EF4-FFF2-40B4-BE49-F238E27FC236}">
                <a16:creationId xmlns:a16="http://schemas.microsoft.com/office/drawing/2014/main" id="{38CE16D9-2751-4019-87A8-737F254CBF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839517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57F8F69-C2D6-4631-90E6-2903939D1A40}" type="slidenum">
              <a:rPr lang="ru-RU" sz="1200"/>
              <a:pPr eaLnBrk="1" hangingPunct="1"/>
              <a:t>18</a:t>
            </a:fld>
            <a:endParaRPr lang="ru-RU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014634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C3DA0AC-98E4-440A-9606-7625BF0148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11B186-92EA-4A31-8D8A-3C4E1C8E11F5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775170" name="Rectangle 2050">
            <a:extLst>
              <a:ext uri="{FF2B5EF4-FFF2-40B4-BE49-F238E27FC236}">
                <a16:creationId xmlns:a16="http://schemas.microsoft.com/office/drawing/2014/main" id="{054A561E-6171-41A8-955C-46984B701A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5171" name="Rectangle 2051">
            <a:extLst>
              <a:ext uri="{FF2B5EF4-FFF2-40B4-BE49-F238E27FC236}">
                <a16:creationId xmlns:a16="http://schemas.microsoft.com/office/drawing/2014/main" id="{91880900-9358-4C8B-98AE-F53387E5F9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65101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E4F7B56-0FFA-4DCA-976A-E00919980A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77AF6A-07BB-461D-9AE1-17BD08913C83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787458" name="Rectangle 2050">
            <a:extLst>
              <a:ext uri="{FF2B5EF4-FFF2-40B4-BE49-F238E27FC236}">
                <a16:creationId xmlns:a16="http://schemas.microsoft.com/office/drawing/2014/main" id="{6CF2C87B-8812-4D16-91E1-4D8E7B7BDB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7459" name="Rectangle 2051">
            <a:extLst>
              <a:ext uri="{FF2B5EF4-FFF2-40B4-BE49-F238E27FC236}">
                <a16:creationId xmlns:a16="http://schemas.microsoft.com/office/drawing/2014/main" id="{E5BD78CA-3CF3-42BD-89B9-F217059916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750346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87D2195-238B-4E29-B269-B39B4F9947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6A7F3D-B800-41C1-BDEF-D6BBBC1BBCB7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799746" name="Rectangle 2">
            <a:extLst>
              <a:ext uri="{FF2B5EF4-FFF2-40B4-BE49-F238E27FC236}">
                <a16:creationId xmlns:a16="http://schemas.microsoft.com/office/drawing/2014/main" id="{E9E80C37-B1C6-45F4-BAC3-AECDE3E513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9747" name="Rectangle 3">
            <a:extLst>
              <a:ext uri="{FF2B5EF4-FFF2-40B4-BE49-F238E27FC236}">
                <a16:creationId xmlns:a16="http://schemas.microsoft.com/office/drawing/2014/main" id="{56F04F08-21CF-4AAF-8A3E-F16C2323E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064295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57F8F69-C2D6-4631-90E6-2903939D1A40}" type="slidenum">
              <a:rPr lang="ru-RU" sz="1200"/>
              <a:pPr eaLnBrk="1" hangingPunct="1"/>
              <a:t>21</a:t>
            </a:fld>
            <a:endParaRPr lang="ru-RU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209495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87D2195-238B-4E29-B269-B39B4F9947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6A7F3D-B800-41C1-BDEF-D6BBBC1BBCB7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799746" name="Rectangle 2">
            <a:extLst>
              <a:ext uri="{FF2B5EF4-FFF2-40B4-BE49-F238E27FC236}">
                <a16:creationId xmlns:a16="http://schemas.microsoft.com/office/drawing/2014/main" id="{E9E80C37-B1C6-45F4-BAC3-AECDE3E513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9747" name="Rectangle 3">
            <a:extLst>
              <a:ext uri="{FF2B5EF4-FFF2-40B4-BE49-F238E27FC236}">
                <a16:creationId xmlns:a16="http://schemas.microsoft.com/office/drawing/2014/main" id="{56F04F08-21CF-4AAF-8A3E-F16C2323E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271634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53039B1-BB45-49EF-A001-4F2CE7240C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5C2775-46B4-4151-B65D-3EF61B42277F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809986" name="Rectangle 2">
            <a:extLst>
              <a:ext uri="{FF2B5EF4-FFF2-40B4-BE49-F238E27FC236}">
                <a16:creationId xmlns:a16="http://schemas.microsoft.com/office/drawing/2014/main" id="{0318FB9E-35B3-4B23-92F5-ACBD4F5C8C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987" name="Rectangle 3">
            <a:extLst>
              <a:ext uri="{FF2B5EF4-FFF2-40B4-BE49-F238E27FC236}">
                <a16:creationId xmlns:a16="http://schemas.microsoft.com/office/drawing/2014/main" id="{B8279638-FF90-4DC6-88CD-FE985147C4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358145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57F8F69-C2D6-4631-90E6-2903939D1A40}" type="slidenum">
              <a:rPr lang="ru-RU" sz="1200"/>
              <a:pPr eaLnBrk="1" hangingPunct="1"/>
              <a:t>24</a:t>
            </a:fld>
            <a:endParaRPr lang="ru-RU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478439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57F8F69-C2D6-4631-90E6-2903939D1A40}" type="slidenum">
              <a:rPr lang="ru-RU" sz="1200"/>
              <a:pPr eaLnBrk="1" hangingPunct="1"/>
              <a:t>25</a:t>
            </a:fld>
            <a:endParaRPr lang="ru-RU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754363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86DB65-A25B-4A4A-AFCB-09E59F8329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6EA591-FE30-42A6-92A4-9A6EF737DA3D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812034" name="Rectangle 2">
            <a:extLst>
              <a:ext uri="{FF2B5EF4-FFF2-40B4-BE49-F238E27FC236}">
                <a16:creationId xmlns:a16="http://schemas.microsoft.com/office/drawing/2014/main" id="{8A3403C6-8A25-44D1-A0AD-3CDA75F34E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2035" name="Rectangle 3">
            <a:extLst>
              <a:ext uri="{FF2B5EF4-FFF2-40B4-BE49-F238E27FC236}">
                <a16:creationId xmlns:a16="http://schemas.microsoft.com/office/drawing/2014/main" id="{62AE1509-CBE1-4226-800F-5D4197212F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547518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86DB65-A25B-4A4A-AFCB-09E59F8329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6EA591-FE30-42A6-92A4-9A6EF737DA3D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812034" name="Rectangle 2">
            <a:extLst>
              <a:ext uri="{FF2B5EF4-FFF2-40B4-BE49-F238E27FC236}">
                <a16:creationId xmlns:a16="http://schemas.microsoft.com/office/drawing/2014/main" id="{8A3403C6-8A25-44D1-A0AD-3CDA75F34E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2035" name="Rectangle 3">
            <a:extLst>
              <a:ext uri="{FF2B5EF4-FFF2-40B4-BE49-F238E27FC236}">
                <a16:creationId xmlns:a16="http://schemas.microsoft.com/office/drawing/2014/main" id="{62AE1509-CBE1-4226-800F-5D4197212F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938731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86DB65-A25B-4A4A-AFCB-09E59F8329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6EA591-FE30-42A6-92A4-9A6EF737DA3D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812034" name="Rectangle 2">
            <a:extLst>
              <a:ext uri="{FF2B5EF4-FFF2-40B4-BE49-F238E27FC236}">
                <a16:creationId xmlns:a16="http://schemas.microsoft.com/office/drawing/2014/main" id="{8A3403C6-8A25-44D1-A0AD-3CDA75F34E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2035" name="Rectangle 3">
            <a:extLst>
              <a:ext uri="{FF2B5EF4-FFF2-40B4-BE49-F238E27FC236}">
                <a16:creationId xmlns:a16="http://schemas.microsoft.com/office/drawing/2014/main" id="{62AE1509-CBE1-4226-800F-5D4197212F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38859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62AFE17-CE09-49AC-817A-4F4328AE1A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215278-C127-4D5B-9D28-7F8111EB9969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797698" name="Rectangle 2">
            <a:extLst>
              <a:ext uri="{FF2B5EF4-FFF2-40B4-BE49-F238E27FC236}">
                <a16:creationId xmlns:a16="http://schemas.microsoft.com/office/drawing/2014/main" id="{CD93C5D9-55F9-497A-AB14-7633070DA3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7699" name="Rectangle 3">
            <a:extLst>
              <a:ext uri="{FF2B5EF4-FFF2-40B4-BE49-F238E27FC236}">
                <a16:creationId xmlns:a16="http://schemas.microsoft.com/office/drawing/2014/main" id="{9A63C483-7D9F-4208-8288-27D78E4E7B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33397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D5E55DA-A563-4021-825E-DFBE2D1DBF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7117CA-C147-4B17-B73D-47A8B2DCF6CE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697346" name="Rectangle 2">
            <a:extLst>
              <a:ext uri="{FF2B5EF4-FFF2-40B4-BE49-F238E27FC236}">
                <a16:creationId xmlns:a16="http://schemas.microsoft.com/office/drawing/2014/main" id="{C4FAD3FB-3ECA-4EC7-9ACB-A8AAEBAE3A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7347" name="Rectangle 3">
            <a:extLst>
              <a:ext uri="{FF2B5EF4-FFF2-40B4-BE49-F238E27FC236}">
                <a16:creationId xmlns:a16="http://schemas.microsoft.com/office/drawing/2014/main" id="{14E1BAEF-4223-4CD6-81CC-A761BED88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3804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BE238E5-68EF-453F-B8CC-72A8B756A0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60CD83-4F2B-46F7-92D2-39F4F017F939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699394" name="Rectangle 2">
            <a:extLst>
              <a:ext uri="{FF2B5EF4-FFF2-40B4-BE49-F238E27FC236}">
                <a16:creationId xmlns:a16="http://schemas.microsoft.com/office/drawing/2014/main" id="{80694CC1-9738-47F0-B0C2-2A49078DCC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9395" name="Rectangle 3">
            <a:extLst>
              <a:ext uri="{FF2B5EF4-FFF2-40B4-BE49-F238E27FC236}">
                <a16:creationId xmlns:a16="http://schemas.microsoft.com/office/drawing/2014/main" id="{C90B11F9-1128-4EF3-AA9D-FC46E9F91D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82548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03CA1C8-559D-4019-985E-4370D6202B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F36837-7BB4-4561-9E38-FAB2F814656F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701442" name="Rectangle 2">
            <a:extLst>
              <a:ext uri="{FF2B5EF4-FFF2-40B4-BE49-F238E27FC236}">
                <a16:creationId xmlns:a16="http://schemas.microsoft.com/office/drawing/2014/main" id="{CC935B37-DFF6-458C-8D5C-348EFC1736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1443" name="Rectangle 3">
            <a:extLst>
              <a:ext uri="{FF2B5EF4-FFF2-40B4-BE49-F238E27FC236}">
                <a16:creationId xmlns:a16="http://schemas.microsoft.com/office/drawing/2014/main" id="{0A54B0AB-E6D1-4CE7-BD43-EEB8BE09A2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97539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ECED82-7524-4E0F-AB5D-FF9E20130B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5176D6-3EC3-4E60-9D57-37E6D3CECB05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703490" name="Rectangle 2">
            <a:extLst>
              <a:ext uri="{FF2B5EF4-FFF2-40B4-BE49-F238E27FC236}">
                <a16:creationId xmlns:a16="http://schemas.microsoft.com/office/drawing/2014/main" id="{1776B7B9-0893-4747-AB71-C20218BAD6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3491" name="Rectangle 3">
            <a:extLst>
              <a:ext uri="{FF2B5EF4-FFF2-40B4-BE49-F238E27FC236}">
                <a16:creationId xmlns:a16="http://schemas.microsoft.com/office/drawing/2014/main" id="{3CEA5DE1-8D1F-467E-A7EC-8BA2A798E1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089622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9B8E681-9842-4505-BAE0-ECD31DF588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74C4CB-E086-4098-9533-31B14CEB26C8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816130" name="Rectangle 2">
            <a:extLst>
              <a:ext uri="{FF2B5EF4-FFF2-40B4-BE49-F238E27FC236}">
                <a16:creationId xmlns:a16="http://schemas.microsoft.com/office/drawing/2014/main" id="{E3C8B6FE-5608-4736-9FDF-C90BD61835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6131" name="Rectangle 3">
            <a:extLst>
              <a:ext uri="{FF2B5EF4-FFF2-40B4-BE49-F238E27FC236}">
                <a16:creationId xmlns:a16="http://schemas.microsoft.com/office/drawing/2014/main" id="{86DE26F9-A08D-4882-887A-AFA716C173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994499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F57AD4-4FBF-4124-92A0-FE51A1DE2D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06A79B-617C-4220-860E-4879716050E1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568322" name="Rectangle 2">
            <a:extLst>
              <a:ext uri="{FF2B5EF4-FFF2-40B4-BE49-F238E27FC236}">
                <a16:creationId xmlns:a16="http://schemas.microsoft.com/office/drawing/2014/main" id="{0DDCD14B-672C-4AC6-BDF5-BEF848FB21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8323" name="Rectangle 3">
            <a:extLst>
              <a:ext uri="{FF2B5EF4-FFF2-40B4-BE49-F238E27FC236}">
                <a16:creationId xmlns:a16="http://schemas.microsoft.com/office/drawing/2014/main" id="{AAF619A4-7B13-426E-AAF2-B16E7724D6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725770-8600-4334-83E2-0A278B0A06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BC905C6-09AE-4F35-866D-0B8A20FA9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3D83F6-943D-4E8D-9F2E-D8ADA01D6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DF21DD-83E6-4D83-88BC-68A9EF979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F58652-C778-4273-BD48-EABC18420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8709E-B136-4F37-8C79-F17184AC96F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6009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41996F-F440-4A82-87EE-4E27E6D12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D181340-3ABF-4AC2-B153-801A2AAF8C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D47FE3-4576-479D-AEEE-B905AFA66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494302-19FA-4A4E-8C47-4BD59DF6C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C365F8-65BC-483A-B445-F0A246C19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2C2D0-5ACF-4B77-A007-21E66FE2AE6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856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534DFD4-E224-49BD-A556-4C3F3CE32C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C53DC9-ADB4-4F7C-9B9B-BC0314F392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CFDE13-756B-4204-9B95-0AE21F751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0E18DC-05BA-482D-B2AA-C7D8730CE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898403-7463-434E-8AFF-2D446DE11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51EA3-F580-4844-A70A-01ACFF983E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121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FCE072-C97E-46E4-A273-29D72151B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D376B5-BCF8-4051-B1E6-7101BA98B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B516B4-A6D7-4DFD-8677-9AC5522E7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06C8EB-FBA4-4959-A9E4-4241C96BA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37AAD1-A2ED-499C-BF2D-10674D64F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760854-4858-4807-B146-9DFBE75D24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6200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AA7ABF-2C0C-43B7-B5A4-46CCA0728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B467B8E-EA48-4FEC-9E48-25A67AC026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1D20B6-37D1-4EE5-B209-824F5089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9598E4-4C2A-4525-BCC6-8C830AC78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76D44D-B8FD-43CB-908D-638C19123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0C873-A855-4212-B1BF-163B6672C6D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551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BE28CD-087F-4BAD-8C00-38829158D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991EFB-1C76-4F99-840F-2B3A864769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3A22161-D04A-460C-BD3D-228366022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BE3E701-0095-4EF2-930F-1856E52E6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7E1777E-C8AA-453B-9635-EB483C595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095E4D-0E0A-4AB2-BC42-9E18707AF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85884-D7AF-4319-9519-171A4CB747B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150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FEB9F4-4804-43A5-B02B-CCE354DCE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B172181-AC5E-4694-A906-E6E52EC12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2CFB0C3-9F84-47E2-A0E7-C4BC351BD7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2F3F2EA-3C75-4781-B066-0D8285F01F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61AC5B-E83F-4CD8-B04F-694FB490CA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222958D-CD47-44BA-9933-0F9603A6D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4A5CD7-DEF2-470F-9210-DD266D3CA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9FD0CE9-E19A-4356-B636-16E5AB64F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87241-E2EF-4052-92BA-3ABEE2D32FD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570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DB33F9-F271-46E1-AE4B-E67794E19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500F6A2-BD46-411F-8184-C82D210C6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3A0E222-4F4F-47D1-9AD4-71A491EB2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3EEA6E9-E8EC-4272-B525-C095369E0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99ABE-E4CB-43CC-A4F6-944FDB7B7DD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332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5C6CD71-460D-4380-8AE3-6B5589B14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F3E939E-FCF2-4951-99B0-7D6900282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CE77718-6371-4C29-A2D7-56D24C7B6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C2EC38-BB91-4F45-8825-2F3548A1D0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1579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E071FF-B68A-4859-B855-2EA1685B9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ECAF36-6F1B-4546-8462-BAD418DE4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104E1EE-B3A5-42AE-AB47-850E9E67C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A3E03A5-0907-40DE-9D12-977A42A36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24D5B7-1D3A-48CD-82A3-3702B187F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A453370-A3A0-4A5B-8D08-520D1849B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9B1079-1415-4586-ABE5-91C44D7BDBC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9172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BC6B18-37C1-4313-A105-82A8F4B12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BB3261E-AC56-49F4-98A8-5F396E2FFA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1D4DE84-BFB7-454D-A313-361525E0C6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5EC8F27-D2FD-4FB6-87F9-4B554E5FD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3D13676-C11D-4522-AA6A-682D48372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DFABB7-9741-483F-9B57-918A08B5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BE72B-8FAF-4086-B079-E5E64CEB76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1658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D0BB74D-B145-4FA2-BD27-4F3EA2A868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A11971E-A052-470E-99FD-6299C4C13E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2E04C8B-CCFC-4B84-89E6-890ADA5882A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5422E84-DEBC-480A-92E4-16826AEDD08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3831BF6-0ABA-4A33-BF53-4BEB597B4F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80880A8-D71C-4A19-8905-4A8AC497087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5" Type="http://schemas.openxmlformats.org/officeDocument/2006/relationships/image" Target="../media/image260.png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5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43C589A6-6FAE-4CAB-BD9E-88768FC4E0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536" y="908720"/>
            <a:ext cx="8153400" cy="2808312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17</a:t>
            </a:r>
            <a:r>
              <a:rPr lang="ru-RU" altLang="ru-RU" dirty="0">
                <a:solidFill>
                  <a:srgbClr val="FF3300"/>
                </a:solidFill>
              </a:rPr>
              <a:t>,б. Подобие треугольников. Отрезки, связанные с окружностью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0" y="636268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ru-RU" dirty="0">
                <a:cs typeface="Times New Roman" pitchFamily="18" charset="0"/>
              </a:rPr>
              <a:t>	</a:t>
            </a:r>
            <a:r>
              <a:rPr lang="ru-RU" dirty="0"/>
              <a:t> </a:t>
            </a:r>
            <a:r>
              <a:rPr lang="ru-RU" sz="2800" dirty="0"/>
              <a:t>Найдите длину хорды </a:t>
            </a:r>
            <a:r>
              <a:rPr lang="en-US" sz="2800" i="1" dirty="0"/>
              <a:t>AB</a:t>
            </a:r>
            <a:r>
              <a:rPr lang="ru-RU" sz="2800" dirty="0"/>
              <a:t>, считая стороны клеток равными 1</a:t>
            </a:r>
            <a:r>
              <a:rPr lang="en-US" sz="2800" dirty="0"/>
              <a:t>.</a:t>
            </a:r>
            <a:endParaRPr lang="ru-RU" sz="2800" dirty="0">
              <a:cs typeface="Times New Roman" pitchFamily="18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481388" y="2595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5362580"/>
                <a:ext cx="9144000" cy="10861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dirty="0">
                    <a:solidFill>
                      <a:srgbClr val="FF0000"/>
                    </a:solidFill>
                  </a:rPr>
                  <a:t>	</a:t>
                </a:r>
                <a:r>
                  <a:rPr lang="ru-RU" dirty="0">
                    <a:solidFill>
                      <a:srgbClr val="FF0000"/>
                    </a:solidFill>
                  </a:rPr>
                  <a:t>Решение.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𝐵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𝐶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𝐷𝐶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𝐶𝐸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</a:rPr>
                      <m:t>=4.  </m:t>
                    </m:r>
                  </m:oMath>
                </a14:m>
                <a:r>
                  <a:rPr lang="en-US" i="1" dirty="0"/>
                  <a:t>AC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r>
                  <a:rPr lang="en-US" dirty="0"/>
                  <a:t>, </a:t>
                </a:r>
                <a:r>
                  <a:rPr lang="ru-RU" dirty="0"/>
                  <a:t>следовательно, </a:t>
                </a:r>
                <a:r>
                  <a:rPr lang="en-US" i="1" dirty="0"/>
                  <a:t>BC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</m:rad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 </a:t>
                </a:r>
                <a:r>
                  <a:rPr lang="en-US" i="1" dirty="0"/>
                  <a:t>AB = AC + BC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7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</m:rad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dirty="0"/>
                  <a:t>.</a:t>
                </a:r>
                <a:r>
                  <a:rPr lang="en-US" dirty="0"/>
                  <a:t>   </a:t>
                </a:r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362580"/>
                <a:ext cx="9144000" cy="1086131"/>
              </a:xfrm>
              <a:prstGeom prst="rect">
                <a:avLst/>
              </a:prstGeom>
              <a:blipFill>
                <a:blip r:embed="rId3"/>
                <a:stretch>
                  <a:fillRect l="-1000" t="-1124" r="-1000" b="-28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B4747D9-C3F3-75CD-778F-5FE0F3A6ED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801" y="2019525"/>
            <a:ext cx="2808312" cy="2818949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5F4AC04-17D9-D730-5518-81AFA85FBA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7135" y="1979555"/>
            <a:ext cx="3024986" cy="3007348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58D03C1A-E3CB-28AE-BE68-7556FE4F9F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</p:spTree>
    <p:extLst>
      <p:ext uri="{BB962C8B-B14F-4D97-AF65-F5344CB8AC3E}">
        <p14:creationId xmlns:p14="http://schemas.microsoft.com/office/powerpoint/2010/main" val="31190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>
            <a:extLst>
              <a:ext uri="{FF2B5EF4-FFF2-40B4-BE49-F238E27FC236}">
                <a16:creationId xmlns:a16="http://schemas.microsoft.com/office/drawing/2014/main" id="{C85D3BEB-7A1E-45D5-BD6E-A2F611D1F2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557059" name="Text Box 3">
            <a:extLst>
              <a:ext uri="{FF2B5EF4-FFF2-40B4-BE49-F238E27FC236}">
                <a16:creationId xmlns:a16="http://schemas.microsoft.com/office/drawing/2014/main" id="{482EB34E-32DB-463A-930B-95E0906B2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410200"/>
            <a:ext cx="7848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DEK </a:t>
            </a:r>
            <a:r>
              <a:rPr lang="ru-RU" altLang="ru-RU" sz="3200"/>
              <a:t>и </a:t>
            </a:r>
            <a:r>
              <a:rPr lang="en-US" altLang="ru-RU" sz="3200" i="1">
                <a:cs typeface="Times New Roman" panose="02020603050405020304" pitchFamily="18" charset="0"/>
              </a:rPr>
              <a:t>DLF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DEK</a:t>
            </a:r>
            <a:r>
              <a:rPr lang="ru-RU" altLang="ru-RU" sz="3200" i="1"/>
              <a:t> </a:t>
            </a:r>
            <a:r>
              <a:rPr lang="ru-RU" altLang="ru-RU" sz="3200"/>
              <a:t>и </a:t>
            </a:r>
            <a:r>
              <a:rPr lang="en-US" altLang="ru-RU" sz="3200" i="1">
                <a:cs typeface="Times New Roman" panose="02020603050405020304" pitchFamily="18" charset="0"/>
              </a:rPr>
              <a:t>ELK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DLF</a:t>
            </a:r>
            <a:r>
              <a:rPr lang="ru-RU" altLang="ru-RU" sz="3200" i="1"/>
              <a:t> </a:t>
            </a:r>
            <a:r>
              <a:rPr lang="ru-RU" altLang="ru-RU" sz="3200"/>
              <a:t>и </a:t>
            </a:r>
            <a:r>
              <a:rPr lang="en-US" altLang="ru-RU" sz="3200" i="1">
                <a:cs typeface="Times New Roman" panose="02020603050405020304" pitchFamily="18" charset="0"/>
              </a:rPr>
              <a:t>ELK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DFK</a:t>
            </a:r>
            <a:r>
              <a:rPr lang="ru-RU" altLang="ru-RU" sz="3200" i="1"/>
              <a:t> </a:t>
            </a:r>
            <a:r>
              <a:rPr lang="ru-RU" altLang="ru-RU" sz="3200"/>
              <a:t>и </a:t>
            </a:r>
            <a:r>
              <a:rPr lang="en-US" altLang="ru-RU" sz="3200" i="1">
                <a:cs typeface="Times New Roman" panose="02020603050405020304" pitchFamily="18" charset="0"/>
              </a:rPr>
              <a:t>DLE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DFK</a:t>
            </a:r>
            <a:r>
              <a:rPr lang="ru-RU" altLang="ru-RU" sz="3200" i="1"/>
              <a:t> </a:t>
            </a:r>
            <a:r>
              <a:rPr lang="ru-RU" altLang="ru-RU" sz="3200"/>
              <a:t>и </a:t>
            </a:r>
            <a:r>
              <a:rPr lang="en-US" altLang="ru-RU" sz="3200" i="1">
                <a:cs typeface="Times New Roman" panose="02020603050405020304" pitchFamily="18" charset="0"/>
              </a:rPr>
              <a:t>FLK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DLE</a:t>
            </a:r>
            <a:r>
              <a:rPr lang="ru-RU" altLang="ru-RU" sz="3200" i="1"/>
              <a:t> </a:t>
            </a:r>
            <a:r>
              <a:rPr lang="ru-RU" altLang="ru-RU" sz="3200"/>
              <a:t>и </a:t>
            </a:r>
            <a:r>
              <a:rPr lang="en-US" altLang="ru-RU" sz="3200" i="1">
                <a:cs typeface="Times New Roman" panose="02020603050405020304" pitchFamily="18" charset="0"/>
              </a:rPr>
              <a:t>FLK</a:t>
            </a:r>
            <a:r>
              <a:rPr lang="ru-RU" altLang="ru-RU" sz="3200" i="1"/>
              <a:t>.</a:t>
            </a:r>
            <a:r>
              <a:rPr lang="ru-RU" altLang="ru-RU" sz="3200"/>
              <a:t> </a:t>
            </a:r>
          </a:p>
        </p:txBody>
      </p:sp>
      <p:sp>
        <p:nvSpPr>
          <p:cNvPr id="557060" name="Text Box 4">
            <a:extLst>
              <a:ext uri="{FF2B5EF4-FFF2-40B4-BE49-F238E27FC236}">
                <a16:creationId xmlns:a16="http://schemas.microsoft.com/office/drawing/2014/main" id="{A68ED507-863C-4507-A9B8-4A91BD4B9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839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 </a:t>
            </a:r>
            <a:r>
              <a:rPr lang="en-US" altLang="ru-RU" sz="2800" i="1" dirty="0">
                <a:cs typeface="Times New Roman" panose="02020603050405020304" pitchFamily="18" charset="0"/>
              </a:rPr>
              <a:t>DL</a:t>
            </a:r>
            <a:r>
              <a:rPr lang="ru-RU" altLang="ru-RU" sz="2800" dirty="0">
                <a:cs typeface="Times New Roman" panose="02020603050405020304" pitchFamily="18" charset="0"/>
              </a:rPr>
              <a:t> – биссектриса треугольника </a:t>
            </a:r>
            <a:r>
              <a:rPr lang="en-US" altLang="ru-RU" sz="2800" i="1" dirty="0">
                <a:cs typeface="Times New Roman" panose="02020603050405020304" pitchFamily="18" charset="0"/>
              </a:rPr>
              <a:t>DEF</a:t>
            </a:r>
            <a:r>
              <a:rPr lang="ru-RU" altLang="ru-RU" sz="2800" dirty="0">
                <a:cs typeface="Times New Roman" panose="02020603050405020304" pitchFamily="18" charset="0"/>
              </a:rPr>
              <a:t>, вписанного в окружность. </a:t>
            </a:r>
            <a:r>
              <a:rPr lang="en-US" altLang="ru-RU" sz="2800" i="1" dirty="0">
                <a:cs typeface="Times New Roman" panose="02020603050405020304" pitchFamily="18" charset="0"/>
              </a:rPr>
              <a:t>DL</a:t>
            </a:r>
            <a:r>
              <a:rPr lang="ru-RU" altLang="ru-RU" sz="2800" dirty="0">
                <a:cs typeface="Times New Roman" panose="02020603050405020304" pitchFamily="18" charset="0"/>
              </a:rPr>
              <a:t> пересекает окружность в точке </a:t>
            </a:r>
            <a:r>
              <a:rPr lang="en-US" altLang="ru-RU" sz="2800" i="1" dirty="0">
                <a:cs typeface="Times New Roman" panose="02020603050405020304" pitchFamily="18" charset="0"/>
              </a:rPr>
              <a:t>K</a:t>
            </a:r>
            <a:r>
              <a:rPr lang="ru-RU" altLang="ru-RU" sz="2800" dirty="0">
                <a:cs typeface="Times New Roman" panose="02020603050405020304" pitchFamily="18" charset="0"/>
              </a:rPr>
              <a:t>, которая  соединена отрезками с вершинами 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dirty="0">
                <a:cs typeface="Times New Roman" panose="02020603050405020304" pitchFamily="18" charset="0"/>
              </a:rPr>
              <a:t> треугольника. Найдите подобные треугольники.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557061" name="Picture 5">
            <a:extLst>
              <a:ext uri="{FF2B5EF4-FFF2-40B4-BE49-F238E27FC236}">
                <a16:creationId xmlns:a16="http://schemas.microsoft.com/office/drawing/2014/main" id="{931C760B-505B-4DA5-92B1-FB13589F6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09800"/>
            <a:ext cx="3024188" cy="327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79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7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05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>
            <a:extLst>
              <a:ext uri="{FF2B5EF4-FFF2-40B4-BE49-F238E27FC236}">
                <a16:creationId xmlns:a16="http://schemas.microsoft.com/office/drawing/2014/main" id="{BA81CC9F-BCB3-4098-B3B1-1F821C2B6A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559107" name="Text Box 3">
            <a:extLst>
              <a:ext uri="{FF2B5EF4-FFF2-40B4-BE49-F238E27FC236}">
                <a16:creationId xmlns:a16="http://schemas.microsoft.com/office/drawing/2014/main" id="{AFB1EB9F-58D2-40CF-B56C-B770893E5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638800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ABH</a:t>
            </a:r>
            <a:r>
              <a:rPr lang="ru-RU" altLang="ru-RU" sz="3200" i="1" dirty="0"/>
              <a:t> </a:t>
            </a:r>
            <a:r>
              <a:rPr lang="ru-RU" altLang="ru-RU" sz="3200" dirty="0"/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ADC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ACH</a:t>
            </a:r>
            <a:r>
              <a:rPr lang="ru-RU" altLang="ru-RU" sz="3200" i="1" dirty="0"/>
              <a:t> </a:t>
            </a:r>
            <a:r>
              <a:rPr lang="ru-RU" altLang="ru-RU" sz="3200" dirty="0"/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ADB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ABM</a:t>
            </a:r>
            <a:r>
              <a:rPr lang="ru-RU" altLang="ru-RU" sz="3200" i="1" dirty="0"/>
              <a:t> </a:t>
            </a:r>
            <a:r>
              <a:rPr lang="ru-RU" altLang="ru-RU" sz="3200" dirty="0"/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CDM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BMD</a:t>
            </a:r>
            <a:r>
              <a:rPr lang="ru-RU" altLang="ru-RU" sz="3200" i="1" dirty="0"/>
              <a:t> </a:t>
            </a:r>
            <a:r>
              <a:rPr lang="ru-RU" altLang="ru-RU" sz="3200" dirty="0"/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AMC</a:t>
            </a:r>
            <a:r>
              <a:rPr lang="en-US" altLang="ru-RU" sz="3200" dirty="0">
                <a:cs typeface="Times New Roman" panose="02020603050405020304" pitchFamily="18" charset="0"/>
              </a:rPr>
              <a:t>. 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559108" name="Text Box 4">
            <a:extLst>
              <a:ext uri="{FF2B5EF4-FFF2-40B4-BE49-F238E27FC236}">
                <a16:creationId xmlns:a16="http://schemas.microsoft.com/office/drawing/2014/main" id="{D85FFC84-A4EC-4BD2-8BF7-7C9C09FCA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8392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окружность вписан остроугольный треугольник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AH</a:t>
            </a:r>
            <a:r>
              <a:rPr lang="ru-RU" altLang="ru-RU" sz="3200" dirty="0">
                <a:cs typeface="Times New Roman" panose="02020603050405020304" pitchFamily="18" charset="0"/>
              </a:rPr>
              <a:t> – его высота, </a:t>
            </a:r>
            <a:r>
              <a:rPr lang="en-US" altLang="ru-RU" sz="3200" i="1" dirty="0">
                <a:cs typeface="Times New Roman" panose="02020603050405020304" pitchFamily="18" charset="0"/>
              </a:rPr>
              <a:t>AD</a:t>
            </a:r>
            <a:r>
              <a:rPr lang="ru-RU" altLang="ru-RU" sz="3200" dirty="0">
                <a:cs typeface="Times New Roman" panose="02020603050405020304" pitchFamily="18" charset="0"/>
              </a:rPr>
              <a:t> – диаметр окружности, который пересекает сторону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dirty="0">
                <a:cs typeface="Times New Roman" panose="02020603050405020304" pitchFamily="18" charset="0"/>
              </a:rPr>
              <a:t> в точке </a:t>
            </a:r>
            <a:r>
              <a:rPr lang="en-US" altLang="ru-RU" sz="3200" i="1" dirty="0">
                <a:cs typeface="Times New Roman" panose="02020603050405020304" pitchFamily="18" charset="0"/>
              </a:rPr>
              <a:t>M</a:t>
            </a:r>
            <a:r>
              <a:rPr lang="ru-RU" altLang="ru-RU" sz="3200" dirty="0">
                <a:cs typeface="Times New Roman" panose="02020603050405020304" pitchFamily="18" charset="0"/>
              </a:rPr>
              <a:t>. Точка </a:t>
            </a:r>
            <a:r>
              <a:rPr lang="en-US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 соединена с вершинами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 треугольника. Найдите подобные треугольники.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559110" name="Picture 6">
            <a:extLst>
              <a:ext uri="{FF2B5EF4-FFF2-40B4-BE49-F238E27FC236}">
                <a16:creationId xmlns:a16="http://schemas.microsoft.com/office/drawing/2014/main" id="{BE15B1C4-5482-4BF2-BAA7-70933C3B4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276600"/>
            <a:ext cx="2436813" cy="230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521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9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910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>
            <a:extLst>
              <a:ext uri="{FF2B5EF4-FFF2-40B4-BE49-F238E27FC236}">
                <a16:creationId xmlns:a16="http://schemas.microsoft.com/office/drawing/2014/main" id="{F7D9C570-25E2-41F0-BFA2-CD4F6BA5CD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91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802819" name="Text Box 3">
            <a:extLst>
              <a:ext uri="{FF2B5EF4-FFF2-40B4-BE49-F238E27FC236}">
                <a16:creationId xmlns:a16="http://schemas.microsoft.com/office/drawing/2014/main" id="{B0F3A566-AE5A-4AA5-853A-E33D505F0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10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Через внешнюю точку </a:t>
            </a:r>
            <a:r>
              <a:rPr lang="en-US" altLang="ru-RU" sz="2800" i="1" dirty="0"/>
              <a:t>E</a:t>
            </a:r>
            <a:r>
              <a:rPr lang="ru-RU" altLang="ru-RU" sz="2800" dirty="0"/>
              <a:t> окружности проведены две прямые, пересекающая окружность соответственно в точках </a:t>
            </a:r>
            <a:r>
              <a:rPr lang="en-US" altLang="ru-RU" sz="2800" i="1" dirty="0"/>
              <a:t>A</a:t>
            </a:r>
            <a:r>
              <a:rPr lang="ru-RU" altLang="ru-RU" sz="2800" dirty="0"/>
              <a:t>, </a:t>
            </a:r>
            <a:r>
              <a:rPr lang="en-US" altLang="ru-RU" sz="2800" i="1" dirty="0"/>
              <a:t>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</a:t>
            </a:r>
            <a:r>
              <a:rPr lang="ru-RU" altLang="ru-RU" sz="2800" dirty="0"/>
              <a:t>, </a:t>
            </a:r>
            <a:r>
              <a:rPr lang="en-US" altLang="ru-RU" sz="2800" i="1" dirty="0"/>
              <a:t>D</a:t>
            </a:r>
            <a:r>
              <a:rPr lang="en-US" altLang="ru-RU" sz="2800" dirty="0"/>
              <a:t>.</a:t>
            </a:r>
            <a:r>
              <a:rPr lang="en-US" altLang="ru-RU" sz="2800" i="1" dirty="0"/>
              <a:t> </a:t>
            </a:r>
            <a:r>
              <a:rPr lang="ru-RU" altLang="ru-RU" sz="2800" dirty="0"/>
              <a:t>Докажите, что треугольники </a:t>
            </a:r>
            <a:r>
              <a:rPr lang="en-US" altLang="ru-RU" sz="2800" i="1" dirty="0"/>
              <a:t>ADE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BCE </a:t>
            </a:r>
            <a:r>
              <a:rPr lang="ru-RU" altLang="ru-RU" sz="2800" dirty="0"/>
              <a:t>подобны.</a:t>
            </a:r>
          </a:p>
        </p:txBody>
      </p:sp>
      <p:sp>
        <p:nvSpPr>
          <p:cNvPr id="802820" name="Text Box 4">
            <a:extLst>
              <a:ext uri="{FF2B5EF4-FFF2-40B4-BE49-F238E27FC236}">
                <a16:creationId xmlns:a16="http://schemas.microsoft.com/office/drawing/2014/main" id="{C93337EE-D50E-4EFA-9877-A7FCB062C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362200"/>
            <a:ext cx="4953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Угол </a:t>
            </a:r>
            <a:r>
              <a:rPr lang="en-US" altLang="ru-RU" sz="2800" i="1" dirty="0"/>
              <a:t>D </a:t>
            </a:r>
            <a:r>
              <a:rPr lang="ru-RU" altLang="ru-RU" sz="2800" dirty="0"/>
              <a:t>треугольника </a:t>
            </a:r>
            <a:r>
              <a:rPr lang="en-US" altLang="ru-RU" sz="2800" i="1" dirty="0"/>
              <a:t>ADE </a:t>
            </a:r>
            <a:r>
              <a:rPr lang="ru-RU" altLang="ru-RU" sz="2800" dirty="0"/>
              <a:t>равен углу </a:t>
            </a:r>
            <a:r>
              <a:rPr lang="en-US" altLang="ru-RU" sz="2800" i="1" dirty="0"/>
              <a:t>C </a:t>
            </a:r>
            <a:r>
              <a:rPr lang="ru-RU" altLang="ru-RU" sz="2800" dirty="0"/>
              <a:t>треугольника </a:t>
            </a:r>
            <a:r>
              <a:rPr lang="en-US" altLang="ru-RU" sz="2800" i="1" dirty="0"/>
              <a:t>BCE</a:t>
            </a:r>
            <a:r>
              <a:rPr lang="ru-RU" altLang="ru-RU" sz="2800" dirty="0"/>
              <a:t>, как вписанные углы, опирающиеся на одну дугу окружности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Угол </a:t>
            </a:r>
            <a:r>
              <a:rPr lang="en-US" altLang="ru-RU" sz="2800" i="1" dirty="0"/>
              <a:t>E </a:t>
            </a:r>
            <a:r>
              <a:rPr lang="ru-RU" altLang="ru-RU" sz="2800" dirty="0"/>
              <a:t>этих треугольников общий.</a:t>
            </a:r>
          </a:p>
        </p:txBody>
      </p:sp>
      <p:pic>
        <p:nvPicPr>
          <p:cNvPr id="802821" name="Picture 5">
            <a:extLst>
              <a:ext uri="{FF2B5EF4-FFF2-40B4-BE49-F238E27FC236}">
                <a16:creationId xmlns:a16="http://schemas.microsoft.com/office/drawing/2014/main" id="{182F35F8-A1BC-4BAE-9683-950AE6F3B7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438400"/>
            <a:ext cx="4006850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02822" name="Text Box 6">
            <a:extLst>
              <a:ext uri="{FF2B5EF4-FFF2-40B4-BE49-F238E27FC236}">
                <a16:creationId xmlns:a16="http://schemas.microsoft.com/office/drawing/2014/main" id="{91F51984-9139-4199-8D44-9FFC50638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91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802823" name="Text Box 7">
            <a:extLst>
              <a:ext uri="{FF2B5EF4-FFF2-40B4-BE49-F238E27FC236}">
                <a16:creationId xmlns:a16="http://schemas.microsoft.com/office/drawing/2014/main" id="{A35F3DC7-F3A7-499A-8F09-675364E99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864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Следовательно, треугольники </a:t>
            </a:r>
            <a:r>
              <a:rPr lang="en-US" altLang="ru-RU" sz="2800" i="1" dirty="0"/>
              <a:t>ADE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BCE </a:t>
            </a:r>
            <a:r>
              <a:rPr lang="ru-RU" altLang="ru-RU" sz="2800" dirty="0"/>
              <a:t>подобны по первому признаку. </a:t>
            </a:r>
          </a:p>
        </p:txBody>
      </p:sp>
    </p:spTree>
    <p:extLst>
      <p:ext uri="{BB962C8B-B14F-4D97-AF65-F5344CB8AC3E}">
        <p14:creationId xmlns:p14="http://schemas.microsoft.com/office/powerpoint/2010/main" val="180782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0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02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2820" grpId="0" autoUpdateAnimBg="0"/>
      <p:bldP spid="80282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4" name="Rectangle 2">
            <a:extLst>
              <a:ext uri="{FF2B5EF4-FFF2-40B4-BE49-F238E27FC236}">
                <a16:creationId xmlns:a16="http://schemas.microsoft.com/office/drawing/2014/main" id="{114938EF-3145-497C-AE93-49B506ECEB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91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806915" name="Text Box 3">
            <a:extLst>
              <a:ext uri="{FF2B5EF4-FFF2-40B4-BE49-F238E27FC236}">
                <a16:creationId xmlns:a16="http://schemas.microsoft.com/office/drawing/2014/main" id="{504BDFB3-BC06-46EE-B073-0FED54FA2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106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Через внешнюю точку </a:t>
            </a:r>
            <a:r>
              <a:rPr lang="en-US" altLang="ru-RU" sz="2800" i="1" dirty="0"/>
              <a:t>E</a:t>
            </a:r>
            <a:r>
              <a:rPr lang="ru-RU" altLang="ru-RU" sz="2800" dirty="0"/>
              <a:t> окружности проведены две прямые, пересекающая окружность соответственно в точках </a:t>
            </a:r>
            <a:r>
              <a:rPr lang="en-US" altLang="ru-RU" sz="2800" i="1" dirty="0"/>
              <a:t>A</a:t>
            </a:r>
            <a:r>
              <a:rPr lang="ru-RU" altLang="ru-RU" sz="2800" dirty="0"/>
              <a:t>, </a:t>
            </a:r>
            <a:r>
              <a:rPr lang="en-US" altLang="ru-RU" sz="2800" i="1" dirty="0"/>
              <a:t>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</a:t>
            </a:r>
            <a:r>
              <a:rPr lang="ru-RU" altLang="ru-RU" sz="2800" dirty="0"/>
              <a:t>, </a:t>
            </a:r>
            <a:r>
              <a:rPr lang="en-US" altLang="ru-RU" sz="2800" i="1" dirty="0"/>
              <a:t>D</a:t>
            </a:r>
            <a:r>
              <a:rPr lang="en-US" altLang="ru-RU" sz="2800" dirty="0"/>
              <a:t>.</a:t>
            </a:r>
            <a:r>
              <a:rPr lang="en-US" altLang="ru-RU" sz="2800" i="1" dirty="0"/>
              <a:t> </a:t>
            </a:r>
            <a:r>
              <a:rPr lang="ru-RU" altLang="ru-RU" sz="2800" dirty="0"/>
              <a:t>Докажите, что</a:t>
            </a:r>
            <a:r>
              <a:rPr lang="en-US" altLang="ru-RU" sz="2800" dirty="0"/>
              <a:t> </a:t>
            </a:r>
            <a:r>
              <a:rPr lang="ru-RU" altLang="ru-RU" sz="2800" dirty="0"/>
              <a:t>произведение отрезков секущих на их внешнюю часть равны, т. е. </a:t>
            </a:r>
            <a:r>
              <a:rPr lang="en-US" altLang="ru-RU" sz="2800" i="1" dirty="0"/>
              <a:t>CE</a:t>
            </a:r>
            <a:r>
              <a:rPr lang="en-US" altLang="ru-RU" sz="2800" i="1" dirty="0">
                <a:cs typeface="Times New Roman" panose="02020603050405020304" pitchFamily="18" charset="0"/>
              </a:rPr>
              <a:t>·AE = DE</a:t>
            </a:r>
            <a:r>
              <a:rPr lang="en-US" altLang="ru-RU" sz="2800" dirty="0">
                <a:cs typeface="Times New Roman" panose="02020603050405020304" pitchFamily="18" charset="0"/>
              </a:rPr>
              <a:t>·</a:t>
            </a:r>
            <a:r>
              <a:rPr lang="en-US" altLang="ru-RU" sz="2800" i="1" dirty="0">
                <a:cs typeface="Times New Roman" panose="02020603050405020304" pitchFamily="18" charset="0"/>
              </a:rPr>
              <a:t>BE</a:t>
            </a:r>
            <a:r>
              <a:rPr lang="ru-RU" altLang="ru-RU" sz="2800" i="1" dirty="0"/>
              <a:t>.</a:t>
            </a:r>
          </a:p>
        </p:txBody>
      </p:sp>
      <p:pic>
        <p:nvPicPr>
          <p:cNvPr id="806921" name="Picture 9">
            <a:extLst>
              <a:ext uri="{FF2B5EF4-FFF2-40B4-BE49-F238E27FC236}">
                <a16:creationId xmlns:a16="http://schemas.microsoft.com/office/drawing/2014/main" id="{4CE6E986-E240-4A3C-803B-DA664B4ED8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35082"/>
            <a:ext cx="3814763" cy="286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06924" name="Group 12">
            <a:extLst>
              <a:ext uri="{FF2B5EF4-FFF2-40B4-BE49-F238E27FC236}">
                <a16:creationId xmlns:a16="http://schemas.microsoft.com/office/drawing/2014/main" id="{6B3BEEDF-F416-4983-AB1A-B2E2B08D940A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998212"/>
            <a:ext cx="8839200" cy="2868613"/>
            <a:chOff x="192" y="1344"/>
            <a:chExt cx="5568" cy="1807"/>
          </a:xfrm>
        </p:grpSpPr>
        <p:sp>
          <p:nvSpPr>
            <p:cNvPr id="806916" name="Text Box 4">
              <a:extLst>
                <a:ext uri="{FF2B5EF4-FFF2-40B4-BE49-F238E27FC236}">
                  <a16:creationId xmlns:a16="http://schemas.microsoft.com/office/drawing/2014/main" id="{83B84776-4687-4B95-8882-9DE9485A98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488"/>
              <a:ext cx="3120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Доказательство:</a:t>
              </a:r>
              <a:r>
                <a:rPr lang="ru-RU" altLang="ru-RU" sz="2800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/>
                <a:t>Треугольники </a:t>
              </a:r>
              <a:r>
                <a:rPr lang="en-US" altLang="ru-RU" sz="2800" i="1" dirty="0"/>
                <a:t>ADE </a:t>
              </a:r>
              <a:r>
                <a:rPr lang="ru-RU" altLang="ru-RU" sz="2800" dirty="0"/>
                <a:t>и </a:t>
              </a:r>
              <a:r>
                <a:rPr lang="en-US" altLang="ru-RU" sz="2800" i="1" dirty="0"/>
                <a:t>BCE </a:t>
              </a:r>
              <a:r>
                <a:rPr lang="ru-RU" altLang="ru-RU" sz="2800" dirty="0"/>
                <a:t>подобны.</a:t>
              </a:r>
              <a:r>
                <a:rPr lang="en-US" altLang="ru-RU" sz="2800" i="1" dirty="0"/>
                <a:t> </a:t>
              </a:r>
              <a:r>
                <a:rPr lang="ru-RU" altLang="ru-RU" sz="2800" dirty="0"/>
                <a:t>Значит, </a:t>
              </a:r>
              <a:r>
                <a:rPr lang="en-US" altLang="ru-RU" sz="2800" i="1" dirty="0"/>
                <a:t>CE </a:t>
              </a:r>
              <a:r>
                <a:rPr lang="en-US" altLang="ru-RU" sz="2800" dirty="0"/>
                <a:t>: </a:t>
              </a:r>
              <a:r>
                <a:rPr lang="en-US" altLang="ru-RU" sz="2800" i="1" dirty="0"/>
                <a:t>DE = BE </a:t>
              </a:r>
              <a:r>
                <a:rPr lang="en-US" altLang="ru-RU" sz="2800" dirty="0"/>
                <a:t>: </a:t>
              </a:r>
              <a:r>
                <a:rPr lang="en-US" altLang="ru-RU" sz="2800" i="1" dirty="0"/>
                <a:t>AE</a:t>
              </a:r>
              <a:r>
                <a:rPr lang="en-US" altLang="ru-RU" sz="2800" dirty="0"/>
                <a:t>.</a:t>
              </a:r>
              <a:r>
                <a:rPr lang="en-US" altLang="ru-RU" sz="2800" i="1" dirty="0"/>
                <a:t> </a:t>
              </a:r>
              <a:endParaRPr lang="ru-RU" altLang="ru-RU" sz="2800" dirty="0"/>
            </a:p>
          </p:txBody>
        </p:sp>
        <p:pic>
          <p:nvPicPr>
            <p:cNvPr id="806922" name="Picture 10">
              <a:extLst>
                <a:ext uri="{FF2B5EF4-FFF2-40B4-BE49-F238E27FC236}">
                  <a16:creationId xmlns:a16="http://schemas.microsoft.com/office/drawing/2014/main" id="{6773C454-8255-4974-93D2-2E6E53AA39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344"/>
              <a:ext cx="2403" cy="18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06923" name="Text Box 11">
              <a:extLst>
                <a:ext uri="{FF2B5EF4-FFF2-40B4-BE49-F238E27FC236}">
                  <a16:creationId xmlns:a16="http://schemas.microsoft.com/office/drawing/2014/main" id="{64120843-2CEE-4AE7-A24D-922F57EA72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2352"/>
              <a:ext cx="331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/>
                <a:t>Следовательно, </a:t>
              </a:r>
              <a:r>
                <a:rPr lang="en-US" altLang="ru-RU" sz="2800" i="1" dirty="0"/>
                <a:t>CE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·AE = DE</a:t>
              </a:r>
              <a:r>
                <a:rPr lang="en-US" altLang="ru-RU" sz="2800" dirty="0">
                  <a:cs typeface="Times New Roman" panose="02020603050405020304" pitchFamily="18" charset="0"/>
                </a:rPr>
                <a:t>·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BE</a:t>
              </a:r>
              <a:r>
                <a:rPr lang="ru-RU" altLang="ru-RU" sz="2800" i="1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973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06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>
            <a:extLst>
              <a:ext uri="{FF2B5EF4-FFF2-40B4-BE49-F238E27FC236}">
                <a16:creationId xmlns:a16="http://schemas.microsoft.com/office/drawing/2014/main" id="{F7D9C570-25E2-41F0-BFA2-CD4F6BA5CD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91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802819" name="Text Box 3">
            <a:extLst>
              <a:ext uri="{FF2B5EF4-FFF2-40B4-BE49-F238E27FC236}">
                <a16:creationId xmlns:a16="http://schemas.microsoft.com/office/drawing/2014/main" id="{B0F3A566-AE5A-4AA5-853A-E33D505F0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0240"/>
            <a:ext cx="8915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Через внешнюю точку </a:t>
            </a:r>
            <a:r>
              <a:rPr lang="en-US" altLang="ru-RU" sz="2800" i="1" dirty="0"/>
              <a:t>E</a:t>
            </a:r>
            <a:r>
              <a:rPr lang="ru-RU" altLang="ru-RU" sz="2800" dirty="0"/>
              <a:t> окружности проведены две прямые, пересекающая окружность соответственно в точках </a:t>
            </a:r>
            <a:r>
              <a:rPr lang="en-US" altLang="ru-RU" sz="2800" i="1" dirty="0"/>
              <a:t>A</a:t>
            </a:r>
            <a:r>
              <a:rPr lang="ru-RU" altLang="ru-RU" sz="2800" dirty="0"/>
              <a:t>, </a:t>
            </a:r>
            <a:r>
              <a:rPr lang="en-US" altLang="ru-RU" sz="2800" i="1" dirty="0"/>
              <a:t>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</a:t>
            </a:r>
            <a:r>
              <a:rPr lang="ru-RU" altLang="ru-RU" sz="2800" dirty="0"/>
              <a:t>, </a:t>
            </a:r>
            <a:r>
              <a:rPr lang="en-US" altLang="ru-RU" sz="2800" i="1" dirty="0"/>
              <a:t>D</a:t>
            </a:r>
            <a:r>
              <a:rPr lang="en-US" altLang="ru-RU" sz="2800" dirty="0"/>
              <a:t>.</a:t>
            </a:r>
            <a:r>
              <a:rPr lang="en-US" altLang="ru-RU" sz="2800" i="1" dirty="0"/>
              <a:t> </a:t>
            </a:r>
            <a:r>
              <a:rPr lang="ru-RU" altLang="ru-RU" sz="2800" dirty="0"/>
              <a:t>Докажите, что треугольники </a:t>
            </a:r>
            <a:r>
              <a:rPr lang="en-US" altLang="ru-RU" sz="2800" i="1" dirty="0"/>
              <a:t>ABE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DCE </a:t>
            </a:r>
            <a:r>
              <a:rPr lang="ru-RU" altLang="ru-RU" sz="2800" dirty="0"/>
              <a:t>подобны.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2820" name="Text Box 4">
                <a:extLst>
                  <a:ext uri="{FF2B5EF4-FFF2-40B4-BE49-F238E27FC236}">
                    <a16:creationId xmlns:a16="http://schemas.microsoft.com/office/drawing/2014/main" id="{C93337EE-D50E-4EFA-9877-A7FCB062C7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3008" y="4818538"/>
                <a:ext cx="9144000" cy="13849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	Доказательство:</a:t>
                </a:r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𝐴𝐵𝐸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=180°−∠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𝐴𝐵𝐷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=∠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𝐷𝐶𝐸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sz="2800" i="1" dirty="0"/>
                  <a:t> </a:t>
                </a:r>
                <a:r>
                  <a:rPr lang="ru-RU" altLang="ru-RU" sz="2800" dirty="0"/>
                  <a:t>Следовательно, треугольники </a:t>
                </a:r>
                <a:r>
                  <a:rPr lang="en-US" altLang="ru-RU" sz="2800" i="1" dirty="0"/>
                  <a:t>ABE </a:t>
                </a:r>
                <a:r>
                  <a:rPr lang="ru-RU" altLang="ru-RU" sz="2800" dirty="0"/>
                  <a:t>и </a:t>
                </a:r>
                <a:r>
                  <a:rPr lang="en-US" altLang="ru-RU" sz="2800" i="1" dirty="0"/>
                  <a:t>DCE </a:t>
                </a:r>
                <a:r>
                  <a:rPr lang="ru-RU" altLang="ru-RU" sz="2800" dirty="0"/>
                  <a:t>подобны по первому признаку.</a:t>
                </a:r>
                <a:r>
                  <a:rPr lang="en-US" altLang="ru-RU" sz="2800" i="1" dirty="0"/>
                  <a:t> </a:t>
                </a:r>
                <a:endParaRPr lang="ru-RU" altLang="ru-RU" sz="2800" dirty="0"/>
              </a:p>
            </p:txBody>
          </p:sp>
        </mc:Choice>
        <mc:Fallback xmlns="">
          <p:sp>
            <p:nvSpPr>
              <p:cNvPr id="802820" name="Text Box 4">
                <a:extLst>
                  <a:ext uri="{FF2B5EF4-FFF2-40B4-BE49-F238E27FC236}">
                    <a16:creationId xmlns:a16="http://schemas.microsoft.com/office/drawing/2014/main" id="{C93337EE-D50E-4EFA-9877-A7FCB062C7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3008" y="4818538"/>
                <a:ext cx="9144000" cy="1384995"/>
              </a:xfrm>
              <a:prstGeom prst="rect">
                <a:avLst/>
              </a:prstGeom>
              <a:blipFill>
                <a:blip r:embed="rId3"/>
                <a:stretch>
                  <a:fillRect l="-1400" t="-4386" r="-1333" b="-109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2822" name="Text Box 6">
            <a:extLst>
              <a:ext uri="{FF2B5EF4-FFF2-40B4-BE49-F238E27FC236}">
                <a16:creationId xmlns:a16="http://schemas.microsoft.com/office/drawing/2014/main" id="{91F51984-9139-4199-8D44-9FFC50638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91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D3250AC-CEB1-6DB7-9C29-BC3744A0A4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2" y="2281713"/>
            <a:ext cx="3524522" cy="2202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65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0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282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Rectangle 2">
            <a:extLst>
              <a:ext uri="{FF2B5EF4-FFF2-40B4-BE49-F238E27FC236}">
                <a16:creationId xmlns:a16="http://schemas.microsoft.com/office/drawing/2014/main" id="{47C6CBAA-DE14-4DB3-B75E-9C8BEBD123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817155" name="Text Box 3">
            <a:extLst>
              <a:ext uri="{FF2B5EF4-FFF2-40B4-BE49-F238E27FC236}">
                <a16:creationId xmlns:a16="http://schemas.microsoft.com/office/drawing/2014/main" id="{5A2C91CA-49FA-46F4-9FF6-5958817CF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 </a:t>
            </a:r>
            <a:r>
              <a:rPr lang="en-US" altLang="ru-RU" sz="2800" i="1" dirty="0">
                <a:cs typeface="Times New Roman" panose="02020603050405020304" pitchFamily="18" charset="0"/>
              </a:rPr>
              <a:t>AE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dirty="0">
                <a:cs typeface="Times New Roman" panose="02020603050405020304" pitchFamily="18" charset="0"/>
              </a:rPr>
              <a:t>9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BE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dirty="0">
                <a:cs typeface="Times New Roman" panose="02020603050405020304" pitchFamily="18" charset="0"/>
              </a:rPr>
              <a:t>8</a:t>
            </a:r>
            <a:r>
              <a:rPr lang="ru-RU" altLang="ru-RU" sz="2800" dirty="0">
                <a:cs typeface="Times New Roman" panose="02020603050405020304" pitchFamily="18" charset="0"/>
              </a:rPr>
              <a:t>,  </a:t>
            </a:r>
            <a:r>
              <a:rPr lang="en-US" altLang="ru-RU" sz="2800" i="1" dirty="0">
                <a:cs typeface="Times New Roman" panose="02020603050405020304" pitchFamily="18" charset="0"/>
              </a:rPr>
              <a:t>CE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ru-RU" altLang="ru-RU" sz="2800" dirty="0">
                <a:cs typeface="Times New Roman" panose="02020603050405020304" pitchFamily="18" charset="0"/>
              </a:rPr>
              <a:t>2</a:t>
            </a:r>
            <a:r>
              <a:rPr lang="en-US" altLang="ru-RU" sz="2800" dirty="0">
                <a:cs typeface="Times New Roman" panose="02020603050405020304" pitchFamily="18" charset="0"/>
              </a:rPr>
              <a:t>4</a:t>
            </a:r>
            <a:r>
              <a:rPr lang="ru-RU" altLang="ru-RU" sz="2800" dirty="0">
                <a:cs typeface="Times New Roman" panose="02020603050405020304" pitchFamily="18" charset="0"/>
              </a:rPr>
              <a:t>. Найдите </a:t>
            </a:r>
            <a:r>
              <a:rPr lang="en-US" altLang="ru-RU" sz="2800" i="1" dirty="0">
                <a:cs typeface="Times New Roman" panose="02020603050405020304" pitchFamily="18" charset="0"/>
              </a:rPr>
              <a:t>DE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17156" name="Text Box 4">
            <a:extLst>
              <a:ext uri="{FF2B5EF4-FFF2-40B4-BE49-F238E27FC236}">
                <a16:creationId xmlns:a16="http://schemas.microsoft.com/office/drawing/2014/main" id="{7A5425E3-3F22-461F-A8A9-3131EEFFA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196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27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17157" name="Rectangle 5">
            <a:extLst>
              <a:ext uri="{FF2B5EF4-FFF2-40B4-BE49-F238E27FC236}">
                <a16:creationId xmlns:a16="http://schemas.microsoft.com/office/drawing/2014/main" id="{F98D773C-5BBF-4AEE-BA90-9D50ADDA2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1388" y="2595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817158" name="Picture 6">
            <a:extLst>
              <a:ext uri="{FF2B5EF4-FFF2-40B4-BE49-F238E27FC236}">
                <a16:creationId xmlns:a16="http://schemas.microsoft.com/office/drawing/2014/main" id="{1085AEA5-3624-4FDF-860E-D9C41A0778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825" y="1997075"/>
            <a:ext cx="3814763" cy="286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811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715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Rectangle 2">
            <a:extLst>
              <a:ext uri="{FF2B5EF4-FFF2-40B4-BE49-F238E27FC236}">
                <a16:creationId xmlns:a16="http://schemas.microsoft.com/office/drawing/2014/main" id="{47C6CBAA-DE14-4DB3-B75E-9C8BEBD123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817155" name="Text Box 3">
            <a:extLst>
              <a:ext uri="{FF2B5EF4-FFF2-40B4-BE49-F238E27FC236}">
                <a16:creationId xmlns:a16="http://schemas.microsoft.com/office/drawing/2014/main" id="{5A2C91CA-49FA-46F4-9FF6-5958817CF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 </a:t>
            </a:r>
            <a:r>
              <a:rPr lang="en-US" altLang="ru-RU" sz="2800" i="1" dirty="0">
                <a:cs typeface="Times New Roman" panose="02020603050405020304" pitchFamily="18" charset="0"/>
              </a:rPr>
              <a:t>AE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dirty="0">
                <a:cs typeface="Times New Roman" panose="02020603050405020304" pitchFamily="18" charset="0"/>
              </a:rPr>
              <a:t>8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dirty="0">
                <a:cs typeface="Times New Roman" panose="02020603050405020304" pitchFamily="18" charset="0"/>
              </a:rPr>
              <a:t>4</a:t>
            </a:r>
            <a:r>
              <a:rPr lang="ru-RU" altLang="ru-RU" sz="2800" dirty="0">
                <a:cs typeface="Times New Roman" panose="02020603050405020304" pitchFamily="18" charset="0"/>
              </a:rPr>
              <a:t>,  </a:t>
            </a:r>
            <a:r>
              <a:rPr lang="en-US" altLang="ru-RU" sz="2800" i="1" dirty="0">
                <a:cs typeface="Times New Roman" panose="02020603050405020304" pitchFamily="18" charset="0"/>
              </a:rPr>
              <a:t>DE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ru-RU" altLang="ru-RU" sz="2800" dirty="0">
                <a:cs typeface="Times New Roman" panose="02020603050405020304" pitchFamily="18" charset="0"/>
              </a:rPr>
              <a:t>2</a:t>
            </a:r>
            <a:r>
              <a:rPr lang="en-US" altLang="ru-RU" sz="2800" dirty="0">
                <a:cs typeface="Times New Roman" panose="02020603050405020304" pitchFamily="18" charset="0"/>
              </a:rPr>
              <a:t>4</a:t>
            </a:r>
            <a:r>
              <a:rPr lang="ru-RU" altLang="ru-RU" sz="2800" dirty="0">
                <a:cs typeface="Times New Roman" panose="02020603050405020304" pitchFamily="18" charset="0"/>
              </a:rPr>
              <a:t>. Найдите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17156" name="Text Box 4">
            <a:extLst>
              <a:ext uri="{FF2B5EF4-FFF2-40B4-BE49-F238E27FC236}">
                <a16:creationId xmlns:a16="http://schemas.microsoft.com/office/drawing/2014/main" id="{7A5425E3-3F22-461F-A8A9-3131EEFFA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196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en-US" altLang="ru-RU" sz="3200" dirty="0"/>
              <a:t>12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17157" name="Rectangle 5">
            <a:extLst>
              <a:ext uri="{FF2B5EF4-FFF2-40B4-BE49-F238E27FC236}">
                <a16:creationId xmlns:a16="http://schemas.microsoft.com/office/drawing/2014/main" id="{F98D773C-5BBF-4AEE-BA90-9D50ADDA2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1388" y="2595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2C96871-7C46-52AA-F57B-5D025AA608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2281713"/>
            <a:ext cx="3524522" cy="2202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04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715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481388" y="2595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"/>
              <p:cNvSpPr txBox="1">
                <a:spLocks noChangeArrowheads="1"/>
              </p:cNvSpPr>
              <p:nvPr/>
            </p:nvSpPr>
            <p:spPr bwMode="auto">
              <a:xfrm>
                <a:off x="0" y="692696"/>
                <a:ext cx="9144000" cy="12618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sz="2800" dirty="0">
                    <a:cs typeface="Times New Roman" pitchFamily="18" charset="0"/>
                  </a:rPr>
                  <a:t>	</a:t>
                </a:r>
                <a:r>
                  <a:rPr lang="ru-RU" dirty="0">
                    <a:cs typeface="Times New Roman" pitchFamily="18" charset="0"/>
                  </a:rPr>
                  <a:t>Радиус окружности равен 3. Точка </a:t>
                </a:r>
                <a:r>
                  <a:rPr lang="en-US" i="1" dirty="0">
                    <a:cs typeface="Times New Roman" pitchFamily="18" charset="0"/>
                  </a:rPr>
                  <a:t>A </a:t>
                </a:r>
                <a:r>
                  <a:rPr lang="ru-RU" dirty="0">
                    <a:cs typeface="Times New Roman" pitchFamily="18" charset="0"/>
                  </a:rPr>
                  <a:t>удалена от центра окружности на расстояние, равное 5. </a:t>
                </a:r>
                <a:r>
                  <a:rPr lang="en-US" i="1" dirty="0">
                    <a:cs typeface="Times New Roman" pitchFamily="18" charset="0"/>
                  </a:rPr>
                  <a:t> </a:t>
                </a:r>
                <a:r>
                  <a:rPr lang="ru-RU" dirty="0">
                    <a:cs typeface="Times New Roman" pitchFamily="18" charset="0"/>
                  </a:rPr>
                  <a:t>Через точку </a:t>
                </a:r>
                <a:r>
                  <a:rPr lang="en-US" i="1" dirty="0">
                    <a:cs typeface="Times New Roman" pitchFamily="18" charset="0"/>
                  </a:rPr>
                  <a:t>A </a:t>
                </a:r>
                <a:r>
                  <a:rPr lang="ru-RU" dirty="0">
                    <a:cs typeface="Times New Roman" pitchFamily="18" charset="0"/>
                  </a:rPr>
                  <a:t>проведена прямая, пересекающая окружность в точках </a:t>
                </a:r>
                <a:r>
                  <a:rPr lang="en-US" i="1" dirty="0">
                    <a:cs typeface="Times New Roman" pitchFamily="18" charset="0"/>
                  </a:rPr>
                  <a:t>B </a:t>
                </a:r>
                <a:r>
                  <a:rPr lang="ru-RU" dirty="0">
                    <a:cs typeface="Times New Roman" pitchFamily="18" charset="0"/>
                  </a:rPr>
                  <a:t>и </a:t>
                </a:r>
                <a:r>
                  <a:rPr lang="en-US" i="1" dirty="0">
                    <a:cs typeface="Times New Roman" pitchFamily="18" charset="0"/>
                  </a:rPr>
                  <a:t>C</a:t>
                </a:r>
                <a:r>
                  <a:rPr lang="en-US" dirty="0">
                    <a:cs typeface="Times New Roman" pitchFamily="18" charset="0"/>
                  </a:rPr>
                  <a:t>.</a:t>
                </a:r>
                <a:r>
                  <a:rPr lang="ru-RU" dirty="0">
                    <a:cs typeface="Times New Roman" pitchFamily="18" charset="0"/>
                  </a:rPr>
                  <a:t> Найдите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i="1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𝐴</m:t>
                    </m:r>
                    <m:r>
                      <a:rPr lang="en-US" i="1">
                        <a:latin typeface="Cambria Math"/>
                        <a:ea typeface="Cambria Math"/>
                        <a:cs typeface="Times New Roman" pitchFamily="18" charset="0"/>
                      </a:rPr>
                      <m:t>𝐶</m:t>
                    </m:r>
                  </m:oMath>
                </a14:m>
                <a:r>
                  <a:rPr lang="ru-RU" dirty="0">
                    <a:cs typeface="Times New Roman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92696"/>
                <a:ext cx="9144000" cy="1261884"/>
              </a:xfrm>
              <a:prstGeom prst="rect">
                <a:avLst/>
              </a:prstGeom>
              <a:blipFill>
                <a:blip r:embed="rId3"/>
                <a:stretch>
                  <a:fillRect l="-1000" r="-1000" b="-1014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272" y="2302143"/>
            <a:ext cx="3709455" cy="2707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F04E295E-F96C-960A-C279-9844DA497D68}"/>
              </a:ext>
            </a:extLst>
          </p:cNvPr>
          <p:cNvGrpSpPr/>
          <p:nvPr/>
        </p:nvGrpSpPr>
        <p:grpSpPr>
          <a:xfrm>
            <a:off x="-439" y="2291233"/>
            <a:ext cx="9144000" cy="4266006"/>
            <a:chOff x="-439" y="1700808"/>
            <a:chExt cx="9144000" cy="426600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FB9A0F48-8626-2B76-67E1-2E07E75D4389}"/>
                    </a:ext>
                  </a:extLst>
                </p:cNvPr>
                <p:cNvSpPr txBox="1"/>
                <p:nvPr/>
              </p:nvSpPr>
              <p:spPr>
                <a:xfrm>
                  <a:off x="-439" y="4766485"/>
                  <a:ext cx="9144000" cy="12003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ru-RU" dirty="0"/>
                    <a:t>	</a:t>
                  </a:r>
                  <a:r>
                    <a:rPr lang="ru-RU" dirty="0">
                      <a:solidFill>
                        <a:srgbClr val="FF0000"/>
                      </a:solidFill>
                    </a:rPr>
                    <a:t>Решение. </a:t>
                  </a:r>
                  <a:r>
                    <a:rPr lang="ru-RU" dirty="0"/>
                    <a:t>Через точку </a:t>
                  </a:r>
                  <a:r>
                    <a:rPr lang="en-US" i="1" dirty="0"/>
                    <a:t>A </a:t>
                  </a:r>
                  <a:r>
                    <a:rPr lang="ru-RU" dirty="0"/>
                    <a:t>и центр </a:t>
                  </a:r>
                  <a:r>
                    <a:rPr lang="en-US" i="1" dirty="0"/>
                    <a:t>O </a:t>
                  </a:r>
                  <a:r>
                    <a:rPr lang="ru-RU" dirty="0"/>
                    <a:t>окружности проведём прямую, пересекающую окружность в точках </a:t>
                  </a:r>
                  <a:r>
                    <a:rPr lang="en-US" i="1" dirty="0"/>
                    <a:t>D </a:t>
                  </a:r>
                  <a:r>
                    <a:rPr lang="ru-RU" dirty="0"/>
                    <a:t>и </a:t>
                  </a:r>
                  <a:r>
                    <a:rPr lang="en-US" i="1" dirty="0"/>
                    <a:t>E</a:t>
                  </a:r>
                  <a:r>
                    <a:rPr lang="ru-RU" dirty="0"/>
                    <a:t>. Тогда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/>
                          <a:cs typeface="Times New Roman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𝐵</m:t>
                      </m:r>
                      <m:r>
                        <a:rPr lang="en-US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𝐴</m:t>
                      </m:r>
                      <m:r>
                        <a:rPr lang="en-US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𝐶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𝐴𝐷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𝐴𝐸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=2∙8=16</m:t>
                      </m:r>
                    </m:oMath>
                  </a14:m>
                  <a:r>
                    <a:rPr lang="en-US" dirty="0"/>
                    <a:t>.</a:t>
                  </a:r>
                  <a:endParaRPr lang="ru-RU" dirty="0"/>
                </a:p>
              </p:txBody>
            </p:sp>
          </mc:Choice>
          <mc:Fallback xmlns=""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FB9A0F48-8626-2B76-67E1-2E07E75D438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439" y="4766485"/>
                  <a:ext cx="9144000" cy="1200329"/>
                </a:xfrm>
                <a:prstGeom prst="rect">
                  <a:avLst/>
                </a:prstGeom>
                <a:blipFill>
                  <a:blip r:embed="rId5"/>
                  <a:stretch>
                    <a:fillRect l="-1067" t="-4061" r="-1000" b="-1066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03F8B276-EFEB-5282-8CFC-7153A4FCC4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7399" y="1700808"/>
              <a:ext cx="3859008" cy="29253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" name="Rectangle 2">
            <a:extLst>
              <a:ext uri="{FF2B5EF4-FFF2-40B4-BE49-F238E27FC236}">
                <a16:creationId xmlns:a16="http://schemas.microsoft.com/office/drawing/2014/main" id="{03E0E1F2-E939-34E9-D610-71D3D2A4D5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17</a:t>
            </a:r>
          </a:p>
        </p:txBody>
      </p:sp>
    </p:spTree>
    <p:extLst>
      <p:ext uri="{BB962C8B-B14F-4D97-AF65-F5344CB8AC3E}">
        <p14:creationId xmlns:p14="http://schemas.microsoft.com/office/powerpoint/2010/main" val="263030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>
            <a:extLst>
              <a:ext uri="{FF2B5EF4-FFF2-40B4-BE49-F238E27FC236}">
                <a16:creationId xmlns:a16="http://schemas.microsoft.com/office/drawing/2014/main" id="{7105314A-E593-4E2A-AA31-26D854C3BB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91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774147" name="Text Box 3">
            <a:extLst>
              <a:ext uri="{FF2B5EF4-FFF2-40B4-BE49-F238E27FC236}">
                <a16:creationId xmlns:a16="http://schemas.microsoft.com/office/drawing/2014/main" id="{AC2EE29C-FF08-4616-A447-312D7725D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10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Через внешнюю точку </a:t>
            </a:r>
            <a:r>
              <a:rPr lang="en-US" altLang="ru-RU" sz="2800" i="1" dirty="0"/>
              <a:t>E</a:t>
            </a:r>
            <a:r>
              <a:rPr lang="ru-RU" altLang="ru-RU" sz="2800" dirty="0"/>
              <a:t> окружности проведены прямая, пересекающая окружность в точках </a:t>
            </a:r>
            <a:r>
              <a:rPr lang="en-US" altLang="ru-RU" sz="2800" i="1" dirty="0"/>
              <a:t>A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B</a:t>
            </a:r>
            <a:r>
              <a:rPr lang="ru-RU" altLang="ru-RU" sz="2800" dirty="0"/>
              <a:t>, и касательная </a:t>
            </a:r>
            <a:r>
              <a:rPr lang="en-US" altLang="ru-RU" sz="2800" i="1" dirty="0"/>
              <a:t>E</a:t>
            </a:r>
            <a:r>
              <a:rPr lang="ru-RU" altLang="ru-RU" sz="2800" i="1" dirty="0"/>
              <a:t>С</a:t>
            </a:r>
            <a:r>
              <a:rPr lang="en-US" altLang="ru-RU" sz="2800" i="1" dirty="0"/>
              <a:t> </a:t>
            </a:r>
            <a:r>
              <a:rPr lang="ru-RU" altLang="ru-RU" sz="2800" dirty="0"/>
              <a:t>(</a:t>
            </a:r>
            <a:r>
              <a:rPr lang="en-US" altLang="ru-RU" sz="2800" i="1" dirty="0"/>
              <a:t>C</a:t>
            </a:r>
            <a:r>
              <a:rPr lang="ru-RU" altLang="ru-RU" sz="2800" dirty="0"/>
              <a:t> – точка касания). Докажите, что треугольники </a:t>
            </a:r>
            <a:r>
              <a:rPr lang="en-US" altLang="ru-RU" sz="2800" i="1" dirty="0"/>
              <a:t>EAC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ECB </a:t>
            </a:r>
            <a:r>
              <a:rPr lang="ru-RU" altLang="ru-RU" sz="2800" dirty="0"/>
              <a:t>подобны.</a:t>
            </a:r>
          </a:p>
        </p:txBody>
      </p:sp>
      <p:pic>
        <p:nvPicPr>
          <p:cNvPr id="774148" name="Picture 4">
            <a:extLst>
              <a:ext uri="{FF2B5EF4-FFF2-40B4-BE49-F238E27FC236}">
                <a16:creationId xmlns:a16="http://schemas.microsoft.com/office/drawing/2014/main" id="{CF01FF78-3659-49E1-B885-F67074A88C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90800"/>
            <a:ext cx="2971800" cy="249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74149" name="Text Box 5">
            <a:extLst>
              <a:ext uri="{FF2B5EF4-FFF2-40B4-BE49-F238E27FC236}">
                <a16:creationId xmlns:a16="http://schemas.microsoft.com/office/drawing/2014/main" id="{BEA26C1C-5AD4-445D-9796-500806081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590800"/>
            <a:ext cx="57150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Доказательство. </a:t>
            </a:r>
            <a:r>
              <a:rPr lang="ru-RU" altLang="ru-RU" sz="2800" dirty="0"/>
              <a:t>У треугольников </a:t>
            </a:r>
            <a:r>
              <a:rPr lang="en-US" altLang="ru-RU" sz="2800" i="1" dirty="0"/>
              <a:t>EAC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ECB</a:t>
            </a:r>
            <a:r>
              <a:rPr lang="en-US" altLang="ru-RU" sz="2800" dirty="0"/>
              <a:t> </a:t>
            </a:r>
            <a:r>
              <a:rPr lang="ru-RU" altLang="ru-RU" sz="2800" dirty="0"/>
              <a:t>угол </a:t>
            </a:r>
            <a:r>
              <a:rPr lang="en-US" altLang="ru-RU" sz="2800" i="1" dirty="0"/>
              <a:t>E </a:t>
            </a:r>
            <a:r>
              <a:rPr lang="ru-RU" altLang="ru-RU" sz="2800" dirty="0"/>
              <a:t>общий. Углы </a:t>
            </a:r>
            <a:r>
              <a:rPr lang="en-US" altLang="ru-RU" sz="2800" i="1" dirty="0"/>
              <a:t>ACE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CBE </a:t>
            </a:r>
            <a:r>
              <a:rPr lang="ru-RU" altLang="ru-RU" sz="2800" dirty="0"/>
              <a:t>равны, как углы, опирающиеся на одну хорду.</a:t>
            </a:r>
            <a:r>
              <a:rPr lang="en-US" altLang="ru-RU" sz="2800" i="1" dirty="0"/>
              <a:t> </a:t>
            </a:r>
            <a:r>
              <a:rPr lang="ru-RU" altLang="ru-RU" sz="2800" dirty="0"/>
              <a:t>Следовательно, треугольники </a:t>
            </a:r>
            <a:r>
              <a:rPr lang="en-US" altLang="ru-RU" sz="2800" i="1" dirty="0"/>
              <a:t>EAC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ECB </a:t>
            </a:r>
            <a:r>
              <a:rPr lang="ru-RU" altLang="ru-RU" sz="2800" dirty="0"/>
              <a:t>подобны.</a:t>
            </a:r>
          </a:p>
        </p:txBody>
      </p:sp>
    </p:spTree>
    <p:extLst>
      <p:ext uri="{BB962C8B-B14F-4D97-AF65-F5344CB8AC3E}">
        <p14:creationId xmlns:p14="http://schemas.microsoft.com/office/powerpoint/2010/main" val="414945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414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434" name="Rectangle 2">
            <a:extLst>
              <a:ext uri="{FF2B5EF4-FFF2-40B4-BE49-F238E27FC236}">
                <a16:creationId xmlns:a16="http://schemas.microsoft.com/office/drawing/2014/main" id="{5A5A8CD4-C9E9-414F-84FA-AFF169D6DD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786439" name="Text Box 7">
            <a:extLst>
              <a:ext uri="{FF2B5EF4-FFF2-40B4-BE49-F238E27FC236}">
                <a16:creationId xmlns:a16="http://schemas.microsoft.com/office/drawing/2014/main" id="{92EFE0B6-C917-4A90-919D-63577554F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Хорды </a:t>
            </a:r>
            <a:r>
              <a:rPr lang="en-US" altLang="ru-RU" sz="2800" i="1" dirty="0"/>
              <a:t>AC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BD </a:t>
            </a:r>
            <a:r>
              <a:rPr lang="ru-RU" altLang="ru-RU" sz="2800" dirty="0"/>
              <a:t>окружности, пересекаются в точке </a:t>
            </a:r>
            <a:r>
              <a:rPr lang="en-US" altLang="ru-RU" sz="2800" i="1" dirty="0"/>
              <a:t>E</a:t>
            </a:r>
            <a:r>
              <a:rPr lang="ru-RU" altLang="ru-RU" sz="2800" dirty="0"/>
              <a:t>. Докажите, что треугольники </a:t>
            </a:r>
            <a:r>
              <a:rPr lang="en-US" altLang="ru-RU" sz="2800" i="1" dirty="0"/>
              <a:t>ABE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DCE </a:t>
            </a:r>
            <a:r>
              <a:rPr lang="ru-RU" altLang="ru-RU" sz="2800" dirty="0"/>
              <a:t>подобны.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786440" name="Picture 8">
            <a:extLst>
              <a:ext uri="{FF2B5EF4-FFF2-40B4-BE49-F238E27FC236}">
                <a16:creationId xmlns:a16="http://schemas.microsoft.com/office/drawing/2014/main" id="{87D8DA1D-4037-40F4-9553-86224E4FE1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33600"/>
            <a:ext cx="2778125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86442" name="Group 10">
            <a:extLst>
              <a:ext uri="{FF2B5EF4-FFF2-40B4-BE49-F238E27FC236}">
                <a16:creationId xmlns:a16="http://schemas.microsoft.com/office/drawing/2014/main" id="{3620B4D0-D05A-474F-B491-79CB83CF6F80}"/>
              </a:ext>
            </a:extLst>
          </p:cNvPr>
          <p:cNvGrpSpPr>
            <a:grpSpLocks/>
          </p:cNvGrpSpPr>
          <p:nvPr/>
        </p:nvGrpSpPr>
        <p:grpSpPr bwMode="auto">
          <a:xfrm>
            <a:off x="0" y="1993900"/>
            <a:ext cx="9144000" cy="4065588"/>
            <a:chOff x="0" y="1256"/>
            <a:chExt cx="5760" cy="2561"/>
          </a:xfrm>
        </p:grpSpPr>
        <p:sp>
          <p:nvSpPr>
            <p:cNvPr id="786436" name="Text Box 4">
              <a:extLst>
                <a:ext uri="{FF2B5EF4-FFF2-40B4-BE49-F238E27FC236}">
                  <a16:creationId xmlns:a16="http://schemas.microsoft.com/office/drawing/2014/main" id="{2962C304-74AE-4A3A-924E-B841B2884A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256"/>
              <a:ext cx="3744" cy="18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Доказательство:</a:t>
              </a:r>
              <a:r>
                <a:rPr lang="ru-RU" altLang="ru-RU" sz="2800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/>
                <a:t>Угол </a:t>
              </a:r>
              <a:r>
                <a:rPr lang="en-US" altLang="ru-RU" sz="2800" i="1" dirty="0"/>
                <a:t>A </a:t>
              </a:r>
              <a:r>
                <a:rPr lang="ru-RU" altLang="ru-RU" sz="2800" dirty="0"/>
                <a:t>треугольника </a:t>
              </a:r>
              <a:r>
                <a:rPr lang="en-US" altLang="ru-RU" sz="2800" i="1" dirty="0"/>
                <a:t>ABE </a:t>
              </a:r>
              <a:r>
                <a:rPr lang="ru-RU" altLang="ru-RU" sz="2800" dirty="0"/>
                <a:t>равен углу </a:t>
              </a:r>
              <a:r>
                <a:rPr lang="en-US" altLang="ru-RU" sz="2800" i="1" dirty="0"/>
                <a:t>D </a:t>
              </a:r>
              <a:r>
                <a:rPr lang="ru-RU" altLang="ru-RU" sz="2800" dirty="0"/>
                <a:t>треугольника </a:t>
              </a:r>
              <a:r>
                <a:rPr lang="en-US" altLang="ru-RU" sz="2800" i="1" dirty="0"/>
                <a:t>DCE</a:t>
              </a:r>
              <a:r>
                <a:rPr lang="ru-RU" altLang="ru-RU" sz="2800" dirty="0"/>
                <a:t>, как вписанные углы, опирающиеся на одну дугу окружности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</a:t>
              </a:r>
              <a:endParaRPr lang="ru-RU" altLang="ru-RU" sz="2800" dirty="0"/>
            </a:p>
            <a:p>
              <a:pPr>
                <a:spcBef>
                  <a:spcPct val="50000"/>
                </a:spcBef>
              </a:pPr>
              <a:r>
                <a:rPr lang="ru-RU" altLang="ru-RU" sz="2800" dirty="0"/>
                <a:t>Аналогично, угол </a:t>
              </a:r>
              <a:r>
                <a:rPr lang="en-US" altLang="ru-RU" sz="2800" i="1" dirty="0"/>
                <a:t>B </a:t>
              </a:r>
              <a:r>
                <a:rPr lang="ru-RU" altLang="ru-RU" sz="2800" dirty="0"/>
                <a:t>равен углу </a:t>
              </a:r>
              <a:r>
                <a:rPr lang="en-US" altLang="ru-RU" sz="2800" i="1" dirty="0"/>
                <a:t>C</a:t>
              </a:r>
              <a:r>
                <a:rPr lang="ru-RU" altLang="ru-RU" sz="2800" dirty="0"/>
                <a:t>. </a:t>
              </a:r>
            </a:p>
          </p:txBody>
        </p:sp>
        <p:sp>
          <p:nvSpPr>
            <p:cNvPr id="786441" name="Text Box 9">
              <a:extLst>
                <a:ext uri="{FF2B5EF4-FFF2-40B4-BE49-F238E27FC236}">
                  <a16:creationId xmlns:a16="http://schemas.microsoft.com/office/drawing/2014/main" id="{59C856BB-2694-4166-90C7-B00849D23D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221"/>
              <a:ext cx="5760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/>
                <a:t>	Следовательно, треугольники </a:t>
              </a:r>
              <a:r>
                <a:rPr lang="en-US" altLang="ru-RU" sz="2800" i="1" dirty="0"/>
                <a:t>ABE </a:t>
              </a:r>
              <a:r>
                <a:rPr lang="ru-RU" altLang="ru-RU" sz="2800" dirty="0"/>
                <a:t>и </a:t>
              </a:r>
              <a:r>
                <a:rPr lang="en-US" altLang="ru-RU" sz="2800" i="1" dirty="0"/>
                <a:t>DCE </a:t>
              </a:r>
              <a:r>
                <a:rPr lang="ru-RU" altLang="ru-RU" sz="2800" dirty="0"/>
                <a:t>подобны по первому признаку.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20170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8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>
            <a:extLst>
              <a:ext uri="{FF2B5EF4-FFF2-40B4-BE49-F238E27FC236}">
                <a16:creationId xmlns:a16="http://schemas.microsoft.com/office/drawing/2014/main" id="{6BBF3649-F0B2-41CD-BBD9-0B38035849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91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798723" name="Text Box 3">
            <a:extLst>
              <a:ext uri="{FF2B5EF4-FFF2-40B4-BE49-F238E27FC236}">
                <a16:creationId xmlns:a16="http://schemas.microsoft.com/office/drawing/2014/main" id="{D0481C72-51CB-4589-9E83-200A0DE96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106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Через внешнюю точку </a:t>
            </a:r>
            <a:r>
              <a:rPr lang="en-US" altLang="ru-RU" sz="2800" i="1" dirty="0"/>
              <a:t>E</a:t>
            </a:r>
            <a:r>
              <a:rPr lang="ru-RU" altLang="ru-RU" sz="2800" dirty="0"/>
              <a:t> окружности проведены прямая, пересекающая окружность в точках </a:t>
            </a:r>
            <a:r>
              <a:rPr lang="en-US" altLang="ru-RU" sz="2800" i="1" dirty="0"/>
              <a:t>A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B</a:t>
            </a:r>
            <a:r>
              <a:rPr lang="ru-RU" altLang="ru-RU" sz="2800" dirty="0"/>
              <a:t>, и касательная </a:t>
            </a:r>
            <a:r>
              <a:rPr lang="en-US" altLang="ru-RU" sz="2800" i="1" dirty="0"/>
              <a:t>E</a:t>
            </a:r>
            <a:r>
              <a:rPr lang="ru-RU" altLang="ru-RU" sz="2800" i="1" dirty="0"/>
              <a:t>С</a:t>
            </a:r>
            <a:r>
              <a:rPr lang="en-US" altLang="ru-RU" sz="2800" i="1" dirty="0"/>
              <a:t> </a:t>
            </a:r>
            <a:r>
              <a:rPr lang="ru-RU" altLang="ru-RU" sz="2800" dirty="0"/>
              <a:t>(</a:t>
            </a:r>
            <a:r>
              <a:rPr lang="en-US" altLang="ru-RU" sz="2800" i="1" dirty="0"/>
              <a:t>C</a:t>
            </a:r>
            <a:r>
              <a:rPr lang="ru-RU" altLang="ru-RU" sz="2800" dirty="0"/>
              <a:t> – точка касания). Докажите, что произведение отрезков </a:t>
            </a:r>
            <a:r>
              <a:rPr lang="en-US" altLang="ru-RU" sz="2800" i="1" dirty="0"/>
              <a:t>AE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BE</a:t>
            </a:r>
            <a:r>
              <a:rPr lang="ru-RU" altLang="ru-RU" sz="2800" dirty="0"/>
              <a:t> секущей равно квадрату отрезка </a:t>
            </a:r>
            <a:r>
              <a:rPr lang="en-US" altLang="ru-RU" sz="2800" i="1" dirty="0"/>
              <a:t>CE</a:t>
            </a:r>
            <a:r>
              <a:rPr lang="ru-RU" altLang="ru-RU" sz="2800" dirty="0"/>
              <a:t> касательной.</a:t>
            </a:r>
          </a:p>
        </p:txBody>
      </p:sp>
      <p:pic>
        <p:nvPicPr>
          <p:cNvPr id="798724" name="Picture 4">
            <a:extLst>
              <a:ext uri="{FF2B5EF4-FFF2-40B4-BE49-F238E27FC236}">
                <a16:creationId xmlns:a16="http://schemas.microsoft.com/office/drawing/2014/main" id="{1D28577B-ADE1-46A3-B4A3-0D4FD7056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95600"/>
            <a:ext cx="2971800" cy="249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98725" name="Text Box 5">
            <a:extLst>
              <a:ext uri="{FF2B5EF4-FFF2-40B4-BE49-F238E27FC236}">
                <a16:creationId xmlns:a16="http://schemas.microsoft.com/office/drawing/2014/main" id="{05D0109A-1108-468C-A6EA-A492DE1B9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486400"/>
            <a:ext cx="8686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Доказательство. </a:t>
            </a:r>
            <a:r>
              <a:rPr lang="ru-RU" altLang="ru-RU" sz="2800" dirty="0"/>
              <a:t>Треугольники </a:t>
            </a:r>
            <a:r>
              <a:rPr lang="en-US" altLang="ru-RU" sz="2800" i="1" dirty="0"/>
              <a:t>EAC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ECB </a:t>
            </a:r>
            <a:r>
              <a:rPr lang="ru-RU" altLang="ru-RU" sz="2800" dirty="0"/>
              <a:t>подобны. Следовательно, </a:t>
            </a:r>
            <a:r>
              <a:rPr lang="en-US" altLang="ru-RU" sz="2800" i="1" dirty="0"/>
              <a:t>AE</a:t>
            </a:r>
            <a:r>
              <a:rPr lang="en-US" altLang="ru-RU" sz="2800" dirty="0"/>
              <a:t>:</a:t>
            </a:r>
            <a:r>
              <a:rPr lang="en-US" altLang="ru-RU" sz="2800" i="1" dirty="0"/>
              <a:t>CE = CE</a:t>
            </a:r>
            <a:r>
              <a:rPr lang="en-US" altLang="ru-RU" sz="2800" dirty="0"/>
              <a:t>:</a:t>
            </a:r>
            <a:r>
              <a:rPr lang="en-US" altLang="ru-RU" sz="2800" i="1" dirty="0"/>
              <a:t>BE</a:t>
            </a:r>
            <a:r>
              <a:rPr lang="en-US" altLang="ru-RU" sz="2800" dirty="0"/>
              <a:t>, </a:t>
            </a:r>
            <a:r>
              <a:rPr lang="ru-RU" altLang="ru-RU" sz="2800" dirty="0"/>
              <a:t>значит, </a:t>
            </a:r>
            <a:r>
              <a:rPr lang="en-US" altLang="ru-RU" sz="2800" i="1" dirty="0"/>
              <a:t>AE</a:t>
            </a:r>
            <a:r>
              <a:rPr lang="en-US" altLang="ru-RU" sz="2800" i="1" dirty="0">
                <a:cs typeface="Times New Roman" panose="02020603050405020304" pitchFamily="18" charset="0"/>
              </a:rPr>
              <a:t>·BE = CE</a:t>
            </a:r>
            <a:r>
              <a:rPr lang="en-US" altLang="ru-RU" sz="2800" baseline="30000" dirty="0">
                <a:cs typeface="Times New Roman" panose="02020603050405020304" pitchFamily="18" charset="0"/>
              </a:rPr>
              <a:t>2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93090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9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25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0502" y="67970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ru-RU" dirty="0">
                <a:cs typeface="Times New Roman" pitchFamily="18" charset="0"/>
              </a:rPr>
              <a:t>	</a:t>
            </a:r>
            <a:r>
              <a:rPr lang="ru-RU" dirty="0"/>
              <a:t>Найдите длину отрезка </a:t>
            </a:r>
            <a:r>
              <a:rPr lang="en-US" i="1" dirty="0"/>
              <a:t>AB</a:t>
            </a:r>
            <a:r>
              <a:rPr lang="ru-RU" dirty="0"/>
              <a:t>, считая стороны клеток равными 1</a:t>
            </a:r>
            <a:r>
              <a:rPr lang="en-US" dirty="0"/>
              <a:t>.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481388" y="2595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99592" y="5362580"/>
                <a:ext cx="3096344" cy="699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>
                    <a:solidFill>
                      <a:srgbClr val="FF0000"/>
                    </a:solidFill>
                  </a:rPr>
                  <a:t>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ad>
                          <m:radPr>
                            <m:degHide m:val="on"/>
                            <m:ctrlPr>
                              <a:rPr lang="ru-RU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a:rPr 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362580"/>
                <a:ext cx="3096344" cy="699487"/>
              </a:xfrm>
              <a:prstGeom prst="rect">
                <a:avLst/>
              </a:prstGeom>
              <a:blipFill>
                <a:blip r:embed="rId3"/>
                <a:stretch>
                  <a:fillRect l="-3150" b="-61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7E9AEFA-820D-3547-19A1-A6356A489C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5816" y="1766543"/>
            <a:ext cx="2913659" cy="2924695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93A499C1-595A-402C-3D2D-C5CDAC5BEA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91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20</a:t>
            </a:r>
          </a:p>
        </p:txBody>
      </p:sp>
    </p:spTree>
    <p:extLst>
      <p:ext uri="{BB962C8B-B14F-4D97-AF65-F5344CB8AC3E}">
        <p14:creationId xmlns:p14="http://schemas.microsoft.com/office/powerpoint/2010/main" val="4225273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>
            <a:extLst>
              <a:ext uri="{FF2B5EF4-FFF2-40B4-BE49-F238E27FC236}">
                <a16:creationId xmlns:a16="http://schemas.microsoft.com/office/drawing/2014/main" id="{6BBF3649-F0B2-41CD-BBD9-0B38035849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91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r>
              <a:rPr lang="ru-RU" altLang="ru-RU" sz="3600" dirty="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798723" name="Text Box 3">
            <a:extLst>
              <a:ext uri="{FF2B5EF4-FFF2-40B4-BE49-F238E27FC236}">
                <a16:creationId xmlns:a16="http://schemas.microsoft.com/office/drawing/2014/main" id="{D0481C72-51CB-4589-9E83-200A0DE96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10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Докажите, что прямая, проходящая через точки 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пересечения двух окружностей, делит пополам отрезок 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CD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их общей касательной.</a:t>
            </a:r>
            <a:endParaRPr lang="ru-RU" altLang="ru-RU" sz="2800" dirty="0"/>
          </a:p>
        </p:txBody>
      </p:sp>
      <p:sp>
        <p:nvSpPr>
          <p:cNvPr id="798725" name="Text Box 5">
            <a:extLst>
              <a:ext uri="{FF2B5EF4-FFF2-40B4-BE49-F238E27FC236}">
                <a16:creationId xmlns:a16="http://schemas.microsoft.com/office/drawing/2014/main" id="{05D0109A-1108-468C-A6EA-A492DE1B9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65104"/>
            <a:ext cx="8686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Доказательство. </a:t>
            </a:r>
            <a:r>
              <a:rPr lang="ru-RU" altLang="ru-RU" sz="2800" dirty="0"/>
              <a:t>Произведение отрезков </a:t>
            </a:r>
            <a:r>
              <a:rPr lang="en-US" altLang="ru-RU" sz="2800" i="1" dirty="0"/>
              <a:t>AE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BE</a:t>
            </a:r>
            <a:r>
              <a:rPr lang="ru-RU" altLang="ru-RU" sz="2800" dirty="0"/>
              <a:t> секущей равно квадрату отрезка </a:t>
            </a:r>
            <a:r>
              <a:rPr lang="en-US" altLang="ru-RU" sz="2800" i="1" dirty="0"/>
              <a:t>CE</a:t>
            </a:r>
            <a:r>
              <a:rPr lang="ru-RU" altLang="ru-RU" sz="2800" dirty="0"/>
              <a:t> касательной и равно квадрату отрезка </a:t>
            </a:r>
            <a:r>
              <a:rPr lang="en-US" altLang="ru-RU" sz="2800" i="1" dirty="0"/>
              <a:t>DE</a:t>
            </a:r>
            <a:r>
              <a:rPr lang="ru-RU" altLang="ru-RU" sz="2800" dirty="0"/>
              <a:t>.</a:t>
            </a:r>
            <a:r>
              <a:rPr lang="en-US" altLang="ru-RU" sz="2800" dirty="0"/>
              <a:t> </a:t>
            </a:r>
            <a:r>
              <a:rPr lang="ru-RU" altLang="ru-RU" sz="2800" dirty="0"/>
              <a:t>Следовательно, </a:t>
            </a:r>
            <a:r>
              <a:rPr lang="en-US" altLang="ru-RU" sz="2800" i="1" dirty="0"/>
              <a:t>CE = DE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D86506E-E263-4A4D-86C4-FD96E02A59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8287" y="2204864"/>
            <a:ext cx="2867425" cy="204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49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9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25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62" name="Rectangle 2">
            <a:extLst>
              <a:ext uri="{FF2B5EF4-FFF2-40B4-BE49-F238E27FC236}">
                <a16:creationId xmlns:a16="http://schemas.microsoft.com/office/drawing/2014/main" id="{E002295F-E840-498E-86DA-D4309C69FC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r>
              <a:rPr lang="ru-RU" altLang="ru-RU" sz="3600" dirty="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808963" name="Text Box 3">
            <a:extLst>
              <a:ext uri="{FF2B5EF4-FFF2-40B4-BE49-F238E27FC236}">
                <a16:creationId xmlns:a16="http://schemas.microsoft.com/office/drawing/2014/main" id="{DF60C78C-773C-4FDD-B9B5-F88A44030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 </a:t>
            </a:r>
            <a:r>
              <a:rPr lang="en-US" altLang="ru-RU" sz="2800" i="1" dirty="0">
                <a:cs typeface="Times New Roman" panose="02020603050405020304" pitchFamily="18" charset="0"/>
              </a:rPr>
              <a:t>AE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ru-RU" altLang="ru-RU" sz="2800" dirty="0"/>
              <a:t>6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/>
              <a:t>BE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dirty="0">
                <a:cs typeface="Times New Roman" panose="02020603050405020304" pitchFamily="18" charset="0"/>
              </a:rPr>
              <a:t>24</a:t>
            </a:r>
            <a:r>
              <a:rPr lang="ru-RU" altLang="ru-RU" sz="2800" dirty="0">
                <a:cs typeface="Times New Roman" panose="02020603050405020304" pitchFamily="18" charset="0"/>
              </a:rPr>
              <a:t>. Найдите </a:t>
            </a:r>
            <a:r>
              <a:rPr lang="en-US" altLang="ru-RU" sz="2800" i="1" dirty="0">
                <a:cs typeface="Times New Roman" panose="02020603050405020304" pitchFamily="18" charset="0"/>
              </a:rPr>
              <a:t>CE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08964" name="Text Box 4">
            <a:extLst>
              <a:ext uri="{FF2B5EF4-FFF2-40B4-BE49-F238E27FC236}">
                <a16:creationId xmlns:a16="http://schemas.microsoft.com/office/drawing/2014/main" id="{ED315622-2E7A-45AE-9DC8-2B7E1CE77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196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en-US" altLang="ru-RU" sz="3200"/>
              <a:t>12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08965" name="Rectangle 5">
            <a:extLst>
              <a:ext uri="{FF2B5EF4-FFF2-40B4-BE49-F238E27FC236}">
                <a16:creationId xmlns:a16="http://schemas.microsoft.com/office/drawing/2014/main" id="{9370ACC0-7289-48EB-8030-7862CF2D2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1388" y="2595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808967" name="Picture 7">
            <a:extLst>
              <a:ext uri="{FF2B5EF4-FFF2-40B4-BE49-F238E27FC236}">
                <a16:creationId xmlns:a16="http://schemas.microsoft.com/office/drawing/2014/main" id="{C7C1C77F-4296-45E9-99F5-576754977E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24000"/>
            <a:ext cx="3803650" cy="313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965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6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481388" y="2595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-26524" y="636880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ru-RU" sz="2800" dirty="0">
                <a:cs typeface="Times New Roman" pitchFamily="18" charset="0"/>
              </a:rPr>
              <a:t>	</a:t>
            </a:r>
            <a:r>
              <a:rPr lang="ru-RU" sz="2800" dirty="0"/>
              <a:t>В прямоугольном треугольнике </a:t>
            </a:r>
            <a:r>
              <a:rPr lang="en-US" sz="2800" i="1" dirty="0"/>
              <a:t>ABC </a:t>
            </a:r>
            <a:r>
              <a:rPr lang="ru-RU" sz="2800" dirty="0"/>
              <a:t>на катете </a:t>
            </a:r>
            <a:r>
              <a:rPr lang="en-US" sz="2800" i="1" dirty="0"/>
              <a:t>AC </a:t>
            </a:r>
            <a:r>
              <a:rPr lang="ru-RU" sz="2800" dirty="0"/>
              <a:t>как на диаметре построена окружность, которая пересекает гипотенузу </a:t>
            </a:r>
            <a:r>
              <a:rPr lang="en-US" sz="2800" i="1" dirty="0"/>
              <a:t>AB</a:t>
            </a:r>
            <a:r>
              <a:rPr lang="ru-RU" sz="2800" dirty="0"/>
              <a:t> в точке </a:t>
            </a:r>
            <a:r>
              <a:rPr lang="en-US" sz="2800" i="1" dirty="0"/>
              <a:t>D. </a:t>
            </a:r>
            <a:r>
              <a:rPr lang="ru-RU" sz="2800" dirty="0"/>
              <a:t>Через точку </a:t>
            </a:r>
            <a:r>
              <a:rPr lang="en-US" sz="2800" i="1" dirty="0"/>
              <a:t>D </a:t>
            </a:r>
            <a:r>
              <a:rPr lang="ru-RU" sz="2800" dirty="0"/>
              <a:t>проведена касательная к окружности, которая пересекает катет </a:t>
            </a:r>
            <a:r>
              <a:rPr lang="en-US" sz="2800" i="1" dirty="0"/>
              <a:t>BC</a:t>
            </a:r>
            <a:r>
              <a:rPr lang="ru-RU" sz="2800" dirty="0"/>
              <a:t> в точке </a:t>
            </a:r>
            <a:r>
              <a:rPr lang="en-US" sz="2800" i="1" dirty="0"/>
              <a:t>E</a:t>
            </a:r>
            <a:r>
              <a:rPr lang="en-US" sz="2800" dirty="0"/>
              <a:t>. </a:t>
            </a:r>
            <a:r>
              <a:rPr lang="ru-RU" sz="2800" dirty="0"/>
              <a:t>Найдите длину отрезка </a:t>
            </a:r>
            <a:r>
              <a:rPr lang="en-US" sz="2800" i="1" dirty="0"/>
              <a:t>BE</a:t>
            </a:r>
            <a:r>
              <a:rPr lang="ru-RU" sz="2800" dirty="0"/>
              <a:t>, если </a:t>
            </a:r>
            <a:r>
              <a:rPr lang="en-US" sz="2800" i="1" dirty="0"/>
              <a:t>AD = </a:t>
            </a:r>
            <a:r>
              <a:rPr lang="en-US" sz="2800" dirty="0"/>
              <a:t>2, </a:t>
            </a:r>
            <a:r>
              <a:rPr lang="en-US" sz="2800" i="1" dirty="0"/>
              <a:t>DB = </a:t>
            </a:r>
            <a:r>
              <a:rPr lang="en-US" sz="2800" dirty="0"/>
              <a:t>6.</a:t>
            </a:r>
            <a:endParaRPr lang="ru-RU" sz="2800" dirty="0">
              <a:cs typeface="Times New Roman" pitchFamily="18" charset="0"/>
            </a:endParaRPr>
          </a:p>
        </p:txBody>
      </p:sp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173" y="3314536"/>
            <a:ext cx="5803654" cy="2915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1A185181-977E-8842-CFF7-3038F5E132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r>
              <a:rPr lang="ru-RU" altLang="ru-RU" sz="3600" dirty="0">
                <a:solidFill>
                  <a:srgbClr val="FF33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810525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481388" y="2595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"/>
              <p:cNvSpPr txBox="1">
                <a:spLocks noChangeArrowheads="1"/>
              </p:cNvSpPr>
              <p:nvPr/>
            </p:nvSpPr>
            <p:spPr bwMode="auto">
              <a:xfrm>
                <a:off x="-26524" y="586924"/>
                <a:ext cx="9144000" cy="9017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just"/>
                <a:r>
                  <a:rPr lang="ru-RU" dirty="0">
                    <a:cs typeface="Times New Roman" pitchFamily="18" charset="0"/>
                  </a:rPr>
                  <a:t>	</a:t>
                </a:r>
                <a:r>
                  <a:rPr lang="ru-RU" dirty="0">
                    <a:solidFill>
                      <a:srgbClr val="FF0000"/>
                    </a:solidFill>
                    <a:cs typeface="Times New Roman" pitchFamily="18" charset="0"/>
                  </a:rPr>
                  <a:t>Решение.</a:t>
                </a:r>
                <a:r>
                  <a:rPr lang="ru-RU" dirty="0">
                    <a:solidFill>
                      <a:schemeClr val="tx1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𝐵𝐶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𝐵𝐴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∙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𝐵𝐷</m:t>
                        </m:r>
                      </m:e>
                    </m:ra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=4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dirty="0"/>
                  <a:t>, </a:t>
                </a:r>
                <a:r>
                  <a:rPr lang="en-US" i="1" dirty="0"/>
                  <a:t>EC = ED. </a:t>
                </a:r>
                <a:r>
                  <a:rPr lang="ru-RU" dirty="0"/>
                  <a:t>Следовательно, </a:t>
                </a:r>
                <a:r>
                  <a:rPr lang="en-US" i="1" dirty="0"/>
                  <a:t>E </a:t>
                </a:r>
                <a:r>
                  <a:rPr lang="ru-RU" dirty="0"/>
                  <a:t>– середина отрезка </a:t>
                </a:r>
                <a:r>
                  <a:rPr lang="en-US" i="1" dirty="0"/>
                  <a:t>BC</a:t>
                </a:r>
                <a:r>
                  <a:rPr lang="en-US" dirty="0"/>
                  <a:t>. </a:t>
                </a:r>
                <a:r>
                  <a:rPr lang="en-US" i="1" dirty="0"/>
                  <a:t> </a:t>
                </a:r>
                <a:r>
                  <a:rPr lang="ru-RU" dirty="0"/>
                  <a:t>Значит, </a:t>
                </a:r>
                <a:r>
                  <a:rPr lang="en-US" i="1" dirty="0"/>
                  <a:t>BE = </a:t>
                </a:r>
                <a:r>
                  <a:rPr lang="ru-RU" dirty="0"/>
                  <a:t>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dirty="0"/>
                  <a:t>.</a:t>
                </a:r>
                <a:endParaRPr lang="ru-RU" dirty="0"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26524" y="586924"/>
                <a:ext cx="9144000" cy="901785"/>
              </a:xfrm>
              <a:prstGeom prst="rect">
                <a:avLst/>
              </a:prstGeom>
              <a:blipFill>
                <a:blip r:embed="rId3"/>
                <a:stretch>
                  <a:fillRect l="-1067" t="-1351" r="-1000" b="-148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742157"/>
            <a:ext cx="4776229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09952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0" name="Rectangle 2">
            <a:extLst>
              <a:ext uri="{FF2B5EF4-FFF2-40B4-BE49-F238E27FC236}">
                <a16:creationId xmlns:a16="http://schemas.microsoft.com/office/drawing/2014/main" id="{983313D3-F707-40C6-9D1D-3437B4BE52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r>
              <a:rPr lang="ru-RU" altLang="ru-RU" sz="3600" dirty="0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811011" name="Text Box 3">
            <a:extLst>
              <a:ext uri="{FF2B5EF4-FFF2-40B4-BE49-F238E27FC236}">
                <a16:creationId xmlns:a16="http://schemas.microsoft.com/office/drawing/2014/main" id="{9915F2AF-098C-45AC-A2D0-F81697A54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91600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Докажите, что в прямоугольном треугольнике перпендикуляр, опущенный из прямого угла на гипотенузу, есть среднее геометрическое проекций катетов на гипотенузу.</a:t>
            </a:r>
            <a:endParaRPr lang="en-US" altLang="ru-RU" sz="2800" dirty="0"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ru-RU" sz="2800" dirty="0"/>
              <a:t>(</a:t>
            </a:r>
            <a:r>
              <a:rPr lang="ru-RU" altLang="ru-RU" sz="2800" dirty="0"/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редним геометрическим двух положительных чисел </a:t>
            </a:r>
            <a:r>
              <a:rPr lang="en-US" altLang="ru-RU" sz="2800" i="1" dirty="0">
                <a:cs typeface="Times New Roman" panose="02020603050405020304" pitchFamily="18" charset="0"/>
              </a:rPr>
              <a:t>a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dirty="0">
                <a:cs typeface="Times New Roman" panose="02020603050405020304" pitchFamily="18" charset="0"/>
              </a:rPr>
              <a:t> называется положительное число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, квадрат которого равен</a:t>
            </a:r>
            <a:r>
              <a:rPr lang="ru-RU" altLang="ru-RU" sz="2800" dirty="0"/>
              <a:t> </a:t>
            </a:r>
            <a:r>
              <a:rPr lang="en-US" altLang="ru-RU" sz="2800" i="1" dirty="0"/>
              <a:t>ab</a:t>
            </a:r>
            <a:r>
              <a:rPr lang="ru-RU" altLang="ru-RU" sz="2800" dirty="0"/>
              <a:t>, т.е.</a:t>
            </a:r>
            <a:r>
              <a:rPr lang="ru-RU" altLang="ru-RU" sz="2800" dirty="0">
                <a:cs typeface="Times New Roman" panose="02020603050405020304" pitchFamily="18" charset="0"/>
              </a:rPr>
              <a:t> 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i="1" dirty="0">
                <a:cs typeface="Times New Roman" panose="02020603050405020304" pitchFamily="18" charset="0"/>
              </a:rPr>
              <a:t> =</a:t>
            </a:r>
            <a:r>
              <a:rPr lang="ru-RU" altLang="ru-RU" sz="2800" i="1" dirty="0"/>
              <a:t>          </a:t>
            </a:r>
            <a:r>
              <a:rPr lang="ru-RU" altLang="ru-RU" sz="2800" dirty="0">
                <a:cs typeface="Times New Roman" panose="02020603050405020304" pitchFamily="18" charset="0"/>
              </a:rPr>
              <a:t>).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graphicFrame>
        <p:nvGraphicFramePr>
          <p:cNvPr id="811012" name="Object 4">
            <a:extLst>
              <a:ext uri="{FF2B5EF4-FFF2-40B4-BE49-F238E27FC236}">
                <a16:creationId xmlns:a16="http://schemas.microsoft.com/office/drawing/2014/main" id="{1F98495C-07B1-4042-B53F-2C4B693E418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3352800"/>
          <a:ext cx="838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38080" imgH="444240" progId="Equation.DSMT4">
                  <p:embed/>
                </p:oleObj>
              </mc:Choice>
              <mc:Fallback>
                <p:oleObj name="Equation" r:id="rId3" imgW="838080" imgH="444240" progId="Equation.DSMT4">
                  <p:embed/>
                  <p:pic>
                    <p:nvPicPr>
                      <p:cNvPr id="811012" name="Object 4">
                        <a:extLst>
                          <a:ext uri="{FF2B5EF4-FFF2-40B4-BE49-F238E27FC236}">
                            <a16:creationId xmlns:a16="http://schemas.microsoft.com/office/drawing/2014/main" id="{1F98495C-07B1-4042-B53F-2C4B693E418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352800"/>
                        <a:ext cx="8382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11013" name="Group 5">
            <a:extLst>
              <a:ext uri="{FF2B5EF4-FFF2-40B4-BE49-F238E27FC236}">
                <a16:creationId xmlns:a16="http://schemas.microsoft.com/office/drawing/2014/main" id="{23AEE40F-3484-4669-842D-111D3733B72F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3733800"/>
            <a:ext cx="5181600" cy="2441575"/>
            <a:chOff x="2496" y="2352"/>
            <a:chExt cx="3264" cy="1538"/>
          </a:xfrm>
        </p:grpSpPr>
        <p:sp>
          <p:nvSpPr>
            <p:cNvPr id="811014" name="Text Box 6">
              <a:extLst>
                <a:ext uri="{FF2B5EF4-FFF2-40B4-BE49-F238E27FC236}">
                  <a16:creationId xmlns:a16="http://schemas.microsoft.com/office/drawing/2014/main" id="{03BB1814-3590-4974-BFB7-8987E9649F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2352"/>
              <a:ext cx="3264" cy="1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Решение: </a:t>
              </a:r>
              <a:r>
                <a:rPr lang="ru-RU" altLang="ru-RU" sz="2800">
                  <a:cs typeface="Times New Roman" panose="02020603050405020304" pitchFamily="18" charset="0"/>
                </a:rPr>
                <a:t>Треугольники </a:t>
              </a:r>
              <a:r>
                <a:rPr lang="en-US" altLang="ru-RU" sz="2800" i="1">
                  <a:cs typeface="Times New Roman" panose="02020603050405020304" pitchFamily="18" charset="0"/>
                </a:rPr>
                <a:t>ADC</a:t>
              </a:r>
              <a:r>
                <a:rPr lang="ru-RU" altLang="ru-RU" sz="2800">
                  <a:cs typeface="Times New Roman" panose="02020603050405020304" pitchFamily="18" charset="0"/>
                </a:rPr>
                <a:t> и </a:t>
              </a:r>
              <a:r>
                <a:rPr lang="en-US" altLang="ru-RU" sz="2800" i="1">
                  <a:cs typeface="Times New Roman" panose="02020603050405020304" pitchFamily="18" charset="0"/>
                </a:rPr>
                <a:t>CDB</a:t>
              </a:r>
              <a:r>
                <a:rPr lang="ru-RU" altLang="ru-RU" sz="2800">
                  <a:cs typeface="Times New Roman" panose="02020603050405020304" pitchFamily="18" charset="0"/>
                </a:rPr>
                <a:t> подобны. Следовательно, </a:t>
              </a:r>
              <a:endParaRPr lang="ru-RU" altLang="ru-RU" sz="2800"/>
            </a:p>
            <a:p>
              <a:pPr>
                <a:spcBef>
                  <a:spcPct val="50000"/>
                </a:spcBef>
              </a:pPr>
              <a:r>
                <a:rPr lang="ru-RU" altLang="ru-RU" sz="2800"/>
                <a:t>                     </a:t>
              </a:r>
              <a:r>
                <a:rPr lang="ru-RU" altLang="ru-RU" sz="2800">
                  <a:cs typeface="Times New Roman" panose="02020603050405020304" pitchFamily="18" charset="0"/>
                </a:rPr>
                <a:t>, или </a:t>
              </a:r>
              <a:r>
                <a:rPr lang="en-US" altLang="ru-RU" sz="2800" i="1">
                  <a:cs typeface="Times New Roman" panose="02020603050405020304" pitchFamily="18" charset="0"/>
                </a:rPr>
                <a:t>CD</a:t>
              </a:r>
              <a:r>
                <a:rPr lang="ru-RU" altLang="ru-RU" sz="2800" baseline="30000">
                  <a:cs typeface="Times New Roman" panose="02020603050405020304" pitchFamily="18" charset="0"/>
                </a:rPr>
                <a:t>2</a:t>
              </a:r>
              <a:r>
                <a:rPr lang="ru-RU" altLang="ru-RU" sz="2800">
                  <a:cs typeface="Times New Roman" panose="02020603050405020304" pitchFamily="18" charset="0"/>
                </a:rPr>
                <a:t> = </a:t>
              </a:r>
              <a:r>
                <a:rPr lang="en-US" altLang="ru-RU" sz="2800" i="1">
                  <a:cs typeface="Times New Roman" panose="02020603050405020304" pitchFamily="18" charset="0"/>
                </a:rPr>
                <a:t>AD</a:t>
              </a:r>
              <a:r>
                <a:rPr lang="en-US" altLang="ru-RU" sz="2800">
                  <a:cs typeface="Times New Roman" panose="02020603050405020304" pitchFamily="18" charset="0"/>
                  <a:sym typeface="Symbol" panose="05050102010706020507" pitchFamily="18" charset="2"/>
                </a:rPr>
                <a:t></a:t>
              </a:r>
              <a:r>
                <a:rPr lang="en-US" altLang="ru-RU" sz="2800" i="1">
                  <a:cs typeface="Times New Roman" panose="02020603050405020304" pitchFamily="18" charset="0"/>
                </a:rPr>
                <a:t>BD</a:t>
              </a:r>
              <a:r>
                <a:rPr lang="ru-RU" altLang="ru-RU" sz="2800">
                  <a:cs typeface="Times New Roman" panose="02020603050405020304" pitchFamily="18" charset="0"/>
                </a:rPr>
                <a:t>, т.е. </a:t>
              </a:r>
              <a:r>
                <a:rPr lang="en-US" altLang="ru-RU" sz="2800" i="1">
                  <a:cs typeface="Times New Roman" panose="02020603050405020304" pitchFamily="18" charset="0"/>
                </a:rPr>
                <a:t>CD</a:t>
              </a:r>
              <a:r>
                <a:rPr lang="ru-RU" altLang="ru-RU" sz="2800">
                  <a:cs typeface="Times New Roman" panose="02020603050405020304" pitchFamily="18" charset="0"/>
                </a:rPr>
                <a:t> является средним геометрическим </a:t>
              </a:r>
              <a:r>
                <a:rPr lang="en-US" altLang="ru-RU" sz="2800" i="1">
                  <a:cs typeface="Times New Roman" panose="02020603050405020304" pitchFamily="18" charset="0"/>
                </a:rPr>
                <a:t>AD</a:t>
              </a:r>
              <a:r>
                <a:rPr lang="ru-RU" altLang="ru-RU" sz="2800">
                  <a:cs typeface="Times New Roman" panose="02020603050405020304" pitchFamily="18" charset="0"/>
                </a:rPr>
                <a:t> и </a:t>
              </a:r>
              <a:r>
                <a:rPr lang="en-US" altLang="ru-RU" sz="2800" i="1">
                  <a:cs typeface="Times New Roman" panose="02020603050405020304" pitchFamily="18" charset="0"/>
                </a:rPr>
                <a:t>BD</a:t>
              </a:r>
              <a:r>
                <a:rPr lang="ru-RU" altLang="ru-RU" sz="2800">
                  <a:cs typeface="Times New Roman" panose="02020603050405020304" pitchFamily="18" charset="0"/>
                </a:rPr>
                <a:t>.</a:t>
              </a:r>
              <a:endParaRPr lang="en-US" altLang="ru-RU" sz="280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811015" name="Object 7">
              <a:extLst>
                <a:ext uri="{FF2B5EF4-FFF2-40B4-BE49-F238E27FC236}">
                  <a16:creationId xmlns:a16="http://schemas.microsoft.com/office/drawing/2014/main" id="{73C79800-BDFF-4072-97C3-DF6B1333724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736" y="2880"/>
            <a:ext cx="816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295280" imgH="736560" progId="Equation.DSMT4">
                    <p:embed/>
                  </p:oleObj>
                </mc:Choice>
                <mc:Fallback>
                  <p:oleObj name="Equation" r:id="rId5" imgW="1295280" imgH="736560" progId="Equation.DSMT4">
                    <p:embed/>
                    <p:pic>
                      <p:nvPicPr>
                        <p:cNvPr id="811015" name="Object 7">
                          <a:extLst>
                            <a:ext uri="{FF2B5EF4-FFF2-40B4-BE49-F238E27FC236}">
                              <a16:creationId xmlns:a16="http://schemas.microsoft.com/office/drawing/2014/main" id="{73C79800-BDFF-4072-97C3-DF6B1333724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6" y="2880"/>
                          <a:ext cx="816" cy="4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811016" name="Picture 8">
            <a:extLst>
              <a:ext uri="{FF2B5EF4-FFF2-40B4-BE49-F238E27FC236}">
                <a16:creationId xmlns:a16="http://schemas.microsoft.com/office/drawing/2014/main" id="{BC46AA7C-B0EA-4EB1-A04B-3EF622F42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962400"/>
            <a:ext cx="3740150" cy="200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823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0" name="Rectangle 2">
            <a:extLst>
              <a:ext uri="{FF2B5EF4-FFF2-40B4-BE49-F238E27FC236}">
                <a16:creationId xmlns:a16="http://schemas.microsoft.com/office/drawing/2014/main" id="{983313D3-F707-40C6-9D1D-3437B4BE52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811011" name="Text Box 3">
            <a:extLst>
              <a:ext uri="{FF2B5EF4-FFF2-40B4-BE49-F238E27FC236}">
                <a16:creationId xmlns:a16="http://schemas.microsoft.com/office/drawing/2014/main" id="{9915F2AF-098C-45AC-A2D0-F81697A54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Постройте среднее геометрическое двух данных отрезков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F6284ED6-6A6B-469F-B1FB-1D1D6B402EBD}"/>
              </a:ext>
            </a:extLst>
          </p:cNvPr>
          <p:cNvGrpSpPr/>
          <p:nvPr/>
        </p:nvGrpSpPr>
        <p:grpSpPr>
          <a:xfrm>
            <a:off x="-81545" y="1308801"/>
            <a:ext cx="9154689" cy="4240397"/>
            <a:chOff x="0" y="1293678"/>
            <a:chExt cx="9154689" cy="4240397"/>
          </a:xfrm>
        </p:grpSpPr>
        <p:sp>
          <p:nvSpPr>
            <p:cNvPr id="811014" name="Text Box 6">
              <a:extLst>
                <a:ext uri="{FF2B5EF4-FFF2-40B4-BE49-F238E27FC236}">
                  <a16:creationId xmlns:a16="http://schemas.microsoft.com/office/drawing/2014/main" id="{03BB1814-3590-4974-BFB7-8987E9649F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4748" y="1293678"/>
              <a:ext cx="5329941" cy="267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 sz="2800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3300"/>
                  </a:solidFill>
                </a:rPr>
                <a:t>Решение: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На прямой отложим данные отрезки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AD = a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и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DB = b</a:t>
              </a:r>
              <a:r>
                <a:rPr lang="en-US" altLang="ru-RU" sz="2800" dirty="0">
                  <a:cs typeface="Times New Roman" panose="02020603050405020304" pitchFamily="18" charset="0"/>
                </a:rPr>
                <a:t>.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На отрезке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AB</a:t>
              </a:r>
              <a:r>
                <a:rPr lang="ru-RU" altLang="ru-RU" sz="2800" dirty="0">
                  <a:cs typeface="Times New Roman" panose="02020603050405020304" pitchFamily="18" charset="0"/>
                </a:rPr>
                <a:t>, как на диаметре построим окружность. Через точку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D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проведём прямую, перпендикулярную прямой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AB</a:t>
              </a:r>
              <a:r>
                <a:rPr lang="en-US" altLang="ru-RU" sz="2800" dirty="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294F9FD9-BBCD-48A2-9064-C67771F1473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58163" y="1504632"/>
              <a:ext cx="2724530" cy="2553056"/>
            </a:xfrm>
            <a:prstGeom prst="rect">
              <a:avLst/>
            </a:prstGeom>
          </p:spPr>
        </p:pic>
        <p:sp>
          <p:nvSpPr>
            <p:cNvPr id="11" name="Text Box 6">
              <a:extLst>
                <a:ext uri="{FF2B5EF4-FFF2-40B4-BE49-F238E27FC236}">
                  <a16:creationId xmlns:a16="http://schemas.microsoft.com/office/drawing/2014/main" id="{C2C1276E-6F12-478B-8B8E-24554BA59A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149080"/>
              <a:ext cx="9154689" cy="1384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 sz="2800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Обозначим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точку пересечения этой прямой с окружностью. Отрезок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CD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будет искомым средним геометрическим двух данных отрезков.</a:t>
              </a:r>
              <a:endParaRPr lang="en-US" altLang="ru-RU" sz="2800" dirty="0"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8165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0" name="Rectangle 2">
            <a:extLst>
              <a:ext uri="{FF2B5EF4-FFF2-40B4-BE49-F238E27FC236}">
                <a16:creationId xmlns:a16="http://schemas.microsoft.com/office/drawing/2014/main" id="{983313D3-F707-40C6-9D1D-3437B4BE52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811011" name="Text Box 3">
            <a:extLst>
              <a:ext uri="{FF2B5EF4-FFF2-40B4-BE49-F238E27FC236}">
                <a16:creationId xmlns:a16="http://schemas.microsoft.com/office/drawing/2014/main" id="{9915F2AF-098C-45AC-A2D0-F81697A54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91600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Две окружности касаются внешним образом в точке </a:t>
            </a:r>
            <a:r>
              <a:rPr lang="en-US" i="1" dirty="0">
                <a:solidFill>
                  <a:srgbClr val="000000"/>
                </a:solidFill>
                <a:ea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Прямая, проходящая через эту точку, пересекает окружности в точках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D, AC = </a:t>
            </a:r>
            <a:r>
              <a:rPr lang="en-US" altLang="ru-RU" dirty="0">
                <a:cs typeface="Times New Roman" panose="02020603050405020304" pitchFamily="18" charset="0"/>
              </a:rPr>
              <a:t>9, </a:t>
            </a:r>
            <a:r>
              <a:rPr lang="en-US" altLang="ru-RU" i="1" dirty="0">
                <a:cs typeface="Times New Roman" panose="02020603050405020304" pitchFamily="18" charset="0"/>
              </a:rPr>
              <a:t>CD = </a:t>
            </a:r>
            <a:r>
              <a:rPr lang="en-US" altLang="ru-RU" dirty="0">
                <a:cs typeface="Times New Roman" panose="02020603050405020304" pitchFamily="18" charset="0"/>
              </a:rPr>
              <a:t>16</a:t>
            </a:r>
            <a:r>
              <a:rPr lang="ru-RU" altLang="ru-RU" dirty="0">
                <a:cs typeface="Times New Roman" panose="02020603050405020304" pitchFamily="18" charset="0"/>
              </a:rPr>
              <a:t>. Через точку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проведена касательная, которая касается второй окружности в точке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. Найдите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1014" name="Text Box 6">
                <a:extLst>
                  <a:ext uri="{FF2B5EF4-FFF2-40B4-BE49-F238E27FC236}">
                    <a16:creationId xmlns:a16="http://schemas.microsoft.com/office/drawing/2014/main" id="{03BB1814-3590-4974-BFB7-8987E9649F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32657" y="5801380"/>
                <a:ext cx="9144000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Решение. </a:t>
                </a:r>
                <a14:m>
                  <m:oMath xmlns:m="http://schemas.openxmlformats.org/officeDocument/2006/math">
                    <m:r>
                      <a:rPr lang="ru-RU" altLang="ru-RU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𝐴𝐶𝐵</m:t>
                    </m:r>
                    <m:r>
                      <a:rPr lang="en-US" alt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=90°,∠</m:t>
                    </m:r>
                    <m:r>
                      <a:rPr lang="en-US" altLang="ru-RU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alt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𝐵𝐷</m:t>
                    </m:r>
                    <m:r>
                      <a:rPr lang="en-US" altLang="ru-RU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=90</m:t>
                    </m:r>
                    <m:r>
                      <a:rPr lang="en-US" altLang="ru-RU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US" alt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</m:t>
                    </m:r>
                    <m:r>
                      <a:rPr lang="en-US" alt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𝐵𝐶</m:t>
                    </m:r>
                    <m:r>
                      <a:rPr lang="en-US" alt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𝐴𝐶</m:t>
                        </m:r>
                        <m: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alt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𝐶𝐷</m:t>
                        </m:r>
                      </m:e>
                    </m:rad>
                    <m:r>
                      <a:rPr lang="en-US" alt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=12.</m:t>
                    </m:r>
                  </m:oMath>
                </a14:m>
                <a:endParaRPr lang="en-US" altLang="ru-RU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11014" name="Text Box 6">
                <a:extLst>
                  <a:ext uri="{FF2B5EF4-FFF2-40B4-BE49-F238E27FC236}">
                    <a16:creationId xmlns:a16="http://schemas.microsoft.com/office/drawing/2014/main" id="{03BB1814-3590-4974-BFB7-8987E9649F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32657" y="5801380"/>
                <a:ext cx="9144000" cy="523220"/>
              </a:xfrm>
              <a:prstGeom prst="rect">
                <a:avLst/>
              </a:prstGeom>
              <a:blipFill>
                <a:blip r:embed="rId3"/>
                <a:stretch>
                  <a:fillRect b="-2325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36C0A02-EED0-49C2-03A1-200A2E5497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1760" y="2932462"/>
            <a:ext cx="3749863" cy="247040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B06CC61-1856-49F5-0D7C-FF6C20A8A2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33287" y="2915759"/>
            <a:ext cx="3550882" cy="2537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599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Rectangle 2">
            <a:extLst>
              <a:ext uri="{FF2B5EF4-FFF2-40B4-BE49-F238E27FC236}">
                <a16:creationId xmlns:a16="http://schemas.microsoft.com/office/drawing/2014/main" id="{5DFC5639-5135-461A-A8AF-A2544E76B2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91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796675" name="Text Box 3">
            <a:extLst>
              <a:ext uri="{FF2B5EF4-FFF2-40B4-BE49-F238E27FC236}">
                <a16:creationId xmlns:a16="http://schemas.microsoft.com/office/drawing/2014/main" id="{8F1AB335-6CC0-4966-88CA-BC8316F48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106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Докажите, что произведение отрезков </a:t>
            </a:r>
            <a:r>
              <a:rPr lang="ru-RU" altLang="ru-RU" sz="3200" dirty="0"/>
              <a:t>хорд</a:t>
            </a:r>
            <a:r>
              <a:rPr lang="ru-RU" altLang="ru-RU" sz="3200" dirty="0">
                <a:cs typeface="Times New Roman" panose="02020603050405020304" pitchFamily="18" charset="0"/>
              </a:rPr>
              <a:t>, проведенн</a:t>
            </a:r>
            <a:r>
              <a:rPr lang="ru-RU" altLang="ru-RU" sz="3200" dirty="0"/>
              <a:t>ых</a:t>
            </a:r>
            <a:r>
              <a:rPr lang="ru-RU" altLang="ru-RU" sz="3200" dirty="0">
                <a:cs typeface="Times New Roman" panose="02020603050405020304" pitchFamily="18" charset="0"/>
              </a:rPr>
              <a:t> через внутреннюю точку круга, </a:t>
            </a:r>
            <a:r>
              <a:rPr lang="ru-RU" altLang="ru-RU" sz="3200" dirty="0"/>
              <a:t>постоянно и </a:t>
            </a:r>
            <a:r>
              <a:rPr lang="ru-RU" altLang="ru-RU" sz="3200" dirty="0">
                <a:cs typeface="Times New Roman" panose="02020603050405020304" pitchFamily="18" charset="0"/>
              </a:rPr>
              <a:t>равно произведению отрезков диаметра, проведенного через ту же точку.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796676" name="Picture 4">
            <a:extLst>
              <a:ext uri="{FF2B5EF4-FFF2-40B4-BE49-F238E27FC236}">
                <a16:creationId xmlns:a16="http://schemas.microsoft.com/office/drawing/2014/main" id="{B30F9AE0-264C-4E63-9527-489EA11818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4351"/>
            <a:ext cx="25273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96678" name="Text Box 6">
                <a:extLst>
                  <a:ext uri="{FF2B5EF4-FFF2-40B4-BE49-F238E27FC236}">
                    <a16:creationId xmlns:a16="http://schemas.microsoft.com/office/drawing/2014/main" id="{8141617D-9AA0-484A-A24F-CBB23E61A7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5600" y="3284984"/>
                <a:ext cx="6248400" cy="24278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Решение.</a:t>
                </a:r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Пусть дан круг с центром в точке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O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хорда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и диаметр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CD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пересекаются в точке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E</a:t>
                </a:r>
                <a:r>
                  <a:rPr lang="ru-RU" altLang="ru-RU" sz="2800" i="1" dirty="0"/>
                  <a:t>.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Треугольники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ACE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и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DBE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подобны. Следовательно,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𝐴𝐸</m:t>
                        </m:r>
                      </m:num>
                      <m:den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𝐷𝐸</m:t>
                        </m:r>
                      </m:den>
                    </m:f>
                    <m:r>
                      <a:rPr lang="en-US" altLang="ru-RU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𝐶𝐸</m:t>
                        </m:r>
                      </m:num>
                      <m:den>
                        <m:r>
                          <a:rPr lang="en-US" altLang="ru-RU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𝐵𝐸</m:t>
                        </m:r>
                      </m:den>
                    </m:f>
                    <m:r>
                      <a:rPr lang="en-US" altLang="ru-RU" sz="28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ru-RU" altLang="ru-RU" sz="2800" dirty="0"/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значит, </a:t>
                </a:r>
                <a14:m>
                  <m:oMath xmlns:m="http://schemas.openxmlformats.org/officeDocument/2006/math">
                    <m:r>
                      <a:rPr lang="en-US" altLang="ru-RU" sz="2800" b="0" i="1" smtClean="0">
                        <a:latin typeface="Cambria Math" panose="02040503050406030204" pitchFamily="18" charset="0"/>
                      </a:rPr>
                      <m:t>𝐴𝐸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𝐵𝐸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𝐶𝐸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𝐷𝐸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96678" name="Text Box 6">
                <a:extLst>
                  <a:ext uri="{FF2B5EF4-FFF2-40B4-BE49-F238E27FC236}">
                    <a16:creationId xmlns:a16="http://schemas.microsoft.com/office/drawing/2014/main" id="{8141617D-9AA0-484A-A24F-CBB23E61A7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95600" y="3284984"/>
                <a:ext cx="6248400" cy="2427844"/>
              </a:xfrm>
              <a:prstGeom prst="rect">
                <a:avLst/>
              </a:prstGeom>
              <a:blipFill>
                <a:blip r:embed="rId4"/>
                <a:stretch>
                  <a:fillRect l="-1951" t="-2764" r="-1951" b="-22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810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9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66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>
            <a:extLst>
              <a:ext uri="{FF2B5EF4-FFF2-40B4-BE49-F238E27FC236}">
                <a16:creationId xmlns:a16="http://schemas.microsoft.com/office/drawing/2014/main" id="{B326803A-9C08-485A-A9B7-064E4A16F7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696323" name="Text Box 3">
            <a:extLst>
              <a:ext uri="{FF2B5EF4-FFF2-40B4-BE49-F238E27FC236}">
                <a16:creationId xmlns:a16="http://schemas.microsoft.com/office/drawing/2014/main" id="{C946542E-F13A-4029-B72F-662035226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На рисунке </a:t>
            </a:r>
            <a:r>
              <a:rPr lang="en-US" altLang="ru-RU" sz="2800" i="1">
                <a:cs typeface="Times New Roman" panose="02020603050405020304" pitchFamily="18" charset="0"/>
              </a:rPr>
              <a:t>AE</a:t>
            </a:r>
            <a:r>
              <a:rPr lang="ru-RU" altLang="ru-RU" sz="2800" i="1">
                <a:cs typeface="Times New Roman" panose="02020603050405020304" pitchFamily="18" charset="0"/>
              </a:rPr>
              <a:t> = </a:t>
            </a:r>
            <a:r>
              <a:rPr lang="ru-RU" altLang="ru-RU" sz="2800">
                <a:cs typeface="Times New Roman" panose="02020603050405020304" pitchFamily="18" charset="0"/>
              </a:rPr>
              <a:t>3, </a:t>
            </a:r>
            <a:r>
              <a:rPr lang="en-US" altLang="ru-RU" sz="2800" i="1">
                <a:cs typeface="Times New Roman" panose="02020603050405020304" pitchFamily="18" charset="0"/>
              </a:rPr>
              <a:t>BE</a:t>
            </a:r>
            <a:r>
              <a:rPr lang="ru-RU" altLang="ru-RU" sz="2800" i="1">
                <a:cs typeface="Times New Roman" panose="02020603050405020304" pitchFamily="18" charset="0"/>
              </a:rPr>
              <a:t> = </a:t>
            </a:r>
            <a:r>
              <a:rPr lang="ru-RU" altLang="ru-RU" sz="2800">
                <a:cs typeface="Times New Roman" panose="02020603050405020304" pitchFamily="18" charset="0"/>
              </a:rPr>
              <a:t>6,  </a:t>
            </a:r>
            <a:r>
              <a:rPr lang="en-US" altLang="ru-RU" sz="2800" i="1">
                <a:cs typeface="Times New Roman" panose="02020603050405020304" pitchFamily="18" charset="0"/>
              </a:rPr>
              <a:t>CE</a:t>
            </a:r>
            <a:r>
              <a:rPr lang="ru-RU" altLang="ru-RU" sz="2800" i="1">
                <a:cs typeface="Times New Roman" panose="02020603050405020304" pitchFamily="18" charset="0"/>
              </a:rPr>
              <a:t> = </a:t>
            </a:r>
            <a:r>
              <a:rPr lang="ru-RU" altLang="ru-RU" sz="2800">
                <a:cs typeface="Times New Roman" panose="02020603050405020304" pitchFamily="18" charset="0"/>
              </a:rPr>
              <a:t>2. Найдите </a:t>
            </a:r>
            <a:r>
              <a:rPr lang="en-US" altLang="ru-RU" sz="2800" i="1">
                <a:cs typeface="Times New Roman" panose="02020603050405020304" pitchFamily="18" charset="0"/>
              </a:rPr>
              <a:t>DE</a:t>
            </a:r>
            <a:r>
              <a:rPr lang="ru-RU" altLang="ru-RU" sz="28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96324" name="Text Box 4">
            <a:extLst>
              <a:ext uri="{FF2B5EF4-FFF2-40B4-BE49-F238E27FC236}">
                <a16:creationId xmlns:a16="http://schemas.microsoft.com/office/drawing/2014/main" id="{F0590A11-EE47-407E-94B3-7A64874ED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196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4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96325" name="Rectangle 5">
            <a:extLst>
              <a:ext uri="{FF2B5EF4-FFF2-40B4-BE49-F238E27FC236}">
                <a16:creationId xmlns:a16="http://schemas.microsoft.com/office/drawing/2014/main" id="{2309D474-8AF6-43C7-A380-A7DFB469C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1388" y="2595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696326" name="Picture 6">
            <a:extLst>
              <a:ext uri="{FF2B5EF4-FFF2-40B4-BE49-F238E27FC236}">
                <a16:creationId xmlns:a16="http://schemas.microsoft.com/office/drawing/2014/main" id="{5389354F-1AD1-4ACF-83EA-B3D789646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676400"/>
            <a:ext cx="2743200" cy="246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450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2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>
            <a:extLst>
              <a:ext uri="{FF2B5EF4-FFF2-40B4-BE49-F238E27FC236}">
                <a16:creationId xmlns:a16="http://schemas.microsoft.com/office/drawing/2014/main" id="{10118E61-C654-4BDA-BC83-63B013B527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698371" name="Text Box 3">
            <a:extLst>
              <a:ext uri="{FF2B5EF4-FFF2-40B4-BE49-F238E27FC236}">
                <a16:creationId xmlns:a16="http://schemas.microsoft.com/office/drawing/2014/main" id="{B871F476-2F93-4C0C-86E8-4AC948DEA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На рисунке </a:t>
            </a:r>
            <a:r>
              <a:rPr lang="en-US" altLang="ru-RU" sz="2800" i="1">
                <a:cs typeface="Times New Roman" panose="02020603050405020304" pitchFamily="18" charset="0"/>
              </a:rPr>
              <a:t>AB</a:t>
            </a:r>
            <a:r>
              <a:rPr lang="ru-RU" altLang="ru-RU" sz="2800" i="1">
                <a:cs typeface="Times New Roman" panose="02020603050405020304" pitchFamily="18" charset="0"/>
              </a:rPr>
              <a:t> = </a:t>
            </a:r>
            <a:r>
              <a:rPr lang="ru-RU" altLang="ru-RU" sz="2800">
                <a:cs typeface="Times New Roman" panose="02020603050405020304" pitchFamily="18" charset="0"/>
              </a:rPr>
              <a:t>8, </a:t>
            </a:r>
            <a:r>
              <a:rPr lang="en-US" altLang="ru-RU" sz="2800" i="1">
                <a:cs typeface="Times New Roman" panose="02020603050405020304" pitchFamily="18" charset="0"/>
              </a:rPr>
              <a:t>BE</a:t>
            </a:r>
            <a:r>
              <a:rPr lang="ru-RU" altLang="ru-RU" sz="2800" i="1">
                <a:cs typeface="Times New Roman" panose="02020603050405020304" pitchFamily="18" charset="0"/>
              </a:rPr>
              <a:t> = </a:t>
            </a:r>
            <a:r>
              <a:rPr lang="ru-RU" altLang="ru-RU" sz="2800">
                <a:cs typeface="Times New Roman" panose="02020603050405020304" pitchFamily="18" charset="0"/>
              </a:rPr>
              <a:t>6,  </a:t>
            </a:r>
            <a:r>
              <a:rPr lang="en-US" altLang="ru-RU" sz="2800" i="1">
                <a:cs typeface="Times New Roman" panose="02020603050405020304" pitchFamily="18" charset="0"/>
              </a:rPr>
              <a:t>DE</a:t>
            </a:r>
            <a:r>
              <a:rPr lang="ru-RU" altLang="ru-RU" sz="2800" i="1">
                <a:cs typeface="Times New Roman" panose="02020603050405020304" pitchFamily="18" charset="0"/>
              </a:rPr>
              <a:t> = </a:t>
            </a:r>
            <a:r>
              <a:rPr lang="ru-RU" altLang="ru-RU" sz="2800">
                <a:cs typeface="Times New Roman" panose="02020603050405020304" pitchFamily="18" charset="0"/>
              </a:rPr>
              <a:t>4. Найдите</a:t>
            </a:r>
            <a:r>
              <a:rPr lang="en-US" altLang="ru-RU" sz="2800">
                <a:cs typeface="Times New Roman" panose="02020603050405020304" pitchFamily="18" charset="0"/>
              </a:rPr>
              <a:t> </a:t>
            </a:r>
            <a:r>
              <a:rPr lang="en-US" altLang="ru-RU" sz="2800" i="1">
                <a:cs typeface="Times New Roman" panose="02020603050405020304" pitchFamily="18" charset="0"/>
              </a:rPr>
              <a:t>CD</a:t>
            </a:r>
            <a:r>
              <a:rPr lang="en-US" altLang="ru-RU" sz="2800">
                <a:cs typeface="Times New Roman" panose="02020603050405020304" pitchFamily="18" charset="0"/>
              </a:rPr>
              <a:t>.</a:t>
            </a:r>
            <a:endParaRPr lang="ru-RU" altLang="ru-RU" sz="2800">
              <a:cs typeface="Times New Roman" panose="02020603050405020304" pitchFamily="18" charset="0"/>
            </a:endParaRPr>
          </a:p>
        </p:txBody>
      </p:sp>
      <p:sp>
        <p:nvSpPr>
          <p:cNvPr id="698372" name="Rectangle 4">
            <a:extLst>
              <a:ext uri="{FF2B5EF4-FFF2-40B4-BE49-F238E27FC236}">
                <a16:creationId xmlns:a16="http://schemas.microsoft.com/office/drawing/2014/main" id="{5F2D6BEE-8741-4F3D-843A-082785F28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1388" y="2595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698373" name="Picture 5">
            <a:extLst>
              <a:ext uri="{FF2B5EF4-FFF2-40B4-BE49-F238E27FC236}">
                <a16:creationId xmlns:a16="http://schemas.microsoft.com/office/drawing/2014/main" id="{8F1531A6-724C-487D-A766-3935A0F1B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676400"/>
            <a:ext cx="2743200" cy="246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98374" name="Group 6">
            <a:extLst>
              <a:ext uri="{FF2B5EF4-FFF2-40B4-BE49-F238E27FC236}">
                <a16:creationId xmlns:a16="http://schemas.microsoft.com/office/drawing/2014/main" id="{7A79EAA6-431A-4600-A696-632A23DAE97E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267200"/>
            <a:ext cx="8458200" cy="912813"/>
            <a:chOff x="240" y="2688"/>
            <a:chExt cx="5328" cy="575"/>
          </a:xfrm>
        </p:grpSpPr>
        <p:sp>
          <p:nvSpPr>
            <p:cNvPr id="698375" name="Text Box 7">
              <a:extLst>
                <a:ext uri="{FF2B5EF4-FFF2-40B4-BE49-F238E27FC236}">
                  <a16:creationId xmlns:a16="http://schemas.microsoft.com/office/drawing/2014/main" id="{E3537B3B-B10E-4E78-9B36-3687199C01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784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 sz="3200">
                  <a:solidFill>
                    <a:schemeClr val="accent1"/>
                  </a:solidFill>
                </a:rPr>
                <a:t>       </a:t>
              </a:r>
              <a:r>
                <a:rPr lang="ru-RU" altLang="ru-RU" sz="3200">
                  <a:cs typeface="Times New Roman" panose="02020603050405020304" pitchFamily="18" charset="0"/>
                </a:rPr>
                <a:t>. </a:t>
              </a:r>
            </a:p>
          </p:txBody>
        </p:sp>
        <p:graphicFrame>
          <p:nvGraphicFramePr>
            <p:cNvPr id="698376" name="Object 8">
              <a:extLst>
                <a:ext uri="{FF2B5EF4-FFF2-40B4-BE49-F238E27FC236}">
                  <a16:creationId xmlns:a16="http://schemas.microsoft.com/office/drawing/2014/main" id="{5F188669-3C00-47F1-8C12-271427B1CD0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52" y="2688"/>
            <a:ext cx="319" cy="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53800" imgH="457200" progId="Equation.DSMT4">
                    <p:embed/>
                  </p:oleObj>
                </mc:Choice>
                <mc:Fallback>
                  <p:oleObj name="Equation" r:id="rId4" imgW="253800" imgH="457200" progId="Equation.DSMT4">
                    <p:embed/>
                    <p:pic>
                      <p:nvPicPr>
                        <p:cNvPr id="698376" name="Object 8">
                          <a:extLst>
                            <a:ext uri="{FF2B5EF4-FFF2-40B4-BE49-F238E27FC236}">
                              <a16:creationId xmlns:a16="http://schemas.microsoft.com/office/drawing/2014/main" id="{5F188669-3C00-47F1-8C12-271427B1CD0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2688"/>
                          <a:ext cx="319" cy="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30680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>
            <a:extLst>
              <a:ext uri="{FF2B5EF4-FFF2-40B4-BE49-F238E27FC236}">
                <a16:creationId xmlns:a16="http://schemas.microsoft.com/office/drawing/2014/main" id="{137A481D-D94B-437D-AF51-03977A1BE8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700419" name="Text Box 3">
            <a:extLst>
              <a:ext uri="{FF2B5EF4-FFF2-40B4-BE49-F238E27FC236}">
                <a16:creationId xmlns:a16="http://schemas.microsoft.com/office/drawing/2014/main" id="{06CB0455-F467-46DD-9C49-2D7515F64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На рисунке </a:t>
            </a:r>
            <a:r>
              <a:rPr lang="en-US" altLang="ru-RU" sz="2800" i="1">
                <a:cs typeface="Times New Roman" panose="02020603050405020304" pitchFamily="18" charset="0"/>
              </a:rPr>
              <a:t>CE</a:t>
            </a:r>
            <a:r>
              <a:rPr lang="ru-RU" altLang="ru-RU" sz="2800" i="1">
                <a:cs typeface="Times New Roman" panose="02020603050405020304" pitchFamily="18" charset="0"/>
              </a:rPr>
              <a:t> = </a:t>
            </a:r>
            <a:r>
              <a:rPr lang="ru-RU" altLang="ru-RU" sz="2800">
                <a:cs typeface="Times New Roman" panose="02020603050405020304" pitchFamily="18" charset="0"/>
              </a:rPr>
              <a:t>2, </a:t>
            </a:r>
            <a:r>
              <a:rPr lang="en-US" altLang="ru-RU" sz="2800" i="1">
                <a:cs typeface="Times New Roman" panose="02020603050405020304" pitchFamily="18" charset="0"/>
              </a:rPr>
              <a:t>DE</a:t>
            </a:r>
            <a:r>
              <a:rPr lang="ru-RU" altLang="ru-RU" sz="2800" i="1">
                <a:cs typeface="Times New Roman" panose="02020603050405020304" pitchFamily="18" charset="0"/>
              </a:rPr>
              <a:t> = </a:t>
            </a:r>
            <a:r>
              <a:rPr lang="ru-RU" altLang="ru-RU" sz="2800">
                <a:cs typeface="Times New Roman" panose="02020603050405020304" pitchFamily="18" charset="0"/>
              </a:rPr>
              <a:t>5,  </a:t>
            </a:r>
            <a:r>
              <a:rPr lang="en-US" altLang="ru-RU" sz="2800" i="1">
                <a:cs typeface="Times New Roman" panose="02020603050405020304" pitchFamily="18" charset="0"/>
              </a:rPr>
              <a:t>AE</a:t>
            </a:r>
            <a:r>
              <a:rPr lang="ru-RU" altLang="ru-RU" sz="2800" i="1">
                <a:cs typeface="Times New Roman" panose="02020603050405020304" pitchFamily="18" charset="0"/>
              </a:rPr>
              <a:t> = </a:t>
            </a:r>
            <a:r>
              <a:rPr lang="ru-RU" altLang="ru-RU" sz="2800">
                <a:cs typeface="Times New Roman" panose="02020603050405020304" pitchFamily="18" charset="0"/>
              </a:rPr>
              <a:t>4. Найдите </a:t>
            </a:r>
            <a:r>
              <a:rPr lang="en-US" altLang="ru-RU" sz="2800" i="1">
                <a:cs typeface="Times New Roman" panose="02020603050405020304" pitchFamily="18" charset="0"/>
              </a:rPr>
              <a:t>BE</a:t>
            </a:r>
            <a:r>
              <a:rPr lang="ru-RU" altLang="ru-RU" sz="280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00420" name="Text Box 4">
            <a:extLst>
              <a:ext uri="{FF2B5EF4-FFF2-40B4-BE49-F238E27FC236}">
                <a16:creationId xmlns:a16="http://schemas.microsoft.com/office/drawing/2014/main" id="{41369486-D211-4F85-8512-58855DEF2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196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10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00421" name="Rectangle 5">
            <a:extLst>
              <a:ext uri="{FF2B5EF4-FFF2-40B4-BE49-F238E27FC236}">
                <a16:creationId xmlns:a16="http://schemas.microsoft.com/office/drawing/2014/main" id="{C1B56B38-C14E-4769-8BCF-BDA176A04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1388" y="2595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700422" name="Picture 6">
            <a:extLst>
              <a:ext uri="{FF2B5EF4-FFF2-40B4-BE49-F238E27FC236}">
                <a16:creationId xmlns:a16="http://schemas.microsoft.com/office/drawing/2014/main" id="{06FFC6D3-20A4-406A-A0CE-DCBC4E2D0A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676400"/>
            <a:ext cx="2743200" cy="246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949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042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>
            <a:extLst>
              <a:ext uri="{FF2B5EF4-FFF2-40B4-BE49-F238E27FC236}">
                <a16:creationId xmlns:a16="http://schemas.microsoft.com/office/drawing/2014/main" id="{7EA1EB48-04C1-4264-9BD1-D1993AE9E3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702467" name="Text Box 3">
            <a:extLst>
              <a:ext uri="{FF2B5EF4-FFF2-40B4-BE49-F238E27FC236}">
                <a16:creationId xmlns:a16="http://schemas.microsoft.com/office/drawing/2014/main" id="{0C9EAB74-61DA-46BD-ADEB-B63521B2E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На рисунке </a:t>
            </a:r>
            <a:r>
              <a:rPr lang="en-US" altLang="ru-RU" sz="2800" i="1">
                <a:cs typeface="Times New Roman" panose="02020603050405020304" pitchFamily="18" charset="0"/>
              </a:rPr>
              <a:t>CE</a:t>
            </a:r>
            <a:r>
              <a:rPr lang="ru-RU" altLang="ru-RU" sz="2800" i="1">
                <a:cs typeface="Times New Roman" panose="02020603050405020304" pitchFamily="18" charset="0"/>
              </a:rPr>
              <a:t> = </a:t>
            </a:r>
            <a:r>
              <a:rPr lang="ru-RU" altLang="ru-RU" sz="2800">
                <a:cs typeface="Times New Roman" panose="02020603050405020304" pitchFamily="18" charset="0"/>
              </a:rPr>
              <a:t>4, </a:t>
            </a:r>
            <a:r>
              <a:rPr lang="en-US" altLang="ru-RU" sz="2800" i="1">
                <a:cs typeface="Times New Roman" panose="02020603050405020304" pitchFamily="18" charset="0"/>
              </a:rPr>
              <a:t>CD</a:t>
            </a:r>
            <a:r>
              <a:rPr lang="ru-RU" altLang="ru-RU" sz="2800" i="1">
                <a:cs typeface="Times New Roman" panose="02020603050405020304" pitchFamily="18" charset="0"/>
              </a:rPr>
              <a:t> = </a:t>
            </a:r>
            <a:r>
              <a:rPr lang="ru-RU" altLang="ru-RU" sz="2800">
                <a:cs typeface="Times New Roman" panose="02020603050405020304" pitchFamily="18" charset="0"/>
              </a:rPr>
              <a:t>10,  </a:t>
            </a:r>
            <a:r>
              <a:rPr lang="en-US" altLang="ru-RU" sz="2800" i="1">
                <a:cs typeface="Times New Roman" panose="02020603050405020304" pitchFamily="18" charset="0"/>
              </a:rPr>
              <a:t>AE</a:t>
            </a:r>
            <a:r>
              <a:rPr lang="ru-RU" altLang="ru-RU" sz="2800" i="1">
                <a:cs typeface="Times New Roman" panose="02020603050405020304" pitchFamily="18" charset="0"/>
              </a:rPr>
              <a:t> = </a:t>
            </a:r>
            <a:r>
              <a:rPr lang="ru-RU" altLang="ru-RU" sz="2800">
                <a:cs typeface="Times New Roman" panose="02020603050405020304" pitchFamily="18" charset="0"/>
              </a:rPr>
              <a:t>6. Найдите </a:t>
            </a:r>
            <a:r>
              <a:rPr lang="en-US" altLang="ru-RU" sz="2800" i="1">
                <a:cs typeface="Times New Roman" panose="02020603050405020304" pitchFamily="18" charset="0"/>
              </a:rPr>
              <a:t>AB</a:t>
            </a:r>
            <a:r>
              <a:rPr lang="ru-RU" altLang="ru-RU" sz="28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02468" name="Text Box 4">
            <a:extLst>
              <a:ext uri="{FF2B5EF4-FFF2-40B4-BE49-F238E27FC236}">
                <a16:creationId xmlns:a16="http://schemas.microsoft.com/office/drawing/2014/main" id="{9DEBEA99-8D88-4A89-BA28-D6F518CF2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196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15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02469" name="Rectangle 5">
            <a:extLst>
              <a:ext uri="{FF2B5EF4-FFF2-40B4-BE49-F238E27FC236}">
                <a16:creationId xmlns:a16="http://schemas.microsoft.com/office/drawing/2014/main" id="{4BD2F3BA-A12B-4A53-BEDC-7FF42FBF5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1388" y="2595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702470" name="Picture 6">
            <a:extLst>
              <a:ext uri="{FF2B5EF4-FFF2-40B4-BE49-F238E27FC236}">
                <a16:creationId xmlns:a16="http://schemas.microsoft.com/office/drawing/2014/main" id="{2ADB0670-75F3-4F23-B804-8456335AE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676400"/>
            <a:ext cx="2743200" cy="246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24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246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106" name="Rectangle 2">
            <a:extLst>
              <a:ext uri="{FF2B5EF4-FFF2-40B4-BE49-F238E27FC236}">
                <a16:creationId xmlns:a16="http://schemas.microsoft.com/office/drawing/2014/main" id="{E9AFD70D-8C4E-4E74-A0EB-338BDFC40E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91400" cy="6096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815107" name="Text Box 3">
            <a:extLst>
              <a:ext uri="{FF2B5EF4-FFF2-40B4-BE49-F238E27FC236}">
                <a16:creationId xmlns:a16="http://schemas.microsoft.com/office/drawing/2014/main" id="{A0476D31-295E-45C5-8709-9575BAB79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Радиус окружности равен 2. Через середину </a:t>
            </a:r>
            <a:r>
              <a:rPr lang="en-US" altLang="ru-RU" sz="3200" i="1" dirty="0"/>
              <a:t>C </a:t>
            </a:r>
            <a:r>
              <a:rPr lang="ru-RU" altLang="ru-RU" sz="3200" dirty="0"/>
              <a:t>радиуса проведена хорда </a:t>
            </a:r>
            <a:r>
              <a:rPr lang="en-US" altLang="ru-RU" sz="3200" i="1" dirty="0"/>
              <a:t>AB</a:t>
            </a:r>
            <a:r>
              <a:rPr lang="ru-RU" altLang="ru-RU" sz="3200" dirty="0"/>
              <a:t>. Найдите произведение отрезков </a:t>
            </a:r>
            <a:r>
              <a:rPr lang="en-US" altLang="ru-RU" sz="3200" i="1" dirty="0"/>
              <a:t>AC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BC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sp>
        <p:nvSpPr>
          <p:cNvPr id="815110" name="Text Box 6">
            <a:extLst>
              <a:ext uri="{FF2B5EF4-FFF2-40B4-BE49-F238E27FC236}">
                <a16:creationId xmlns:a16="http://schemas.microsoft.com/office/drawing/2014/main" id="{DCA21A54-3425-4E9B-9FEE-57AAC95A0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5738311"/>
            <a:ext cx="175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3.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C2325CD-9906-BC6B-AB29-ED6AF1604A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7308" y="2909425"/>
            <a:ext cx="3105583" cy="313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48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5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511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2">
            <a:extLst>
              <a:ext uri="{FF2B5EF4-FFF2-40B4-BE49-F238E27FC236}">
                <a16:creationId xmlns:a16="http://schemas.microsoft.com/office/drawing/2014/main" id="{BC472948-0D8E-4B9A-96E7-95227D7AAE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567299" name="Text Box 3">
            <a:extLst>
              <a:ext uri="{FF2B5EF4-FFF2-40B4-BE49-F238E27FC236}">
                <a16:creationId xmlns:a16="http://schemas.microsoft.com/office/drawing/2014/main" id="{02FC56FD-5A07-4377-BD93-317C1BF03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Две хорды окружности пересекаются. Одна из них точкой пересечения делится на отрезки 2 см и 8 см, а другая пополам. Найдите вторую хорду.</a:t>
            </a:r>
          </a:p>
        </p:txBody>
      </p:sp>
      <p:sp>
        <p:nvSpPr>
          <p:cNvPr id="567301" name="Text Box 5">
            <a:extLst>
              <a:ext uri="{FF2B5EF4-FFF2-40B4-BE49-F238E27FC236}">
                <a16:creationId xmlns:a16="http://schemas.microsoft.com/office/drawing/2014/main" id="{8F2220B8-E253-4C32-BBAD-E97193E3B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257800"/>
            <a:ext cx="495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8 см. </a:t>
            </a:r>
          </a:p>
        </p:txBody>
      </p:sp>
      <p:pic>
        <p:nvPicPr>
          <p:cNvPr id="567303" name="Picture 7">
            <a:extLst>
              <a:ext uri="{FF2B5EF4-FFF2-40B4-BE49-F238E27FC236}">
                <a16:creationId xmlns:a16="http://schemas.microsoft.com/office/drawing/2014/main" id="{C75CAEDB-8FC4-4823-932D-97AFAFA96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819400"/>
            <a:ext cx="2917825" cy="282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7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301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3817418</TotalTime>
  <Words>1602</Words>
  <Application>Microsoft Office PowerPoint</Application>
  <PresentationFormat>Экран (4:3)</PresentationFormat>
  <Paragraphs>142</Paragraphs>
  <Slides>28</Slides>
  <Notes>28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Arial</vt:lpstr>
      <vt:lpstr>Cambria Math</vt:lpstr>
      <vt:lpstr>Times New Roman</vt:lpstr>
      <vt:lpstr>Оформление по умолчанию</vt:lpstr>
      <vt:lpstr>Equation</vt:lpstr>
      <vt:lpstr>17,б. Подобие треугольников. Отрезки, связанные с окружностью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Презентация PowerPoint</vt:lpstr>
      <vt:lpstr>Упражнение 24</vt:lpstr>
      <vt:lpstr>Упражнение 22</vt:lpstr>
      <vt:lpstr>Упражнение 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161</cp:revision>
  <dcterms:created xsi:type="dcterms:W3CDTF">2008-04-30T05:51:18Z</dcterms:created>
  <dcterms:modified xsi:type="dcterms:W3CDTF">2025-01-18T17:01:59Z</dcterms:modified>
</cp:coreProperties>
</file>