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55" r:id="rId2"/>
    <p:sldId id="598" r:id="rId3"/>
    <p:sldId id="422" r:id="rId4"/>
    <p:sldId id="421" r:id="rId5"/>
    <p:sldId id="430" r:id="rId6"/>
    <p:sldId id="416" r:id="rId7"/>
    <p:sldId id="501" r:id="rId8"/>
    <p:sldId id="580" r:id="rId9"/>
    <p:sldId id="484" r:id="rId10"/>
    <p:sldId id="579" r:id="rId11"/>
    <p:sldId id="578" r:id="rId12"/>
    <p:sldId id="577" r:id="rId13"/>
    <p:sldId id="417" r:id="rId14"/>
    <p:sldId id="477" r:id="rId15"/>
    <p:sldId id="486" r:id="rId16"/>
    <p:sldId id="418" r:id="rId17"/>
    <p:sldId id="482" r:id="rId18"/>
    <p:sldId id="485" r:id="rId19"/>
    <p:sldId id="447" r:id="rId20"/>
    <p:sldId id="449" r:id="rId21"/>
    <p:sldId id="459" r:id="rId22"/>
    <p:sldId id="461" r:id="rId23"/>
    <p:sldId id="443" r:id="rId24"/>
    <p:sldId id="446" r:id="rId25"/>
    <p:sldId id="602" r:id="rId26"/>
    <p:sldId id="490" r:id="rId27"/>
    <p:sldId id="489" r:id="rId28"/>
    <p:sldId id="488" r:id="rId29"/>
    <p:sldId id="599" r:id="rId30"/>
    <p:sldId id="600" r:id="rId31"/>
    <p:sldId id="601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95" autoAdjust="0"/>
    <p:restoredTop sz="90929"/>
  </p:normalViewPr>
  <p:slideViewPr>
    <p:cSldViewPr>
      <p:cViewPr varScale="1">
        <p:scale>
          <a:sx n="95" d="100"/>
          <a:sy n="95" d="100"/>
        </p:scale>
        <p:origin x="27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55EE39B-C718-4010-B345-A77FB517F0B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177E93D-90B0-42BB-8862-EE5BABF350E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0E52CE99-B018-496E-B30A-836059DCB9F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BB26365-C108-4898-8057-B594FB09204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B910ECD-0D48-458C-B029-BFBA8A888A3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41BC8F1-5855-4D0C-9130-EB2683FD0C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9555F3-5005-4255-ADEC-6EECEF9322F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271859-3EDD-4B0E-801C-CF2C20620C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54F804-FDB4-49CE-8D04-9E1F38A27A0E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DFF098AB-A6B3-42E9-A277-02A8C838C6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3A461B3F-E812-4E2C-8321-A6A818E6AB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4D88BC-362E-443C-901F-1A6C086246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B2237B-0EB4-4542-A441-E82D139ECDAF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781314" name="Rectangle 2">
            <a:extLst>
              <a:ext uri="{FF2B5EF4-FFF2-40B4-BE49-F238E27FC236}">
                <a16:creationId xmlns:a16="http://schemas.microsoft.com/office/drawing/2014/main" id="{5B2BB659-A16A-493A-B157-9C5864C139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1315" name="Rectangle 3">
            <a:extLst>
              <a:ext uri="{FF2B5EF4-FFF2-40B4-BE49-F238E27FC236}">
                <a16:creationId xmlns:a16="http://schemas.microsoft.com/office/drawing/2014/main" id="{CD07770E-7A02-4C5B-9F86-AF3B5C7F41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444475-4F92-45E0-B89D-B4D106C7EF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3A3D3A-B977-44AA-9ED1-59766271B273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779266" name="Rectangle 2">
            <a:extLst>
              <a:ext uri="{FF2B5EF4-FFF2-40B4-BE49-F238E27FC236}">
                <a16:creationId xmlns:a16="http://schemas.microsoft.com/office/drawing/2014/main" id="{EB0C8E23-4649-4A92-875C-E1A49227BB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9267" name="Rectangle 3">
            <a:extLst>
              <a:ext uri="{FF2B5EF4-FFF2-40B4-BE49-F238E27FC236}">
                <a16:creationId xmlns:a16="http://schemas.microsoft.com/office/drawing/2014/main" id="{E6A662B3-B27E-46D5-899A-E45EECB445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B4DF76-E6B4-4E8F-87AE-DFC3DB7950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59BA87-C409-4489-872E-E4CC6633AAB6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777218" name="Rectangle 2">
            <a:extLst>
              <a:ext uri="{FF2B5EF4-FFF2-40B4-BE49-F238E27FC236}">
                <a16:creationId xmlns:a16="http://schemas.microsoft.com/office/drawing/2014/main" id="{4B97E595-3952-4277-B0F5-F9FEBB675C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7219" name="Rectangle 3">
            <a:extLst>
              <a:ext uri="{FF2B5EF4-FFF2-40B4-BE49-F238E27FC236}">
                <a16:creationId xmlns:a16="http://schemas.microsoft.com/office/drawing/2014/main" id="{7D7C6E87-2889-443F-A3E8-BCAC19B5ED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543E5D-D704-4093-8383-74764C9674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B423E8-2B41-449A-B53E-64DFBA126C7D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88FAC151-E424-45C3-A5C5-905419F445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C88395D8-2C1E-4146-972D-83EDD7849B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F2B39DA-2AAF-44F5-A83A-8978F3772B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61DC98-6BE4-4B2E-BD31-1C655A434828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521218" name="Rectangle 2">
            <a:extLst>
              <a:ext uri="{FF2B5EF4-FFF2-40B4-BE49-F238E27FC236}">
                <a16:creationId xmlns:a16="http://schemas.microsoft.com/office/drawing/2014/main" id="{C4D743A1-9753-47E5-B4BF-4549FC5945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>
            <a:extLst>
              <a:ext uri="{FF2B5EF4-FFF2-40B4-BE49-F238E27FC236}">
                <a16:creationId xmlns:a16="http://schemas.microsoft.com/office/drawing/2014/main" id="{B8148B37-F399-408A-918F-651EF19124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9DD137-6B99-4325-9F56-98BA8588FA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8B6AD0-C28B-4B82-8D21-F257AD7EF10E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43746" name="Rectangle 2">
            <a:extLst>
              <a:ext uri="{FF2B5EF4-FFF2-40B4-BE49-F238E27FC236}">
                <a16:creationId xmlns:a16="http://schemas.microsoft.com/office/drawing/2014/main" id="{5DFA5A71-CAEE-4548-A1C2-86F8A85CDA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3747" name="Rectangle 3">
            <a:extLst>
              <a:ext uri="{FF2B5EF4-FFF2-40B4-BE49-F238E27FC236}">
                <a16:creationId xmlns:a16="http://schemas.microsoft.com/office/drawing/2014/main" id="{BFF43EDF-1764-4840-A542-7B52F37E9D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D6AA7B-E368-4946-B55A-CE4FAF64A2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FC142F-6171-4462-B429-58B7E5B112BD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AC7E0AE5-C1CE-419E-B6D7-821A4D9DFC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44540EF1-8DD8-484B-BF84-2632CF0D57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A5A5D04-D794-435A-B950-DE67C86D66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97CF01-73C4-4E07-BDA4-E8F914C82EA5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531458" name="Rectangle 2">
            <a:extLst>
              <a:ext uri="{FF2B5EF4-FFF2-40B4-BE49-F238E27FC236}">
                <a16:creationId xmlns:a16="http://schemas.microsoft.com/office/drawing/2014/main" id="{6BFDB269-9846-4998-A187-0B5304E39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1459" name="Rectangle 3">
            <a:extLst>
              <a:ext uri="{FF2B5EF4-FFF2-40B4-BE49-F238E27FC236}">
                <a16:creationId xmlns:a16="http://schemas.microsoft.com/office/drawing/2014/main" id="{A10C0837-BC00-405F-89EE-282BBCC036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1D71AC-5111-44BA-82B9-40EE06E561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B7F53F-9CE3-42C7-9348-3B69C094DA82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541698" name="Rectangle 2">
            <a:extLst>
              <a:ext uri="{FF2B5EF4-FFF2-40B4-BE49-F238E27FC236}">
                <a16:creationId xmlns:a16="http://schemas.microsoft.com/office/drawing/2014/main" id="{BBA09671-B706-4F87-B6E4-C225333299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1699" name="Rectangle 3">
            <a:extLst>
              <a:ext uri="{FF2B5EF4-FFF2-40B4-BE49-F238E27FC236}">
                <a16:creationId xmlns:a16="http://schemas.microsoft.com/office/drawing/2014/main" id="{B01557E6-A74F-4560-A4F8-4C5D37D113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471503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F21EA00-0F39-4298-9535-F501949C02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4907AA-AA4E-4D36-9051-FD98E34E665A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648194" name="Rectangle 2">
            <a:extLst>
              <a:ext uri="{FF2B5EF4-FFF2-40B4-BE49-F238E27FC236}">
                <a16:creationId xmlns:a16="http://schemas.microsoft.com/office/drawing/2014/main" id="{959E1FB1-A0F1-4933-9DF9-A732B0C84F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8195" name="Rectangle 3">
            <a:extLst>
              <a:ext uri="{FF2B5EF4-FFF2-40B4-BE49-F238E27FC236}">
                <a16:creationId xmlns:a16="http://schemas.microsoft.com/office/drawing/2014/main" id="{9EC1BDBC-2FFA-4E86-AD75-192871B965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271859-3EDD-4B0E-801C-CF2C20620C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54F804-FDB4-49CE-8D04-9E1F38A27A0E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DFF098AB-A6B3-42E9-A277-02A8C838C6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3A461B3F-E812-4E2C-8321-A6A818E6AB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497208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1F491B-BD5E-4964-A148-A01DF49594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490F37-5228-4BFD-9CE1-FE2CADFB89F5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652290" name="Rectangle 2">
            <a:extLst>
              <a:ext uri="{FF2B5EF4-FFF2-40B4-BE49-F238E27FC236}">
                <a16:creationId xmlns:a16="http://schemas.microsoft.com/office/drawing/2014/main" id="{A454F0E9-9E91-4306-91EC-9B98398F57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2291" name="Rectangle 3">
            <a:extLst>
              <a:ext uri="{FF2B5EF4-FFF2-40B4-BE49-F238E27FC236}">
                <a16:creationId xmlns:a16="http://schemas.microsoft.com/office/drawing/2014/main" id="{749FD349-2D90-499E-AA05-050FA4C84E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7A6BF7-C925-45C1-AC0A-2B39CA8C87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DF7CF6-95E0-456A-91D4-BAB021B17CD5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672770" name="Rectangle 2">
            <a:extLst>
              <a:ext uri="{FF2B5EF4-FFF2-40B4-BE49-F238E27FC236}">
                <a16:creationId xmlns:a16="http://schemas.microsoft.com/office/drawing/2014/main" id="{E91FC273-1C51-4081-A758-822E02AFFC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2771" name="Rectangle 3">
            <a:extLst>
              <a:ext uri="{FF2B5EF4-FFF2-40B4-BE49-F238E27FC236}">
                <a16:creationId xmlns:a16="http://schemas.microsoft.com/office/drawing/2014/main" id="{5F967A4D-1766-469E-922E-7E7311BD71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771E3A-AF8A-4F25-A106-373B6FE09D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7B56A1-0BE6-4774-A8DD-0179069570F0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676866" name="Rectangle 2">
            <a:extLst>
              <a:ext uri="{FF2B5EF4-FFF2-40B4-BE49-F238E27FC236}">
                <a16:creationId xmlns:a16="http://schemas.microsoft.com/office/drawing/2014/main" id="{6404CC5D-4479-404F-907A-99C7F62C80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6867" name="Rectangle 3">
            <a:extLst>
              <a:ext uri="{FF2B5EF4-FFF2-40B4-BE49-F238E27FC236}">
                <a16:creationId xmlns:a16="http://schemas.microsoft.com/office/drawing/2014/main" id="{5BC7B970-09FA-4776-8F2D-4CF86F8E3B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001539-FEF5-4B33-99DA-CFB177FDC0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930EAD-8806-4688-911C-893E25AAD46D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640002" name="Rectangle 2">
            <a:extLst>
              <a:ext uri="{FF2B5EF4-FFF2-40B4-BE49-F238E27FC236}">
                <a16:creationId xmlns:a16="http://schemas.microsoft.com/office/drawing/2014/main" id="{2BA6FF49-A6CB-434C-AF58-3CC9044E0B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0003" name="Rectangle 3">
            <a:extLst>
              <a:ext uri="{FF2B5EF4-FFF2-40B4-BE49-F238E27FC236}">
                <a16:creationId xmlns:a16="http://schemas.microsoft.com/office/drawing/2014/main" id="{AE1E24F0-54BF-47DE-9A4C-21C3BE4361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8EFA0B-544A-42EC-834A-DA8909F2C8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56795E-9417-433A-B307-A7B6E0F02ED9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646146" name="Rectangle 2">
            <a:extLst>
              <a:ext uri="{FF2B5EF4-FFF2-40B4-BE49-F238E27FC236}">
                <a16:creationId xmlns:a16="http://schemas.microsoft.com/office/drawing/2014/main" id="{29ABC0DF-CCCE-4936-83D0-4C941D8CC1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6147" name="Rectangle 3">
            <a:extLst>
              <a:ext uri="{FF2B5EF4-FFF2-40B4-BE49-F238E27FC236}">
                <a16:creationId xmlns:a16="http://schemas.microsoft.com/office/drawing/2014/main" id="{F152F6D1-510F-4C0D-B867-E5C58417D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8EFA0B-544A-42EC-834A-DA8909F2C8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56795E-9417-433A-B307-A7B6E0F02ED9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646146" name="Rectangle 2">
            <a:extLst>
              <a:ext uri="{FF2B5EF4-FFF2-40B4-BE49-F238E27FC236}">
                <a16:creationId xmlns:a16="http://schemas.microsoft.com/office/drawing/2014/main" id="{29ABC0DF-CCCE-4936-83D0-4C941D8CC1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6147" name="Rectangle 3">
            <a:extLst>
              <a:ext uri="{FF2B5EF4-FFF2-40B4-BE49-F238E27FC236}">
                <a16:creationId xmlns:a16="http://schemas.microsoft.com/office/drawing/2014/main" id="{F152F6D1-510F-4C0D-B867-E5C58417D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840915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6FF71C-8927-4356-9B0E-357998EFF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F077EC-818D-4209-B111-CE6DD5DD5641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551938" name="Rectangle 2">
            <a:extLst>
              <a:ext uri="{FF2B5EF4-FFF2-40B4-BE49-F238E27FC236}">
                <a16:creationId xmlns:a16="http://schemas.microsoft.com/office/drawing/2014/main" id="{D30BB15E-5EA9-47DD-AE24-F046A4D34B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1939" name="Rectangle 3">
            <a:extLst>
              <a:ext uri="{FF2B5EF4-FFF2-40B4-BE49-F238E27FC236}">
                <a16:creationId xmlns:a16="http://schemas.microsoft.com/office/drawing/2014/main" id="{06200B61-E99E-47E2-8438-B951EFB367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485217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3515914-C9CB-45DC-9E86-1F6CD46B71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159537-B575-41B3-BEDF-C90F721AFF9A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549890" name="Rectangle 2">
            <a:extLst>
              <a:ext uri="{FF2B5EF4-FFF2-40B4-BE49-F238E27FC236}">
                <a16:creationId xmlns:a16="http://schemas.microsoft.com/office/drawing/2014/main" id="{B2E1C108-310D-4FCB-AD34-B46C0A117D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9891" name="Rectangle 3">
            <a:extLst>
              <a:ext uri="{FF2B5EF4-FFF2-40B4-BE49-F238E27FC236}">
                <a16:creationId xmlns:a16="http://schemas.microsoft.com/office/drawing/2014/main" id="{C2B62C51-B58C-4847-B331-609F03E71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863081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288E9E-9BD5-4955-8FFA-F897E0E4CC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2153B4-5E8E-4D20-8125-6B318D46746F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547842" name="Rectangle 2">
            <a:extLst>
              <a:ext uri="{FF2B5EF4-FFF2-40B4-BE49-F238E27FC236}">
                <a16:creationId xmlns:a16="http://schemas.microsoft.com/office/drawing/2014/main" id="{6BA1B241-B695-4640-934B-926FB64D1F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7843" name="Rectangle 3">
            <a:extLst>
              <a:ext uri="{FF2B5EF4-FFF2-40B4-BE49-F238E27FC236}">
                <a16:creationId xmlns:a16="http://schemas.microsoft.com/office/drawing/2014/main" id="{D34D8C99-CB5D-4CD4-89E2-4D453E4219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288E9E-9BD5-4955-8FFA-F897E0E4CC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2153B4-5E8E-4D20-8125-6B318D46746F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547842" name="Rectangle 2">
            <a:extLst>
              <a:ext uri="{FF2B5EF4-FFF2-40B4-BE49-F238E27FC236}">
                <a16:creationId xmlns:a16="http://schemas.microsoft.com/office/drawing/2014/main" id="{6BA1B241-B695-4640-934B-926FB64D1F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7843" name="Rectangle 3">
            <a:extLst>
              <a:ext uri="{FF2B5EF4-FFF2-40B4-BE49-F238E27FC236}">
                <a16:creationId xmlns:a16="http://schemas.microsoft.com/office/drawing/2014/main" id="{D34D8C99-CB5D-4CD4-89E2-4D453E4219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98241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E6DD86-A28E-4494-B9CC-71BDE8CB37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CEDBE-FAC1-4E8E-8B5D-1587A615442B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DE48D6F7-32FE-4D60-9121-93305B865A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4F9246FD-80CE-42B7-A4BC-B5E44C4854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288E9E-9BD5-4955-8FFA-F897E0E4CC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2153B4-5E8E-4D20-8125-6B318D46746F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547842" name="Rectangle 2">
            <a:extLst>
              <a:ext uri="{FF2B5EF4-FFF2-40B4-BE49-F238E27FC236}">
                <a16:creationId xmlns:a16="http://schemas.microsoft.com/office/drawing/2014/main" id="{6BA1B241-B695-4640-934B-926FB64D1F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7843" name="Rectangle 3">
            <a:extLst>
              <a:ext uri="{FF2B5EF4-FFF2-40B4-BE49-F238E27FC236}">
                <a16:creationId xmlns:a16="http://schemas.microsoft.com/office/drawing/2014/main" id="{D34D8C99-CB5D-4CD4-89E2-4D453E4219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3226950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288E9E-9BD5-4955-8FFA-F897E0E4CC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2153B4-5E8E-4D20-8125-6B318D46746F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547842" name="Rectangle 2">
            <a:extLst>
              <a:ext uri="{FF2B5EF4-FFF2-40B4-BE49-F238E27FC236}">
                <a16:creationId xmlns:a16="http://schemas.microsoft.com/office/drawing/2014/main" id="{6BA1B241-B695-4640-934B-926FB64D1F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7843" name="Rectangle 3">
            <a:extLst>
              <a:ext uri="{FF2B5EF4-FFF2-40B4-BE49-F238E27FC236}">
                <a16:creationId xmlns:a16="http://schemas.microsoft.com/office/drawing/2014/main" id="{D34D8C99-CB5D-4CD4-89E2-4D453E4219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72706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08344D6-AE53-4687-88AE-256A068951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5767E8-77FE-4496-BF10-2E5605862E97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383FF172-958B-4FD2-9B00-38A0252C1E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19C37AFB-CCAD-4B57-984C-8FD01CC25C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91221A6-4300-43ED-9736-C850CF2160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252FC7-0AD1-4484-80BC-521452FEEB49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418818" name="Rectangle 2">
            <a:extLst>
              <a:ext uri="{FF2B5EF4-FFF2-40B4-BE49-F238E27FC236}">
                <a16:creationId xmlns:a16="http://schemas.microsoft.com/office/drawing/2014/main" id="{F66C91A1-3638-4DF9-8610-DE4D64A0B7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E68B8DD3-A236-4752-8FF9-854B3AC273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16A5B0-812B-4F4D-ABAB-EA67C50C1D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10159B-252F-435A-9A27-017762501CCE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73B3CCBA-68B4-40D9-865D-51D2F629E1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82757A77-0706-4B41-9669-2C128D7B01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4B997D-5836-4E15-B735-BA8F708CB1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779F03-018C-4A67-B46C-7B31A30CCA3E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574466" name="Rectangle 2">
            <a:extLst>
              <a:ext uri="{FF2B5EF4-FFF2-40B4-BE49-F238E27FC236}">
                <a16:creationId xmlns:a16="http://schemas.microsoft.com/office/drawing/2014/main" id="{26D3E9DC-D619-40FD-AF88-E43BA7C206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4467" name="Rectangle 3">
            <a:extLst>
              <a:ext uri="{FF2B5EF4-FFF2-40B4-BE49-F238E27FC236}">
                <a16:creationId xmlns:a16="http://schemas.microsoft.com/office/drawing/2014/main" id="{F02498D3-8A55-47E0-99DC-454EF421CE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BE19CE-5918-4E30-9DCC-3B87D789B6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9B53E2-FED6-4CF4-B26B-AFB7F39CAB34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783362" name="Rectangle 2">
            <a:extLst>
              <a:ext uri="{FF2B5EF4-FFF2-40B4-BE49-F238E27FC236}">
                <a16:creationId xmlns:a16="http://schemas.microsoft.com/office/drawing/2014/main" id="{D2F4D63C-7AD8-409A-8633-C90F58A9DD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3363" name="Rectangle 3">
            <a:extLst>
              <a:ext uri="{FF2B5EF4-FFF2-40B4-BE49-F238E27FC236}">
                <a16:creationId xmlns:a16="http://schemas.microsoft.com/office/drawing/2014/main" id="{516B64BD-C0D9-4A9F-A7CF-3974F06191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826DA1-683D-4C6E-A316-991B7DA8C4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669CDC-B6B2-4476-8F1E-FE019F354398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535554" name="Rectangle 2">
            <a:extLst>
              <a:ext uri="{FF2B5EF4-FFF2-40B4-BE49-F238E27FC236}">
                <a16:creationId xmlns:a16="http://schemas.microsoft.com/office/drawing/2014/main" id="{CC600AE3-72B0-4740-98D4-7FFCE3ABA8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5555" name="Rectangle 3">
            <a:extLst>
              <a:ext uri="{FF2B5EF4-FFF2-40B4-BE49-F238E27FC236}">
                <a16:creationId xmlns:a16="http://schemas.microsoft.com/office/drawing/2014/main" id="{8D0B4DFE-2216-4A05-A1F6-C7EC47DE3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49027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725770-8600-4334-83E2-0A278B0A0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BC905C6-09AE-4F35-866D-0B8A20FA9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3D83F6-943D-4E8D-9F2E-D8ADA01D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DF21DD-83E6-4D83-88BC-68A9EF979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F58652-C778-4273-BD48-EABC18420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8709E-B136-4F37-8C79-F17184AC96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6009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41996F-F440-4A82-87EE-4E27E6D12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D181340-3ABF-4AC2-B153-801A2AAF8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D47FE3-4576-479D-AEEE-B905AFA66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494302-19FA-4A4E-8C47-4BD59DF6C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C365F8-65BC-483A-B445-F0A246C1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2C2D0-5ACF-4B77-A007-21E66FE2AE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85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534DFD4-E224-49BD-A556-4C3F3CE32C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C53DC9-ADB4-4F7C-9B9B-BC0314F39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CFDE13-756B-4204-9B95-0AE21F751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0E18DC-05BA-482D-B2AA-C7D8730CE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898403-7463-434E-8AFF-2D446DE11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51EA3-F580-4844-A70A-01ACFF983E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121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FCE072-C97E-46E4-A273-29D72151B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D376B5-BCF8-4051-B1E6-7101BA98B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B516B4-A6D7-4DFD-8677-9AC5522E7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06C8EB-FBA4-4959-A9E4-4241C96BA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37AAD1-A2ED-499C-BF2D-10674D64F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60854-4858-4807-B146-9DFBE75D24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6200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AA7ABF-2C0C-43B7-B5A4-46CCA0728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467B8E-EA48-4FEC-9E48-25A67AC02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1D20B6-37D1-4EE5-B209-824F5089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9598E4-4C2A-4525-BCC6-8C830AC78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76D44D-B8FD-43CB-908D-638C19123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0C873-A855-4212-B1BF-163B6672C6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551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BE28CD-087F-4BAD-8C00-38829158D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991EFB-1C76-4F99-840F-2B3A864769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3A22161-D04A-460C-BD3D-228366022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E3E701-0095-4EF2-930F-1856E52E6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7E1777E-C8AA-453B-9635-EB483C595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095E4D-0E0A-4AB2-BC42-9E18707AF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85884-D7AF-4319-9519-171A4CB747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150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FEB9F4-4804-43A5-B02B-CCE354DCE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172181-AC5E-4694-A906-E6E52EC12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2CFB0C3-9F84-47E2-A0E7-C4BC351BD7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2F3F2EA-3C75-4781-B066-0D8285F01F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61AC5B-E83F-4CD8-B04F-694FB490CA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222958D-CD47-44BA-9933-0F9603A6D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4A5CD7-DEF2-470F-9210-DD266D3CA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9FD0CE9-E19A-4356-B636-16E5AB64F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87241-E2EF-4052-92BA-3ABEE2D32F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570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DB33F9-F271-46E1-AE4B-E67794E19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500F6A2-BD46-411F-8184-C82D210C6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3A0E222-4F4F-47D1-9AD4-71A491EB2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3EEA6E9-E8EC-4272-B525-C095369E0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99ABE-E4CB-43CC-A4F6-944FDB7B7D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332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5C6CD71-460D-4380-8AE3-6B5589B14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F3E939E-FCF2-4951-99B0-7D6900282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CE77718-6371-4C29-A2D7-56D24C7B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2EC38-BB91-4F45-8825-2F3548A1D0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1579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E071FF-B68A-4859-B855-2EA1685B9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ECAF36-6F1B-4546-8462-BAD418DE4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104E1EE-B3A5-42AE-AB47-850E9E67C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3E03A5-0907-40DE-9D12-977A42A36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24D5B7-1D3A-48CD-82A3-3702B187F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453370-A3A0-4A5B-8D08-520D1849B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B1079-1415-4586-ABE5-91C44D7BDB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917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BC6B18-37C1-4313-A105-82A8F4B12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BB3261E-AC56-49F4-98A8-5F396E2FFA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1D4DE84-BFB7-454D-A313-361525E0C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5EC8F27-D2FD-4FB6-87F9-4B554E5FD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D13676-C11D-4522-AA6A-682D48372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DFABB7-9741-483F-9B57-918A08B5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BE72B-8FAF-4086-B079-E5E64CEB76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165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D0BB74D-B145-4FA2-BD27-4F3EA2A868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11971E-A052-470E-99FD-6299C4C13E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2E04C8B-CCFC-4B84-89E6-890ADA5882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5422E84-DEBC-480A-92E4-16826AEDD08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3831BF6-0ABA-4A33-BF53-4BEB597B4F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0880A8-D71C-4A19-8905-4A8AC497087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6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png"/><Relationship Id="rId4" Type="http://schemas.openxmlformats.org/officeDocument/2006/relationships/image" Target="../media/image24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7.png"/><Relationship Id="rId4" Type="http://schemas.openxmlformats.org/officeDocument/2006/relationships/image" Target="../media/image26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4.bin"/><Relationship Id="rId18" Type="http://schemas.openxmlformats.org/officeDocument/2006/relationships/image" Target="../media/image6.wmf"/><Relationship Id="rId21" Type="http://schemas.openxmlformats.org/officeDocument/2006/relationships/image" Target="../media/image7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5.bin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5.wmf"/><Relationship Id="rId20" Type="http://schemas.openxmlformats.org/officeDocument/2006/relationships/image" Target="../media/image6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4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5.bin"/><Relationship Id="rId4" Type="http://schemas.openxmlformats.org/officeDocument/2006/relationships/image" Target="../media/image4.pn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43C589A6-6FAE-4CAB-BD9E-88768FC4E0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908720"/>
            <a:ext cx="8153400" cy="2808312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17</a:t>
            </a:r>
            <a:r>
              <a:rPr lang="ru-RU" altLang="ru-RU" dirty="0">
                <a:solidFill>
                  <a:srgbClr val="FF3300"/>
                </a:solidFill>
              </a:rPr>
              <a:t>,а. Подобие треугольников. Первый признак подобия треугольников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>
            <a:extLst>
              <a:ext uri="{FF2B5EF4-FFF2-40B4-BE49-F238E27FC236}">
                <a16:creationId xmlns:a16="http://schemas.microsoft.com/office/drawing/2014/main" id="{6B2DEE81-CA80-408B-9F2D-DB8AB515D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780291" name="Text Box 3">
            <a:extLst>
              <a:ext uri="{FF2B5EF4-FFF2-40B4-BE49-F238E27FC236}">
                <a16:creationId xmlns:a16="http://schemas.microsoft.com/office/drawing/2014/main" id="{93B72946-6E5E-4E25-8214-AA13B04B6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треугольник </a:t>
            </a:r>
            <a:r>
              <a:rPr lang="en-US" altLang="ru-RU" sz="3200" i="1" dirty="0"/>
              <a:t>A’B’C’</a:t>
            </a:r>
            <a:r>
              <a:rPr lang="ru-RU" altLang="ru-RU" sz="3200" dirty="0"/>
              <a:t>, подобный данному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с коэффициентом подобия 2.</a:t>
            </a:r>
            <a:r>
              <a:rPr lang="en-US" altLang="ru-RU" sz="3200" i="1" dirty="0"/>
              <a:t> </a:t>
            </a:r>
            <a:endParaRPr lang="en-US" altLang="ru-RU" sz="3200" dirty="0"/>
          </a:p>
        </p:txBody>
      </p:sp>
      <p:pic>
        <p:nvPicPr>
          <p:cNvPr id="780292" name="Picture 4">
            <a:extLst>
              <a:ext uri="{FF2B5EF4-FFF2-40B4-BE49-F238E27FC236}">
                <a16:creationId xmlns:a16="http://schemas.microsoft.com/office/drawing/2014/main" id="{CA4CC673-B8D4-4190-8263-DC1AED490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80293" name="Group 5">
            <a:extLst>
              <a:ext uri="{FF2B5EF4-FFF2-40B4-BE49-F238E27FC236}">
                <a16:creationId xmlns:a16="http://schemas.microsoft.com/office/drawing/2014/main" id="{9223E654-B414-434D-84D1-AA038561AB73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286000"/>
            <a:ext cx="5167313" cy="3070225"/>
            <a:chOff x="576" y="1440"/>
            <a:chExt cx="3255" cy="1934"/>
          </a:xfrm>
        </p:grpSpPr>
        <p:sp>
          <p:nvSpPr>
            <p:cNvPr id="780294" name="Text Box 6">
              <a:extLst>
                <a:ext uri="{FF2B5EF4-FFF2-40B4-BE49-F238E27FC236}">
                  <a16:creationId xmlns:a16="http://schemas.microsoft.com/office/drawing/2014/main" id="{B05F1A8D-CECE-4DAC-9381-0203C6DA2A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2976"/>
              <a:ext cx="100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780295" name="Picture 7">
              <a:extLst>
                <a:ext uri="{FF2B5EF4-FFF2-40B4-BE49-F238E27FC236}">
                  <a16:creationId xmlns:a16="http://schemas.microsoft.com/office/drawing/2014/main" id="{BEE7F811-45A9-4F38-8B86-951709C8BE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440"/>
              <a:ext cx="1959" cy="1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>
            <a:extLst>
              <a:ext uri="{FF2B5EF4-FFF2-40B4-BE49-F238E27FC236}">
                <a16:creationId xmlns:a16="http://schemas.microsoft.com/office/drawing/2014/main" id="{12C25BB7-BE3C-4D6F-950B-6B72E1895F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778243" name="Text Box 3">
            <a:extLst>
              <a:ext uri="{FF2B5EF4-FFF2-40B4-BE49-F238E27FC236}">
                <a16:creationId xmlns:a16="http://schemas.microsoft.com/office/drawing/2014/main" id="{BA6B42D8-2013-4638-884C-ECB54104A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треугольник </a:t>
            </a:r>
            <a:r>
              <a:rPr lang="en-US" altLang="ru-RU" sz="3200" i="1" dirty="0"/>
              <a:t>A’B’C’</a:t>
            </a:r>
            <a:r>
              <a:rPr lang="ru-RU" altLang="ru-RU" sz="3200" dirty="0"/>
              <a:t>, подобный данному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с коэффициентом подобия 0,5.</a:t>
            </a:r>
            <a:r>
              <a:rPr lang="en-US" altLang="ru-RU" sz="3200" i="1" dirty="0"/>
              <a:t> </a:t>
            </a:r>
            <a:endParaRPr lang="en-US" altLang="ru-RU" sz="3200" dirty="0"/>
          </a:p>
        </p:txBody>
      </p:sp>
      <p:pic>
        <p:nvPicPr>
          <p:cNvPr id="778248" name="Picture 8">
            <a:extLst>
              <a:ext uri="{FF2B5EF4-FFF2-40B4-BE49-F238E27FC236}">
                <a16:creationId xmlns:a16="http://schemas.microsoft.com/office/drawing/2014/main" id="{1B30885E-4159-4912-A5A0-B368E982F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362200"/>
            <a:ext cx="3494088" cy="321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78250" name="Group 10">
            <a:extLst>
              <a:ext uri="{FF2B5EF4-FFF2-40B4-BE49-F238E27FC236}">
                <a16:creationId xmlns:a16="http://schemas.microsoft.com/office/drawing/2014/main" id="{56B28880-A120-4C24-8F9D-C446AF1A66C3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209800"/>
            <a:ext cx="5399088" cy="3375025"/>
            <a:chOff x="576" y="1392"/>
            <a:chExt cx="3401" cy="2126"/>
          </a:xfrm>
        </p:grpSpPr>
        <p:sp>
          <p:nvSpPr>
            <p:cNvPr id="778246" name="Text Box 6">
              <a:extLst>
                <a:ext uri="{FF2B5EF4-FFF2-40B4-BE49-F238E27FC236}">
                  <a16:creationId xmlns:a16="http://schemas.microsoft.com/office/drawing/2014/main" id="{BE907A40-470B-4667-8FD4-D84A48C3E3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2976"/>
              <a:ext cx="100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778249" name="Picture 9">
              <a:extLst>
                <a:ext uri="{FF2B5EF4-FFF2-40B4-BE49-F238E27FC236}">
                  <a16:creationId xmlns:a16="http://schemas.microsoft.com/office/drawing/2014/main" id="{C7703A7B-7133-4D07-AD0A-DB0E233516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392"/>
              <a:ext cx="2201" cy="21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>
            <a:extLst>
              <a:ext uri="{FF2B5EF4-FFF2-40B4-BE49-F238E27FC236}">
                <a16:creationId xmlns:a16="http://schemas.microsoft.com/office/drawing/2014/main" id="{D780F242-65C3-488F-A25C-1B4962E96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776195" name="Text Box 3">
            <a:extLst>
              <a:ext uri="{FF2B5EF4-FFF2-40B4-BE49-F238E27FC236}">
                <a16:creationId xmlns:a16="http://schemas.microsoft.com/office/drawing/2014/main" id="{6DF4106B-F802-4CC7-BBB8-F435494DD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Стороны треугольника равны 5 см, 8 см и 10 см. Найдите стороны подобного ему треугольника, если коэффициент подобия равен: а) </a:t>
            </a:r>
            <a:r>
              <a:rPr lang="ru-RU" altLang="ru-RU" sz="3200" dirty="0"/>
              <a:t>0,5</a:t>
            </a:r>
            <a:r>
              <a:rPr lang="ru-RU" altLang="ru-RU" sz="3200" dirty="0">
                <a:cs typeface="Times New Roman" panose="02020603050405020304" pitchFamily="18" charset="0"/>
              </a:rPr>
              <a:t>; б) 2.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776196" name="Text Box 4">
            <a:extLst>
              <a:ext uri="{FF2B5EF4-FFF2-40B4-BE49-F238E27FC236}">
                <a16:creationId xmlns:a16="http://schemas.microsoft.com/office/drawing/2014/main" id="{BFBA8BFA-2E51-40D8-9223-B5C18F4D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</a:t>
            </a:r>
            <a:r>
              <a:rPr lang="ru-RU" altLang="ru-RU" sz="3200"/>
              <a:t> </a:t>
            </a:r>
            <a:r>
              <a:rPr lang="ru-RU" altLang="ru-RU" sz="3200">
                <a:cs typeface="Times New Roman" panose="02020603050405020304" pitchFamily="18" charset="0"/>
              </a:rPr>
              <a:t>2,5 см, 4 см и 5 см; </a:t>
            </a:r>
          </a:p>
        </p:txBody>
      </p:sp>
      <p:sp>
        <p:nvSpPr>
          <p:cNvPr id="776197" name="Text Box 5">
            <a:extLst>
              <a:ext uri="{FF2B5EF4-FFF2-40B4-BE49-F238E27FC236}">
                <a16:creationId xmlns:a16="http://schemas.microsoft.com/office/drawing/2014/main" id="{591A824B-1E35-4387-BDFA-64D097D9C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2672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10 см, 16 см и 20 см.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6196" grpId="0" autoUpdateAnimBg="0"/>
      <p:bldP spid="77619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FD786637-D635-4358-B910-2031EFFC81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380931" name="Text Box 3">
            <a:extLst>
              <a:ext uri="{FF2B5EF4-FFF2-40B4-BE49-F238E27FC236}">
                <a16:creationId xmlns:a16="http://schemas.microsoft.com/office/drawing/2014/main" id="{641D1ECD-68A4-4504-A2F2-78BE6039A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Подобны ли прямоугольные треугольники, если у одного из них есть угол 40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а у другого 50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80932" name="Text Box 4">
            <a:extLst>
              <a:ext uri="{FF2B5EF4-FFF2-40B4-BE49-F238E27FC236}">
                <a16:creationId xmlns:a16="http://schemas.microsoft.com/office/drawing/2014/main" id="{839CF32D-5082-4D87-A540-A1AD19D5B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267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ACCCEB8A-0CA9-4B9A-B440-8B62B3CBA4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520195" name="Text Box 3">
            <a:extLst>
              <a:ext uri="{FF2B5EF4-FFF2-40B4-BE49-F238E27FC236}">
                <a16:creationId xmlns:a16="http://schemas.microsoft.com/office/drawing/2014/main" id="{250C758E-83FD-4938-98DA-DC1966BEE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Два треугольника подобны. Два угла одного треугольника равны 55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и 80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наименьший угол второго треугольника.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20196" name="Text Box 4">
            <a:extLst>
              <a:ext uri="{FF2B5EF4-FFF2-40B4-BE49-F238E27FC236}">
                <a16:creationId xmlns:a16="http://schemas.microsoft.com/office/drawing/2014/main" id="{4C06EF27-36FF-4BD7-933D-97C958A2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038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45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19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>
            <a:extLst>
              <a:ext uri="{FF2B5EF4-FFF2-40B4-BE49-F238E27FC236}">
                <a16:creationId xmlns:a16="http://schemas.microsoft.com/office/drawing/2014/main" id="{CB24E06A-871A-43CE-98D8-BB6B03193B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542723" name="Text Box 3">
            <a:extLst>
              <a:ext uri="{FF2B5EF4-FFF2-40B4-BE49-F238E27FC236}">
                <a16:creationId xmlns:a16="http://schemas.microsoft.com/office/drawing/2014/main" id="{35271F64-B0D9-4C10-9915-A4E80856F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подобных треугольниках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i="1" dirty="0">
                <a:cs typeface="Times New Roman" panose="02020603050405020304" pitchFamily="18" charset="0"/>
              </a:rPr>
              <a:t>В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i="1" dirty="0">
                <a:cs typeface="Times New Roman" panose="02020603050405020304" pitchFamily="18" charset="0"/>
              </a:rPr>
              <a:t>С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i="1" dirty="0">
                <a:cs typeface="Times New Roman" panose="02020603050405020304" pitchFamily="18" charset="0"/>
              </a:rPr>
              <a:t> АВ</a:t>
            </a:r>
            <a:r>
              <a:rPr lang="ru-RU" altLang="ru-RU" sz="3200" dirty="0">
                <a:cs typeface="Times New Roman" panose="02020603050405020304" pitchFamily="18" charset="0"/>
              </a:rPr>
              <a:t> = 8 см, </a:t>
            </a:r>
            <a:r>
              <a:rPr lang="ru-RU" altLang="ru-RU" sz="3200" i="1" dirty="0">
                <a:cs typeface="Times New Roman" panose="02020603050405020304" pitchFamily="18" charset="0"/>
              </a:rPr>
              <a:t>ВС</a:t>
            </a:r>
            <a:r>
              <a:rPr lang="ru-RU" altLang="ru-RU" sz="3200" dirty="0">
                <a:cs typeface="Times New Roman" panose="02020603050405020304" pitchFamily="18" charset="0"/>
              </a:rPr>
              <a:t> = 10 см,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i="1" dirty="0">
                <a:cs typeface="Times New Roman" panose="02020603050405020304" pitchFamily="18" charset="0"/>
              </a:rPr>
              <a:t>В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 = 5,6 см,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i="1" dirty="0">
                <a:cs typeface="Times New Roman" panose="02020603050405020304" pitchFamily="18" charset="0"/>
              </a:rPr>
              <a:t>С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 = 10,5 см. Найдите </a:t>
            </a:r>
            <a:r>
              <a:rPr lang="ru-RU" altLang="ru-RU" sz="3200" i="1" dirty="0">
                <a:cs typeface="Times New Roman" panose="02020603050405020304" pitchFamily="18" charset="0"/>
              </a:rPr>
              <a:t>АС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ru-RU" altLang="ru-RU" sz="3200" i="1" dirty="0">
                <a:cs typeface="Times New Roman" panose="02020603050405020304" pitchFamily="18" charset="0"/>
              </a:rPr>
              <a:t>В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i="1" dirty="0">
                <a:cs typeface="Times New Roman" panose="02020603050405020304" pitchFamily="18" charset="0"/>
              </a:rPr>
              <a:t>С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42724" name="Text Box 4">
            <a:extLst>
              <a:ext uri="{FF2B5EF4-FFF2-40B4-BE49-F238E27FC236}">
                <a16:creationId xmlns:a16="http://schemas.microsoft.com/office/drawing/2014/main" id="{1A640309-A5B6-40F0-BBC4-BE4E35A24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038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AC</a:t>
            </a:r>
            <a:r>
              <a:rPr lang="ru-RU" altLang="ru-RU" sz="3200" i="1">
                <a:cs typeface="Times New Roman" panose="02020603050405020304" pitchFamily="18" charset="0"/>
              </a:rPr>
              <a:t> = </a:t>
            </a:r>
            <a:r>
              <a:rPr lang="ru-RU" altLang="ru-RU" sz="3200">
                <a:cs typeface="Times New Roman" panose="02020603050405020304" pitchFamily="18" charset="0"/>
              </a:rPr>
              <a:t>15 см, </a:t>
            </a:r>
            <a:r>
              <a:rPr lang="en-US" altLang="ru-RU" sz="3200" i="1">
                <a:cs typeface="Times New Roman" panose="02020603050405020304" pitchFamily="18" charset="0"/>
              </a:rPr>
              <a:t>B</a:t>
            </a:r>
            <a:r>
              <a:rPr lang="ru-RU" altLang="ru-RU" sz="3200" baseline="-30000">
                <a:cs typeface="Times New Roman" panose="02020603050405020304" pitchFamily="18" charset="0"/>
              </a:rPr>
              <a:t>1</a:t>
            </a:r>
            <a:r>
              <a:rPr lang="en-US" altLang="ru-RU" sz="3200" i="1">
                <a:cs typeface="Times New Roman" panose="02020603050405020304" pitchFamily="18" charset="0"/>
              </a:rPr>
              <a:t>C</a:t>
            </a:r>
            <a:r>
              <a:rPr lang="ru-RU" altLang="ru-RU" sz="3200" baseline="-30000">
                <a:cs typeface="Times New Roman" panose="02020603050405020304" pitchFamily="18" charset="0"/>
              </a:rPr>
              <a:t>1</a:t>
            </a:r>
            <a:r>
              <a:rPr lang="ru-RU" altLang="ru-RU" sz="3200">
                <a:cs typeface="Times New Roman" panose="02020603050405020304" pitchFamily="18" charset="0"/>
              </a:rPr>
              <a:t> =</a:t>
            </a:r>
            <a:r>
              <a:rPr lang="ru-RU" altLang="ru-RU" sz="3200" i="1"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7 см.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91246411-4810-4F00-B52F-1BEB3B64D2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382980" name="Text Box 4">
            <a:extLst>
              <a:ext uri="{FF2B5EF4-FFF2-40B4-BE49-F238E27FC236}">
                <a16:creationId xmlns:a16="http://schemas.microsoft.com/office/drawing/2014/main" id="{26008CAE-E6A3-452E-8D0B-AF0ED6062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196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AC</a:t>
            </a:r>
            <a:r>
              <a:rPr lang="ru-RU" altLang="ru-RU" sz="3200" i="1">
                <a:cs typeface="Times New Roman" panose="02020603050405020304" pitchFamily="18" charset="0"/>
              </a:rPr>
              <a:t> = </a:t>
            </a:r>
            <a:r>
              <a:rPr lang="ru-RU" altLang="ru-RU" sz="3200">
                <a:cs typeface="Times New Roman" panose="02020603050405020304" pitchFamily="18" charset="0"/>
              </a:rPr>
              <a:t>4 м, </a:t>
            </a:r>
            <a:r>
              <a:rPr lang="en-US" altLang="ru-RU" sz="3200" i="1">
                <a:cs typeface="Times New Roman" panose="02020603050405020304" pitchFamily="18" charset="0"/>
              </a:rPr>
              <a:t>B</a:t>
            </a:r>
            <a:r>
              <a:rPr lang="ru-RU" altLang="ru-RU" sz="3200" baseline="-30000">
                <a:cs typeface="Times New Roman" panose="02020603050405020304" pitchFamily="18" charset="0"/>
              </a:rPr>
              <a:t>1</a:t>
            </a:r>
            <a:r>
              <a:rPr lang="en-US" altLang="ru-RU" sz="3200" i="1">
                <a:cs typeface="Times New Roman" panose="02020603050405020304" pitchFamily="18" charset="0"/>
              </a:rPr>
              <a:t>C</a:t>
            </a:r>
            <a:r>
              <a:rPr lang="ru-RU" altLang="ru-RU" sz="3200" baseline="-30000">
                <a:cs typeface="Times New Roman" panose="02020603050405020304" pitchFamily="18" charset="0"/>
              </a:rPr>
              <a:t>1</a:t>
            </a:r>
            <a:r>
              <a:rPr lang="ru-RU" altLang="ru-RU" sz="3200">
                <a:cs typeface="Times New Roman" panose="02020603050405020304" pitchFamily="18" charset="0"/>
              </a:rPr>
              <a:t> =</a:t>
            </a:r>
            <a:r>
              <a:rPr lang="ru-RU" altLang="ru-RU" sz="3200" i="1"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14 м.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2979" name="Text Box 3">
                <a:extLst>
                  <a:ext uri="{FF2B5EF4-FFF2-40B4-BE49-F238E27FC236}">
                    <a16:creationId xmlns:a16="http://schemas.microsoft.com/office/drawing/2014/main" id="{FCED633F-F1A1-4973-A02E-BA3DCCC1F9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85800"/>
                <a:ext cx="9144000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У треугольников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АВС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и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32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sz="32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С</a:t>
                </a:r>
                <a:r>
                  <a:rPr lang="ru-RU" altLang="ru-RU" sz="32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32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en-US" altLang="ru-RU" sz="32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32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 АВ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5 м,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ВС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7 м,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32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sz="32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10 м,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</a:t>
                </a:r>
                <a:r>
                  <a:rPr lang="ru-RU" altLang="ru-RU" sz="32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С</a:t>
                </a:r>
                <a:r>
                  <a:rPr lang="ru-RU" altLang="ru-RU" sz="32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8 м. Найдите остальные стороны треугольников.</a:t>
                </a:r>
              </a:p>
            </p:txBody>
          </p:sp>
        </mc:Choice>
        <mc:Fallback xmlns="">
          <p:sp>
            <p:nvSpPr>
              <p:cNvPr id="382979" name="Text Box 3">
                <a:extLst>
                  <a:ext uri="{FF2B5EF4-FFF2-40B4-BE49-F238E27FC236}">
                    <a16:creationId xmlns:a16="http://schemas.microsoft.com/office/drawing/2014/main" id="{FCED633F-F1A1-4973-A02E-BA3DCCC1F9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85800"/>
                <a:ext cx="9144000" cy="1569660"/>
              </a:xfrm>
              <a:prstGeom prst="rect">
                <a:avLst/>
              </a:prstGeom>
              <a:blipFill>
                <a:blip r:embed="rId4"/>
                <a:stretch>
                  <a:fillRect l="-1667" t="-5447" r="-1667" b="-112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82985" name="Object 9">
            <a:extLst>
              <a:ext uri="{FF2B5EF4-FFF2-40B4-BE49-F238E27FC236}">
                <a16:creationId xmlns:a16="http://schemas.microsoft.com/office/drawing/2014/main" id="{9A5A2C86-7A37-4CBC-9E44-2AB60BB8E2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3600" y="838200"/>
          <a:ext cx="304800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04560" imgH="291960" progId="Equation.DSMT4">
                  <p:embed/>
                </p:oleObj>
              </mc:Choice>
              <mc:Fallback>
                <p:oleObj name="Equation" r:id="rId5" imgW="304560" imgH="2919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838200"/>
                        <a:ext cx="304800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>
            <a:extLst>
              <a:ext uri="{FF2B5EF4-FFF2-40B4-BE49-F238E27FC236}">
                <a16:creationId xmlns:a16="http://schemas.microsoft.com/office/drawing/2014/main" id="{E88DB58B-4D76-4B1E-8A4D-1EF49EAB13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530435" name="Text Box 3">
            <a:extLst>
              <a:ext uri="{FF2B5EF4-FFF2-40B4-BE49-F238E27FC236}">
                <a16:creationId xmlns:a16="http://schemas.microsoft.com/office/drawing/2014/main" id="{07753C0C-4004-4F11-9F2E-E6109A703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Стороны треугольника относятся как 5:3:7. Найдите стороны подобного ему треугольника, у которого: а) периметр равен 45 см; б) меньшая сторона равна 5 см; в) большая сторона равна 7 см; г) разность большей и меньшей сторон составляет 2 см.</a:t>
            </a:r>
          </a:p>
        </p:txBody>
      </p:sp>
      <p:sp>
        <p:nvSpPr>
          <p:cNvPr id="530436" name="Text Box 4">
            <a:extLst>
              <a:ext uri="{FF2B5EF4-FFF2-40B4-BE49-F238E27FC236}">
                <a16:creationId xmlns:a16="http://schemas.microsoft.com/office/drawing/2014/main" id="{A34B4E66-F31A-4042-BC2F-FF3D93947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2672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15 см, 9 см, 21 см; </a:t>
            </a:r>
          </a:p>
        </p:txBody>
      </p:sp>
      <p:sp>
        <p:nvSpPr>
          <p:cNvPr id="530447" name="Text Box 15">
            <a:extLst>
              <a:ext uri="{FF2B5EF4-FFF2-40B4-BE49-F238E27FC236}">
                <a16:creationId xmlns:a16="http://schemas.microsoft.com/office/drawing/2014/main" id="{8000CB96-1BD4-4924-A933-5DE519A50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410200"/>
            <a:ext cx="624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5 см, 3 см, 7 см; </a:t>
            </a:r>
          </a:p>
        </p:txBody>
      </p:sp>
      <p:sp>
        <p:nvSpPr>
          <p:cNvPr id="530448" name="Text Box 16">
            <a:extLst>
              <a:ext uri="{FF2B5EF4-FFF2-40B4-BE49-F238E27FC236}">
                <a16:creationId xmlns:a16="http://schemas.microsoft.com/office/drawing/2014/main" id="{066FA5BA-9998-4013-BED6-ED3F1A77B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867400"/>
            <a:ext cx="624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г) 2,5 см, 1,5 см, 3,5 см. </a:t>
            </a:r>
          </a:p>
        </p:txBody>
      </p:sp>
      <p:grpSp>
        <p:nvGrpSpPr>
          <p:cNvPr id="530452" name="Group 20">
            <a:extLst>
              <a:ext uri="{FF2B5EF4-FFF2-40B4-BE49-F238E27FC236}">
                <a16:creationId xmlns:a16="http://schemas.microsoft.com/office/drawing/2014/main" id="{9E3E0F5E-ED83-41AE-96F3-1D9FAB73630C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4724400"/>
            <a:ext cx="6248400" cy="838200"/>
            <a:chOff x="912" y="2976"/>
            <a:chExt cx="3936" cy="528"/>
          </a:xfrm>
        </p:grpSpPr>
        <p:sp>
          <p:nvSpPr>
            <p:cNvPr id="530446" name="Text Box 14">
              <a:extLst>
                <a:ext uri="{FF2B5EF4-FFF2-40B4-BE49-F238E27FC236}">
                  <a16:creationId xmlns:a16="http://schemas.microsoft.com/office/drawing/2014/main" id="{4531B241-8F8C-45A2-B172-BF55EC8652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3024"/>
              <a:ext cx="39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 8 </a:t>
              </a:r>
              <a:r>
                <a:rPr lang="ru-RU" altLang="ru-RU" sz="3200"/>
                <a:t>   </a:t>
              </a:r>
              <a:r>
                <a:rPr lang="ru-RU" altLang="ru-RU" sz="3200">
                  <a:cs typeface="Times New Roman" panose="02020603050405020304" pitchFamily="18" charset="0"/>
                </a:rPr>
                <a:t>см, 5 см, </a:t>
              </a:r>
              <a:r>
                <a:rPr lang="ru-RU" altLang="ru-RU" sz="3200"/>
                <a:t>11    </a:t>
              </a:r>
              <a:r>
                <a:rPr lang="ru-RU" altLang="ru-RU" sz="3200">
                  <a:cs typeface="Times New Roman" panose="02020603050405020304" pitchFamily="18" charset="0"/>
                </a:rPr>
                <a:t>см; </a:t>
              </a:r>
              <a:endParaRPr lang="ru-RU" altLang="ru-RU"/>
            </a:p>
          </p:txBody>
        </p:sp>
        <p:graphicFrame>
          <p:nvGraphicFramePr>
            <p:cNvPr id="530449" name="Object 17">
              <a:extLst>
                <a:ext uri="{FF2B5EF4-FFF2-40B4-BE49-F238E27FC236}">
                  <a16:creationId xmlns:a16="http://schemas.microsoft.com/office/drawing/2014/main" id="{E40E7446-1C69-4A99-B0C2-B9C4FD4472B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92" y="2976"/>
            <a:ext cx="152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41200" imgH="838080" progId="Equation.DSMT4">
                    <p:embed/>
                  </p:oleObj>
                </mc:Choice>
                <mc:Fallback>
                  <p:oleObj name="Equation" r:id="rId3" imgW="241200" imgH="83808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2976"/>
                          <a:ext cx="152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0450" name="Object 18">
              <a:extLst>
                <a:ext uri="{FF2B5EF4-FFF2-40B4-BE49-F238E27FC236}">
                  <a16:creationId xmlns:a16="http://schemas.microsoft.com/office/drawing/2014/main" id="{E1489F26-E7C1-4CB8-B0B4-28C4A5261D1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928" y="2976"/>
            <a:ext cx="168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66400" imgH="838080" progId="Equation.DSMT4">
                    <p:embed/>
                  </p:oleObj>
                </mc:Choice>
                <mc:Fallback>
                  <p:oleObj name="Equation" r:id="rId5" imgW="266400" imgH="838080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8" y="2976"/>
                          <a:ext cx="168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0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0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36" grpId="0" autoUpdateAnimBg="0"/>
      <p:bldP spid="530447" grpId="0" autoUpdateAnimBg="0"/>
      <p:bldP spid="53044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1026">
            <a:extLst>
              <a:ext uri="{FF2B5EF4-FFF2-40B4-BE49-F238E27FC236}">
                <a16:creationId xmlns:a16="http://schemas.microsoft.com/office/drawing/2014/main" id="{4B8B91E7-3541-4E61-876D-4A96C12836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540675" name="Text Box 1027">
            <a:extLst>
              <a:ext uri="{FF2B5EF4-FFF2-40B4-BE49-F238E27FC236}">
                <a16:creationId xmlns:a16="http://schemas.microsoft.com/office/drawing/2014/main" id="{F2C44215-A382-4AAD-820E-59B9AB2FA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916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 двух равнобедренных треугольников углы между боковыми сторонами равны. Боковая сторона и основание одного треугольника равны соответственно 17 см и 10 см, основание другого равно 8 см. Найдите его боковую сторону.</a:t>
            </a:r>
          </a:p>
        </p:txBody>
      </p:sp>
      <p:sp>
        <p:nvSpPr>
          <p:cNvPr id="540676" name="Text Box 1028">
            <a:extLst>
              <a:ext uri="{FF2B5EF4-FFF2-40B4-BE49-F238E27FC236}">
                <a16:creationId xmlns:a16="http://schemas.microsoft.com/office/drawing/2014/main" id="{53AA2D61-787E-4892-AEF8-DFBCF1AF3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6482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13,6 см. </a:t>
            </a:r>
          </a:p>
        </p:txBody>
      </p:sp>
    </p:spTree>
    <p:extLst>
      <p:ext uri="{BB962C8B-B14F-4D97-AF65-F5344CB8AC3E}">
        <p14:creationId xmlns:p14="http://schemas.microsoft.com/office/powerpoint/2010/main" val="89746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>
            <a:extLst>
              <a:ext uri="{FF2B5EF4-FFF2-40B4-BE49-F238E27FC236}">
                <a16:creationId xmlns:a16="http://schemas.microsoft.com/office/drawing/2014/main" id="{BDC0C62B-1264-4FC2-91A1-6831638A74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647171" name="Text Box 3">
            <a:extLst>
              <a:ext uri="{FF2B5EF4-FFF2-40B4-BE49-F238E27FC236}">
                <a16:creationId xmlns:a16="http://schemas.microsoft.com/office/drawing/2014/main" id="{AC7B62B1-65BB-4E6B-9F87-ED3F12F34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рисунке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CE = </a:t>
            </a:r>
            <a:r>
              <a:rPr lang="ru-RU" altLang="ru-RU" sz="3200" dirty="0"/>
              <a:t>8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CD = </a:t>
            </a:r>
            <a:r>
              <a:rPr lang="ru-RU" altLang="ru-RU" sz="3200" dirty="0"/>
              <a:t>6</a:t>
            </a:r>
            <a:r>
              <a:rPr lang="en-US" altLang="ru-RU" sz="3200" dirty="0">
                <a:cs typeface="Times New Roman" panose="02020603050405020304" pitchFamily="18" charset="0"/>
              </a:rPr>
              <a:t>,  </a:t>
            </a:r>
            <a:r>
              <a:rPr lang="en-US" altLang="ru-RU" sz="3200" i="1" dirty="0">
                <a:cs typeface="Times New Roman" panose="02020603050405020304" pitchFamily="18" charset="0"/>
              </a:rPr>
              <a:t>BC = </a:t>
            </a:r>
            <a:r>
              <a:rPr lang="ru-RU" altLang="ru-RU" sz="3200" dirty="0"/>
              <a:t>12</a:t>
            </a:r>
            <a:r>
              <a:rPr lang="en-US" altLang="ru-RU" sz="3200" dirty="0">
                <a:cs typeface="Times New Roman" panose="02020603050405020304" pitchFamily="18" charset="0"/>
              </a:rPr>
              <a:t>,</a:t>
            </a:r>
            <a:r>
              <a:rPr lang="en-US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угол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BAC </a:t>
            </a:r>
            <a:r>
              <a:rPr lang="ru-RU" altLang="ru-RU" sz="3200" dirty="0">
                <a:cs typeface="Times New Roman" panose="02020603050405020304" pitchFamily="18" charset="0"/>
              </a:rPr>
              <a:t>равен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углу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EDC</a:t>
            </a:r>
            <a:r>
              <a:rPr lang="en-US" altLang="ru-RU" sz="3200" dirty="0">
                <a:cs typeface="Times New Roman" panose="02020603050405020304" pitchFamily="18" charset="0"/>
              </a:rPr>
              <a:t>. 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647172" name="Text Box 4">
            <a:extLst>
              <a:ext uri="{FF2B5EF4-FFF2-40B4-BE49-F238E27FC236}">
                <a16:creationId xmlns:a16="http://schemas.microsoft.com/office/drawing/2014/main" id="{30CFF1F8-87D9-490E-9217-479026564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9.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47173" name="Picture 5">
            <a:extLst>
              <a:ext uri="{FF2B5EF4-FFF2-40B4-BE49-F238E27FC236}">
                <a16:creationId xmlns:a16="http://schemas.microsoft.com/office/drawing/2014/main" id="{65C33506-DA37-4CF7-AA21-D8796A0F7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362200"/>
            <a:ext cx="274320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91" name="Text Box 35">
            <a:extLst>
              <a:ext uri="{FF2B5EF4-FFF2-40B4-BE49-F238E27FC236}">
                <a16:creationId xmlns:a16="http://schemas.microsoft.com/office/drawing/2014/main" id="{E9E504B1-5C92-4E2A-B111-3D81A523E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3926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Два треугольника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подобными</a:t>
            </a:r>
            <a:r>
              <a:rPr lang="ru-RU" altLang="ru-RU" sz="2800" dirty="0">
                <a:cs typeface="Times New Roman" panose="02020603050405020304" pitchFamily="18" charset="0"/>
              </a:rPr>
              <a:t>, если углы одного соответственно равны углам другого и соответствующие стороны пропорциональны. Коэффициент пропорциональности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коэффициентом подобия.</a:t>
            </a:r>
          </a:p>
        </p:txBody>
      </p:sp>
      <p:pic>
        <p:nvPicPr>
          <p:cNvPr id="249916" name="Picture 60">
            <a:extLst>
              <a:ext uri="{FF2B5EF4-FFF2-40B4-BE49-F238E27FC236}">
                <a16:creationId xmlns:a16="http://schemas.microsoft.com/office/drawing/2014/main" id="{AEB899DC-2D0F-455B-B7BA-34B5BA4EE0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700" y="3885890"/>
            <a:ext cx="5407025" cy="220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9918" name="Text Box 62">
                <a:extLst>
                  <a:ext uri="{FF2B5EF4-FFF2-40B4-BE49-F238E27FC236}">
                    <a16:creationId xmlns:a16="http://schemas.microsoft.com/office/drawing/2014/main" id="{29369E35-B729-49EA-9040-7DC65ABE11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321189"/>
                <a:ext cx="9144000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Таким образом, треугольник 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АВС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подобен треугольнику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С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если</a:t>
                </a:r>
                <a:r>
                  <a:rPr lang="ru-RU" altLang="ru-RU" sz="2800" dirty="0"/>
                  <a:t> </a:t>
                </a:r>
                <a14:m>
                  <m:oMath xmlns:m="http://schemas.openxmlformats.org/officeDocument/2006/math">
                    <m:r>
                      <a:rPr lang="ru-RU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altLang="ru-RU" sz="2800" i="1" dirty="0">
                    <a:cs typeface="Times New Roman" panose="02020603050405020304" pitchFamily="18" charset="0"/>
                  </a:rPr>
                  <a:t>C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и  </a:t>
                </a:r>
                <a:r>
                  <a:rPr lang="ru-RU" altLang="ru-RU" sz="2800" dirty="0"/>
                  <a:t>       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/>
                  <a:t>                          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где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k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– коэффициент подобия.</a:t>
                </a:r>
              </a:p>
            </p:txBody>
          </p:sp>
        </mc:Choice>
        <mc:Fallback xmlns="">
          <p:sp>
            <p:nvSpPr>
              <p:cNvPr id="249918" name="Text Box 62">
                <a:extLst>
                  <a:ext uri="{FF2B5EF4-FFF2-40B4-BE49-F238E27FC236}">
                    <a16:creationId xmlns:a16="http://schemas.microsoft.com/office/drawing/2014/main" id="{29369E35-B729-49EA-9040-7DC65ABE11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321189"/>
                <a:ext cx="9144000" cy="1384995"/>
              </a:xfrm>
              <a:prstGeom prst="rect">
                <a:avLst/>
              </a:prstGeom>
              <a:blipFill>
                <a:blip r:embed="rId5"/>
                <a:stretch>
                  <a:fillRect l="-1333" t="-4846" r="-1333" b="-114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9920" name="Object 64">
            <a:extLst>
              <a:ext uri="{FF2B5EF4-FFF2-40B4-BE49-F238E27FC236}">
                <a16:creationId xmlns:a16="http://schemas.microsoft.com/office/drawing/2014/main" id="{2365EA53-AF3B-4324-AD69-7A9CD4D3D0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8288653"/>
              </p:ext>
            </p:extLst>
          </p:nvPr>
        </p:nvGraphicFramePr>
        <p:xfrm>
          <a:off x="711572" y="3212976"/>
          <a:ext cx="2691656" cy="67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946240" imgH="736560" progId="Equation.DSMT4">
                  <p:embed/>
                </p:oleObj>
              </mc:Choice>
              <mc:Fallback>
                <p:oleObj name="Equation" r:id="rId6" imgW="2946240" imgH="736560" progId="Equation.DSMT4">
                  <p:embed/>
                  <p:pic>
                    <p:nvPicPr>
                      <p:cNvPr id="249920" name="Object 64">
                        <a:extLst>
                          <a:ext uri="{FF2B5EF4-FFF2-40B4-BE49-F238E27FC236}">
                            <a16:creationId xmlns:a16="http://schemas.microsoft.com/office/drawing/2014/main" id="{2365EA53-AF3B-4324-AD69-7A9CD4D3D0A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72" y="3212976"/>
                        <a:ext cx="2691656" cy="6729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5965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>
            <a:extLst>
              <a:ext uri="{FF2B5EF4-FFF2-40B4-BE49-F238E27FC236}">
                <a16:creationId xmlns:a16="http://schemas.microsoft.com/office/drawing/2014/main" id="{6D78E88A-5E63-43BF-A865-D42113E7D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651267" name="Text Box 3">
            <a:extLst>
              <a:ext uri="{FF2B5EF4-FFF2-40B4-BE49-F238E27FC236}">
                <a16:creationId xmlns:a16="http://schemas.microsoft.com/office/drawing/2014/main" id="{C13FB75D-A647-427C-ACD9-69A0F2BEB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рисунке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DE = </a:t>
            </a:r>
            <a:r>
              <a:rPr lang="ru-RU" altLang="ru-RU" sz="3200" dirty="0"/>
              <a:t>10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CE = </a:t>
            </a:r>
            <a:r>
              <a:rPr lang="ru-RU" altLang="ru-RU" sz="3200" dirty="0"/>
              <a:t>8</a:t>
            </a:r>
            <a:r>
              <a:rPr lang="en-US" altLang="ru-RU" sz="3200" dirty="0">
                <a:cs typeface="Times New Roman" panose="02020603050405020304" pitchFamily="18" charset="0"/>
              </a:rPr>
              <a:t>,  </a:t>
            </a:r>
            <a:r>
              <a:rPr lang="en-US" altLang="ru-RU" sz="3200" i="1" dirty="0">
                <a:cs typeface="Times New Roman" panose="02020603050405020304" pitchFamily="18" charset="0"/>
              </a:rPr>
              <a:t>BC = </a:t>
            </a:r>
            <a:r>
              <a:rPr lang="ru-RU" altLang="ru-RU" sz="3200" dirty="0"/>
              <a:t>12</a:t>
            </a:r>
            <a:r>
              <a:rPr lang="en-US" altLang="ru-RU" sz="3200" dirty="0">
                <a:cs typeface="Times New Roman" panose="02020603050405020304" pitchFamily="18" charset="0"/>
              </a:rPr>
              <a:t>,</a:t>
            </a:r>
            <a:r>
              <a:rPr lang="en-US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угол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BAC </a:t>
            </a:r>
            <a:r>
              <a:rPr lang="ru-RU" altLang="ru-RU" sz="3200" dirty="0">
                <a:cs typeface="Times New Roman" panose="02020603050405020304" pitchFamily="18" charset="0"/>
              </a:rPr>
              <a:t>равен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углу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EDC</a:t>
            </a:r>
            <a:r>
              <a:rPr lang="en-US" altLang="ru-RU" sz="3200" dirty="0">
                <a:cs typeface="Times New Roman" panose="02020603050405020304" pitchFamily="18" charset="0"/>
              </a:rPr>
              <a:t>. 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651268" name="Text Box 4">
            <a:extLst>
              <a:ext uri="{FF2B5EF4-FFF2-40B4-BE49-F238E27FC236}">
                <a16:creationId xmlns:a16="http://schemas.microsoft.com/office/drawing/2014/main" id="{0326DE0A-97EB-4CE0-AC00-7CC90D36A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15.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51269" name="Picture 5">
            <a:extLst>
              <a:ext uri="{FF2B5EF4-FFF2-40B4-BE49-F238E27FC236}">
                <a16:creationId xmlns:a16="http://schemas.microsoft.com/office/drawing/2014/main" id="{09D5CB81-D2D2-45EE-8A8B-497804DD5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362200"/>
            <a:ext cx="274320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6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>
            <a:extLst>
              <a:ext uri="{FF2B5EF4-FFF2-40B4-BE49-F238E27FC236}">
                <a16:creationId xmlns:a16="http://schemas.microsoft.com/office/drawing/2014/main" id="{79BF50FC-5080-4F1B-A065-FD0C78BD15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671747" name="Text Box 3">
            <a:extLst>
              <a:ext uri="{FF2B5EF4-FFF2-40B4-BE49-F238E27FC236}">
                <a16:creationId xmlns:a16="http://schemas.microsoft.com/office/drawing/2014/main" id="{D24AFDDB-0231-400B-8839-02C669A05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На рисунке </a:t>
            </a:r>
            <a:r>
              <a:rPr lang="en-US" altLang="ru-RU" sz="3200" i="1">
                <a:cs typeface="Times New Roman" panose="02020603050405020304" pitchFamily="18" charset="0"/>
              </a:rPr>
              <a:t>CE</a:t>
            </a:r>
            <a:r>
              <a:rPr lang="ru-RU" altLang="ru-RU" sz="3200" i="1">
                <a:cs typeface="Times New Roman" panose="02020603050405020304" pitchFamily="18" charset="0"/>
              </a:rPr>
              <a:t> = </a:t>
            </a:r>
            <a:r>
              <a:rPr lang="ru-RU" altLang="ru-RU" sz="3200"/>
              <a:t>4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DE</a:t>
            </a:r>
            <a:r>
              <a:rPr lang="ru-RU" altLang="ru-RU" sz="3200" i="1">
                <a:cs typeface="Times New Roman" panose="02020603050405020304" pitchFamily="18" charset="0"/>
              </a:rPr>
              <a:t> = </a:t>
            </a:r>
            <a:r>
              <a:rPr lang="ru-RU" altLang="ru-RU" sz="3200"/>
              <a:t>6</a:t>
            </a:r>
            <a:r>
              <a:rPr lang="ru-RU" altLang="ru-RU" sz="3200">
                <a:cs typeface="Times New Roman" panose="02020603050405020304" pitchFamily="18" charset="0"/>
              </a:rPr>
              <a:t>,  </a:t>
            </a:r>
            <a:r>
              <a:rPr lang="en-US" altLang="ru-RU" sz="3200" i="1">
                <a:cs typeface="Times New Roman" panose="02020603050405020304" pitchFamily="18" charset="0"/>
              </a:rPr>
              <a:t>AE</a:t>
            </a:r>
            <a:r>
              <a:rPr lang="ru-RU" altLang="ru-RU" sz="3200" i="1">
                <a:cs typeface="Times New Roman" panose="02020603050405020304" pitchFamily="18" charset="0"/>
              </a:rPr>
              <a:t> = </a:t>
            </a:r>
            <a:r>
              <a:rPr lang="ru-RU" altLang="ru-RU" sz="3200"/>
              <a:t>12</a:t>
            </a:r>
            <a:r>
              <a:rPr lang="ru-RU" altLang="ru-RU" sz="3200">
                <a:cs typeface="Times New Roman" panose="02020603050405020304" pitchFamily="18" charset="0"/>
              </a:rPr>
              <a:t>,  </a:t>
            </a:r>
            <a:r>
              <a:rPr lang="en-US" altLang="ru-RU" sz="3200" i="1">
                <a:cs typeface="Times New Roman" panose="02020603050405020304" pitchFamily="18" charset="0"/>
              </a:rPr>
              <a:t>AB </a:t>
            </a:r>
            <a:r>
              <a:rPr lang="ru-RU" altLang="ru-RU" sz="3200">
                <a:cs typeface="Times New Roman" panose="02020603050405020304" pitchFamily="18" charset="0"/>
              </a:rPr>
              <a:t>параллельна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>
                <a:cs typeface="Times New Roman" panose="02020603050405020304" pitchFamily="18" charset="0"/>
              </a:rPr>
              <a:t>. Найдите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BE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671748" name="Text Box 4">
            <a:extLst>
              <a:ext uri="{FF2B5EF4-FFF2-40B4-BE49-F238E27FC236}">
                <a16:creationId xmlns:a16="http://schemas.microsoft.com/office/drawing/2014/main" id="{1A8C4719-82E5-4AA9-960D-20232AB20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8.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71749" name="Picture 5">
            <a:extLst>
              <a:ext uri="{FF2B5EF4-FFF2-40B4-BE49-F238E27FC236}">
                <a16:creationId xmlns:a16="http://schemas.microsoft.com/office/drawing/2014/main" id="{603E94D5-2B0B-447C-BBC7-C081C518E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3600"/>
            <a:ext cx="25908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4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>
            <a:extLst>
              <a:ext uri="{FF2B5EF4-FFF2-40B4-BE49-F238E27FC236}">
                <a16:creationId xmlns:a16="http://schemas.microsoft.com/office/drawing/2014/main" id="{2DE72465-B3E0-40D2-BCFA-69281E12D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675843" name="Text Box 3">
            <a:extLst>
              <a:ext uri="{FF2B5EF4-FFF2-40B4-BE49-F238E27FC236}">
                <a16:creationId xmlns:a16="http://schemas.microsoft.com/office/drawing/2014/main" id="{8E229504-1423-461D-AD15-A17931FD3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На рисунке </a:t>
            </a:r>
            <a:r>
              <a:rPr lang="en-US" altLang="ru-RU" sz="3200" i="1">
                <a:cs typeface="Times New Roman" panose="02020603050405020304" pitchFamily="18" charset="0"/>
              </a:rPr>
              <a:t>CE</a:t>
            </a:r>
            <a:r>
              <a:rPr lang="ru-RU" altLang="ru-RU" sz="3200" i="1">
                <a:cs typeface="Times New Roman" panose="02020603050405020304" pitchFamily="18" charset="0"/>
              </a:rPr>
              <a:t> = </a:t>
            </a:r>
            <a:r>
              <a:rPr lang="ru-RU" altLang="ru-RU" sz="3200"/>
              <a:t>4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 i="1">
                <a:cs typeface="Times New Roman" panose="02020603050405020304" pitchFamily="18" charset="0"/>
              </a:rPr>
              <a:t> = </a:t>
            </a:r>
            <a:r>
              <a:rPr lang="ru-RU" altLang="ru-RU" sz="3200"/>
              <a:t>5</a:t>
            </a:r>
            <a:r>
              <a:rPr lang="ru-RU" altLang="ru-RU" sz="3200">
                <a:cs typeface="Times New Roman" panose="02020603050405020304" pitchFamily="18" charset="0"/>
              </a:rPr>
              <a:t>,  </a:t>
            </a:r>
            <a:r>
              <a:rPr lang="en-US" altLang="ru-RU" sz="3200" i="1">
                <a:cs typeface="Times New Roman" panose="02020603050405020304" pitchFamily="18" charset="0"/>
              </a:rPr>
              <a:t>BE</a:t>
            </a:r>
            <a:r>
              <a:rPr lang="ru-RU" altLang="ru-RU" sz="3200" i="1">
                <a:cs typeface="Times New Roman" panose="02020603050405020304" pitchFamily="18" charset="0"/>
              </a:rPr>
              <a:t> = </a:t>
            </a:r>
            <a:r>
              <a:rPr lang="ru-RU" altLang="ru-RU" sz="3200"/>
              <a:t>8</a:t>
            </a:r>
            <a:r>
              <a:rPr lang="ru-RU" altLang="ru-RU" sz="3200">
                <a:cs typeface="Times New Roman" panose="02020603050405020304" pitchFamily="18" charset="0"/>
              </a:rPr>
              <a:t>,  </a:t>
            </a:r>
            <a:r>
              <a:rPr lang="en-US" altLang="ru-RU" sz="3200" i="1">
                <a:cs typeface="Times New Roman" panose="02020603050405020304" pitchFamily="18" charset="0"/>
              </a:rPr>
              <a:t>AB </a:t>
            </a:r>
            <a:r>
              <a:rPr lang="ru-RU" altLang="ru-RU" sz="3200">
                <a:cs typeface="Times New Roman" panose="02020603050405020304" pitchFamily="18" charset="0"/>
              </a:rPr>
              <a:t>параллельна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>
                <a:cs typeface="Times New Roman" panose="02020603050405020304" pitchFamily="18" charset="0"/>
              </a:rPr>
              <a:t>. Найдите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675844" name="Text Box 4">
            <a:extLst>
              <a:ext uri="{FF2B5EF4-FFF2-40B4-BE49-F238E27FC236}">
                <a16:creationId xmlns:a16="http://schemas.microsoft.com/office/drawing/2014/main" id="{83BEBE68-9A2C-4B60-9745-6801D1624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10.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75845" name="Picture 5">
            <a:extLst>
              <a:ext uri="{FF2B5EF4-FFF2-40B4-BE49-F238E27FC236}">
                <a16:creationId xmlns:a16="http://schemas.microsoft.com/office/drawing/2014/main" id="{7A08D2CE-22B2-4231-88AF-26DEF7C0E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3600"/>
            <a:ext cx="25908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4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>
            <a:extLst>
              <a:ext uri="{FF2B5EF4-FFF2-40B4-BE49-F238E27FC236}">
                <a16:creationId xmlns:a16="http://schemas.microsoft.com/office/drawing/2014/main" id="{501003E8-32E1-42B2-ADC2-198540D250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638979" name="Text Box 3">
            <a:extLst>
              <a:ext uri="{FF2B5EF4-FFF2-40B4-BE49-F238E27FC236}">
                <a16:creationId xmlns:a16="http://schemas.microsoft.com/office/drawing/2014/main" id="{4A60E35F-8CA5-4D56-8AA1-064F21433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На рисунке </a:t>
            </a:r>
            <a:r>
              <a:rPr lang="en-US" altLang="ru-RU" sz="2800" i="1">
                <a:cs typeface="Times New Roman" panose="02020603050405020304" pitchFamily="18" charset="0"/>
              </a:rPr>
              <a:t>AB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4, </a:t>
            </a:r>
            <a:r>
              <a:rPr lang="en-US" altLang="ru-RU" sz="2800" i="1">
                <a:cs typeface="Times New Roman" panose="02020603050405020304" pitchFamily="18" charset="0"/>
              </a:rPr>
              <a:t>BE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8, </a:t>
            </a:r>
            <a:r>
              <a:rPr lang="en-US" altLang="ru-RU" sz="2800" i="1">
                <a:cs typeface="Times New Roman" panose="02020603050405020304" pitchFamily="18" charset="0"/>
              </a:rPr>
              <a:t>DE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5,</a:t>
            </a:r>
            <a:r>
              <a:rPr lang="ru-RU" altLang="ru-RU" sz="2800" i="1">
                <a:cs typeface="Times New Roman" panose="02020603050405020304" pitchFamily="18" charset="0"/>
              </a:rPr>
              <a:t> </a:t>
            </a:r>
            <a:r>
              <a:rPr lang="ru-RU" altLang="ru-RU" sz="2800">
                <a:cs typeface="Times New Roman" panose="02020603050405020304" pitchFamily="18" charset="0"/>
              </a:rPr>
              <a:t>прямая </a:t>
            </a:r>
            <a:r>
              <a:rPr lang="en-US" altLang="ru-RU" sz="2800" i="1">
                <a:cs typeface="Times New Roman" panose="02020603050405020304" pitchFamily="18" charset="0"/>
              </a:rPr>
              <a:t>AB </a:t>
            </a:r>
            <a:r>
              <a:rPr lang="ru-RU" altLang="ru-RU" sz="2800">
                <a:cs typeface="Times New Roman" panose="02020603050405020304" pitchFamily="18" charset="0"/>
              </a:rPr>
              <a:t>перпендикулярна прямой </a:t>
            </a:r>
            <a:r>
              <a:rPr lang="en-US" altLang="ru-RU" sz="2800" i="1">
                <a:cs typeface="Times New Roman" panose="02020603050405020304" pitchFamily="18" charset="0"/>
              </a:rPr>
              <a:t>BD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en-US" altLang="ru-RU" sz="2800" i="1">
                <a:cs typeface="Times New Roman" panose="02020603050405020304" pitchFamily="18" charset="0"/>
              </a:rPr>
              <a:t>CD </a:t>
            </a:r>
            <a:r>
              <a:rPr lang="ru-RU" altLang="ru-RU" sz="2800">
                <a:cs typeface="Times New Roman" panose="02020603050405020304" pitchFamily="18" charset="0"/>
              </a:rPr>
              <a:t>перпендикулярна </a:t>
            </a:r>
            <a:r>
              <a:rPr lang="en-US" altLang="ru-RU" sz="2800" i="1">
                <a:cs typeface="Times New Roman" panose="02020603050405020304" pitchFamily="18" charset="0"/>
              </a:rPr>
              <a:t>BD </a:t>
            </a:r>
            <a:r>
              <a:rPr lang="ru-RU" altLang="ru-RU" sz="2800">
                <a:cs typeface="Times New Roman" panose="02020603050405020304" pitchFamily="18" charset="0"/>
              </a:rPr>
              <a:t>и </a:t>
            </a:r>
            <a:r>
              <a:rPr lang="en-US" altLang="ru-RU" sz="2800" i="1">
                <a:cs typeface="Times New Roman" panose="02020603050405020304" pitchFamily="18" charset="0"/>
              </a:rPr>
              <a:t>EA </a:t>
            </a:r>
            <a:r>
              <a:rPr lang="ru-RU" altLang="ru-RU" sz="2800">
                <a:cs typeface="Times New Roman" panose="02020603050405020304" pitchFamily="18" charset="0"/>
              </a:rPr>
              <a:t>перпендикулярна </a:t>
            </a:r>
            <a:r>
              <a:rPr lang="en-US" altLang="ru-RU" sz="2800" i="1">
                <a:cs typeface="Times New Roman" panose="02020603050405020304" pitchFamily="18" charset="0"/>
              </a:rPr>
              <a:t>EC</a:t>
            </a:r>
            <a:r>
              <a:rPr lang="ru-RU" altLang="ru-RU" sz="2800">
                <a:cs typeface="Times New Roman" panose="02020603050405020304" pitchFamily="18" charset="0"/>
              </a:rPr>
              <a:t>. Найдите </a:t>
            </a:r>
            <a:r>
              <a:rPr lang="en-US" altLang="ru-RU" sz="2800" i="1">
                <a:cs typeface="Times New Roman" panose="02020603050405020304" pitchFamily="18" charset="0"/>
              </a:rPr>
              <a:t>CD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38980" name="Text Box 4">
            <a:extLst>
              <a:ext uri="{FF2B5EF4-FFF2-40B4-BE49-F238E27FC236}">
                <a16:creationId xmlns:a16="http://schemas.microsoft.com/office/drawing/2014/main" id="{7A118E8B-92C7-4FBB-AB96-355CCBCDC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19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10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38981" name="Rectangle 5">
            <a:extLst>
              <a:ext uri="{FF2B5EF4-FFF2-40B4-BE49-F238E27FC236}">
                <a16:creationId xmlns:a16="http://schemas.microsoft.com/office/drawing/2014/main" id="{57373C46-495C-4399-87A3-757A4765A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638982" name="Picture 6">
            <a:extLst>
              <a:ext uri="{FF2B5EF4-FFF2-40B4-BE49-F238E27FC236}">
                <a16:creationId xmlns:a16="http://schemas.microsoft.com/office/drawing/2014/main" id="{447020B9-6340-463D-9C68-86CDCCD12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09800"/>
            <a:ext cx="3071813" cy="234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8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8980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>
            <a:extLst>
              <a:ext uri="{FF2B5EF4-FFF2-40B4-BE49-F238E27FC236}">
                <a16:creationId xmlns:a16="http://schemas.microsoft.com/office/drawing/2014/main" id="{5C4AD8A3-33F5-4299-BB16-A6A1F4342F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645123" name="Text Box 3">
            <a:extLst>
              <a:ext uri="{FF2B5EF4-FFF2-40B4-BE49-F238E27FC236}">
                <a16:creationId xmlns:a16="http://schemas.microsoft.com/office/drawing/2014/main" id="{FCF3C577-35FA-47C1-A117-888D0EA9D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На рисунке </a:t>
            </a:r>
            <a:r>
              <a:rPr lang="en-US" altLang="ru-RU" sz="2800" i="1">
                <a:cs typeface="Times New Roman" panose="02020603050405020304" pitchFamily="18" charset="0"/>
              </a:rPr>
              <a:t>AB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3, </a:t>
            </a:r>
            <a:r>
              <a:rPr lang="en-US" altLang="ru-RU" sz="2800" i="1">
                <a:cs typeface="Times New Roman" panose="02020603050405020304" pitchFamily="18" charset="0"/>
              </a:rPr>
              <a:t>DE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5, </a:t>
            </a:r>
            <a:r>
              <a:rPr lang="en-US" altLang="ru-RU" sz="2800" i="1">
                <a:cs typeface="Times New Roman" panose="02020603050405020304" pitchFamily="18" charset="0"/>
              </a:rPr>
              <a:t>CD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10,</a:t>
            </a:r>
            <a:r>
              <a:rPr lang="ru-RU" altLang="ru-RU" sz="2800" i="1">
                <a:cs typeface="Times New Roman" panose="02020603050405020304" pitchFamily="18" charset="0"/>
              </a:rPr>
              <a:t> </a:t>
            </a:r>
            <a:r>
              <a:rPr lang="ru-RU" altLang="ru-RU" sz="2800">
                <a:cs typeface="Times New Roman" panose="02020603050405020304" pitchFamily="18" charset="0"/>
              </a:rPr>
              <a:t>прямая </a:t>
            </a:r>
            <a:r>
              <a:rPr lang="en-US" altLang="ru-RU" sz="2800" i="1">
                <a:cs typeface="Times New Roman" panose="02020603050405020304" pitchFamily="18" charset="0"/>
              </a:rPr>
              <a:t>AB </a:t>
            </a:r>
            <a:r>
              <a:rPr lang="ru-RU" altLang="ru-RU" sz="2800">
                <a:cs typeface="Times New Roman" panose="02020603050405020304" pitchFamily="18" charset="0"/>
              </a:rPr>
              <a:t>перпендикулярна прямой </a:t>
            </a:r>
            <a:r>
              <a:rPr lang="en-US" altLang="ru-RU" sz="2800" i="1">
                <a:cs typeface="Times New Roman" panose="02020603050405020304" pitchFamily="18" charset="0"/>
              </a:rPr>
              <a:t>BD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en-US" altLang="ru-RU" sz="2800" i="1">
                <a:cs typeface="Times New Roman" panose="02020603050405020304" pitchFamily="18" charset="0"/>
              </a:rPr>
              <a:t>CD </a:t>
            </a:r>
            <a:r>
              <a:rPr lang="ru-RU" altLang="ru-RU" sz="2800">
                <a:cs typeface="Times New Roman" panose="02020603050405020304" pitchFamily="18" charset="0"/>
              </a:rPr>
              <a:t>перпендикулярна </a:t>
            </a:r>
            <a:r>
              <a:rPr lang="en-US" altLang="ru-RU" sz="2800" i="1">
                <a:cs typeface="Times New Roman" panose="02020603050405020304" pitchFamily="18" charset="0"/>
              </a:rPr>
              <a:t>BD </a:t>
            </a:r>
            <a:r>
              <a:rPr lang="ru-RU" altLang="ru-RU" sz="2800">
                <a:cs typeface="Times New Roman" panose="02020603050405020304" pitchFamily="18" charset="0"/>
              </a:rPr>
              <a:t>и </a:t>
            </a:r>
            <a:r>
              <a:rPr lang="en-US" altLang="ru-RU" sz="2800" i="1">
                <a:cs typeface="Times New Roman" panose="02020603050405020304" pitchFamily="18" charset="0"/>
              </a:rPr>
              <a:t>EA </a:t>
            </a:r>
            <a:r>
              <a:rPr lang="ru-RU" altLang="ru-RU" sz="2800">
                <a:cs typeface="Times New Roman" panose="02020603050405020304" pitchFamily="18" charset="0"/>
              </a:rPr>
              <a:t>перпендикулярна </a:t>
            </a:r>
            <a:r>
              <a:rPr lang="en-US" altLang="ru-RU" sz="2800" i="1">
                <a:cs typeface="Times New Roman" panose="02020603050405020304" pitchFamily="18" charset="0"/>
              </a:rPr>
              <a:t>EC</a:t>
            </a:r>
            <a:r>
              <a:rPr lang="ru-RU" altLang="ru-RU" sz="2800">
                <a:cs typeface="Times New Roman" panose="02020603050405020304" pitchFamily="18" charset="0"/>
              </a:rPr>
              <a:t>. Найдите </a:t>
            </a:r>
            <a:r>
              <a:rPr lang="en-US" altLang="ru-RU" sz="2800" i="1">
                <a:cs typeface="Times New Roman" panose="02020603050405020304" pitchFamily="18" charset="0"/>
              </a:rPr>
              <a:t>BE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45124" name="Text Box 4">
            <a:extLst>
              <a:ext uri="{FF2B5EF4-FFF2-40B4-BE49-F238E27FC236}">
                <a16:creationId xmlns:a16="http://schemas.microsoft.com/office/drawing/2014/main" id="{52071B63-3A69-4993-A1FD-772B477C7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19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6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45125" name="Rectangle 5">
            <a:extLst>
              <a:ext uri="{FF2B5EF4-FFF2-40B4-BE49-F238E27FC236}">
                <a16:creationId xmlns:a16="http://schemas.microsoft.com/office/drawing/2014/main" id="{9BC400C9-353A-4798-8B80-65DE8CDBF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645126" name="Picture 6">
            <a:extLst>
              <a:ext uri="{FF2B5EF4-FFF2-40B4-BE49-F238E27FC236}">
                <a16:creationId xmlns:a16="http://schemas.microsoft.com/office/drawing/2014/main" id="{DE8BF196-E738-45A4-8FC7-464549411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09800"/>
            <a:ext cx="3071813" cy="234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2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>
            <a:extLst>
              <a:ext uri="{FF2B5EF4-FFF2-40B4-BE49-F238E27FC236}">
                <a16:creationId xmlns:a16="http://schemas.microsoft.com/office/drawing/2014/main" id="{5C4AD8A3-33F5-4299-BB16-A6A1F4342F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45123" name="Text Box 3">
            <a:extLst>
              <a:ext uri="{FF2B5EF4-FFF2-40B4-BE49-F238E27FC236}">
                <a16:creationId xmlns:a16="http://schemas.microsoft.com/office/drawing/2014/main" id="{FCF3C577-35FA-47C1-A117-888D0EA9D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Основания трапеции </a:t>
            </a:r>
            <a:r>
              <a:rPr lang="en-US" altLang="ru-RU" sz="2800" i="1" dirty="0">
                <a:cs typeface="Times New Roman" panose="02020603050405020304" pitchFamily="18" charset="0"/>
              </a:rPr>
              <a:t>ABCD </a:t>
            </a:r>
            <a:r>
              <a:rPr lang="ru-RU" altLang="ru-RU" sz="2800" dirty="0">
                <a:cs typeface="Times New Roman" panose="02020603050405020304" pitchFamily="18" charset="0"/>
              </a:rPr>
              <a:t>равны 5 и 2. Отрезок </a:t>
            </a:r>
            <a:r>
              <a:rPr lang="en-US" altLang="ru-RU" sz="2800" i="1" dirty="0">
                <a:cs typeface="Times New Roman" panose="02020603050405020304" pitchFamily="18" charset="0"/>
              </a:rPr>
              <a:t>EF</a:t>
            </a:r>
            <a:r>
              <a:rPr lang="ru-RU" altLang="ru-RU" sz="2800" dirty="0">
                <a:cs typeface="Times New Roman" panose="02020603050405020304" pitchFamily="18" charset="0"/>
              </a:rPr>
              <a:t>, соединяющий точки на боковых сторонах, параллелен основаниям. Точка </a:t>
            </a:r>
            <a:r>
              <a:rPr lang="en-US" altLang="ru-RU" sz="2800" i="1" dirty="0">
                <a:cs typeface="Times New Roman" panose="02020603050405020304" pitchFamily="18" charset="0"/>
              </a:rPr>
              <a:t>F </a:t>
            </a:r>
            <a:r>
              <a:rPr lang="ru-RU" altLang="ru-RU" sz="2800" dirty="0">
                <a:cs typeface="Times New Roman" panose="02020603050405020304" pitchFamily="18" charset="0"/>
              </a:rPr>
              <a:t>делит боковую сторону </a:t>
            </a:r>
            <a:r>
              <a:rPr lang="en-US" altLang="ru-RU" sz="2800" i="1" dirty="0">
                <a:cs typeface="Times New Roman" panose="02020603050405020304" pitchFamily="18" charset="0"/>
              </a:rPr>
              <a:t>BC </a:t>
            </a:r>
            <a:r>
              <a:rPr lang="ru-RU" altLang="ru-RU" sz="2800" dirty="0">
                <a:cs typeface="Times New Roman" panose="02020603050405020304" pitchFamily="18" charset="0"/>
              </a:rPr>
              <a:t>в отношении 2:1. Найдите </a:t>
            </a:r>
            <a:r>
              <a:rPr lang="en-US" altLang="ru-RU" sz="2800" i="1" dirty="0">
                <a:cs typeface="Times New Roman" panose="02020603050405020304" pitchFamily="18" charset="0"/>
              </a:rPr>
              <a:t>EF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45124" name="Text Box 4">
            <a:extLst>
              <a:ext uri="{FF2B5EF4-FFF2-40B4-BE49-F238E27FC236}">
                <a16:creationId xmlns:a16="http://schemas.microsoft.com/office/drawing/2014/main" id="{52071B63-3A69-4993-A1FD-772B477C7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81426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</a:t>
            </a:r>
            <a:r>
              <a:rPr lang="en-US" altLang="ru-RU" dirty="0">
                <a:solidFill>
                  <a:srgbClr val="FF3300"/>
                </a:solidFill>
              </a:rPr>
              <a:t>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Через точку </a:t>
            </a:r>
            <a:r>
              <a:rPr lang="en-US" altLang="ru-RU" i="1" dirty="0"/>
              <a:t>C </a:t>
            </a:r>
            <a:r>
              <a:rPr lang="ru-RU" altLang="ru-RU" dirty="0"/>
              <a:t>проведём прямую, параллельную </a:t>
            </a:r>
            <a:r>
              <a:rPr lang="en-US" altLang="ru-RU" i="1" dirty="0"/>
              <a:t>AD</a:t>
            </a:r>
            <a:r>
              <a:rPr lang="ru-RU" altLang="ru-RU" dirty="0">
                <a:cs typeface="Times New Roman" panose="02020603050405020304" pitchFamily="18" charset="0"/>
              </a:rPr>
              <a:t>. Обозначим </a:t>
            </a:r>
            <a:r>
              <a:rPr lang="en-US" altLang="ru-RU" i="1" dirty="0">
                <a:cs typeface="Times New Roman" panose="02020603050405020304" pitchFamily="18" charset="0"/>
              </a:rPr>
              <a:t>G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H </a:t>
            </a:r>
            <a:r>
              <a:rPr lang="ru-RU" altLang="ru-RU" dirty="0">
                <a:cs typeface="Times New Roman" panose="02020603050405020304" pitchFamily="18" charset="0"/>
              </a:rPr>
              <a:t>её точки пересечения соответственно с прямыми </a:t>
            </a:r>
            <a:r>
              <a:rPr lang="en-US" altLang="ru-RU" i="1" dirty="0">
                <a:cs typeface="Times New Roman" panose="02020603050405020304" pitchFamily="18" charset="0"/>
              </a:rPr>
              <a:t>EF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en-US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CFG </a:t>
            </a:r>
            <a:r>
              <a:rPr lang="ru-RU" altLang="ru-RU" dirty="0">
                <a:cs typeface="Times New Roman" panose="02020603050405020304" pitchFamily="18" charset="0"/>
              </a:rPr>
              <a:t>подобен треугольнику </a:t>
            </a:r>
            <a:r>
              <a:rPr lang="en-US" altLang="ru-RU" i="1" dirty="0">
                <a:cs typeface="Times New Roman" panose="02020603050405020304" pitchFamily="18" charset="0"/>
              </a:rPr>
              <a:t>CBH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FG = </a:t>
            </a:r>
            <a:r>
              <a:rPr lang="en-US" altLang="ru-RU" dirty="0">
                <a:cs typeface="Times New Roman" panose="02020603050405020304" pitchFamily="18" charset="0"/>
              </a:rPr>
              <a:t>0,5</a:t>
            </a:r>
            <a:r>
              <a:rPr lang="en-US" altLang="ru-RU" i="1" dirty="0">
                <a:cs typeface="Times New Roman" panose="02020603050405020304" pitchFamily="18" charset="0"/>
              </a:rPr>
              <a:t>BH = </a:t>
            </a:r>
            <a:r>
              <a:rPr lang="en-US" altLang="ru-RU" dirty="0">
                <a:cs typeface="Times New Roman" panose="02020603050405020304" pitchFamily="18" charset="0"/>
              </a:rPr>
              <a:t>1,5, </a:t>
            </a:r>
            <a:r>
              <a:rPr lang="en-US" altLang="ru-RU" i="1" dirty="0">
                <a:cs typeface="Times New Roman" panose="02020603050405020304" pitchFamily="18" charset="0"/>
              </a:rPr>
              <a:t>EG = </a:t>
            </a:r>
            <a:r>
              <a:rPr lang="en-US" altLang="ru-RU" dirty="0">
                <a:cs typeface="Times New Roman" panose="02020603050405020304" pitchFamily="18" charset="0"/>
              </a:rPr>
              <a:t>2. </a:t>
            </a:r>
            <a:r>
              <a:rPr lang="ru-RU" altLang="ru-RU" dirty="0">
                <a:cs typeface="Times New Roman" panose="02020603050405020304" pitchFamily="18" charset="0"/>
              </a:rPr>
              <a:t>Следовательно, </a:t>
            </a:r>
            <a:r>
              <a:rPr lang="en-US" altLang="ru-RU" i="1" dirty="0">
                <a:cs typeface="Times New Roman" panose="02020603050405020304" pitchFamily="18" charset="0"/>
              </a:rPr>
              <a:t>EF = </a:t>
            </a:r>
            <a:r>
              <a:rPr lang="en-US" altLang="ru-RU" dirty="0">
                <a:cs typeface="Times New Roman" panose="02020603050405020304" pitchFamily="18" charset="0"/>
              </a:rPr>
              <a:t>3,5.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645125" name="Rectangle 5">
            <a:extLst>
              <a:ext uri="{FF2B5EF4-FFF2-40B4-BE49-F238E27FC236}">
                <a16:creationId xmlns:a16="http://schemas.microsoft.com/office/drawing/2014/main" id="{9BC400C9-353A-4798-8B80-65DE8CDBF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6F9A36B-B212-0A8F-1788-5918415117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2567899"/>
            <a:ext cx="3385010" cy="241352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5EE2C72-09F8-DCF0-F34D-DA6E7DE711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8486" y="2548509"/>
            <a:ext cx="3378363" cy="240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03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4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2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>
            <a:extLst>
              <a:ext uri="{FF2B5EF4-FFF2-40B4-BE49-F238E27FC236}">
                <a16:creationId xmlns:a16="http://schemas.microsoft.com/office/drawing/2014/main" id="{687A47EC-D757-41E7-97B2-5492FDFA44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50915" name="Text Box 3">
            <a:extLst>
              <a:ext uri="{FF2B5EF4-FFF2-40B4-BE49-F238E27FC236}">
                <a16:creationId xmlns:a16="http://schemas.microsoft.com/office/drawing/2014/main" id="{957A845F-56D7-42DA-82A8-612BD98DF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91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Можно ли треугольник пересечь прямой, непараллельной его сторонам, так, чтобы отсечь от него подобный треугольник? В каком случае это невозможно?</a:t>
            </a:r>
          </a:p>
        </p:txBody>
      </p:sp>
      <p:sp>
        <p:nvSpPr>
          <p:cNvPr id="550917" name="Text Box 5">
            <a:extLst>
              <a:ext uri="{FF2B5EF4-FFF2-40B4-BE49-F238E27FC236}">
                <a16:creationId xmlns:a16="http://schemas.microsoft.com/office/drawing/2014/main" id="{FA057794-4954-423C-AE56-02FCFC889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800600"/>
            <a:ext cx="7914456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Можно, если треугольник неравносторонний.</a:t>
            </a:r>
          </a:p>
        </p:txBody>
      </p:sp>
    </p:spTree>
    <p:extLst>
      <p:ext uri="{BB962C8B-B14F-4D97-AF65-F5344CB8AC3E}">
        <p14:creationId xmlns:p14="http://schemas.microsoft.com/office/powerpoint/2010/main" val="399456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1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>
            <a:extLst>
              <a:ext uri="{FF2B5EF4-FFF2-40B4-BE49-F238E27FC236}">
                <a16:creationId xmlns:a16="http://schemas.microsoft.com/office/drawing/2014/main" id="{0F55C180-AA60-4245-9E77-9C2C9E21BE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48867" name="Text Box 3">
            <a:extLst>
              <a:ext uri="{FF2B5EF4-FFF2-40B4-BE49-F238E27FC236}">
                <a16:creationId xmlns:a16="http://schemas.microsoft.com/office/drawing/2014/main" id="{3B4C6A63-4F76-4544-9FF6-2F85AA585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8991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 вписан ромб </a:t>
            </a:r>
            <a:r>
              <a:rPr lang="en-US" altLang="ru-RU" sz="3200" i="1" dirty="0">
                <a:cs typeface="Times New Roman" panose="02020603050405020304" pitchFamily="18" charset="0"/>
              </a:rPr>
              <a:t>ADEF</a:t>
            </a:r>
            <a:r>
              <a:rPr lang="ru-RU" altLang="ru-RU" sz="3200" dirty="0">
                <a:cs typeface="Times New Roman" panose="02020603050405020304" pitchFamily="18" charset="0"/>
              </a:rPr>
              <a:t> так, что угол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у них общий, а вершина </a:t>
            </a:r>
            <a:r>
              <a:rPr lang="ru-RU" altLang="ru-RU" sz="3200" i="1" dirty="0">
                <a:cs typeface="Times New Roman" panose="02020603050405020304" pitchFamily="18" charset="0"/>
              </a:rPr>
              <a:t>Е</a:t>
            </a:r>
            <a:r>
              <a:rPr lang="ru-RU" altLang="ru-RU" sz="3200" dirty="0">
                <a:cs typeface="Times New Roman" panose="02020603050405020304" pitchFamily="18" charset="0"/>
              </a:rPr>
              <a:t> находится на стороне </a:t>
            </a:r>
            <a:r>
              <a:rPr lang="ru-RU" altLang="ru-RU" sz="3200" i="1" dirty="0">
                <a:cs typeface="Times New Roman" panose="02020603050405020304" pitchFamily="18" charset="0"/>
              </a:rPr>
              <a:t>ВС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сторону ромба, если </a:t>
            </a:r>
            <a:r>
              <a:rPr lang="ru-RU" altLang="ru-RU" sz="3200" i="1" dirty="0">
                <a:cs typeface="Times New Roman" panose="02020603050405020304" pitchFamily="18" charset="0"/>
              </a:rPr>
              <a:t>АВ = с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ru-RU" altLang="ru-RU" sz="3200" i="1" dirty="0">
                <a:cs typeface="Times New Roman" panose="02020603050405020304" pitchFamily="18" charset="0"/>
              </a:rPr>
              <a:t>АС =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548874" name="Group 10">
            <a:extLst>
              <a:ext uri="{FF2B5EF4-FFF2-40B4-BE49-F238E27FC236}">
                <a16:creationId xmlns:a16="http://schemas.microsoft.com/office/drawing/2014/main" id="{D2E420FB-8C19-425F-9A2C-76F441BF92A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410200"/>
            <a:ext cx="8229600" cy="838200"/>
            <a:chOff x="240" y="3408"/>
            <a:chExt cx="5184" cy="528"/>
          </a:xfrm>
        </p:grpSpPr>
        <p:sp>
          <p:nvSpPr>
            <p:cNvPr id="548869" name="Text Box 5">
              <a:extLst>
                <a:ext uri="{FF2B5EF4-FFF2-40B4-BE49-F238E27FC236}">
                  <a16:creationId xmlns:a16="http://schemas.microsoft.com/office/drawing/2014/main" id="{90E59344-6E41-4320-8389-D1BE41A16A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504"/>
              <a:ext cx="51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</a:t>
              </a:r>
              <a:r>
                <a:rPr lang="ru-RU" altLang="ru-RU" sz="3200"/>
                <a:t>:          .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</a:p>
          </p:txBody>
        </p:sp>
        <p:graphicFrame>
          <p:nvGraphicFramePr>
            <p:cNvPr id="548870" name="Object 6">
              <a:extLst>
                <a:ext uri="{FF2B5EF4-FFF2-40B4-BE49-F238E27FC236}">
                  <a16:creationId xmlns:a16="http://schemas.microsoft.com/office/drawing/2014/main" id="{BFCA1BEE-818D-4E9C-B631-49EDAA1BAEF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68" y="3408"/>
            <a:ext cx="472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749160" imgH="838080" progId="Equation.DSMT4">
                    <p:embed/>
                  </p:oleObj>
                </mc:Choice>
                <mc:Fallback>
                  <p:oleObj name="Equation" r:id="rId3" imgW="749160" imgH="838080" progId="Equation.DSMT4">
                    <p:embed/>
                    <p:pic>
                      <p:nvPicPr>
                        <p:cNvPr id="548870" name="Object 6">
                          <a:extLst>
                            <a:ext uri="{FF2B5EF4-FFF2-40B4-BE49-F238E27FC236}">
                              <a16:creationId xmlns:a16="http://schemas.microsoft.com/office/drawing/2014/main" id="{BFCA1BEE-818D-4E9C-B631-49EDAA1BAEF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8" y="3408"/>
                          <a:ext cx="472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48873" name="Picture 9">
            <a:extLst>
              <a:ext uri="{FF2B5EF4-FFF2-40B4-BE49-F238E27FC236}">
                <a16:creationId xmlns:a16="http://schemas.microsoft.com/office/drawing/2014/main" id="{DD2BDCB0-716A-4B93-954C-49BDEF9EE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14600"/>
            <a:ext cx="3494088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999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>
            <a:extLst>
              <a:ext uri="{FF2B5EF4-FFF2-40B4-BE49-F238E27FC236}">
                <a16:creationId xmlns:a16="http://schemas.microsoft.com/office/drawing/2014/main" id="{711C52FE-ED9E-462B-A8CA-0C0181825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46819" name="Text Box 3">
            <a:extLst>
              <a:ext uri="{FF2B5EF4-FFF2-40B4-BE49-F238E27FC236}">
                <a16:creationId xmlns:a16="http://schemas.microsoft.com/office/drawing/2014/main" id="{2BE43EF2-1CDC-4568-928E-19389F7EB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916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 со стороной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и высотой </a:t>
            </a:r>
            <a:r>
              <a:rPr lang="en-US" altLang="ru-RU" sz="3200" i="1" dirty="0">
                <a:cs typeface="Times New Roman" panose="02020603050405020304" pitchFamily="18" charset="0"/>
              </a:rPr>
              <a:t>h</a:t>
            </a:r>
            <a:r>
              <a:rPr lang="ru-RU" altLang="ru-RU" sz="3200" dirty="0">
                <a:cs typeface="Times New Roman" panose="02020603050405020304" pitchFamily="18" charset="0"/>
              </a:rPr>
              <a:t>, опущенной на нее, вписан квадрат так, что две его вершины лежат на этой стороне треугольника, а другие две – на двух других сторонах треугольника. Найдите сторону квадрата.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546824" name="Group 8">
            <a:extLst>
              <a:ext uri="{FF2B5EF4-FFF2-40B4-BE49-F238E27FC236}">
                <a16:creationId xmlns:a16="http://schemas.microsoft.com/office/drawing/2014/main" id="{694B2916-C038-491B-A289-DF0AB539044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5410200"/>
            <a:ext cx="8229600" cy="838200"/>
            <a:chOff x="240" y="3408"/>
            <a:chExt cx="5184" cy="528"/>
          </a:xfrm>
        </p:grpSpPr>
        <p:sp>
          <p:nvSpPr>
            <p:cNvPr id="546820" name="Text Box 4">
              <a:extLst>
                <a:ext uri="{FF2B5EF4-FFF2-40B4-BE49-F238E27FC236}">
                  <a16:creationId xmlns:a16="http://schemas.microsoft.com/office/drawing/2014/main" id="{A8A91857-49DA-4A25-A2F2-F715D7A834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504"/>
              <a:ext cx="51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</a:t>
              </a:r>
              <a:r>
                <a:rPr lang="ru-RU" altLang="ru-RU" sz="3200"/>
                <a:t>:          .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</a:p>
          </p:txBody>
        </p:sp>
        <p:graphicFrame>
          <p:nvGraphicFramePr>
            <p:cNvPr id="546821" name="Object 5">
              <a:extLst>
                <a:ext uri="{FF2B5EF4-FFF2-40B4-BE49-F238E27FC236}">
                  <a16:creationId xmlns:a16="http://schemas.microsoft.com/office/drawing/2014/main" id="{BC1491A1-7360-458D-A917-76184521F70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56" y="3408"/>
            <a:ext cx="496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787320" imgH="838080" progId="Equation.DSMT4">
                    <p:embed/>
                  </p:oleObj>
                </mc:Choice>
                <mc:Fallback>
                  <p:oleObj name="Equation" r:id="rId3" imgW="787320" imgH="83808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3408"/>
                          <a:ext cx="496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46823" name="Picture 7">
            <a:extLst>
              <a:ext uri="{FF2B5EF4-FFF2-40B4-BE49-F238E27FC236}">
                <a16:creationId xmlns:a16="http://schemas.microsoft.com/office/drawing/2014/main" id="{1E8BFB86-5505-48F3-B704-D2797F7E5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048000"/>
            <a:ext cx="3494088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>
            <a:extLst>
              <a:ext uri="{FF2B5EF4-FFF2-40B4-BE49-F238E27FC236}">
                <a16:creationId xmlns:a16="http://schemas.microsoft.com/office/drawing/2014/main" id="{711C52FE-ED9E-462B-A8CA-0C0181825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46819" name="Text Box 3">
            <a:extLst>
              <a:ext uri="{FF2B5EF4-FFF2-40B4-BE49-F238E27FC236}">
                <a16:creationId xmlns:a16="http://schemas.microsoft.com/office/drawing/2014/main" id="{2BE43EF2-1CDC-4568-928E-19389F7EB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Докажите, что отрезок, соединяющий середины оснований трапеции, проходит через точку пересечения её диагоналей.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6820" name="Text Box 4">
                <a:extLst>
                  <a:ext uri="{FF2B5EF4-FFF2-40B4-BE49-F238E27FC236}">
                    <a16:creationId xmlns:a16="http://schemas.microsoft.com/office/drawing/2014/main" id="{A8A91857-49DA-4A25-A2F2-F715D7A834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034278"/>
                <a:ext cx="9144000" cy="28237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000" dirty="0">
                    <a:solidFill>
                      <a:srgbClr val="FF3300"/>
                    </a:solidFill>
                  </a:rPr>
                  <a:t>Доказательство.</a:t>
                </a:r>
                <a:r>
                  <a:rPr lang="ru-RU" altLang="ru-RU" sz="2000" dirty="0"/>
                  <a:t> Обозначим </a:t>
                </a:r>
                <a:r>
                  <a:rPr lang="en-US" altLang="ru-RU" sz="2000" i="1" dirty="0"/>
                  <a:t>E </a:t>
                </a:r>
                <a:r>
                  <a:rPr lang="ru-RU" altLang="ru-RU" sz="2000" dirty="0"/>
                  <a:t>середину основания </a:t>
                </a:r>
                <a:r>
                  <a:rPr lang="en-US" altLang="ru-RU" sz="2000" i="1" dirty="0"/>
                  <a:t>AB </a:t>
                </a:r>
                <a:r>
                  <a:rPr lang="ru-RU" altLang="ru-RU" sz="2000" dirty="0"/>
                  <a:t>трапеции </a:t>
                </a:r>
                <a:r>
                  <a:rPr lang="en-US" altLang="ru-RU" sz="2000" i="1" dirty="0"/>
                  <a:t>ABCD</a:t>
                </a:r>
                <a:r>
                  <a:rPr lang="ru-RU" altLang="ru-RU" sz="2000" dirty="0"/>
                  <a:t>, </a:t>
                </a:r>
                <a:r>
                  <a:rPr lang="en-US" altLang="ru-RU" sz="2000" i="1" dirty="0"/>
                  <a:t>G </a:t>
                </a:r>
                <a:r>
                  <a:rPr lang="ru-RU" altLang="ru-RU" sz="2000" dirty="0"/>
                  <a:t>– точку пересечения диагоналей. Проведём прямую </a:t>
                </a:r>
                <a:r>
                  <a:rPr lang="en-US" altLang="ru-RU" sz="2000" i="1" dirty="0"/>
                  <a:t>EG </a:t>
                </a:r>
                <a:r>
                  <a:rPr lang="ru-RU" altLang="ru-RU" sz="2000" dirty="0"/>
                  <a:t>и обозначим </a:t>
                </a:r>
                <a:r>
                  <a:rPr lang="en-US" altLang="ru-RU" sz="2000" i="1" dirty="0"/>
                  <a:t>F </a:t>
                </a:r>
                <a:r>
                  <a:rPr lang="ru-RU" altLang="ru-RU" sz="2000" dirty="0"/>
                  <a:t>её точку пересечения с основанием </a:t>
                </a:r>
                <a:r>
                  <a:rPr lang="en-US" altLang="ru-RU" sz="2000" i="1" dirty="0"/>
                  <a:t>CD</a:t>
                </a:r>
                <a:r>
                  <a:rPr lang="ru-RU" altLang="ru-RU" sz="2000" dirty="0"/>
                  <a:t>. Треугольники </a:t>
                </a:r>
                <a:r>
                  <a:rPr lang="en-US" altLang="ru-RU" sz="2000" i="1" dirty="0"/>
                  <a:t>AEG </a:t>
                </a:r>
                <a:r>
                  <a:rPr lang="ru-RU" altLang="ru-RU" sz="2000" dirty="0"/>
                  <a:t>и </a:t>
                </a:r>
                <a:r>
                  <a:rPr lang="en-US" altLang="ru-RU" sz="2000" i="1" dirty="0"/>
                  <a:t>CFG </a:t>
                </a:r>
                <a:r>
                  <a:rPr lang="ru-RU" altLang="ru-RU" sz="2000" dirty="0"/>
                  <a:t>подобны (по трём углам), следовательно,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𝐴𝐸</m:t>
                        </m:r>
                      </m:num>
                      <m:den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𝐶𝐹</m:t>
                        </m:r>
                      </m:den>
                    </m:f>
                    <m:r>
                      <a:rPr lang="en-US" alt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altLang="ru-RU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𝐸𝐺</m:t>
                        </m:r>
                      </m:num>
                      <m:den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𝐹𝐺</m:t>
                        </m:r>
                      </m:den>
                    </m:f>
                  </m:oMath>
                </a14:m>
                <a:r>
                  <a:rPr lang="en-US" altLang="ru-RU" sz="2000" dirty="0">
                    <a:solidFill>
                      <a:schemeClr val="tx1"/>
                    </a:solidFill>
                  </a:rPr>
                  <a:t>. </a:t>
                </a:r>
                <a:r>
                  <a:rPr lang="ru-RU" altLang="ru-RU" sz="2000" dirty="0">
                    <a:solidFill>
                      <a:schemeClr val="tx1"/>
                    </a:solidFill>
                  </a:rPr>
                  <a:t>Треугольники </a:t>
                </a:r>
                <a:r>
                  <a:rPr lang="en-US" altLang="ru-RU" sz="2000" i="1" dirty="0">
                    <a:solidFill>
                      <a:schemeClr val="tx1"/>
                    </a:solidFill>
                  </a:rPr>
                  <a:t>BEG </a:t>
                </a:r>
                <a:r>
                  <a:rPr lang="ru-RU" altLang="ru-RU" sz="2000" dirty="0">
                    <a:solidFill>
                      <a:schemeClr val="tx1"/>
                    </a:solidFill>
                  </a:rPr>
                  <a:t>и </a:t>
                </a:r>
                <a:r>
                  <a:rPr lang="en-US" altLang="ru-RU" sz="2000" i="1" dirty="0">
                    <a:solidFill>
                      <a:schemeClr val="tx1"/>
                    </a:solidFill>
                  </a:rPr>
                  <a:t>DFG </a:t>
                </a:r>
                <a:r>
                  <a:rPr lang="ru-RU" altLang="ru-RU" sz="2000" dirty="0">
                    <a:solidFill>
                      <a:schemeClr val="tx1"/>
                    </a:solidFill>
                  </a:rPr>
                  <a:t>подобны (по трём углам), следовательно,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r>
                      <a:rPr lang="en-US" altLang="ru-RU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𝐸𝐺</m:t>
                        </m:r>
                      </m:num>
                      <m:den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𝐹𝐺</m:t>
                        </m:r>
                      </m:den>
                    </m:f>
                  </m:oMath>
                </a14:m>
                <a:r>
                  <a:rPr lang="en-US" altLang="ru-RU" sz="2000" dirty="0">
                    <a:solidFill>
                      <a:schemeClr val="tx1"/>
                    </a:solidFill>
                  </a:rPr>
                  <a:t>. </a:t>
                </a:r>
                <a:r>
                  <a:rPr lang="ru-RU" altLang="ru-RU" sz="2000" dirty="0">
                    <a:solidFill>
                      <a:schemeClr val="tx1"/>
                    </a:solidFill>
                  </a:rPr>
                  <a:t>Из этих двух равенств следует равенство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𝐴𝐸</m:t>
                        </m:r>
                      </m:num>
                      <m:den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𝐶𝐹</m:t>
                        </m:r>
                      </m:den>
                    </m:f>
                    <m:r>
                      <a:rPr lang="ru-RU" alt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𝐵𝐸</m:t>
                        </m:r>
                      </m:num>
                      <m:den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𝐷𝐹</m:t>
                        </m:r>
                      </m:den>
                    </m:f>
                  </m:oMath>
                </a14:m>
                <a:r>
                  <a:rPr lang="ru-RU" altLang="ru-RU" sz="2000" dirty="0">
                    <a:solidFill>
                      <a:schemeClr val="tx1"/>
                    </a:solidFill>
                  </a:rPr>
                  <a:t>, из которого получаем равенство</a:t>
                </a:r>
                <a:r>
                  <a:rPr lang="en-US" altLang="ru-RU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num>
                      <m:den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𝐷𝐹</m:t>
                        </m:r>
                      </m:den>
                    </m:f>
                    <m:r>
                      <a:rPr lang="en-US" alt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𝐴𝐸</m:t>
                        </m:r>
                      </m:num>
                      <m:den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𝐵𝐸</m:t>
                        </m:r>
                      </m:den>
                    </m:f>
                    <m:r>
                      <a:rPr lang="ru-RU" altLang="ru-RU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ru-RU" sz="2000" dirty="0">
                    <a:solidFill>
                      <a:schemeClr val="tx1"/>
                    </a:solidFill>
                  </a:rPr>
                  <a:t>. </a:t>
                </a:r>
                <a:r>
                  <a:rPr lang="ru-RU" altLang="ru-RU" sz="2000" dirty="0">
                    <a:solidFill>
                      <a:schemeClr val="tx1"/>
                    </a:solidFill>
                  </a:rPr>
                  <a:t>Значит, </a:t>
                </a:r>
                <a14:m>
                  <m:oMath xmlns:m="http://schemas.openxmlformats.org/officeDocument/2006/math">
                    <m:r>
                      <a:rPr lang="en-US" alt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𝐶𝐹</m:t>
                    </m:r>
                    <m:r>
                      <a:rPr lang="en-US" alt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𝐷𝐹</m:t>
                    </m:r>
                    <m:r>
                      <a:rPr lang="en-US" alt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ru-RU" sz="2000" i="1" dirty="0">
                    <a:solidFill>
                      <a:schemeClr val="tx1"/>
                    </a:solidFill>
                  </a:rPr>
                  <a:t> </a:t>
                </a:r>
                <a:r>
                  <a:rPr lang="ru-RU" altLang="ru-RU" sz="2000" dirty="0">
                    <a:solidFill>
                      <a:schemeClr val="tx1"/>
                    </a:solidFill>
                  </a:rPr>
                  <a:t>т. е. </a:t>
                </a:r>
                <a:r>
                  <a:rPr lang="en-US" altLang="ru-RU" sz="2000" i="1" dirty="0">
                    <a:solidFill>
                      <a:schemeClr val="tx1"/>
                    </a:solidFill>
                  </a:rPr>
                  <a:t>F </a:t>
                </a:r>
                <a:r>
                  <a:rPr lang="ru-RU" altLang="ru-RU" sz="2000" dirty="0">
                    <a:solidFill>
                      <a:schemeClr val="tx1"/>
                    </a:solidFill>
                  </a:rPr>
                  <a:t>является серединой основания </a:t>
                </a:r>
                <a:r>
                  <a:rPr lang="en-US" altLang="ru-RU" sz="2000" i="1" dirty="0">
                    <a:solidFill>
                      <a:schemeClr val="tx1"/>
                    </a:solidFill>
                  </a:rPr>
                  <a:t>CD</a:t>
                </a:r>
                <a:r>
                  <a:rPr lang="en-US" altLang="ru-RU" sz="2000" dirty="0">
                    <a:solidFill>
                      <a:schemeClr val="tx1"/>
                    </a:solidFill>
                  </a:rPr>
                  <a:t>.</a:t>
                </a:r>
                <a:endParaRPr lang="ru-RU" altLang="ru-RU" sz="2000" i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46820" name="Text Box 4">
                <a:extLst>
                  <a:ext uri="{FF2B5EF4-FFF2-40B4-BE49-F238E27FC236}">
                    <a16:creationId xmlns:a16="http://schemas.microsoft.com/office/drawing/2014/main" id="{A8A91857-49DA-4A25-A2F2-F715D7A834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034278"/>
                <a:ext cx="9144000" cy="2823722"/>
              </a:xfrm>
              <a:prstGeom prst="rect">
                <a:avLst/>
              </a:prstGeom>
              <a:blipFill>
                <a:blip r:embed="rId3"/>
                <a:stretch>
                  <a:fillRect l="-667" r="-667" b="-30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BDB46C6-7096-45B4-8023-557D904A33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1654682"/>
            <a:ext cx="3385542" cy="233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5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4" name="Text Box 6">
            <a:extLst>
              <a:ext uri="{FF2B5EF4-FFF2-40B4-BE49-F238E27FC236}">
                <a16:creationId xmlns:a16="http://schemas.microsoft.com/office/drawing/2014/main" id="{C0F998A9-A3D7-4F47-9E7C-EF3369CDE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818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b="1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Теорема.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(Первый признак подобия.) Если два угла одного треугольника равны двум углам другого треугольника, то такие треугольники подобны.</a:t>
            </a:r>
          </a:p>
        </p:txBody>
      </p:sp>
      <p:grpSp>
        <p:nvGrpSpPr>
          <p:cNvPr id="391226" name="Group 58">
            <a:extLst>
              <a:ext uri="{FF2B5EF4-FFF2-40B4-BE49-F238E27FC236}">
                <a16:creationId xmlns:a16="http://schemas.microsoft.com/office/drawing/2014/main" id="{C6792F92-0AFA-411C-AA11-CE972ECD81A3}"/>
              </a:ext>
            </a:extLst>
          </p:cNvPr>
          <p:cNvGrpSpPr>
            <a:grpSpLocks/>
          </p:cNvGrpSpPr>
          <p:nvPr/>
        </p:nvGrpSpPr>
        <p:grpSpPr bwMode="auto">
          <a:xfrm>
            <a:off x="9525" y="1450976"/>
            <a:ext cx="9144000" cy="5221289"/>
            <a:chOff x="6" y="914"/>
            <a:chExt cx="5760" cy="3289"/>
          </a:xfrm>
        </p:grpSpPr>
        <p:sp>
          <p:nvSpPr>
            <p:cNvPr id="391202" name="Text Box 34">
              <a:extLst>
                <a:ext uri="{FF2B5EF4-FFF2-40B4-BE49-F238E27FC236}">
                  <a16:creationId xmlns:a16="http://schemas.microsoft.com/office/drawing/2014/main" id="{2343F7E6-F5A8-4F33-AE3A-2765D6C32A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" y="2243"/>
              <a:ext cx="5760" cy="1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cs typeface="Times New Roman" panose="02020603050405020304" pitchFamily="18" charset="0"/>
                </a:rPr>
                <a:t>	Отложим на </a:t>
              </a:r>
              <a:r>
                <a:rPr lang="ru-RU" altLang="ru-RU" dirty="0"/>
                <a:t>луче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ru-RU" altLang="ru-RU" baseline="-25000" dirty="0"/>
                <a:t>1</a:t>
              </a:r>
              <a:r>
                <a:rPr lang="ru-RU" altLang="ru-RU" i="1" dirty="0">
                  <a:cs typeface="Times New Roman" panose="02020603050405020304" pitchFamily="18" charset="0"/>
                </a:rPr>
                <a:t>В</a:t>
              </a:r>
              <a:r>
                <a:rPr lang="ru-RU" altLang="ru-RU" baseline="-25000" dirty="0"/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 отрезок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ru-RU" altLang="ru-RU" baseline="-25000" dirty="0"/>
                <a:t>1</a:t>
              </a:r>
              <a:r>
                <a:rPr lang="ru-RU" altLang="ru-RU" i="1" dirty="0">
                  <a:cs typeface="Times New Roman" panose="02020603050405020304" pitchFamily="18" charset="0"/>
                </a:rPr>
                <a:t>В'</a:t>
              </a:r>
              <a:r>
                <a:rPr lang="ru-RU" altLang="ru-RU" dirty="0">
                  <a:cs typeface="Times New Roman" panose="02020603050405020304" pitchFamily="18" charset="0"/>
                </a:rPr>
                <a:t>, равный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</a:t>
              </a:r>
              <a:r>
                <a:rPr lang="ru-RU" altLang="ru-RU" dirty="0">
                  <a:cs typeface="Times New Roman" panose="02020603050405020304" pitchFamily="18" charset="0"/>
                </a:rPr>
                <a:t>, и проведем прямую </a:t>
              </a:r>
              <a:r>
                <a:rPr lang="ru-RU" altLang="ru-RU" i="1" dirty="0">
                  <a:cs typeface="Times New Roman" panose="02020603050405020304" pitchFamily="18" charset="0"/>
                </a:rPr>
                <a:t>В'С'</a:t>
              </a:r>
              <a:r>
                <a:rPr lang="ru-RU" altLang="ru-RU" dirty="0">
                  <a:cs typeface="Times New Roman" panose="02020603050405020304" pitchFamily="18" charset="0"/>
                </a:rPr>
                <a:t>, параллельную </a:t>
              </a:r>
              <a:r>
                <a:rPr lang="ru-RU" altLang="ru-RU" i="1" dirty="0">
                  <a:cs typeface="Times New Roman" panose="02020603050405020304" pitchFamily="18" charset="0"/>
                </a:rPr>
                <a:t>В</a:t>
              </a:r>
              <a:r>
                <a:rPr lang="ru-RU" altLang="ru-RU" baseline="-25000" dirty="0"/>
                <a:t>1</a:t>
              </a:r>
              <a:r>
                <a:rPr lang="ru-RU" altLang="ru-RU" i="1" dirty="0">
                  <a:cs typeface="Times New Roman" panose="02020603050405020304" pitchFamily="18" charset="0"/>
                </a:rPr>
                <a:t>С</a:t>
              </a:r>
              <a:r>
                <a:rPr lang="ru-RU" altLang="ru-RU" baseline="-25000" dirty="0"/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. Треугольники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ru-RU" altLang="ru-RU" baseline="-25000" dirty="0"/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ru-RU" altLang="ru-RU" i="1" dirty="0">
                  <a:cs typeface="Times New Roman" panose="02020603050405020304" pitchFamily="18" charset="0"/>
                </a:rPr>
                <a:t>'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i="1" dirty="0">
                  <a:cs typeface="Times New Roman" panose="02020603050405020304" pitchFamily="18" charset="0"/>
                </a:rPr>
                <a:t>'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АВС</a:t>
              </a:r>
              <a:r>
                <a:rPr lang="ru-RU" altLang="ru-RU" dirty="0">
                  <a:cs typeface="Times New Roman" panose="02020603050405020304" pitchFamily="18" charset="0"/>
                </a:rPr>
                <a:t> равны (по второму признаку равенства треугольников). По теореме о пропорциональных отрезках имеет место равенство  </a:t>
              </a:r>
              <a:r>
                <a:rPr lang="ru-RU" altLang="ru-RU" dirty="0"/>
                <a:t>                 </a:t>
              </a:r>
            </a:p>
            <a:p>
              <a:pPr algn="just">
                <a:spcBef>
                  <a:spcPct val="50000"/>
                </a:spcBef>
              </a:pPr>
              <a:r>
                <a:rPr lang="ru-RU" altLang="ru-RU" dirty="0"/>
                <a:t>	С</a:t>
              </a:r>
              <a:r>
                <a:rPr lang="ru-RU" altLang="ru-RU" dirty="0">
                  <a:cs typeface="Times New Roman" panose="02020603050405020304" pitchFamily="18" charset="0"/>
                </a:rPr>
                <a:t>ледовательно, имеем равенство </a:t>
              </a:r>
              <a:r>
                <a:rPr lang="ru-RU" altLang="ru-RU" dirty="0"/>
                <a:t>                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</a:p>
            <a:p>
              <a:pPr algn="just">
                <a:spcBef>
                  <a:spcPct val="50000"/>
                </a:spcBef>
              </a:pPr>
              <a:r>
                <a:rPr lang="ru-RU" altLang="ru-RU" dirty="0">
                  <a:cs typeface="Times New Roman" panose="02020603050405020304" pitchFamily="18" charset="0"/>
                </a:rPr>
                <a:t>Аналогичным образом доказывается, что имеет место равенство </a:t>
              </a:r>
              <a:r>
                <a:rPr lang="ru-RU" altLang="ru-RU" dirty="0"/>
                <a:t>                  		</a:t>
              </a:r>
              <a:r>
                <a:rPr lang="ru-RU" altLang="ru-RU" dirty="0">
                  <a:cs typeface="Times New Roman" panose="02020603050405020304" pitchFamily="18" charset="0"/>
                </a:rPr>
                <a:t>Следовательно, треугольники подобны.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1208" name="Text Box 40">
                  <a:extLst>
                    <a:ext uri="{FF2B5EF4-FFF2-40B4-BE49-F238E27FC236}">
                      <a16:creationId xmlns:a16="http://schemas.microsoft.com/office/drawing/2014/main" id="{DB9E19D1-6FB5-4C47-B0BC-C7458E04774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79" y="914"/>
                  <a:ext cx="2784" cy="12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	Доказательство.</a:t>
                  </a:r>
                  <a:r>
                    <a:rPr lang="ru-RU" altLang="ru-RU" b="1" dirty="0">
                      <a:cs typeface="Times New Roman" panose="02020603050405020304" pitchFamily="18" charset="0"/>
                    </a:rPr>
                    <a:t>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Пусть в треугольниках</a:t>
                  </a:r>
                  <a:r>
                    <a:rPr lang="ru-RU" altLang="ru-RU" dirty="0"/>
                    <a:t>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АВС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 и</a:t>
                  </a:r>
                  <a:r>
                    <a:rPr lang="ru-RU" altLang="ru-RU" b="1" dirty="0">
                      <a:cs typeface="Times New Roman" panose="02020603050405020304" pitchFamily="18" charset="0"/>
                    </a:rPr>
                    <a:t>  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А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В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С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ru-RU" alt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 </m:t>
                      </m:r>
                    </m:oMath>
                  </a14:m>
                  <a:r>
                    <a:rPr lang="en-US" altLang="ru-RU" i="1" dirty="0">
                      <a:cs typeface="Times New Roman" panose="02020603050405020304" pitchFamily="18" charset="0"/>
                    </a:rPr>
                    <a:t>A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 = </a:t>
                  </a:r>
                  <a14:m>
                    <m:oMath xmlns:m="http://schemas.openxmlformats.org/officeDocument/2006/math">
                      <m:r>
                        <a:rPr lang="ru-RU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</m:oMath>
                  </a14:m>
                  <a:r>
                    <a:rPr lang="en-US" altLang="ru-RU" i="1" dirty="0">
                      <a:cs typeface="Times New Roman" panose="02020603050405020304" pitchFamily="18" charset="0"/>
                    </a:rPr>
                    <a:t>A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,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ru-RU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 </m:t>
                      </m:r>
                    </m:oMath>
                  </a14:m>
                  <a:r>
                    <a:rPr lang="en-US" altLang="ru-RU" i="1" dirty="0">
                      <a:cs typeface="Times New Roman" panose="02020603050405020304" pitchFamily="18" charset="0"/>
                    </a:rPr>
                    <a:t>B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 = </a:t>
                  </a:r>
                  <a14:m>
                    <m:oMath xmlns:m="http://schemas.openxmlformats.org/officeDocument/2006/math">
                      <m:r>
                        <a:rPr lang="ru-RU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</m:oMath>
                  </a14:m>
                  <a:r>
                    <a:rPr lang="en-US" altLang="ru-RU" i="1" dirty="0">
                      <a:cs typeface="Times New Roman" panose="02020603050405020304" pitchFamily="18" charset="0"/>
                    </a:rPr>
                    <a:t>B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. Тогда и </a:t>
                  </a:r>
                  <a14:m>
                    <m:oMath xmlns:m="http://schemas.openxmlformats.org/officeDocument/2006/math">
                      <m:r>
                        <a:rPr lang="ru-RU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 </m:t>
                      </m:r>
                    </m:oMath>
                  </a14:m>
                  <a:r>
                    <a:rPr lang="en-US" altLang="ru-RU" i="1" dirty="0">
                      <a:cs typeface="Times New Roman" panose="02020603050405020304" pitchFamily="18" charset="0"/>
                    </a:rPr>
                    <a:t>C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 = </a:t>
                  </a:r>
                  <a14:m>
                    <m:oMath xmlns:m="http://schemas.openxmlformats.org/officeDocument/2006/math">
                      <m:r>
                        <a:rPr lang="ru-RU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</m:oMath>
                  </a14:m>
                  <a:r>
                    <a:rPr lang="en-US" altLang="ru-RU" i="1" dirty="0">
                      <a:cs typeface="Times New Roman" panose="02020603050405020304" pitchFamily="18" charset="0"/>
                    </a:rPr>
                    <a:t>C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. Докажем, что                   </a:t>
                  </a:r>
                  <a:r>
                    <a:rPr lang="ru-RU" altLang="ru-RU" dirty="0"/>
                    <a:t>                         	        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391208" name="Text Box 40">
                  <a:extLst>
                    <a:ext uri="{FF2B5EF4-FFF2-40B4-BE49-F238E27FC236}">
                      <a16:creationId xmlns:a16="http://schemas.microsoft.com/office/drawing/2014/main" id="{DB9E19D1-6FB5-4C47-B0BC-C7458E04774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79" y="914"/>
                  <a:ext cx="2784" cy="1221"/>
                </a:xfrm>
                <a:prstGeom prst="rect">
                  <a:avLst/>
                </a:prstGeom>
                <a:blipFill>
                  <a:blip r:embed="rId4"/>
                  <a:stretch>
                    <a:fillRect l="-2207" t="-2516" r="-2069" b="-628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391215" name="Object 47">
                  <a:extLst>
                    <a:ext uri="{FF2B5EF4-FFF2-40B4-BE49-F238E27FC236}">
                      <a16:creationId xmlns:a16="http://schemas.microsoft.com/office/drawing/2014/main" id="{CF79B5E4-7C35-48BD-A97D-44C61747C1F2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478698996"/>
                    </p:ext>
                  </p:extLst>
                </p:nvPr>
              </p:nvGraphicFramePr>
              <p:xfrm>
                <a:off x="3170" y="1838"/>
                <a:ext cx="793" cy="408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5" imgW="888840" imgH="457200" progId="Equation.DSMT4">
                        <p:embed/>
                      </p:oleObj>
                    </mc:Choice>
                    <mc:Fallback>
                      <p:oleObj name="Equation" r:id="rId5" imgW="888840" imgH="457200" progId="Equation.DSMT4">
                        <p:embed/>
                        <p:pic>
                          <p:nvPicPr>
                            <p:cNvPr id="0" name="Object 4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170" y="1838"/>
                              <a:ext cx="793" cy="408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391215" name="Object 47">
                  <a:extLst>
                    <a:ext uri="{FF2B5EF4-FFF2-40B4-BE49-F238E27FC236}">
                      <a16:creationId xmlns:a16="http://schemas.microsoft.com/office/drawing/2014/main" id="{CF79B5E4-7C35-48BD-A97D-44C61747C1F2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478698996"/>
                    </p:ext>
                  </p:extLst>
                </p:nvPr>
              </p:nvGraphicFramePr>
              <p:xfrm>
                <a:off x="3170" y="1838"/>
                <a:ext cx="793" cy="408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7" imgW="888840" imgH="457200" progId="Equation.DSMT4">
                        <p:embed/>
                      </p:oleObj>
                    </mc:Choice>
                    <mc:Fallback>
                      <p:oleObj name="Equation" r:id="rId7" imgW="888840" imgH="457200" progId="Equation.DSMT4">
                        <p:embed/>
                        <p:pic>
                          <p:nvPicPr>
                            <p:cNvPr id="0" name="Object 4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170" y="1838"/>
                              <a:ext cx="793" cy="408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391217" name="Object 49">
                  <a:extLst>
                    <a:ext uri="{FF2B5EF4-FFF2-40B4-BE49-F238E27FC236}">
                      <a16:creationId xmlns:a16="http://schemas.microsoft.com/office/drawing/2014/main" id="{C6C5D6BA-A5F5-494E-9871-4EB78AC45D4B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481298515"/>
                    </p:ext>
                  </p:extLst>
                </p:nvPr>
              </p:nvGraphicFramePr>
              <p:xfrm>
                <a:off x="4371" y="2948"/>
                <a:ext cx="778" cy="41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9" imgW="939600" imgH="495000" progId="Equation.DSMT4">
                        <p:embed/>
                      </p:oleObj>
                    </mc:Choice>
                    <mc:Fallback>
                      <p:oleObj name="Equation" r:id="rId9" imgW="939600" imgH="495000" progId="Equation.DSMT4">
                        <p:embed/>
                        <p:pic>
                          <p:nvPicPr>
                            <p:cNvPr id="0" name="Object 4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371" y="2948"/>
                              <a:ext cx="778" cy="410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391217" name="Object 49">
                  <a:extLst>
                    <a:ext uri="{FF2B5EF4-FFF2-40B4-BE49-F238E27FC236}">
                      <a16:creationId xmlns:a16="http://schemas.microsoft.com/office/drawing/2014/main" id="{C6C5D6BA-A5F5-494E-9871-4EB78AC45D4B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481298515"/>
                    </p:ext>
                  </p:extLst>
                </p:nvPr>
              </p:nvGraphicFramePr>
              <p:xfrm>
                <a:off x="4371" y="2948"/>
                <a:ext cx="778" cy="41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11" imgW="939600" imgH="495000" progId="Equation.DSMT4">
                        <p:embed/>
                      </p:oleObj>
                    </mc:Choice>
                    <mc:Fallback>
                      <p:oleObj name="Equation" r:id="rId11" imgW="939600" imgH="495000" progId="Equation.DSMT4">
                        <p:embed/>
                        <p:pic>
                          <p:nvPicPr>
                            <p:cNvPr id="0" name="Object 4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371" y="2948"/>
                              <a:ext cx="778" cy="410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391219" name="Object 51">
                  <a:extLst>
                    <a:ext uri="{FF2B5EF4-FFF2-40B4-BE49-F238E27FC236}">
                      <a16:creationId xmlns:a16="http://schemas.microsoft.com/office/drawing/2014/main" id="{938C901B-B4E4-4C78-8FF7-5C8FE727E2CF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597980294"/>
                    </p:ext>
                  </p:extLst>
                </p:nvPr>
              </p:nvGraphicFramePr>
              <p:xfrm>
                <a:off x="3424" y="3221"/>
                <a:ext cx="778" cy="384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13" imgW="927000" imgH="457200" progId="Equation.DSMT4">
                        <p:embed/>
                      </p:oleObj>
                    </mc:Choice>
                    <mc:Fallback>
                      <p:oleObj name="Equation" r:id="rId13" imgW="927000" imgH="457200" progId="Equation.DSMT4">
                        <p:embed/>
                        <p:pic>
                          <p:nvPicPr>
                            <p:cNvPr id="0" name="Object 5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424" y="3221"/>
                              <a:ext cx="778" cy="384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391219" name="Object 51">
                  <a:extLst>
                    <a:ext uri="{FF2B5EF4-FFF2-40B4-BE49-F238E27FC236}">
                      <a16:creationId xmlns:a16="http://schemas.microsoft.com/office/drawing/2014/main" id="{938C901B-B4E4-4C78-8FF7-5C8FE727E2CF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597980294"/>
                    </p:ext>
                  </p:extLst>
                </p:nvPr>
              </p:nvGraphicFramePr>
              <p:xfrm>
                <a:off x="3424" y="3221"/>
                <a:ext cx="778" cy="384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15" imgW="927000" imgH="457200" progId="Equation.DSMT4">
                        <p:embed/>
                      </p:oleObj>
                    </mc:Choice>
                    <mc:Fallback>
                      <p:oleObj name="Equation" r:id="rId15" imgW="927000" imgH="457200" progId="Equation.DSMT4">
                        <p:embed/>
                        <p:pic>
                          <p:nvPicPr>
                            <p:cNvPr id="0" name="Object 5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424" y="3221"/>
                              <a:ext cx="778" cy="384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391221" name="Object 53">
                  <a:extLst>
                    <a:ext uri="{FF2B5EF4-FFF2-40B4-BE49-F238E27FC236}">
                      <a16:creationId xmlns:a16="http://schemas.microsoft.com/office/drawing/2014/main" id="{02B55C0A-F827-409D-9D2C-C386DE207EB2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125151429"/>
                    </p:ext>
                  </p:extLst>
                </p:nvPr>
              </p:nvGraphicFramePr>
              <p:xfrm>
                <a:off x="340" y="3819"/>
                <a:ext cx="789" cy="384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17" imgW="939600" imgH="457200" progId="Equation.DSMT4">
                        <p:embed/>
                      </p:oleObj>
                    </mc:Choice>
                    <mc:Fallback>
                      <p:oleObj name="Equation" r:id="rId17" imgW="939600" imgH="457200" progId="Equation.DSMT4">
                        <p:embed/>
                        <p:pic>
                          <p:nvPicPr>
                            <p:cNvPr id="0" name="Object 53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8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40" y="3819"/>
                              <a:ext cx="789" cy="384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391221" name="Object 53">
                  <a:extLst>
                    <a:ext uri="{FF2B5EF4-FFF2-40B4-BE49-F238E27FC236}">
                      <a16:creationId xmlns:a16="http://schemas.microsoft.com/office/drawing/2014/main" id="{02B55C0A-F827-409D-9D2C-C386DE207EB2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125151429"/>
                    </p:ext>
                  </p:extLst>
                </p:nvPr>
              </p:nvGraphicFramePr>
              <p:xfrm>
                <a:off x="340" y="3819"/>
                <a:ext cx="789" cy="384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19" imgW="939600" imgH="457200" progId="Equation.DSMT4">
                        <p:embed/>
                      </p:oleObj>
                    </mc:Choice>
                    <mc:Fallback>
                      <p:oleObj name="Equation" r:id="rId19" imgW="939600" imgH="457200" progId="Equation.DSMT4">
                        <p:embed/>
                        <p:pic>
                          <p:nvPicPr>
                            <p:cNvPr id="0" name="Object 53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40" y="3819"/>
                              <a:ext cx="789" cy="384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p:pic>
          <p:nvPicPr>
            <p:cNvPr id="391225" name="Picture 57">
              <a:extLst>
                <a:ext uri="{FF2B5EF4-FFF2-40B4-BE49-F238E27FC236}">
                  <a16:creationId xmlns:a16="http://schemas.microsoft.com/office/drawing/2014/main" id="{6DD15EB1-323F-491B-AE66-B95733228C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" y="1017"/>
              <a:ext cx="2862" cy="11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>
            <a:extLst>
              <a:ext uri="{FF2B5EF4-FFF2-40B4-BE49-F238E27FC236}">
                <a16:creationId xmlns:a16="http://schemas.microsoft.com/office/drawing/2014/main" id="{711C52FE-ED9E-462B-A8CA-0C0181825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46819" name="Text Box 3">
            <a:extLst>
              <a:ext uri="{FF2B5EF4-FFF2-40B4-BE49-F238E27FC236}">
                <a16:creationId xmlns:a16="http://schemas.microsoft.com/office/drawing/2014/main" id="{2BE43EF2-1CDC-4568-928E-19389F7EB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739"/>
            <a:ext cx="89916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Докажите, что отрезок, соединяющий точку пересечения продолжения боковых сторон трапеции и середину одного её основания, проходит через середину второго основания этой трапеции.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6820" name="Text Box 4">
                <a:extLst>
                  <a:ext uri="{FF2B5EF4-FFF2-40B4-BE49-F238E27FC236}">
                    <a16:creationId xmlns:a16="http://schemas.microsoft.com/office/drawing/2014/main" id="{A8A91857-49DA-4A25-A2F2-F715D7A834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034278"/>
                <a:ext cx="9144000" cy="28237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000" dirty="0">
                    <a:solidFill>
                      <a:srgbClr val="FF3300"/>
                    </a:solidFill>
                  </a:rPr>
                  <a:t>Доказательство.</a:t>
                </a:r>
                <a:r>
                  <a:rPr lang="ru-RU" altLang="ru-RU" sz="2000" dirty="0"/>
                  <a:t> Обозначим </a:t>
                </a:r>
                <a:r>
                  <a:rPr lang="en-US" altLang="ru-RU" sz="2000" i="1" dirty="0"/>
                  <a:t>E </a:t>
                </a:r>
                <a:r>
                  <a:rPr lang="ru-RU" altLang="ru-RU" sz="2000" dirty="0"/>
                  <a:t>середину основания </a:t>
                </a:r>
                <a:r>
                  <a:rPr lang="en-US" altLang="ru-RU" sz="2000" i="1" dirty="0"/>
                  <a:t>AB </a:t>
                </a:r>
                <a:r>
                  <a:rPr lang="ru-RU" altLang="ru-RU" sz="2000" dirty="0"/>
                  <a:t>трапеции </a:t>
                </a:r>
                <a:r>
                  <a:rPr lang="en-US" altLang="ru-RU" sz="2000" i="1" dirty="0"/>
                  <a:t>ABCD</a:t>
                </a:r>
                <a:r>
                  <a:rPr lang="ru-RU" altLang="ru-RU" sz="2000" dirty="0"/>
                  <a:t>, </a:t>
                </a:r>
                <a:r>
                  <a:rPr lang="en-US" altLang="ru-RU" sz="2000" i="1" dirty="0"/>
                  <a:t>H </a:t>
                </a:r>
                <a:r>
                  <a:rPr lang="ru-RU" altLang="ru-RU" sz="2000" dirty="0"/>
                  <a:t>– точку пересечения продолжения боковых сторон </a:t>
                </a:r>
                <a:r>
                  <a:rPr lang="en-US" altLang="ru-RU" sz="2000" i="1" dirty="0"/>
                  <a:t>AD </a:t>
                </a:r>
                <a:r>
                  <a:rPr lang="ru-RU" altLang="ru-RU" sz="2000" dirty="0"/>
                  <a:t>и </a:t>
                </a:r>
                <a:r>
                  <a:rPr lang="en-US" altLang="ru-RU" sz="2000" i="1" dirty="0"/>
                  <a:t>BC</a:t>
                </a:r>
                <a:r>
                  <a:rPr lang="en-US" altLang="ru-RU" sz="2000" dirty="0"/>
                  <a:t>.</a:t>
                </a:r>
                <a:r>
                  <a:rPr lang="en-US" altLang="ru-RU" sz="2000" i="1" dirty="0"/>
                  <a:t> </a:t>
                </a:r>
                <a:r>
                  <a:rPr lang="ru-RU" altLang="ru-RU" sz="2000" dirty="0"/>
                  <a:t>Проведём прямую </a:t>
                </a:r>
                <a:r>
                  <a:rPr lang="en-US" altLang="ru-RU" sz="2000" i="1" dirty="0"/>
                  <a:t>EH </a:t>
                </a:r>
                <a:r>
                  <a:rPr lang="ru-RU" altLang="ru-RU" sz="2000" dirty="0"/>
                  <a:t>и обозначим </a:t>
                </a:r>
                <a:r>
                  <a:rPr lang="en-US" altLang="ru-RU" sz="2000" i="1" dirty="0"/>
                  <a:t>F </a:t>
                </a:r>
                <a:r>
                  <a:rPr lang="ru-RU" altLang="ru-RU" sz="2000" dirty="0"/>
                  <a:t>её точку пересечения с основанием </a:t>
                </a:r>
                <a:r>
                  <a:rPr lang="en-US" altLang="ru-RU" sz="2000" i="1" dirty="0"/>
                  <a:t>CD</a:t>
                </a:r>
                <a:r>
                  <a:rPr lang="ru-RU" altLang="ru-RU" sz="2000" dirty="0"/>
                  <a:t>. Треугольники </a:t>
                </a:r>
                <a:r>
                  <a:rPr lang="en-US" altLang="ru-RU" sz="2000" i="1" dirty="0"/>
                  <a:t>AEH </a:t>
                </a:r>
                <a:r>
                  <a:rPr lang="ru-RU" altLang="ru-RU" sz="2000" dirty="0"/>
                  <a:t>и </a:t>
                </a:r>
                <a:r>
                  <a:rPr lang="en-US" altLang="ru-RU" sz="2000" i="1" dirty="0"/>
                  <a:t>DFH </a:t>
                </a:r>
                <a:r>
                  <a:rPr lang="ru-RU" altLang="ru-RU" sz="2000" dirty="0"/>
                  <a:t>подобны (по трём углам), следовательно,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𝐴𝐸</m:t>
                        </m:r>
                      </m:num>
                      <m:den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𝐷𝐹</m:t>
                        </m:r>
                      </m:den>
                    </m:f>
                    <m:r>
                      <a:rPr lang="en-US" alt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altLang="ru-RU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𝐸𝐻</m:t>
                        </m:r>
                      </m:num>
                      <m:den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𝐹𝐻</m:t>
                        </m:r>
                      </m:den>
                    </m:f>
                  </m:oMath>
                </a14:m>
                <a:r>
                  <a:rPr lang="en-US" altLang="ru-RU" sz="2000" dirty="0">
                    <a:solidFill>
                      <a:schemeClr val="tx1"/>
                    </a:solidFill>
                  </a:rPr>
                  <a:t>. </a:t>
                </a:r>
                <a:r>
                  <a:rPr lang="ru-RU" altLang="ru-RU" sz="2000" dirty="0">
                    <a:solidFill>
                      <a:schemeClr val="tx1"/>
                    </a:solidFill>
                  </a:rPr>
                  <a:t>Треугольники </a:t>
                </a:r>
                <a:r>
                  <a:rPr lang="en-US" altLang="ru-RU" sz="2000" i="1" dirty="0">
                    <a:solidFill>
                      <a:schemeClr val="tx1"/>
                    </a:solidFill>
                  </a:rPr>
                  <a:t>BEH </a:t>
                </a:r>
                <a:r>
                  <a:rPr lang="ru-RU" altLang="ru-RU" sz="2000" dirty="0">
                    <a:solidFill>
                      <a:schemeClr val="tx1"/>
                    </a:solidFill>
                  </a:rPr>
                  <a:t>и </a:t>
                </a:r>
                <a:r>
                  <a:rPr lang="en-US" altLang="ru-RU" sz="2000" i="1" dirty="0"/>
                  <a:t>C</a:t>
                </a:r>
                <a:r>
                  <a:rPr lang="en-US" altLang="ru-RU" sz="2000" i="1" dirty="0">
                    <a:solidFill>
                      <a:schemeClr val="tx1"/>
                    </a:solidFill>
                  </a:rPr>
                  <a:t>FH </a:t>
                </a:r>
                <a:r>
                  <a:rPr lang="ru-RU" altLang="ru-RU" sz="2000" dirty="0">
                    <a:solidFill>
                      <a:schemeClr val="tx1"/>
                    </a:solidFill>
                  </a:rPr>
                  <a:t>подобны (по трём углам), следовательно,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r>
                      <a:rPr lang="en-US" altLang="ru-RU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num>
                      <m:den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den>
                    </m:f>
                  </m:oMath>
                </a14:m>
                <a:r>
                  <a:rPr lang="en-US" altLang="ru-RU" sz="2000" dirty="0">
                    <a:solidFill>
                      <a:schemeClr val="tx1"/>
                    </a:solidFill>
                  </a:rPr>
                  <a:t>. </a:t>
                </a:r>
                <a:r>
                  <a:rPr lang="ru-RU" altLang="ru-RU" sz="2000" dirty="0">
                    <a:solidFill>
                      <a:schemeClr val="tx1"/>
                    </a:solidFill>
                  </a:rPr>
                  <a:t>Из этих двух равенств следует равенство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𝐴𝐸</m:t>
                        </m:r>
                      </m:num>
                      <m:den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r>
                      <a:rPr lang="ru-RU" alt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𝐵𝐸</m:t>
                        </m:r>
                      </m:num>
                      <m:den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</m:oMath>
                </a14:m>
                <a:r>
                  <a:rPr lang="ru-RU" altLang="ru-RU" sz="2000" dirty="0">
                    <a:solidFill>
                      <a:schemeClr val="tx1"/>
                    </a:solidFill>
                  </a:rPr>
                  <a:t>, из которого получаем равенство</a:t>
                </a:r>
                <a:r>
                  <a:rPr lang="en-US" altLang="ru-RU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𝐷𝐹</m:t>
                        </m:r>
                      </m:num>
                      <m:den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r>
                      <a:rPr lang="en-US" alt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𝐴𝐸</m:t>
                        </m:r>
                      </m:num>
                      <m:den>
                        <m:r>
                          <a:rPr lang="en-US" alt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𝐵𝐸</m:t>
                        </m:r>
                      </m:den>
                    </m:f>
                    <m:r>
                      <a:rPr lang="ru-RU" altLang="ru-RU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ru-RU" sz="2000" dirty="0">
                    <a:solidFill>
                      <a:schemeClr val="tx1"/>
                    </a:solidFill>
                  </a:rPr>
                  <a:t>. </a:t>
                </a:r>
                <a:r>
                  <a:rPr lang="ru-RU" altLang="ru-RU" sz="2000" dirty="0">
                    <a:solidFill>
                      <a:schemeClr val="tx1"/>
                    </a:solidFill>
                  </a:rPr>
                  <a:t>Значит, </a:t>
                </a:r>
                <a14:m>
                  <m:oMath xmlns:m="http://schemas.openxmlformats.org/officeDocument/2006/math">
                    <m:r>
                      <a:rPr lang="en-US" alt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𝐶𝐹</m:t>
                    </m:r>
                    <m:r>
                      <a:rPr lang="en-US" alt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𝐷𝐹</m:t>
                    </m:r>
                    <m:r>
                      <a:rPr lang="en-US" alt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ru-RU" sz="2000" i="1" dirty="0">
                    <a:solidFill>
                      <a:schemeClr val="tx1"/>
                    </a:solidFill>
                  </a:rPr>
                  <a:t> </a:t>
                </a:r>
                <a:r>
                  <a:rPr lang="ru-RU" altLang="ru-RU" sz="2000" dirty="0">
                    <a:solidFill>
                      <a:schemeClr val="tx1"/>
                    </a:solidFill>
                  </a:rPr>
                  <a:t>т. е. </a:t>
                </a:r>
                <a:r>
                  <a:rPr lang="en-US" altLang="ru-RU" sz="2000" i="1" dirty="0">
                    <a:solidFill>
                      <a:schemeClr val="tx1"/>
                    </a:solidFill>
                  </a:rPr>
                  <a:t>F </a:t>
                </a:r>
                <a:r>
                  <a:rPr lang="ru-RU" altLang="ru-RU" sz="2000" dirty="0">
                    <a:solidFill>
                      <a:schemeClr val="tx1"/>
                    </a:solidFill>
                  </a:rPr>
                  <a:t>является серединой основания </a:t>
                </a:r>
                <a:r>
                  <a:rPr lang="en-US" altLang="ru-RU" sz="2000" i="1" dirty="0">
                    <a:solidFill>
                      <a:schemeClr val="tx1"/>
                    </a:solidFill>
                  </a:rPr>
                  <a:t>CD</a:t>
                </a:r>
                <a:r>
                  <a:rPr lang="en-US" altLang="ru-RU" sz="2000" dirty="0">
                    <a:solidFill>
                      <a:schemeClr val="tx1"/>
                    </a:solidFill>
                  </a:rPr>
                  <a:t>.</a:t>
                </a:r>
                <a:endParaRPr lang="ru-RU" altLang="ru-RU" sz="2000" i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46820" name="Text Box 4">
                <a:extLst>
                  <a:ext uri="{FF2B5EF4-FFF2-40B4-BE49-F238E27FC236}">
                    <a16:creationId xmlns:a16="http://schemas.microsoft.com/office/drawing/2014/main" id="{A8A91857-49DA-4A25-A2F2-F715D7A834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034278"/>
                <a:ext cx="9144000" cy="2823722"/>
              </a:xfrm>
              <a:prstGeom prst="rect">
                <a:avLst/>
              </a:prstGeom>
              <a:blipFill>
                <a:blip r:embed="rId3"/>
                <a:stretch>
                  <a:fillRect l="-667" r="-667" b="-30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3DFA5E-5DAB-4382-B3C7-692812C2BA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1876837"/>
            <a:ext cx="2344980" cy="21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42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2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>
            <a:extLst>
              <a:ext uri="{FF2B5EF4-FFF2-40B4-BE49-F238E27FC236}">
                <a16:creationId xmlns:a16="http://schemas.microsoft.com/office/drawing/2014/main" id="{711C52FE-ED9E-462B-A8CA-0C0181825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46819" name="Text Box 3">
            <a:extLst>
              <a:ext uri="{FF2B5EF4-FFF2-40B4-BE49-F238E27FC236}">
                <a16:creationId xmlns:a16="http://schemas.microsoft.com/office/drawing/2014/main" id="{2BE43EF2-1CDC-4568-928E-19389F7EB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739"/>
            <a:ext cx="8991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Докажите, что точка пересечения продолжения боковых сторон трапеции, середины её оснований и точка пересечения диагоналей принадлежат одной прямой.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546820" name="Text Box 4">
            <a:extLst>
              <a:ext uri="{FF2B5EF4-FFF2-40B4-BE49-F238E27FC236}">
                <a16:creationId xmlns:a16="http://schemas.microsoft.com/office/drawing/2014/main" id="{A8A91857-49DA-4A25-A2F2-F715D7A83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4437112"/>
            <a:ext cx="91440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000" dirty="0">
                <a:solidFill>
                  <a:srgbClr val="FF3300"/>
                </a:solidFill>
              </a:rPr>
              <a:t>Доказательство.</a:t>
            </a:r>
            <a:r>
              <a:rPr lang="ru-RU" altLang="ru-RU" sz="2000" dirty="0"/>
              <a:t> Обозначим </a:t>
            </a:r>
            <a:r>
              <a:rPr lang="en-US" altLang="ru-RU" sz="2000" i="1" dirty="0"/>
              <a:t>E</a:t>
            </a:r>
            <a:r>
              <a:rPr lang="en-US" altLang="ru-RU" sz="2000" dirty="0"/>
              <a:t>, </a:t>
            </a:r>
            <a:r>
              <a:rPr lang="en-US" altLang="ru-RU" sz="2000" i="1" dirty="0"/>
              <a:t>F </a:t>
            </a:r>
            <a:r>
              <a:rPr lang="ru-RU" altLang="ru-RU" sz="2000" dirty="0"/>
              <a:t>середины оснований соответственно </a:t>
            </a:r>
            <a:r>
              <a:rPr lang="en-US" altLang="ru-RU" sz="2000" i="1" dirty="0"/>
              <a:t>AB</a:t>
            </a:r>
            <a:r>
              <a:rPr lang="ru-RU" altLang="ru-RU" sz="2000" i="1" dirty="0"/>
              <a:t> </a:t>
            </a:r>
            <a:r>
              <a:rPr lang="ru-RU" altLang="ru-RU" sz="2000" dirty="0"/>
              <a:t>и </a:t>
            </a:r>
            <a:r>
              <a:rPr lang="en-US" altLang="ru-RU" sz="2000" i="1" dirty="0"/>
              <a:t>CD </a:t>
            </a:r>
            <a:r>
              <a:rPr lang="ru-RU" altLang="ru-RU" sz="2000" dirty="0"/>
              <a:t>трапеции </a:t>
            </a:r>
            <a:r>
              <a:rPr lang="en-US" altLang="ru-RU" sz="2000" i="1" dirty="0"/>
              <a:t>ABCD</a:t>
            </a:r>
            <a:r>
              <a:rPr lang="ru-RU" altLang="ru-RU" sz="2000" dirty="0"/>
              <a:t>, </a:t>
            </a:r>
            <a:r>
              <a:rPr lang="en-US" altLang="ru-RU" sz="2000" i="1" dirty="0"/>
              <a:t>H </a:t>
            </a:r>
            <a:r>
              <a:rPr lang="ru-RU" altLang="ru-RU" sz="2000" dirty="0"/>
              <a:t>– точку пересечения продолжения боковых сторон </a:t>
            </a:r>
            <a:r>
              <a:rPr lang="en-US" altLang="ru-RU" sz="2000" i="1" dirty="0"/>
              <a:t>AD </a:t>
            </a:r>
            <a:r>
              <a:rPr lang="ru-RU" altLang="ru-RU" sz="2000" dirty="0"/>
              <a:t>и </a:t>
            </a:r>
            <a:r>
              <a:rPr lang="en-US" altLang="ru-RU" sz="2000" i="1" dirty="0"/>
              <a:t>BC</a:t>
            </a:r>
            <a:r>
              <a:rPr lang="ru-RU" altLang="ru-RU" sz="2000" i="1" dirty="0"/>
              <a:t>, </a:t>
            </a:r>
            <a:r>
              <a:rPr lang="en-US" altLang="ru-RU" sz="2000" i="1" dirty="0"/>
              <a:t>G – </a:t>
            </a:r>
            <a:r>
              <a:rPr lang="ru-RU" altLang="ru-RU" sz="2000" dirty="0"/>
              <a:t>точку пересечения диагоналей.</a:t>
            </a:r>
            <a:r>
              <a:rPr lang="ru-RU" altLang="ru-RU" sz="2000" i="1" dirty="0">
                <a:solidFill>
                  <a:schemeClr val="accent1"/>
                </a:solidFill>
              </a:rPr>
              <a:t>	</a:t>
            </a:r>
            <a:r>
              <a:rPr lang="ru-RU" altLang="ru-RU" sz="2000" dirty="0"/>
              <a:t>По доказанному в упражнении 22 точки </a:t>
            </a:r>
            <a:r>
              <a:rPr lang="en-US" altLang="ru-RU" sz="2000" i="1" dirty="0"/>
              <a:t>E</a:t>
            </a:r>
            <a:r>
              <a:rPr lang="en-US" altLang="ru-RU" sz="2000" dirty="0"/>
              <a:t>,</a:t>
            </a:r>
            <a:r>
              <a:rPr lang="en-US" altLang="ru-RU" sz="2000" i="1" dirty="0"/>
              <a:t> F</a:t>
            </a:r>
            <a:r>
              <a:rPr lang="en-US" altLang="ru-RU" sz="2000" dirty="0"/>
              <a:t>,</a:t>
            </a:r>
            <a:r>
              <a:rPr lang="en-US" altLang="ru-RU" sz="2000" i="1" dirty="0"/>
              <a:t> G </a:t>
            </a:r>
            <a:r>
              <a:rPr lang="ru-RU" altLang="ru-RU" sz="2000" dirty="0"/>
              <a:t>принадлежат одной прямой. По доказанному в упражнении 23 точки </a:t>
            </a:r>
            <a:r>
              <a:rPr lang="en-US" altLang="ru-RU" sz="2000" i="1" dirty="0"/>
              <a:t>E</a:t>
            </a:r>
            <a:r>
              <a:rPr lang="en-US" altLang="ru-RU" sz="2000" dirty="0"/>
              <a:t>,</a:t>
            </a:r>
            <a:r>
              <a:rPr lang="en-US" altLang="ru-RU" sz="2000" i="1" dirty="0"/>
              <a:t> F</a:t>
            </a:r>
            <a:r>
              <a:rPr lang="en-US" altLang="ru-RU" sz="2000" dirty="0"/>
              <a:t>,</a:t>
            </a:r>
            <a:r>
              <a:rPr lang="en-US" altLang="ru-RU" sz="2000" i="1" dirty="0"/>
              <a:t> H </a:t>
            </a:r>
            <a:r>
              <a:rPr lang="ru-RU" altLang="ru-RU" sz="2000" dirty="0"/>
              <a:t>принадлежат одной прямой. Следовательно, точки </a:t>
            </a:r>
            <a:r>
              <a:rPr lang="en-US" altLang="ru-RU" sz="2000" i="1" dirty="0"/>
              <a:t>E</a:t>
            </a:r>
            <a:r>
              <a:rPr lang="en-US" altLang="ru-RU" sz="2000" dirty="0"/>
              <a:t>, </a:t>
            </a:r>
            <a:r>
              <a:rPr lang="en-US" altLang="ru-RU" sz="2000" i="1" dirty="0"/>
              <a:t>F</a:t>
            </a:r>
            <a:r>
              <a:rPr lang="en-US" altLang="ru-RU" sz="2000" dirty="0"/>
              <a:t>, </a:t>
            </a:r>
            <a:r>
              <a:rPr lang="en-US" altLang="ru-RU" sz="2000" i="1" dirty="0"/>
              <a:t>G</a:t>
            </a:r>
            <a:r>
              <a:rPr lang="en-US" altLang="ru-RU" sz="2000" dirty="0"/>
              <a:t>, </a:t>
            </a:r>
            <a:r>
              <a:rPr lang="en-US" altLang="ru-RU" sz="2000" i="1" dirty="0"/>
              <a:t>H </a:t>
            </a:r>
            <a:r>
              <a:rPr lang="ru-RU" altLang="ru-RU" sz="2000" dirty="0"/>
              <a:t>принадлежат одной прямой.</a:t>
            </a:r>
            <a:endParaRPr lang="ru-RU" altLang="ru-RU" sz="2000" i="1" dirty="0">
              <a:solidFill>
                <a:schemeClr val="accent1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F02BB9A-D9BC-4A8D-A6C0-9E2758298A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3" y="1848984"/>
            <a:ext cx="2463415" cy="2300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8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8A8CA955-D78E-40A6-8B4D-0D5D1DF35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89123" name="Text Box 3">
            <a:extLst>
              <a:ext uri="{FF2B5EF4-FFF2-40B4-BE49-F238E27FC236}">
                <a16:creationId xmlns:a16="http://schemas.microsoft.com/office/drawing/2014/main" id="{CCF2CA3D-22D8-473E-855D-A648493B5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треугольники называются подобными?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96D386D0-C602-4F8C-BD78-D7F896B6E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458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Два треугольника называются подобными, если углы одного соответственно равны углам другого и соответствующие стороны пропорциональны.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C21F562E-B6E6-4C97-AA96-7827334DF2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417795" name="Text Box 3">
            <a:extLst>
              <a:ext uri="{FF2B5EF4-FFF2-40B4-BE49-F238E27FC236}">
                <a16:creationId xmlns:a16="http://schemas.microsoft.com/office/drawing/2014/main" id="{B99D5DED-F319-4269-B3C9-D4748C1C9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Сформулируйте первый признак подобия треугольников.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01112EEA-438D-4AF7-8051-1CBDE2FF2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Если два угла одного треугольника равны двум углам другого треугольника, то такие треугольники подобны.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1504098E-818C-45DF-BC74-EC27EFC816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E61D491B-B235-4EEA-AF0D-80012AE7E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Подобны ли любые два: а) равносторонних треугольника; б) равнобедренных треугольника; в) равнобедренных прямоугольных треугольника?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A9D963A6-9ED6-4734-8358-DFBA393BA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Да; </a:t>
            </a:r>
          </a:p>
        </p:txBody>
      </p:sp>
      <p:sp>
        <p:nvSpPr>
          <p:cNvPr id="378888" name="Text Box 8">
            <a:extLst>
              <a:ext uri="{FF2B5EF4-FFF2-40B4-BE49-F238E27FC236}">
                <a16:creationId xmlns:a16="http://schemas.microsoft.com/office/drawing/2014/main" id="{2EEF9DA8-18DF-478F-8B30-8AB585C30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2672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нет</a:t>
            </a:r>
            <a:r>
              <a:rPr lang="ru-RU" altLang="ru-RU" sz="3200"/>
              <a:t>;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sp>
        <p:nvSpPr>
          <p:cNvPr id="378889" name="Text Box 9">
            <a:extLst>
              <a:ext uri="{FF2B5EF4-FFF2-40B4-BE49-F238E27FC236}">
                <a16:creationId xmlns:a16="http://schemas.microsoft.com/office/drawing/2014/main" id="{5A9664A6-3222-4685-82CA-47387F40C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7244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</a:t>
            </a:r>
            <a:r>
              <a:rPr lang="ru-RU" altLang="ru-RU" sz="3200">
                <a:cs typeface="Times New Roman" panose="02020603050405020304" pitchFamily="18" charset="0"/>
              </a:rPr>
              <a:t>) </a:t>
            </a:r>
            <a:r>
              <a:rPr lang="ru-RU" altLang="ru-RU" sz="3200"/>
              <a:t>да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  <p:bldP spid="378888" grpId="0" autoUpdateAnimBg="0"/>
      <p:bldP spid="37888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>
            <a:extLst>
              <a:ext uri="{FF2B5EF4-FFF2-40B4-BE49-F238E27FC236}">
                <a16:creationId xmlns:a16="http://schemas.microsoft.com/office/drawing/2014/main" id="{1F924705-C8BF-48C7-B85C-02BCCDC4F5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573443" name="Text Box 3">
            <a:extLst>
              <a:ext uri="{FF2B5EF4-FFF2-40B4-BE49-F238E27FC236}">
                <a16:creationId xmlns:a16="http://schemas.microsoft.com/office/drawing/2014/main" id="{1C4DBD30-73D7-4F51-9ED4-83A68F182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Выясните, подобны ли треугольники, изображенные на рисунке?</a:t>
            </a:r>
            <a:endParaRPr lang="en-US" altLang="ru-RU" sz="3200" dirty="0"/>
          </a:p>
        </p:txBody>
      </p:sp>
      <p:sp>
        <p:nvSpPr>
          <p:cNvPr id="573444" name="Text Box 4">
            <a:extLst>
              <a:ext uri="{FF2B5EF4-FFF2-40B4-BE49-F238E27FC236}">
                <a16:creationId xmlns:a16="http://schemas.microsoft.com/office/drawing/2014/main" id="{047E9E58-9A94-470E-A663-DF3140F82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2578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Да.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573449" name="Picture 9">
            <a:extLst>
              <a:ext uri="{FF2B5EF4-FFF2-40B4-BE49-F238E27FC236}">
                <a16:creationId xmlns:a16="http://schemas.microsoft.com/office/drawing/2014/main" id="{3D249932-9B9E-428E-807B-C3183A9ED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057400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>
            <a:extLst>
              <a:ext uri="{FF2B5EF4-FFF2-40B4-BE49-F238E27FC236}">
                <a16:creationId xmlns:a16="http://schemas.microsoft.com/office/drawing/2014/main" id="{484527E5-6D1B-46DA-89AB-EFA89A8B9F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782339" name="Text Box 3">
            <a:extLst>
              <a:ext uri="{FF2B5EF4-FFF2-40B4-BE49-F238E27FC236}">
                <a16:creationId xmlns:a16="http://schemas.microsoft.com/office/drawing/2014/main" id="{F210D394-6788-4FC7-A3FB-795C5F4A9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Выясните, подобны ли треугольники, изображенные на рисунке?</a:t>
            </a:r>
            <a:endParaRPr lang="en-US" altLang="ru-RU" sz="3200" dirty="0"/>
          </a:p>
        </p:txBody>
      </p:sp>
      <p:sp>
        <p:nvSpPr>
          <p:cNvPr id="782340" name="Text Box 4">
            <a:extLst>
              <a:ext uri="{FF2B5EF4-FFF2-40B4-BE49-F238E27FC236}">
                <a16:creationId xmlns:a16="http://schemas.microsoft.com/office/drawing/2014/main" id="{07610F57-F70D-404E-B3D4-31E19F480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2578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Да.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782342" name="Picture 6">
            <a:extLst>
              <a:ext uri="{FF2B5EF4-FFF2-40B4-BE49-F238E27FC236}">
                <a16:creationId xmlns:a16="http://schemas.microsoft.com/office/drawing/2014/main" id="{9EF1463B-BB7F-4183-A9F7-A1B81C253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0" y="1893888"/>
            <a:ext cx="31099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234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>
            <a:extLst>
              <a:ext uri="{FF2B5EF4-FFF2-40B4-BE49-F238E27FC236}">
                <a16:creationId xmlns:a16="http://schemas.microsoft.com/office/drawing/2014/main" id="{8D166519-965B-4831-9E29-A0DD5ECCB1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534531" name="Text Box 3">
            <a:extLst>
              <a:ext uri="{FF2B5EF4-FFF2-40B4-BE49-F238E27FC236}">
                <a16:creationId xmlns:a16="http://schemas.microsoft.com/office/drawing/2014/main" id="{CE2941DB-71DB-4BE2-A580-2081B9E46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рисунке укажите все подобные треугольники.</a:t>
            </a:r>
          </a:p>
        </p:txBody>
      </p:sp>
      <p:sp>
        <p:nvSpPr>
          <p:cNvPr id="534532" name="Text Box 4">
            <a:extLst>
              <a:ext uri="{FF2B5EF4-FFF2-40B4-BE49-F238E27FC236}">
                <a16:creationId xmlns:a16="http://schemas.microsoft.com/office/drawing/2014/main" id="{FB24D605-5801-476B-B636-EFE161D40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257800"/>
            <a:ext cx="419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>
                <a:cs typeface="Times New Roman" panose="02020603050405020304" pitchFamily="18" charset="0"/>
              </a:rPr>
              <a:t>а) </a:t>
            </a:r>
            <a:r>
              <a:rPr lang="en-US" altLang="ru-RU" sz="2800" i="1">
                <a:cs typeface="Times New Roman" panose="02020603050405020304" pitchFamily="18" charset="0"/>
              </a:rPr>
              <a:t>ABC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en-US" altLang="ru-RU" sz="2800" i="1">
                <a:cs typeface="Times New Roman" panose="02020603050405020304" pitchFamily="18" charset="0"/>
              </a:rPr>
              <a:t>FEC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en-US" altLang="ru-RU" sz="2800" i="1">
                <a:cs typeface="Times New Roman" panose="02020603050405020304" pitchFamily="18" charset="0"/>
              </a:rPr>
              <a:t>DBE</a:t>
            </a:r>
            <a:r>
              <a:rPr lang="ru-RU" altLang="ru-RU" sz="2800">
                <a:cs typeface="Times New Roman" panose="02020603050405020304" pitchFamily="18" charset="0"/>
              </a:rPr>
              <a:t>; </a:t>
            </a:r>
          </a:p>
        </p:txBody>
      </p:sp>
      <p:pic>
        <p:nvPicPr>
          <p:cNvPr id="534540" name="Picture 12">
            <a:extLst>
              <a:ext uri="{FF2B5EF4-FFF2-40B4-BE49-F238E27FC236}">
                <a16:creationId xmlns:a16="http://schemas.microsoft.com/office/drawing/2014/main" id="{074F618F-E822-41EB-8268-C04BB621C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8070850" cy="372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4541" name="Text Box 13">
            <a:extLst>
              <a:ext uri="{FF2B5EF4-FFF2-40B4-BE49-F238E27FC236}">
                <a16:creationId xmlns:a16="http://schemas.microsoft.com/office/drawing/2014/main" id="{2009AF03-A75C-4356-A92B-9A5C1EFAF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257800"/>
            <a:ext cx="464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б) </a:t>
            </a:r>
            <a:r>
              <a:rPr lang="en-US" altLang="ru-RU" sz="2800" i="1">
                <a:cs typeface="Times New Roman" panose="02020603050405020304" pitchFamily="18" charset="0"/>
              </a:rPr>
              <a:t>ABC</a:t>
            </a:r>
            <a:r>
              <a:rPr lang="ru-RU" altLang="ru-RU" sz="2800">
                <a:cs typeface="Times New Roman" panose="02020603050405020304" pitchFamily="18" charset="0"/>
              </a:rPr>
              <a:t>,</a:t>
            </a:r>
            <a:r>
              <a:rPr lang="ru-RU" altLang="ru-RU" sz="2800" i="1">
                <a:cs typeface="Times New Roman" panose="02020603050405020304" pitchFamily="18" charset="0"/>
              </a:rPr>
              <a:t> </a:t>
            </a:r>
            <a:r>
              <a:rPr lang="en-US" altLang="ru-RU" sz="2800" i="1">
                <a:cs typeface="Times New Roman" panose="02020603050405020304" pitchFamily="18" charset="0"/>
              </a:rPr>
              <a:t>GFC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en-US" altLang="ru-RU" sz="2800" i="1">
                <a:cs typeface="Times New Roman" panose="02020603050405020304" pitchFamily="18" charset="0"/>
              </a:rPr>
              <a:t>AGD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en-US" altLang="ru-RU" sz="2800" i="1">
                <a:cs typeface="Times New Roman" panose="02020603050405020304" pitchFamily="18" charset="0"/>
              </a:rPr>
              <a:t>FBE</a:t>
            </a:r>
            <a:r>
              <a:rPr lang="ru-RU" altLang="ru-RU" sz="2800">
                <a:cs typeface="Times New Roman" panose="02020603050405020304" pitchFamily="18" charset="0"/>
              </a:rPr>
              <a:t>; </a:t>
            </a:r>
            <a:endParaRPr lang="ru-RU" altLang="ru-RU"/>
          </a:p>
        </p:txBody>
      </p:sp>
      <p:sp>
        <p:nvSpPr>
          <p:cNvPr id="534542" name="Text Box 14">
            <a:extLst>
              <a:ext uri="{FF2B5EF4-FFF2-40B4-BE49-F238E27FC236}">
                <a16:creationId xmlns:a16="http://schemas.microsoft.com/office/drawing/2014/main" id="{66493C43-0FD8-41D8-B5F8-599A21353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в) </a:t>
            </a:r>
            <a:r>
              <a:rPr lang="en-US" altLang="ru-RU" sz="2800" i="1">
                <a:cs typeface="Times New Roman" panose="02020603050405020304" pitchFamily="18" charset="0"/>
              </a:rPr>
              <a:t>ABC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en-US" altLang="ru-RU" sz="2800" i="1">
                <a:cs typeface="Times New Roman" panose="02020603050405020304" pitchFamily="18" charset="0"/>
              </a:rPr>
              <a:t>CDA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en-US" altLang="ru-RU" sz="2800" i="1">
                <a:cs typeface="Times New Roman" panose="02020603050405020304" pitchFamily="18" charset="0"/>
              </a:rPr>
              <a:t>AEB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en-US" altLang="ru-RU" sz="2800" i="1">
                <a:cs typeface="Times New Roman" panose="02020603050405020304" pitchFamily="18" charset="0"/>
              </a:rPr>
              <a:t>BEC</a:t>
            </a:r>
            <a:r>
              <a:rPr lang="ru-RU" altLang="ru-RU" sz="28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534543" name="Text Box 15">
            <a:extLst>
              <a:ext uri="{FF2B5EF4-FFF2-40B4-BE49-F238E27FC236}">
                <a16:creationId xmlns:a16="http://schemas.microsoft.com/office/drawing/2014/main" id="{A62C32C6-203B-4884-B304-60B226294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715000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г) </a:t>
            </a:r>
            <a:r>
              <a:rPr lang="en-US" altLang="ru-RU" sz="2800" i="1">
                <a:cs typeface="Times New Roman" panose="02020603050405020304" pitchFamily="18" charset="0"/>
              </a:rPr>
              <a:t>AOB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en-US" altLang="ru-RU" sz="2800" i="1">
                <a:cs typeface="Times New Roman" panose="02020603050405020304" pitchFamily="18" charset="0"/>
              </a:rPr>
              <a:t>COD</a:t>
            </a:r>
            <a:r>
              <a:rPr lang="ru-RU" altLang="ru-RU" sz="2800"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534544" name="Text Box 16">
            <a:extLst>
              <a:ext uri="{FF2B5EF4-FFF2-40B4-BE49-F238E27FC236}">
                <a16:creationId xmlns:a16="http://schemas.microsoft.com/office/drawing/2014/main" id="{0382D463-32F3-4F71-A9F9-86A99D089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172200"/>
            <a:ext cx="6934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д) </a:t>
            </a:r>
            <a:r>
              <a:rPr lang="en-US" altLang="ru-RU" sz="2800" i="1">
                <a:cs typeface="Times New Roman" panose="02020603050405020304" pitchFamily="18" charset="0"/>
              </a:rPr>
              <a:t>ABC </a:t>
            </a:r>
            <a:r>
              <a:rPr lang="ru-RU" altLang="ru-RU" sz="2800">
                <a:cs typeface="Times New Roman" panose="02020603050405020304" pitchFamily="18" charset="0"/>
              </a:rPr>
              <a:t>и </a:t>
            </a:r>
            <a:r>
              <a:rPr lang="en-US" altLang="ru-RU" sz="2800" i="1">
                <a:cs typeface="Times New Roman" panose="02020603050405020304" pitchFamily="18" charset="0"/>
              </a:rPr>
              <a:t>FGC</a:t>
            </a:r>
            <a:r>
              <a:rPr lang="ru-RU" altLang="ru-RU" sz="2800">
                <a:cs typeface="Times New Roman" panose="02020603050405020304" pitchFamily="18" charset="0"/>
              </a:rPr>
              <a:t>; </a:t>
            </a:r>
            <a:r>
              <a:rPr lang="en-US" altLang="ru-RU" sz="2800" i="1">
                <a:cs typeface="Times New Roman" panose="02020603050405020304" pitchFamily="18" charset="0"/>
              </a:rPr>
              <a:t>ADC</a:t>
            </a:r>
            <a:r>
              <a:rPr lang="ru-RU" altLang="ru-RU" sz="2800">
                <a:cs typeface="Times New Roman" panose="02020603050405020304" pitchFamily="18" charset="0"/>
              </a:rPr>
              <a:t> и </a:t>
            </a:r>
            <a:r>
              <a:rPr lang="en-US" altLang="ru-RU" sz="2800" i="1">
                <a:cs typeface="Times New Roman" panose="02020603050405020304" pitchFamily="18" charset="0"/>
              </a:rPr>
              <a:t>FEC</a:t>
            </a:r>
            <a:r>
              <a:rPr lang="ru-RU" altLang="ru-RU" sz="2800">
                <a:cs typeface="Times New Roman" panose="02020603050405020304" pitchFamily="18" charset="0"/>
              </a:rPr>
              <a:t>; </a:t>
            </a:r>
            <a:r>
              <a:rPr lang="en-US" altLang="ru-RU" sz="2800" i="1">
                <a:cs typeface="Times New Roman" panose="02020603050405020304" pitchFamily="18" charset="0"/>
              </a:rPr>
              <a:t>DBC</a:t>
            </a:r>
            <a:r>
              <a:rPr lang="ru-RU" altLang="ru-RU" sz="2800">
                <a:cs typeface="Times New Roman" panose="02020603050405020304" pitchFamily="18" charset="0"/>
              </a:rPr>
              <a:t> и </a:t>
            </a:r>
            <a:r>
              <a:rPr lang="en-US" altLang="ru-RU" sz="2800" i="1">
                <a:cs typeface="Times New Roman" panose="02020603050405020304" pitchFamily="18" charset="0"/>
              </a:rPr>
              <a:t>EGC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1987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4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4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4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4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2" grpId="0" autoUpdateAnimBg="0"/>
      <p:bldP spid="534541" grpId="0" autoUpdateAnimBg="0"/>
      <p:bldP spid="534542" grpId="0" autoUpdateAnimBg="0"/>
      <p:bldP spid="534543" grpId="0" autoUpdateAnimBg="0"/>
      <p:bldP spid="534544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3817365</TotalTime>
  <Words>1822</Words>
  <Application>Microsoft Office PowerPoint</Application>
  <PresentationFormat>Экран (4:3)</PresentationFormat>
  <Paragraphs>164</Paragraphs>
  <Slides>31</Slides>
  <Notes>31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Cambria Math</vt:lpstr>
      <vt:lpstr>Times New Roman</vt:lpstr>
      <vt:lpstr>Оформление по умолчанию</vt:lpstr>
      <vt:lpstr>Equation</vt:lpstr>
      <vt:lpstr>17,а. Подобие треугольников. Первый признак подобия треугольников</vt:lpstr>
      <vt:lpstr>Презентация PowerPoint</vt:lpstr>
      <vt:lpstr>Презентация PowerPoint</vt:lpstr>
      <vt:lpstr>Вопрос 1</vt:lpstr>
      <vt:lpstr>Вопрос 2</vt:lpstr>
      <vt:lpstr>Вопрос 3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156</cp:revision>
  <dcterms:created xsi:type="dcterms:W3CDTF">2008-04-30T05:51:18Z</dcterms:created>
  <dcterms:modified xsi:type="dcterms:W3CDTF">2023-10-23T13:41:41Z</dcterms:modified>
</cp:coreProperties>
</file>