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55" r:id="rId2"/>
    <p:sldId id="472" r:id="rId3"/>
    <p:sldId id="422" r:id="rId4"/>
    <p:sldId id="473" r:id="rId5"/>
    <p:sldId id="474" r:id="rId6"/>
    <p:sldId id="465" r:id="rId7"/>
    <p:sldId id="475" r:id="rId8"/>
    <p:sldId id="421" r:id="rId9"/>
    <p:sldId id="430" r:id="rId10"/>
    <p:sldId id="432" r:id="rId11"/>
    <p:sldId id="456" r:id="rId12"/>
    <p:sldId id="457" r:id="rId13"/>
    <p:sldId id="416" r:id="rId14"/>
    <p:sldId id="467" r:id="rId15"/>
    <p:sldId id="417" r:id="rId16"/>
    <p:sldId id="418" r:id="rId17"/>
    <p:sldId id="419" r:id="rId18"/>
    <p:sldId id="381" r:id="rId19"/>
    <p:sldId id="468" r:id="rId20"/>
    <p:sldId id="469" r:id="rId21"/>
    <p:sldId id="470" r:id="rId22"/>
    <p:sldId id="471" r:id="rId23"/>
    <p:sldId id="476" r:id="rId24"/>
    <p:sldId id="477" r:id="rId25"/>
    <p:sldId id="478" r:id="rId26"/>
    <p:sldId id="479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D37CA10-C8EA-4BFB-B497-66BFBCB9705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566FF35-D202-4B6E-97BD-8A5A2530F76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AA0D68E-67C3-4DC5-AB26-D7B78C60EB4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7478D49-3236-4E2B-ABEA-774F296FE1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E143A2E-1D6F-41AE-8FA0-1EBEC22EE1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CB102FF-DE0D-4217-A39A-7BB056E99F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6A8A46-149C-4EF2-9203-7745F928C40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2D03E2-16A1-4EEE-97FA-48FDB5B305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C2949-8934-42B5-B83B-C6F1E3E70EF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D1ECCF3A-9124-4073-A558-942BCC12F8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9AB8803C-FBD8-4D3E-B08D-C71F6AA129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5AA1AD-F783-419D-AEBC-E176C3DB13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67E02-DDAF-4C20-87DB-5DC7EC326EEC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22914" name="Rectangle 2">
            <a:extLst>
              <a:ext uri="{FF2B5EF4-FFF2-40B4-BE49-F238E27FC236}">
                <a16:creationId xmlns:a16="http://schemas.microsoft.com/office/drawing/2014/main" id="{D1AC80C2-8F79-4723-B250-A18E43BAEA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F16C56FE-A388-4928-B9BE-B496943C6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3233A2-1268-48A6-96C3-71B897C088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674872-EB52-47B9-A806-7ABF446C253C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5180D5CF-FD1C-4524-B767-9ABE6F0CA6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E9C3EC96-240C-4729-9E3D-B27C058EDA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587329-A47D-4411-A1A4-D60DAADFB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D21AD9-7525-45CC-A102-86492A53789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1E601414-072A-4A42-8609-8C24EEFD39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0259" name="Rectangle 3">
            <a:extLst>
              <a:ext uri="{FF2B5EF4-FFF2-40B4-BE49-F238E27FC236}">
                <a16:creationId xmlns:a16="http://schemas.microsoft.com/office/drawing/2014/main" id="{FECEB7E5-EEB7-4747-94A5-B01C6B583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ADC315-A857-4D05-A2C4-55A8DE8C8F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9E5A9B-2080-4763-907A-1ADB8431FFA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80918810-76EE-42FD-B628-CFACEA1565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E8B680BC-1DEC-4ADA-94B7-F6C89261E5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E4EAB6-F824-4E88-8247-ABAC7BE67A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20DED-9B4D-4D17-8AD8-3A1D912CC40F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D7682E2C-37D5-4EB8-9C6A-639335F0BF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52579307-E6DE-49F3-AE42-B54C60D86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BA202C-3C02-4E7E-803A-6670335F3B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01CEB-7956-4A08-926E-02CE5C06619D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FE829871-0358-4E16-8265-2CF344624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56568991-7DB5-4B9D-9E7D-FA3F889455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48B043-1241-47DA-AD23-1CC7E0B62A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B77A3-9A9A-4C03-8AC3-4127DAE0C47A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270340AD-10A6-4F0D-ADA4-8446940EF6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0B469A3C-B7A6-472E-A857-CFE891EB7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5A03A2-E186-4C92-A37A-BD900F882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A35522-AE26-4CBB-A029-18487418353F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1120045E-D174-473C-81F0-5BA5321657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6AA1451C-3D8A-4C9C-9B6C-8803CCF85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0C6C00-0871-465B-A735-07B82A964A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695390-FF57-4B1B-8743-9558F390984D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F13A2AAF-511C-4084-8E8A-9C8CDB53D9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64F1E096-32C8-433A-A129-1200A80288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1DB643-FC2A-466B-BFB1-5F8C720020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27AAAC-1763-4E75-9C56-FC8A4BCB1A72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02786" name="Rectangle 2">
            <a:extLst>
              <a:ext uri="{FF2B5EF4-FFF2-40B4-BE49-F238E27FC236}">
                <a16:creationId xmlns:a16="http://schemas.microsoft.com/office/drawing/2014/main" id="{8C5569F3-7D5B-4C88-B587-2BA5454A65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7817883B-A487-42C1-8CE6-9B16719ACE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2D03E2-16A1-4EEE-97FA-48FDB5B305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C2949-8934-42B5-B83B-C6F1E3E70EF9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D1ECCF3A-9124-4073-A558-942BCC12F8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9AB8803C-FBD8-4D3E-B08D-C71F6AA129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472890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841AA1-3D45-4CC3-8C9A-C73A213E93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251F31-320C-4399-970C-3A0B61D8A2DC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504834" name="Rectangle 2">
            <a:extLst>
              <a:ext uri="{FF2B5EF4-FFF2-40B4-BE49-F238E27FC236}">
                <a16:creationId xmlns:a16="http://schemas.microsoft.com/office/drawing/2014/main" id="{AE0B282E-685A-42A9-A5FE-01BC2D714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4835" name="Rectangle 3">
            <a:extLst>
              <a:ext uri="{FF2B5EF4-FFF2-40B4-BE49-F238E27FC236}">
                <a16:creationId xmlns:a16="http://schemas.microsoft.com/office/drawing/2014/main" id="{C3B014DD-AC58-45BE-B9CF-ED304A0AB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8E02D8-D2FC-4BC7-A776-646FDDEB4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E8516-8C3E-4DC4-9FD9-213D144E771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06882" name="Rectangle 2">
            <a:extLst>
              <a:ext uri="{FF2B5EF4-FFF2-40B4-BE49-F238E27FC236}">
                <a16:creationId xmlns:a16="http://schemas.microsoft.com/office/drawing/2014/main" id="{9FECDF78-8EE0-43BB-AD7F-53FCA7F63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A6A23A82-5953-4CCE-BA28-38798CB9F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71A9EC-C60C-4C0B-A295-21E6C3E656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D7C7E-2A28-42B0-97B0-8F750004BC1D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2AA9D886-B56C-4521-A250-38495E985B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A5331C55-8E7B-4380-9359-7870C3259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71A9EC-C60C-4C0B-A295-21E6C3E656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D7C7E-2A28-42B0-97B0-8F750004BC1D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2AA9D886-B56C-4521-A250-38495E985B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A5331C55-8E7B-4380-9359-7870C3259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254997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71A9EC-C60C-4C0B-A295-21E6C3E656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D7C7E-2A28-42B0-97B0-8F750004BC1D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2AA9D886-B56C-4521-A250-38495E985B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A5331C55-8E7B-4380-9359-7870C3259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954161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71A9EC-C60C-4C0B-A295-21E6C3E656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D7C7E-2A28-42B0-97B0-8F750004BC1D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2AA9D886-B56C-4521-A250-38495E985B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A5331C55-8E7B-4380-9359-7870C3259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067377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71A9EC-C60C-4C0B-A295-21E6C3E656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D7C7E-2A28-42B0-97B0-8F750004BC1D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2AA9D886-B56C-4521-A250-38495E985B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A5331C55-8E7B-4380-9359-7870C3259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60514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AF5875-6FA6-4F63-956B-A8D9BA61FD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AD5B8-794B-43BF-9D13-CB29D7606EC1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43779120-0564-49AF-AC19-239EAB5D67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2359BB2B-2DE0-4FE2-87A0-E568DE42DC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AF5875-6FA6-4F63-956B-A8D9BA61FD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AD5B8-794B-43BF-9D13-CB29D7606EC1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43779120-0564-49AF-AC19-239EAB5D67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2359BB2B-2DE0-4FE2-87A0-E568DE42DC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11351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AF5875-6FA6-4F63-956B-A8D9BA61FD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AD5B8-794B-43BF-9D13-CB29D7606EC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43779120-0564-49AF-AC19-239EAB5D67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2359BB2B-2DE0-4FE2-87A0-E568DE42DC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1126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50A457-D7E6-4E60-A98F-1598DC71E5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852072-AC1D-4443-ABEE-04E4E196EE83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5A8BB557-4EF6-4BA8-B6F9-0C0A216AF5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FFA7FF45-D2BB-458F-8E52-7730E3C0F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50A457-D7E6-4E60-A98F-1598DC71E5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852072-AC1D-4443-ABEE-04E4E196EE83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5A8BB557-4EF6-4BA8-B6F9-0C0A216AF5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FFA7FF45-D2BB-458F-8E52-7730E3C0F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21262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36ADB1-EA51-4512-927F-25D3C28CA3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C29443-DF52-44D1-819F-94CA4CB95EA0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B491690F-8335-473B-8A52-760A9348CB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40B443D5-0D2F-4FA4-BC2E-6EEA87FFE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601603-7CC9-4539-AEE7-9E4174B16D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C37011-571D-4628-BC88-717FD18D5A04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F107A10E-2533-490C-A345-21463B9EE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84DBB03B-CF28-4E60-929A-80D38EF6E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B4710-D7E7-4151-B710-BE1A2C972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DDAC914-AA71-43EE-A4CA-8F3B8B91A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7A7175-8B3C-489F-BBDE-23FBCFD9E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8AFB16-DB5A-4738-8328-0D4D35071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590D6F-2CF5-41A5-908D-750A01E89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8B114-846C-4C72-88E7-24439899D0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799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11EE70-9EBB-4F10-AFBA-461F0C25C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F3412C-0854-43DE-B737-AC7D039075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C0B1E0-7E91-4EAE-B9D9-2A2D2C995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356019-F8EA-4DC7-9ADE-583B8E8E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B09A72-8B9F-49E7-A941-5BD37F8BB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35887-4CA6-4EC3-AC14-1AE3CAED40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866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286C8BB-0903-4BC4-8410-4CF821CB0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3CA2CE-4D97-49A5-8F60-2C240267AE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664BFD-D2ED-40FE-8719-B7AB44545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C2C233-96AF-444E-9F1C-EC4F347E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CF3C75-81FF-4CC1-B071-4ACC6863F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70E52-A2D9-4141-9A5C-77CB5769E9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716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3ED801-B62B-4E75-BBFF-6904EEEE7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115C15-E6BF-4D05-9DBB-7E983EFBE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B0066C-69FD-47AF-9C5A-21664AF6E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471BBA-B2F8-4B9A-B41C-F0B803BE1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5E03CD-5441-4880-9ED6-15185EA4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E78CD-B808-4388-ADE7-AD90F5B6AC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160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32FEC0-D9C4-424A-A963-C9A06A4D4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C5AAE3-DDB0-49F7-9218-1A66C85E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23AA5E-1498-46B0-8F48-B89A74AB6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CA59A7-1BFB-4F52-AE95-4996B2923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382BCD-2E70-4B87-B7FA-E00936DB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C55D6-1654-49AC-A186-D27D61A19E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61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93620-AD1E-4BBA-9D5A-A6E200988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B1D226-5209-4437-92A4-372155DE0F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1E1701-CD63-468E-B7DA-D99A1CBCF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B5D3EA-5327-467A-A46B-2ED4AE86E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8DDF1A-5928-47AA-9049-D88D3A014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5ED55D-B5E8-44DD-82D7-D8385908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21CA8-CB23-41B1-9FA0-78888E5ADD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6758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AC1356-1F0D-42F6-B9AD-56C19E21A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120A27-8FBA-41F3-8B3C-BB98BC41B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8291C9-CB53-4622-A374-6081B9CFF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8C91955-237A-4829-9009-D25055A38F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B54B410-C4C8-4656-8F4A-ACC87AA9C0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F0F1E7D-7A6D-409B-9AD3-1F2799E5B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5688BBB-E7EE-4AFC-ACB3-2376350C1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79A475D-6993-4BE7-B751-AB26A9B00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3C035-98D5-4BAB-871E-CD64F6D2FC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318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E412FC-646B-4869-A143-CF2440A6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289CFD7-56A7-4A6F-BF62-965CB307B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FE7263D-FBFA-4670-AA1F-50624F1F5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E43C48F-446E-4044-ACD8-04808ABC2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1B169-7019-432C-9855-8FD47DF9F9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68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EA49058-611A-44F5-806E-B5C9BA3D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DBFE8CA-F6C9-49B7-B962-9FF8574C6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055C3E4-8207-4426-B337-B623592E6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40D08-5FF8-4A11-9A1C-0226F4A5AB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54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ACBF51-5A3B-45D3-92AA-10E23CE31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879258-1A0B-46DE-B681-688E9E7BA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4A7A03-53A1-461A-A167-A7C978A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F82E8B-BFFA-43C6-A6FD-D9182326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E4735E-03EB-46DD-ADE6-6F4A7E89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7919AC-C576-4347-8D3B-52923FC8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10368-43A6-4DE6-B3EE-715695FE89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722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174AA1-9416-46AF-AD5C-BFDDB687F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015E3AB-89E6-4C2C-A203-2C70B74F8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84AFA5-E6DB-48E7-8951-9D17FC5CD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084E0F-4FAB-410B-AF52-BF8CF6D19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FF09B5-8248-4A5D-B7CF-05B96D49F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AD3F14-F1D5-4FE0-9CB7-D60134DD8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D057D-BB9F-4257-BF6D-6617DEF653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367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CEF2291-5122-450E-AEFF-B5623DBDAF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94A91E-4579-4A58-901D-727632011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3DF4159-E2A7-4D16-A719-B93049D6349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A121DE3-5789-42DE-B318-CBCE4759E0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A76FEE1-8FEB-401C-9D3C-A09AA07FD9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E9F8B7-92B9-44F6-825B-1D0045E52F3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E9CDA8BA-C5FB-4B63-A480-7EAD03F286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132856"/>
            <a:ext cx="8153400" cy="1052736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Движение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1026">
            <a:extLst>
              <a:ext uri="{FF2B5EF4-FFF2-40B4-BE49-F238E27FC236}">
                <a16:creationId xmlns:a16="http://schemas.microsoft.com/office/drawing/2014/main" id="{F1B609C7-6598-4A9C-94D2-004B6F9D26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421891" name="Text Box 1027">
            <a:extLst>
              <a:ext uri="{FF2B5EF4-FFF2-40B4-BE49-F238E27FC236}">
                <a16:creationId xmlns:a16="http://schemas.microsoft.com/office/drawing/2014/main" id="{BC284A24-296B-4DCE-B797-9AC59013C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33400"/>
            <a:ext cx="807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Что называется композицией движений?</a:t>
            </a:r>
          </a:p>
        </p:txBody>
      </p:sp>
      <p:sp>
        <p:nvSpPr>
          <p:cNvPr id="421892" name="Text Box 1028">
            <a:extLst>
              <a:ext uri="{FF2B5EF4-FFF2-40B4-BE49-F238E27FC236}">
                <a16:creationId xmlns:a16="http://schemas.microsoft.com/office/drawing/2014/main" id="{D40A9E9A-D81F-4E88-A821-55E4D3454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К</a:t>
            </a:r>
            <a:r>
              <a:rPr lang="ru-RU" altLang="ru-RU" sz="3200" dirty="0">
                <a:cs typeface="Times New Roman" panose="02020603050405020304" pitchFamily="18" charset="0"/>
              </a:rPr>
              <a:t>омпозицией движений</a:t>
            </a:r>
            <a:r>
              <a:rPr lang="ru-RU" altLang="ru-RU" sz="3200" dirty="0"/>
              <a:t> называется преобразование, получающееся в результате </a:t>
            </a:r>
            <a:r>
              <a:rPr lang="ru-RU" altLang="ru-RU" sz="3200" dirty="0">
                <a:cs typeface="Times New Roman" panose="02020603050405020304" pitchFamily="18" charset="0"/>
              </a:rPr>
              <a:t>последовательны</a:t>
            </a:r>
            <a:r>
              <a:rPr lang="ru-RU" altLang="ru-RU" sz="3200" dirty="0"/>
              <a:t>х</a:t>
            </a:r>
            <a:r>
              <a:rPr lang="ru-RU" altLang="ru-RU" sz="3200" dirty="0">
                <a:cs typeface="Times New Roman" panose="02020603050405020304" pitchFamily="18" charset="0"/>
              </a:rPr>
              <a:t> выполнени</a:t>
            </a:r>
            <a:r>
              <a:rPr lang="ru-RU" altLang="ru-RU" sz="3200" dirty="0"/>
              <a:t>й</a:t>
            </a:r>
            <a:r>
              <a:rPr lang="ru-RU" altLang="ru-RU" sz="3200" dirty="0">
                <a:cs typeface="Times New Roman" panose="02020603050405020304" pitchFamily="18" charset="0"/>
              </a:rPr>
              <a:t> двух данных движений.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2DDCD49D-3576-4EE0-925A-E8CC1B4A0F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477187" name="Text Box 3">
            <a:extLst>
              <a:ext uri="{FF2B5EF4-FFF2-40B4-BE49-F238E27FC236}">
                <a16:creationId xmlns:a16="http://schemas.microsoft.com/office/drawing/2014/main" id="{268BB6AE-A0FA-4308-8D07-CD4AF2ABF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3340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Какие фигуры называются равными?</a:t>
            </a:r>
          </a:p>
        </p:txBody>
      </p:sp>
      <p:sp>
        <p:nvSpPr>
          <p:cNvPr id="477188" name="Text Box 4">
            <a:extLst>
              <a:ext uri="{FF2B5EF4-FFF2-40B4-BE49-F238E27FC236}">
                <a16:creationId xmlns:a16="http://schemas.microsoft.com/office/drawing/2014/main" id="{E57B211A-83E8-45E2-970D-D9254A55D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Две фигуры называются равными, если они движением переводятся одна в другую.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1026">
            <a:extLst>
              <a:ext uri="{FF2B5EF4-FFF2-40B4-BE49-F238E27FC236}">
                <a16:creationId xmlns:a16="http://schemas.microsoft.com/office/drawing/2014/main" id="{E72D6C6F-2EB5-41FF-BD45-0406C4C20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479235" name="Text Box 1027">
            <a:extLst>
              <a:ext uri="{FF2B5EF4-FFF2-40B4-BE49-F238E27FC236}">
                <a16:creationId xmlns:a16="http://schemas.microsoft.com/office/drawing/2014/main" id="{0A80F83D-EE16-40EF-A6F2-4E68339E1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Как обозначается равенство фигур</a:t>
            </a:r>
          </a:p>
        </p:txBody>
      </p:sp>
      <p:sp>
        <p:nvSpPr>
          <p:cNvPr id="479236" name="Text Box 1028">
            <a:extLst>
              <a:ext uri="{FF2B5EF4-FFF2-40B4-BE49-F238E27FC236}">
                <a16:creationId xmlns:a16="http://schemas.microsoft.com/office/drawing/2014/main" id="{448600A2-5FF3-4D5E-B12B-6A81A4D77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15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Равенство фигур </a:t>
            </a:r>
            <a:r>
              <a:rPr lang="en-US" altLang="ru-RU" sz="3200" i="1" dirty="0"/>
              <a:t>F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F’</a:t>
            </a:r>
            <a:r>
              <a:rPr lang="ru-RU" altLang="ru-RU" sz="3200" dirty="0"/>
              <a:t> обозначается </a:t>
            </a:r>
            <a:r>
              <a:rPr lang="en-US" altLang="ru-RU" sz="3200" i="1" dirty="0"/>
              <a:t>F = F’.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632E43BC-4AAF-4257-8AB4-8255B73631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21B104B5-0727-4405-A546-F943A79B0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Могут ли при движении разные точки переходить в одну точку?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DB7054C0-1DD6-446D-B8D1-A5F3C584C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57805598-4013-48A4-9CE7-5A07C72D5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499715" name="Text Box 3">
            <a:extLst>
              <a:ext uri="{FF2B5EF4-FFF2-40B4-BE49-F238E27FC236}">
                <a16:creationId xmlns:a16="http://schemas.microsoft.com/office/drawing/2014/main" id="{8A921E3F-6D42-44E4-9466-FA7420883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Могут ли при движении разные </a:t>
            </a:r>
            <a:r>
              <a:rPr lang="ru-RU" altLang="ru-RU" sz="3200" dirty="0"/>
              <a:t>прямые</a:t>
            </a:r>
            <a:r>
              <a:rPr lang="ru-RU" altLang="ru-RU" sz="3200" dirty="0">
                <a:cs typeface="Times New Roman" panose="02020603050405020304" pitchFamily="18" charset="0"/>
              </a:rPr>
              <a:t> переходить в одну </a:t>
            </a:r>
            <a:r>
              <a:rPr lang="ru-RU" altLang="ru-RU" sz="3200" dirty="0"/>
              <a:t>прямую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99716" name="Text Box 4">
            <a:extLst>
              <a:ext uri="{FF2B5EF4-FFF2-40B4-BE49-F238E27FC236}">
                <a16:creationId xmlns:a16="http://schemas.microsoft.com/office/drawing/2014/main" id="{3584E7C2-B765-438C-95BB-281C1566D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3A2A511D-7D09-4910-93F5-05B954FF7D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9B16B2FD-BAD7-4F4D-A717-BA100D6F5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из фигур, изображенных на рисунке, равны? </a:t>
            </a: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A1BBDC0B-1545-4197-A60A-36C09602D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а, б, д; в, г, з; е, ж. </a:t>
            </a:r>
          </a:p>
        </p:txBody>
      </p:sp>
      <p:pic>
        <p:nvPicPr>
          <p:cNvPr id="380934" name="Picture 6">
            <a:extLst>
              <a:ext uri="{FF2B5EF4-FFF2-40B4-BE49-F238E27FC236}">
                <a16:creationId xmlns:a16="http://schemas.microsoft.com/office/drawing/2014/main" id="{875238F9-A984-4F37-90BA-8678D1B70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0" y="2022475"/>
            <a:ext cx="5397500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743FCD3D-1D29-4D9F-9ABF-8EBC58DDA0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82979" name="Text Box 3">
            <a:extLst>
              <a:ext uri="{FF2B5EF4-FFF2-40B4-BE49-F238E27FC236}">
                <a16:creationId xmlns:a16="http://schemas.microsoft.com/office/drawing/2014/main" id="{828C69F2-C66F-47A6-B5E6-EC4FB0070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Для лучей, изображенных на рисунке, укажите движени</a:t>
            </a:r>
            <a:r>
              <a:rPr lang="ru-RU" altLang="ru-RU" sz="3200" dirty="0"/>
              <a:t>я</a:t>
            </a:r>
            <a:r>
              <a:rPr lang="ru-RU" altLang="ru-RU" sz="3200" dirty="0">
                <a:cs typeface="Times New Roman" panose="02020603050405020304" pitchFamily="18" charset="0"/>
              </a:rPr>
              <a:t>, переводящ</a:t>
            </a:r>
            <a:r>
              <a:rPr lang="ru-RU" altLang="ru-RU" sz="3200" dirty="0"/>
              <a:t>и</a:t>
            </a:r>
            <a:r>
              <a:rPr lang="ru-RU" altLang="ru-RU" sz="3200" dirty="0">
                <a:cs typeface="Times New Roman" panose="02020603050405020304" pitchFamily="18" charset="0"/>
              </a:rPr>
              <a:t>е один луч в другой.</a:t>
            </a: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EC16B1C4-5AF5-418B-AABB-080668E2F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Композиция параллельного переноса и поворота; осевая симметрия.</a:t>
            </a:r>
          </a:p>
        </p:txBody>
      </p:sp>
      <p:pic>
        <p:nvPicPr>
          <p:cNvPr id="382981" name="Picture 5">
            <a:extLst>
              <a:ext uri="{FF2B5EF4-FFF2-40B4-BE49-F238E27FC236}">
                <a16:creationId xmlns:a16="http://schemas.microsoft.com/office/drawing/2014/main" id="{D9744F02-61E7-46A6-A6B8-B3F0D7A3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09800"/>
            <a:ext cx="3355975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508D25FC-2163-4AB6-BBFE-D40AE34A9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85028" name="Text Box 4">
            <a:extLst>
              <a:ext uri="{FF2B5EF4-FFF2-40B4-BE49-F238E27FC236}">
                <a16:creationId xmlns:a16="http://schemas.microsoft.com/office/drawing/2014/main" id="{6BDA9754-85F4-4230-9EA9-BC8DED576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05400"/>
            <a:ext cx="8534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Композиция параллельного переноса и поворота.</a:t>
            </a:r>
          </a:p>
        </p:txBody>
      </p:sp>
      <p:sp>
        <p:nvSpPr>
          <p:cNvPr id="385027" name="Text Box 3">
            <a:extLst>
              <a:ext uri="{FF2B5EF4-FFF2-40B4-BE49-F238E27FC236}">
                <a16:creationId xmlns:a16="http://schemas.microsoft.com/office/drawing/2014/main" id="{F332AC5E-FC30-44C1-9690-39351F133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Для двух данных равных отрезков укажите движения, переводящие один в другой.</a:t>
            </a:r>
          </a:p>
        </p:txBody>
      </p:sp>
      <p:pic>
        <p:nvPicPr>
          <p:cNvPr id="385031" name="Picture 7">
            <a:extLst>
              <a:ext uri="{FF2B5EF4-FFF2-40B4-BE49-F238E27FC236}">
                <a16:creationId xmlns:a16="http://schemas.microsoft.com/office/drawing/2014/main" id="{807C88EC-D077-4989-9CF3-8EC71A95C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101850"/>
            <a:ext cx="289560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511CC0A8-21CF-4E7F-BADC-574F70EAC2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5C45C277-41DC-4E88-8CD1-D11051440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Для двух данных равных углов укажите движения, переводящие один в другой.</a:t>
            </a:r>
          </a:p>
        </p:txBody>
      </p:sp>
      <p:sp>
        <p:nvSpPr>
          <p:cNvPr id="305156" name="Text Box 4">
            <a:extLst>
              <a:ext uri="{FF2B5EF4-FFF2-40B4-BE49-F238E27FC236}">
                <a16:creationId xmlns:a16="http://schemas.microsoft.com/office/drawing/2014/main" id="{E482D3C6-386B-48F9-82B3-DF2469C1C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15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Композиция параллельного переноса и поворота.</a:t>
            </a:r>
          </a:p>
        </p:txBody>
      </p:sp>
      <p:pic>
        <p:nvPicPr>
          <p:cNvPr id="305173" name="Picture 21">
            <a:extLst>
              <a:ext uri="{FF2B5EF4-FFF2-40B4-BE49-F238E27FC236}">
                <a16:creationId xmlns:a16="http://schemas.microsoft.com/office/drawing/2014/main" id="{B884EF1D-D28C-48F3-86C9-38C16766A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325" y="2344738"/>
            <a:ext cx="3687763" cy="2173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>
            <a:extLst>
              <a:ext uri="{FF2B5EF4-FFF2-40B4-BE49-F238E27FC236}">
                <a16:creationId xmlns:a16="http://schemas.microsoft.com/office/drawing/2014/main" id="{2847521D-CB95-45AE-8041-51AC3A0F80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501763" name="Text Box 3">
            <a:extLst>
              <a:ext uri="{FF2B5EF4-FFF2-40B4-BE49-F238E27FC236}">
                <a16:creationId xmlns:a16="http://schemas.microsoft.com/office/drawing/2014/main" id="{3E3D739F-5197-4724-B5D1-39E51F2B8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Имеются две равные окружности. Укажите движения, которые могут одну из них перевести в другую. </a:t>
            </a:r>
          </a:p>
        </p:txBody>
      </p:sp>
      <p:sp>
        <p:nvSpPr>
          <p:cNvPr id="501764" name="Text Box 4">
            <a:extLst>
              <a:ext uri="{FF2B5EF4-FFF2-40B4-BE49-F238E27FC236}">
                <a16:creationId xmlns:a16="http://schemas.microsoft.com/office/drawing/2014/main" id="{62703F04-0D3A-4E45-83C5-050BE84BF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19600"/>
            <a:ext cx="815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Параллельный перенос; поворот; центральная симметрия; осевая симметрия.</a:t>
            </a:r>
          </a:p>
        </p:txBody>
      </p:sp>
      <p:pic>
        <p:nvPicPr>
          <p:cNvPr id="501766" name="Picture 6">
            <a:extLst>
              <a:ext uri="{FF2B5EF4-FFF2-40B4-BE49-F238E27FC236}">
                <a16:creationId xmlns:a16="http://schemas.microsoft.com/office/drawing/2014/main" id="{59C968E5-479B-4B59-9F47-537DD1A9F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25" y="2647950"/>
            <a:ext cx="4146550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1" name="Text Box 35">
            <a:extLst>
              <a:ext uri="{FF2B5EF4-FFF2-40B4-BE49-F238E27FC236}">
                <a16:creationId xmlns:a16="http://schemas.microsoft.com/office/drawing/2014/main" id="{B286903A-10C5-4167-AD11-87E3E2B98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Движением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называется преобразование плоскости, сохраняющее расстояния между точками, т.е. если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В</a:t>
            </a:r>
            <a:r>
              <a:rPr lang="ru-RU" altLang="ru-RU" sz="2800" dirty="0">
                <a:cs typeface="Times New Roman" panose="02020603050405020304" pitchFamily="18" charset="0"/>
              </a:rPr>
              <a:t> переводятся в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А'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 соответственно, то </a:t>
            </a:r>
            <a:r>
              <a:rPr lang="ru-RU" altLang="ru-RU" sz="2800" i="1" dirty="0">
                <a:cs typeface="Times New Roman" panose="02020603050405020304" pitchFamily="18" charset="0"/>
              </a:rPr>
              <a:t>АВ =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Примерами движений являются: центральная симметрия, поворот, осевая симметрия и параллельный перенос.</a:t>
            </a:r>
          </a:p>
        </p:txBody>
      </p:sp>
      <p:sp>
        <p:nvSpPr>
          <p:cNvPr id="249902" name="Text Box 46">
            <a:extLst>
              <a:ext uri="{FF2B5EF4-FFF2-40B4-BE49-F238E27FC236}">
                <a16:creationId xmlns:a16="http://schemas.microsoft.com/office/drawing/2014/main" id="{E5C4F593-4C75-4B3C-9E8F-EBF24D575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76600"/>
            <a:ext cx="9144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Пусть одно движение переводит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в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, а другое движение переводит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 в точку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''</a:t>
            </a:r>
            <a:r>
              <a:rPr lang="ru-RU" altLang="ru-RU" sz="2800" dirty="0">
                <a:cs typeface="Times New Roman" panose="02020603050405020304" pitchFamily="18" charset="0"/>
              </a:rPr>
              <a:t>. Тогда преобразование плоскости, при котором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сопоставляется 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''</a:t>
            </a:r>
            <a:r>
              <a:rPr lang="ru-RU" altLang="ru-RU" sz="2800" dirty="0">
                <a:cs typeface="Times New Roman" panose="02020603050405020304" pitchFamily="18" charset="0"/>
              </a:rPr>
              <a:t>,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композицией </a:t>
            </a:r>
            <a:r>
              <a:rPr lang="ru-RU" altLang="ru-RU" sz="2800" dirty="0">
                <a:cs typeface="Times New Roman" panose="02020603050405020304" pitchFamily="18" charset="0"/>
              </a:rPr>
              <a:t>движений. Оно получается последовательным выполнением двух данных движений.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1328118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>
            <a:extLst>
              <a:ext uri="{FF2B5EF4-FFF2-40B4-BE49-F238E27FC236}">
                <a16:creationId xmlns:a16="http://schemas.microsoft.com/office/drawing/2014/main" id="{6373B5DB-F3BA-4C49-A670-BC199E6789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503811" name="Text Box 3">
            <a:extLst>
              <a:ext uri="{FF2B5EF4-FFF2-40B4-BE49-F238E27FC236}">
                <a16:creationId xmlns:a16="http://schemas.microsoft.com/office/drawing/2014/main" id="{C14EFAAB-7498-4FCA-8417-D4F7705C3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Назовите движения, при которых каждая прямая переходит в параллельную ей прямую или в себя.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03812" name="Text Box 4">
            <a:extLst>
              <a:ext uri="{FF2B5EF4-FFF2-40B4-BE49-F238E27FC236}">
                <a16:creationId xmlns:a16="http://schemas.microsoft.com/office/drawing/2014/main" id="{224A9642-2F76-446B-A0E6-4F3379521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19600"/>
            <a:ext cx="815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Параллельный перенос; центральная симметрия.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1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BE6B72F3-2AF2-4694-892F-989C50BFF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9*</a:t>
            </a:r>
          </a:p>
        </p:txBody>
      </p:sp>
      <p:sp>
        <p:nvSpPr>
          <p:cNvPr id="505859" name="Text Box 3">
            <a:extLst>
              <a:ext uri="{FF2B5EF4-FFF2-40B4-BE49-F238E27FC236}">
                <a16:creationId xmlns:a16="http://schemas.microsoft.com/office/drawing/2014/main" id="{E735805B-630A-4028-8F7A-832E5631E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Каким движением можно заменить две последовательно выполненные осевые симметрии относительно параллельных прямых?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05860" name="Text Box 4">
            <a:extLst>
              <a:ext uri="{FF2B5EF4-FFF2-40B4-BE49-F238E27FC236}">
                <a16:creationId xmlns:a16="http://schemas.microsoft.com/office/drawing/2014/main" id="{21BB8032-2ADF-4C74-9B54-BAA33B7EC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19600"/>
            <a:ext cx="815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Параллельным переносом.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12CCF3EF-6227-41E6-B4FC-561C73CDD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10*</a:t>
            </a:r>
          </a:p>
        </p:txBody>
      </p:sp>
      <p:sp>
        <p:nvSpPr>
          <p:cNvPr id="507907" name="Text Box 3">
            <a:extLst>
              <a:ext uri="{FF2B5EF4-FFF2-40B4-BE49-F238E27FC236}">
                <a16:creationId xmlns:a16="http://schemas.microsoft.com/office/drawing/2014/main" id="{7F994C37-3C1C-49FB-A7DD-D2DF08B65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 следующее утверждение: «Если движение </a:t>
            </a:r>
            <a:r>
              <a:rPr lang="en-US" altLang="ru-RU" sz="3200" i="1" dirty="0">
                <a:cs typeface="Times New Roman" panose="02020603050405020304" pitchFamily="18" charset="0"/>
              </a:rPr>
              <a:t>G</a:t>
            </a:r>
            <a:r>
              <a:rPr lang="ru-RU" altLang="ru-RU" sz="3200" dirty="0">
                <a:cs typeface="Times New Roman" panose="02020603050405020304" pitchFamily="18" charset="0"/>
              </a:rPr>
              <a:t> оставляет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на месте, то </a:t>
            </a:r>
            <a:r>
              <a:rPr lang="en-US" altLang="ru-RU" sz="3200" i="1" dirty="0">
                <a:cs typeface="Times New Roman" panose="02020603050405020304" pitchFamily="18" charset="0"/>
              </a:rPr>
              <a:t>G</a:t>
            </a:r>
            <a:r>
              <a:rPr lang="ru-RU" altLang="ru-RU" sz="3200" dirty="0">
                <a:cs typeface="Times New Roman" panose="02020603050405020304" pitchFamily="18" charset="0"/>
              </a:rPr>
              <a:t> является осевой симметрией»?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07908" name="Text Box 4">
            <a:extLst>
              <a:ext uri="{FF2B5EF4-FFF2-40B4-BE49-F238E27FC236}">
                <a16:creationId xmlns:a16="http://schemas.microsoft.com/office/drawing/2014/main" id="{455C845B-E34B-4574-B523-3A921B1ED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19600"/>
            <a:ext cx="815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12CCF3EF-6227-41E6-B4FC-561C73CDD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5378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7907" name="Text Box 3">
                <a:extLst>
                  <a:ext uri="{FF2B5EF4-FFF2-40B4-BE49-F238E27FC236}">
                    <a16:creationId xmlns:a16="http://schemas.microsoft.com/office/drawing/2014/main" id="{7F994C37-3C1C-49FB-A7DD-D2DF08B656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67944"/>
                <a:ext cx="89916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Докажите, что два параллелограмма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ABCD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и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у которых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AB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=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AD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равны.</a:t>
                </a:r>
                <a:endParaRPr lang="en-US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7907" name="Text Box 3">
                <a:extLst>
                  <a:ext uri="{FF2B5EF4-FFF2-40B4-BE49-F238E27FC236}">
                    <a16:creationId xmlns:a16="http://schemas.microsoft.com/office/drawing/2014/main" id="{7F994C37-3C1C-49FB-A7DD-D2DF08B656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67944"/>
                <a:ext cx="8991600" cy="954107"/>
              </a:xfrm>
              <a:prstGeom prst="rect">
                <a:avLst/>
              </a:prstGeom>
              <a:blipFill>
                <a:blip r:embed="rId3"/>
                <a:stretch>
                  <a:fillRect l="-1017" r="-1017" b="-133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1AC9682-2185-4878-B34B-BCC0975F8D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981" y="1344907"/>
            <a:ext cx="4753638" cy="2095792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0672AFA3-7029-4937-9C71-9BEBBA551BE2}"/>
              </a:ext>
            </a:extLst>
          </p:cNvPr>
          <p:cNvGrpSpPr/>
          <p:nvPr/>
        </p:nvGrpSpPr>
        <p:grpSpPr>
          <a:xfrm>
            <a:off x="0" y="1367763"/>
            <a:ext cx="9144000" cy="5490237"/>
            <a:chOff x="0" y="1367763"/>
            <a:chExt cx="9144000" cy="5490237"/>
          </a:xfrm>
        </p:grpSpPr>
        <p:sp>
          <p:nvSpPr>
            <p:cNvPr id="507908" name="Text Box 4">
              <a:extLst>
                <a:ext uri="{FF2B5EF4-FFF2-40B4-BE49-F238E27FC236}">
                  <a16:creationId xmlns:a16="http://schemas.microsoft.com/office/drawing/2014/main" id="{455C845B-E34B-4574-B523-3A921B1EDF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687901"/>
              <a:ext cx="9144000" cy="3170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sz="2200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sz="2200" dirty="0"/>
                <a:t>Т</a:t>
              </a:r>
              <a:r>
                <a:rPr lang="ru-RU" sz="2200" dirty="0"/>
                <a:t>реугольники </a:t>
              </a:r>
              <a:r>
                <a:rPr lang="en-US" sz="2200" i="1" dirty="0"/>
                <a:t>ABD </a:t>
              </a:r>
              <a:r>
                <a:rPr lang="ru-RU" sz="2200" dirty="0"/>
                <a:t>и </a:t>
              </a:r>
              <a:r>
                <a:rPr lang="en-US" sz="2200" i="1" dirty="0"/>
                <a:t>A</a:t>
              </a:r>
              <a:r>
                <a:rPr lang="ru-RU" sz="2200" i="1" dirty="0"/>
                <a:t>'</a:t>
              </a:r>
              <a:r>
                <a:rPr lang="en-US" sz="2200" i="1" dirty="0"/>
                <a:t>B</a:t>
              </a:r>
              <a:r>
                <a:rPr lang="ru-RU" sz="2200" i="1" dirty="0"/>
                <a:t>'</a:t>
              </a:r>
              <a:r>
                <a:rPr lang="en-US" sz="2200" i="1" dirty="0"/>
                <a:t>D</a:t>
              </a:r>
              <a:r>
                <a:rPr lang="ru-RU" sz="2200" i="1" dirty="0"/>
                <a:t>' </a:t>
              </a:r>
              <a:r>
                <a:rPr lang="ru-RU" sz="2200" dirty="0"/>
                <a:t>равны</a:t>
              </a:r>
              <a:r>
                <a:rPr lang="en-US" sz="2200" dirty="0"/>
                <a:t> </a:t>
              </a:r>
              <a:r>
                <a:rPr lang="ru-RU" sz="2200" dirty="0"/>
                <a:t>по двум сторонам и углу между ними. Следовательно, существует движение, переводящее треугольник </a:t>
              </a:r>
              <a:r>
                <a:rPr lang="en-US" sz="2200" i="1" dirty="0"/>
                <a:t>ABD </a:t>
              </a:r>
              <a:r>
                <a:rPr lang="ru-RU" sz="2200" dirty="0"/>
                <a:t>в треугольник </a:t>
              </a:r>
              <a:r>
                <a:rPr lang="en-US" sz="2200" i="1" dirty="0"/>
                <a:t>A</a:t>
              </a:r>
              <a:r>
                <a:rPr lang="ru-RU" sz="2200" i="1" dirty="0"/>
                <a:t>'</a:t>
              </a:r>
              <a:r>
                <a:rPr lang="en-US" sz="2200" i="1" dirty="0"/>
                <a:t>B</a:t>
              </a:r>
              <a:r>
                <a:rPr lang="ru-RU" sz="2200" i="1" dirty="0"/>
                <a:t>'</a:t>
              </a:r>
              <a:r>
                <a:rPr lang="en-US" sz="2200" i="1" dirty="0"/>
                <a:t>D</a:t>
              </a:r>
              <a:r>
                <a:rPr lang="ru-RU" sz="2200" i="1" dirty="0"/>
                <a:t>’</a:t>
              </a:r>
              <a:r>
                <a:rPr lang="ru-RU" sz="2200" dirty="0"/>
                <a:t>. Так как движение сохраняет углы и расстояния, то из равенства углов </a:t>
              </a:r>
              <a:r>
                <a:rPr lang="en-US" sz="2200" i="1" dirty="0"/>
                <a:t>BAC </a:t>
              </a:r>
              <a:r>
                <a:rPr lang="ru-RU" sz="2200" dirty="0"/>
                <a:t>и </a:t>
              </a:r>
              <a:r>
                <a:rPr lang="en-US" sz="2200" i="1" dirty="0"/>
                <a:t>B</a:t>
              </a:r>
              <a:r>
                <a:rPr lang="ru-RU" sz="2200" i="1" dirty="0"/>
                <a:t>'</a:t>
              </a:r>
              <a:r>
                <a:rPr lang="en-US" sz="2200" i="1" dirty="0"/>
                <a:t>A</a:t>
              </a:r>
              <a:r>
                <a:rPr lang="ru-RU" sz="2200" i="1" dirty="0"/>
                <a:t>'</a:t>
              </a:r>
              <a:r>
                <a:rPr lang="en-US" sz="2200" i="1" dirty="0"/>
                <a:t>C</a:t>
              </a:r>
              <a:r>
                <a:rPr lang="ru-RU" sz="2200" i="1" dirty="0"/>
                <a:t>'</a:t>
              </a:r>
              <a:r>
                <a:rPr lang="ru-RU" sz="2200" dirty="0"/>
                <a:t> следует, что это движение переводит луч </a:t>
              </a:r>
              <a:r>
                <a:rPr lang="en-US" sz="2200" i="1" dirty="0"/>
                <a:t>AC </a:t>
              </a:r>
              <a:r>
                <a:rPr lang="ru-RU" sz="2200" dirty="0"/>
                <a:t>в луч </a:t>
              </a:r>
              <a:r>
                <a:rPr lang="en-US" sz="2200" i="1" dirty="0"/>
                <a:t>A</a:t>
              </a:r>
              <a:r>
                <a:rPr lang="ru-RU" sz="2200" i="1" dirty="0"/>
                <a:t>'</a:t>
              </a:r>
              <a:r>
                <a:rPr lang="en-US" sz="2200" i="1" dirty="0"/>
                <a:t>C</a:t>
              </a:r>
              <a:r>
                <a:rPr lang="ru-RU" sz="2200" i="1" dirty="0"/>
                <a:t>'</a:t>
              </a:r>
              <a:r>
                <a:rPr lang="ru-RU" sz="2200" dirty="0"/>
                <a:t> и точку </a:t>
              </a:r>
              <a:r>
                <a:rPr lang="en-US" sz="2200" i="1" dirty="0"/>
                <a:t>C</a:t>
              </a:r>
              <a:r>
                <a:rPr lang="ru-RU" sz="2200" dirty="0"/>
                <a:t> в точку </a:t>
              </a:r>
              <a:r>
                <a:rPr lang="en-US" sz="2200" i="1" dirty="0"/>
                <a:t>C</a:t>
              </a:r>
              <a:r>
                <a:rPr lang="ru-RU" sz="2200" i="1" dirty="0"/>
                <a:t>'</a:t>
              </a:r>
              <a:r>
                <a:rPr lang="ru-RU" sz="2200" dirty="0"/>
                <a:t>. Таким образом, вершины параллелограмма </a:t>
              </a:r>
              <a:r>
                <a:rPr lang="en-US" sz="2200" i="1" dirty="0"/>
                <a:t>ABCD </a:t>
              </a:r>
              <a:r>
                <a:rPr lang="ru-RU" sz="2200" dirty="0"/>
                <a:t>движением переводятся в соответствующие вершины параллелограмма </a:t>
              </a:r>
              <a:r>
                <a:rPr lang="en-US" sz="2200" i="1" dirty="0"/>
                <a:t>A</a:t>
              </a:r>
              <a:r>
                <a:rPr lang="ru-RU" sz="2200" i="1" dirty="0"/>
                <a:t>'</a:t>
              </a:r>
              <a:r>
                <a:rPr lang="en-US" sz="2200" i="1" dirty="0"/>
                <a:t>B</a:t>
              </a:r>
              <a:r>
                <a:rPr lang="ru-RU" sz="2200" i="1" dirty="0"/>
                <a:t>'</a:t>
              </a:r>
              <a:r>
                <a:rPr lang="en-US" sz="2200" i="1" dirty="0"/>
                <a:t>C</a:t>
              </a:r>
              <a:r>
                <a:rPr lang="ru-RU" sz="2200" i="1" dirty="0"/>
                <a:t>'</a:t>
              </a:r>
              <a:r>
                <a:rPr lang="en-US" sz="2200" i="1" dirty="0"/>
                <a:t>D</a:t>
              </a:r>
              <a:r>
                <a:rPr lang="ru-RU" sz="2200" i="1" dirty="0"/>
                <a:t>'</a:t>
              </a:r>
              <a:r>
                <a:rPr lang="ru-RU" sz="2200" dirty="0"/>
                <a:t>, значит, первый параллелограмм переводится этим движением во второй. Следовательно, они равны.</a:t>
              </a:r>
              <a:endParaRPr lang="ru-RU" altLang="ru-RU" sz="2200" dirty="0"/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164460D2-F08D-4989-8C30-EC827DFE3A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18981" y="1367763"/>
              <a:ext cx="4753638" cy="20957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7488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12CCF3EF-6227-41E6-B4FC-561C73CDD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5378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12*</a:t>
            </a:r>
          </a:p>
        </p:txBody>
      </p:sp>
      <p:sp>
        <p:nvSpPr>
          <p:cNvPr id="507907" name="Text Box 3">
            <a:extLst>
              <a:ext uri="{FF2B5EF4-FFF2-40B4-BE49-F238E27FC236}">
                <a16:creationId xmlns:a16="http://schemas.microsoft.com/office/drawing/2014/main" id="{7F994C37-3C1C-49FB-A7DD-D2DF08B65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7944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ea typeface="Times New Roman" panose="02020603050405020304" pitchFamily="18" charset="0"/>
              </a:rPr>
              <a:t>Докажите, что композиция двух осевых симметрий относительно пересекающихся осей является поворотом.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9922B6BB-9A3E-4954-A96F-3C3937A3C056}"/>
              </a:ext>
            </a:extLst>
          </p:cNvPr>
          <p:cNvGrpSpPr/>
          <p:nvPr/>
        </p:nvGrpSpPr>
        <p:grpSpPr>
          <a:xfrm>
            <a:off x="0" y="1433866"/>
            <a:ext cx="9144000" cy="5439626"/>
            <a:chOff x="0" y="1433866"/>
            <a:chExt cx="9144000" cy="54396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7908" name="Text Box 4">
                  <a:extLst>
                    <a:ext uri="{FF2B5EF4-FFF2-40B4-BE49-F238E27FC236}">
                      <a16:creationId xmlns:a16="http://schemas.microsoft.com/office/drawing/2014/main" id="{455C845B-E34B-4574-B523-3A921B1EDF9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980392"/>
                  <a:ext cx="9144000" cy="2893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200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sz="2200" dirty="0"/>
                    <a:t>Рассмотрим прямые </a:t>
                  </a:r>
                  <a:r>
                    <a:rPr lang="en-US" altLang="ru-RU" sz="2200" i="1" dirty="0"/>
                    <a:t>a’ </a:t>
                  </a:r>
                  <a:r>
                    <a:rPr lang="ru-RU" altLang="ru-RU" sz="2200" dirty="0"/>
                    <a:t>и </a:t>
                  </a:r>
                  <a:r>
                    <a:rPr lang="en-US" altLang="ru-RU" sz="2200" i="1" dirty="0"/>
                    <a:t>a’’</a:t>
                  </a:r>
                  <a:r>
                    <a:rPr lang="ru-RU" altLang="ru-RU" sz="2200" dirty="0"/>
                    <a:t>, пересекающиеся в точке </a:t>
                  </a:r>
                  <a:r>
                    <a:rPr lang="en-US" altLang="ru-RU" sz="2200" i="1" dirty="0"/>
                    <a:t>C </a:t>
                  </a:r>
                  <a:r>
                    <a:rPr lang="ru-RU" altLang="ru-RU" sz="2200" dirty="0"/>
                    <a:t>под углом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sz="22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</m:oMath>
                  </a14:m>
                  <a:r>
                    <a:rPr lang="en-US" altLang="ru-RU" sz="2200" dirty="0"/>
                    <a:t>. </a:t>
                  </a:r>
                  <a:r>
                    <a:rPr lang="ru-RU" altLang="ru-RU" sz="2200" dirty="0"/>
                    <a:t>Пусть точка </a:t>
                  </a:r>
                  <a:r>
                    <a:rPr lang="en-US" altLang="ru-RU" sz="2200" i="1" dirty="0"/>
                    <a:t>A </a:t>
                  </a:r>
                  <a:r>
                    <a:rPr lang="ru-RU" altLang="ru-RU" sz="2200" dirty="0"/>
                    <a:t>при осевой симметрии относительно прямой </a:t>
                  </a:r>
                  <a:r>
                    <a:rPr lang="en-US" altLang="ru-RU" sz="2200" i="1" dirty="0"/>
                    <a:t>a’ </a:t>
                  </a:r>
                  <a:r>
                    <a:rPr lang="ru-RU" altLang="ru-RU" sz="2200" dirty="0"/>
                    <a:t>переходит в точку </a:t>
                  </a:r>
                  <a:r>
                    <a:rPr lang="en-US" altLang="ru-RU" sz="2200" i="1" dirty="0"/>
                    <a:t>A’</a:t>
                  </a:r>
                  <a:r>
                    <a:rPr lang="en-US" altLang="ru-RU" sz="2200" dirty="0"/>
                    <a:t>, </a:t>
                  </a:r>
                  <a:r>
                    <a:rPr lang="ru-RU" altLang="ru-RU" sz="2200" dirty="0"/>
                    <a:t>а точка </a:t>
                  </a:r>
                  <a:r>
                    <a:rPr lang="en-US" altLang="ru-RU" sz="2200" i="1" dirty="0"/>
                    <a:t>A’ </a:t>
                  </a:r>
                  <a:r>
                    <a:rPr lang="ru-RU" altLang="ru-RU" sz="2200" dirty="0"/>
                    <a:t>при осевой симметрии относительно прямой </a:t>
                  </a:r>
                  <a:r>
                    <a:rPr lang="en-US" altLang="ru-RU" sz="2200" i="1" dirty="0"/>
                    <a:t>a’’</a:t>
                  </a:r>
                  <a:r>
                    <a:rPr lang="ru-RU" altLang="ru-RU" sz="2200" dirty="0"/>
                    <a:t> переходит в точку </a:t>
                  </a:r>
                  <a:r>
                    <a:rPr lang="en-US" altLang="ru-RU" sz="2200" i="1" dirty="0"/>
                    <a:t>A’’</a:t>
                  </a:r>
                  <a:r>
                    <a:rPr lang="ru-RU" altLang="ru-RU" sz="2200" dirty="0"/>
                    <a:t>. Так как осевая симметрия сохраняет расстояния и углы, то отрезки </a:t>
                  </a:r>
                  <a:r>
                    <a:rPr lang="en-US" altLang="ru-RU" sz="2200" i="1" dirty="0"/>
                    <a:t>CA </a:t>
                  </a:r>
                  <a:r>
                    <a:rPr lang="ru-RU" altLang="ru-RU" sz="2200" dirty="0"/>
                    <a:t>и </a:t>
                  </a:r>
                  <a:r>
                    <a:rPr lang="en-US" altLang="ru-RU" sz="2200" i="1" dirty="0"/>
                    <a:t>CA’’ </a:t>
                  </a:r>
                  <a:r>
                    <a:rPr lang="ru-RU" altLang="ru-RU" sz="2200" dirty="0"/>
                    <a:t>будут равны, и угол </a:t>
                  </a:r>
                  <a:r>
                    <a:rPr lang="en-US" altLang="ru-RU" sz="2200" i="1" dirty="0"/>
                    <a:t>ACA’’ </a:t>
                  </a:r>
                  <a:r>
                    <a:rPr lang="ru-RU" altLang="ru-RU" sz="2200" dirty="0"/>
                    <a:t>будет равен </a:t>
                  </a:r>
                  <a14:m>
                    <m:oMath xmlns:m="http://schemas.openxmlformats.org/officeDocument/2006/math">
                      <m:r>
                        <a:rPr lang="ru-RU" altLang="ru-RU" sz="2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ru-RU" altLang="ru-RU" sz="22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</m:oMath>
                  </a14:m>
                  <a:r>
                    <a:rPr lang="ru-RU" altLang="ru-RU" sz="2200" dirty="0"/>
                    <a:t>. Следовательно, точка </a:t>
                  </a:r>
                  <a:r>
                    <a:rPr lang="en-US" altLang="ru-RU" sz="2200" i="1" dirty="0"/>
                    <a:t>A’’ </a:t>
                  </a:r>
                  <a:r>
                    <a:rPr lang="ru-RU" altLang="ru-RU" sz="2200" dirty="0"/>
                    <a:t>получается из точки </a:t>
                  </a:r>
                  <a:r>
                    <a:rPr lang="en-US" altLang="ru-RU" sz="2200" i="1" dirty="0"/>
                    <a:t>A </a:t>
                  </a:r>
                  <a:r>
                    <a:rPr lang="ru-RU" altLang="ru-RU" sz="2200" dirty="0"/>
                    <a:t>поворотом </a:t>
                  </a:r>
                  <a14:m>
                    <m:oMath xmlns:m="http://schemas.openxmlformats.org/officeDocument/2006/math">
                      <m:r>
                        <a:rPr lang="ru-RU" altLang="ru-RU" sz="2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ru-RU" altLang="ru-RU" sz="22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</m:oMath>
                  </a14:m>
                  <a:r>
                    <a:rPr lang="ru-RU" altLang="ru-RU" sz="2200" dirty="0"/>
                    <a:t>. Значит, </a:t>
                  </a:r>
                  <a:r>
                    <a:rPr lang="ru-RU" sz="2000" dirty="0">
                      <a:effectLst/>
                      <a:ea typeface="Times New Roman" panose="02020603050405020304" pitchFamily="18" charset="0"/>
                    </a:rPr>
                    <a:t>композиция двух осевых симметрий относительно пересекающихся осей является поворотом.</a:t>
                  </a:r>
                  <a:endParaRPr lang="ru-RU" altLang="ru-RU" sz="2200" dirty="0"/>
                </a:p>
              </p:txBody>
            </p:sp>
          </mc:Choice>
          <mc:Fallback xmlns="">
            <p:sp>
              <p:nvSpPr>
                <p:cNvPr id="507908" name="Text Box 4">
                  <a:extLst>
                    <a:ext uri="{FF2B5EF4-FFF2-40B4-BE49-F238E27FC236}">
                      <a16:creationId xmlns:a16="http://schemas.microsoft.com/office/drawing/2014/main" id="{455C845B-E34B-4574-B523-3A921B1EDF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980392"/>
                  <a:ext cx="9144000" cy="2893100"/>
                </a:xfrm>
                <a:prstGeom prst="rect">
                  <a:avLst/>
                </a:prstGeom>
                <a:blipFill>
                  <a:blip r:embed="rId3"/>
                  <a:stretch>
                    <a:fillRect l="-867" t="-632" r="-86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8340B38B-96D1-444A-99DA-98B9EAAA2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9792" y="1433866"/>
              <a:ext cx="3539413" cy="23551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476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12CCF3EF-6227-41E6-B4FC-561C73CDD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5378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507907" name="Text Box 3">
            <a:extLst>
              <a:ext uri="{FF2B5EF4-FFF2-40B4-BE49-F238E27FC236}">
                <a16:creationId xmlns:a16="http://schemas.microsoft.com/office/drawing/2014/main" id="{7F994C37-3C1C-49FB-A7DD-D2DF08B65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7944"/>
            <a:ext cx="89916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Докажите, что два равных треугольники можно перевести один в дру­гой с помощью не более трёх осевых симметрий.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 </a:t>
            </a:r>
            <a:endParaRPr lang="en-US" altLang="ru-RU" sz="2000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904E85D-8EF1-4428-852A-4ADF4D905A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950" y="1340769"/>
            <a:ext cx="3398948" cy="2684946"/>
          </a:xfrm>
          <a:prstGeom prst="rect">
            <a:avLst/>
          </a:prstGeom>
        </p:spPr>
      </p:pic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9463104A-DA47-4F09-B3ED-7D77B1FAD5A1}"/>
              </a:ext>
            </a:extLst>
          </p:cNvPr>
          <p:cNvGrpSpPr/>
          <p:nvPr/>
        </p:nvGrpSpPr>
        <p:grpSpPr>
          <a:xfrm>
            <a:off x="232339" y="1340768"/>
            <a:ext cx="8674711" cy="2688587"/>
            <a:chOff x="232339" y="1340768"/>
            <a:chExt cx="8674711" cy="2688587"/>
          </a:xfrm>
        </p:grpSpPr>
        <p:sp>
          <p:nvSpPr>
            <p:cNvPr id="507908" name="Text Box 4">
              <a:extLst>
                <a:ext uri="{FF2B5EF4-FFF2-40B4-BE49-F238E27FC236}">
                  <a16:creationId xmlns:a16="http://schemas.microsoft.com/office/drawing/2014/main" id="{455C845B-E34B-4574-B523-3A921B1EDF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9253" y="1342532"/>
              <a:ext cx="5207797" cy="18158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sz="2200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sz="2200" dirty="0"/>
                <a:t>Рассмотрим равные треугольники </a:t>
              </a:r>
              <a:r>
                <a:rPr lang="en-US" altLang="ru-RU" sz="2200" i="1" dirty="0"/>
                <a:t>ABC </a:t>
              </a:r>
              <a:r>
                <a:rPr lang="ru-RU" altLang="ru-RU" sz="2200" dirty="0"/>
                <a:t>и </a:t>
              </a:r>
              <a:r>
                <a:rPr lang="en-US" altLang="ru-RU" sz="2200" i="1" dirty="0"/>
                <a:t>A</a:t>
              </a:r>
              <a:r>
                <a:rPr lang="en-US" altLang="ru-RU" sz="2200" baseline="-25000" dirty="0"/>
                <a:t>1</a:t>
              </a:r>
              <a:r>
                <a:rPr lang="en-US" altLang="ru-RU" sz="2200" i="1" dirty="0"/>
                <a:t>B</a:t>
              </a:r>
              <a:r>
                <a:rPr lang="en-US" altLang="ru-RU" sz="2200" baseline="-25000" dirty="0"/>
                <a:t>1</a:t>
              </a:r>
              <a:r>
                <a:rPr lang="en-US" altLang="ru-RU" sz="2200" i="1" dirty="0"/>
                <a:t>C</a:t>
              </a:r>
              <a:r>
                <a:rPr lang="en-US" altLang="ru-RU" sz="2200" baseline="-25000" dirty="0"/>
                <a:t>1</a:t>
              </a:r>
              <a:r>
                <a:rPr lang="en-US" altLang="ru-RU" sz="2200" dirty="0"/>
                <a:t>.</a:t>
              </a:r>
              <a:r>
                <a:rPr lang="en-US" altLang="ru-RU" sz="2200" i="1" dirty="0"/>
                <a:t> </a:t>
              </a:r>
              <a:r>
                <a:rPr lang="ru-RU" altLang="ru-RU" sz="2200" dirty="0"/>
                <a:t>Осевая симметрия относительно серединного перпендикуляра к отрезку </a:t>
              </a:r>
              <a:r>
                <a:rPr lang="en-US" altLang="ru-RU" sz="2200" i="1" dirty="0"/>
                <a:t>AA</a:t>
              </a:r>
              <a:r>
                <a:rPr lang="en-US" altLang="ru-RU" sz="2200" baseline="-25000" dirty="0"/>
                <a:t>1</a:t>
              </a:r>
              <a:r>
                <a:rPr lang="en-US" altLang="ru-RU" sz="2200" dirty="0"/>
                <a:t> </a:t>
              </a:r>
              <a:r>
                <a:rPr lang="ru-RU" altLang="ru-RU" sz="2200" dirty="0"/>
                <a:t>переводит треугольник </a:t>
              </a:r>
              <a:r>
                <a:rPr lang="en-US" altLang="ru-RU" sz="2200" i="1" dirty="0"/>
                <a:t>ABC </a:t>
              </a:r>
              <a:r>
                <a:rPr lang="ru-RU" altLang="ru-RU" sz="2200" dirty="0"/>
                <a:t>в треугольник </a:t>
              </a:r>
              <a:r>
                <a:rPr lang="en-US" altLang="ru-RU" sz="2200" i="1" dirty="0"/>
                <a:t>A</a:t>
              </a:r>
              <a:r>
                <a:rPr lang="en-US" altLang="ru-RU" sz="2200" baseline="-25000" dirty="0"/>
                <a:t>1</a:t>
              </a:r>
              <a:r>
                <a:rPr lang="en-US" altLang="ru-RU" sz="2200" i="1" dirty="0"/>
                <a:t>B’C’</a:t>
              </a:r>
              <a:r>
                <a:rPr lang="en-US" altLang="ru-RU" sz="2200" dirty="0"/>
                <a:t>.</a:t>
              </a:r>
              <a:r>
                <a:rPr lang="en-US" altLang="ru-RU" sz="2200" i="1" dirty="0"/>
                <a:t> </a:t>
              </a:r>
              <a:endParaRPr lang="ru-RU" altLang="ru-RU" sz="2200" dirty="0"/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216359EB-CD08-4A25-B9CB-E89CC1855F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2339" y="1340768"/>
              <a:ext cx="3403558" cy="2688587"/>
            </a:xfrm>
            <a:prstGeom prst="rect">
              <a:avLst/>
            </a:prstGeom>
          </p:spPr>
        </p:pic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353477A6-DBF5-4C9A-9580-E7E2E70B15CB}"/>
              </a:ext>
            </a:extLst>
          </p:cNvPr>
          <p:cNvGrpSpPr/>
          <p:nvPr/>
        </p:nvGrpSpPr>
        <p:grpSpPr>
          <a:xfrm>
            <a:off x="217553" y="1344373"/>
            <a:ext cx="8736097" cy="3311186"/>
            <a:chOff x="217553" y="1344373"/>
            <a:chExt cx="8736097" cy="3311186"/>
          </a:xfrm>
        </p:grpSpPr>
        <p:sp>
          <p:nvSpPr>
            <p:cNvPr id="14" name="Text Box 4">
              <a:extLst>
                <a:ext uri="{FF2B5EF4-FFF2-40B4-BE49-F238E27FC236}">
                  <a16:creationId xmlns:a16="http://schemas.microsoft.com/office/drawing/2014/main" id="{E472CE47-4E7F-4E6F-9B89-3EEF36F9BD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5853" y="3178231"/>
              <a:ext cx="5207797" cy="1477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sz="2200" dirty="0"/>
                <a:t> Осевая симметрия относительно серединного перпендикуляра к отрезку </a:t>
              </a:r>
              <a:r>
                <a:rPr lang="en-US" altLang="ru-RU" sz="2200" i="1" dirty="0"/>
                <a:t>C’C</a:t>
              </a:r>
              <a:r>
                <a:rPr lang="en-US" altLang="ru-RU" sz="2200" baseline="-25000" dirty="0"/>
                <a:t>1</a:t>
              </a:r>
              <a:r>
                <a:rPr lang="en-US" altLang="ru-RU" sz="2200" dirty="0"/>
                <a:t> </a:t>
              </a:r>
              <a:r>
                <a:rPr lang="ru-RU" altLang="ru-RU" sz="2200" dirty="0"/>
                <a:t>переводит треугольник </a:t>
              </a:r>
              <a:r>
                <a:rPr lang="en-US" altLang="ru-RU" sz="2200" i="1" dirty="0"/>
                <a:t>A</a:t>
              </a:r>
              <a:r>
                <a:rPr lang="en-US" altLang="ru-RU" sz="2200" baseline="-25000" dirty="0"/>
                <a:t>1</a:t>
              </a:r>
              <a:r>
                <a:rPr lang="en-US" altLang="ru-RU" sz="2200" i="1" dirty="0"/>
                <a:t>B’C’ </a:t>
              </a:r>
              <a:r>
                <a:rPr lang="ru-RU" altLang="ru-RU" sz="2200" dirty="0"/>
                <a:t>в треугольник </a:t>
              </a:r>
              <a:r>
                <a:rPr lang="en-US" altLang="ru-RU" sz="2200" i="1" dirty="0"/>
                <a:t>A</a:t>
              </a:r>
              <a:r>
                <a:rPr lang="en-US" altLang="ru-RU" sz="2200" baseline="-25000" dirty="0"/>
                <a:t>1</a:t>
              </a:r>
              <a:r>
                <a:rPr lang="en-US" altLang="ru-RU" sz="2200" i="1" dirty="0"/>
                <a:t>B’’C</a:t>
              </a:r>
              <a:r>
                <a:rPr lang="en-US" altLang="ru-RU" sz="2200" baseline="-25000" dirty="0"/>
                <a:t>1</a:t>
              </a:r>
              <a:r>
                <a:rPr lang="en-US" altLang="ru-RU" sz="2200" dirty="0"/>
                <a:t>.</a:t>
              </a:r>
              <a:r>
                <a:rPr lang="en-US" altLang="ru-RU" sz="2200" i="1" dirty="0"/>
                <a:t> </a:t>
              </a:r>
              <a:endParaRPr lang="ru-RU" altLang="ru-RU" sz="2200" dirty="0"/>
            </a:p>
          </p:txBody>
        </p:sp>
        <p:pic>
          <p:nvPicPr>
            <p:cNvPr id="12" name="Рисунок 11">
              <a:extLst>
                <a:ext uri="{FF2B5EF4-FFF2-40B4-BE49-F238E27FC236}">
                  <a16:creationId xmlns:a16="http://schemas.microsoft.com/office/drawing/2014/main" id="{2F256C12-0976-4179-AA13-E3484CDB845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7553" y="1344373"/>
              <a:ext cx="3420344" cy="2701847"/>
            </a:xfrm>
            <a:prstGeom prst="rect">
              <a:avLst/>
            </a:prstGeom>
          </p:spPr>
        </p:pic>
      </p:grpSp>
      <p:sp>
        <p:nvSpPr>
          <p:cNvPr id="20" name="Text Box 4">
            <a:extLst>
              <a:ext uri="{FF2B5EF4-FFF2-40B4-BE49-F238E27FC236}">
                <a16:creationId xmlns:a16="http://schemas.microsoft.com/office/drawing/2014/main" id="{493646DB-9469-46E5-8ED8-F761CDF66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8975" y="4715315"/>
            <a:ext cx="9029549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sz="2200" dirty="0"/>
              <a:t> Осевая симметрия относительно прямой </a:t>
            </a:r>
            <a:r>
              <a:rPr lang="en-US" altLang="ru-RU" sz="2200" i="1" dirty="0"/>
              <a:t>A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C</a:t>
            </a:r>
            <a:r>
              <a:rPr lang="en-US" altLang="ru-RU" sz="2200" baseline="-25000" dirty="0"/>
              <a:t>1</a:t>
            </a:r>
            <a:r>
              <a:rPr lang="en-US" altLang="ru-RU" sz="2200" dirty="0"/>
              <a:t> </a:t>
            </a:r>
            <a:r>
              <a:rPr lang="ru-RU" altLang="ru-RU" sz="2200" dirty="0"/>
              <a:t>переводит треугольник </a:t>
            </a:r>
            <a:r>
              <a:rPr lang="en-US" altLang="ru-RU" sz="2200" i="1" dirty="0"/>
              <a:t>A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B’’C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 </a:t>
            </a:r>
            <a:r>
              <a:rPr lang="ru-RU" altLang="ru-RU" sz="2200" dirty="0"/>
              <a:t>в треугольник </a:t>
            </a:r>
            <a:r>
              <a:rPr lang="en-US" altLang="ru-RU" sz="2200" i="1" dirty="0"/>
              <a:t>A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B</a:t>
            </a:r>
            <a:r>
              <a:rPr lang="en-US" altLang="ru-RU" sz="2200" baseline="-25000" dirty="0"/>
              <a:t>1</a:t>
            </a:r>
            <a:r>
              <a:rPr lang="en-US" altLang="ru-RU" sz="2200" i="1" dirty="0"/>
              <a:t>C</a:t>
            </a:r>
            <a:r>
              <a:rPr lang="en-US" altLang="ru-RU" sz="2200" baseline="-25000" dirty="0"/>
              <a:t>1</a:t>
            </a:r>
            <a:r>
              <a:rPr lang="en-US" altLang="ru-RU" sz="2200" dirty="0"/>
              <a:t>.</a:t>
            </a:r>
            <a:r>
              <a:rPr lang="en-US" altLang="ru-RU" sz="2200" i="1" dirty="0"/>
              <a:t> </a:t>
            </a: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59031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12CCF3EF-6227-41E6-B4FC-561C73CDD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5378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507907" name="Text Box 3">
            <a:extLst>
              <a:ext uri="{FF2B5EF4-FFF2-40B4-BE49-F238E27FC236}">
                <a16:creationId xmlns:a16="http://schemas.microsoft.com/office/drawing/2014/main" id="{7F994C37-3C1C-49FB-A7DD-D2DF08B65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7944"/>
            <a:ext cx="89916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сторонах квадрата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построены равные треугольники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</a:t>
            </a:r>
            <a:r>
              <a:rPr lang="en-US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BB</a:t>
            </a:r>
            <a:r>
              <a:rPr lang="en-US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CC</a:t>
            </a:r>
            <a:r>
              <a:rPr lang="en-US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DD</a:t>
            </a:r>
            <a:r>
              <a:rPr lang="en-US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 Докажите, что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20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0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– 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квадрат.</a:t>
            </a:r>
            <a:endParaRPr lang="en-US" altLang="ru-RU" sz="2000" dirty="0">
              <a:cs typeface="Times New Roman" panose="02020603050405020304" pitchFamily="18" charset="0"/>
            </a:endParaRPr>
          </a:p>
        </p:txBody>
      </p:sp>
      <p:sp>
        <p:nvSpPr>
          <p:cNvPr id="507908" name="Text Box 4">
            <a:extLst>
              <a:ext uri="{FF2B5EF4-FFF2-40B4-BE49-F238E27FC236}">
                <a16:creationId xmlns:a16="http://schemas.microsoft.com/office/drawing/2014/main" id="{455C845B-E34B-4574-B523-3A921B1ED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85570"/>
            <a:ext cx="918051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sz="2200" dirty="0">
                <a:solidFill>
                  <a:srgbClr val="FF3300"/>
                </a:solidFill>
              </a:rPr>
              <a:t>Решение. </a:t>
            </a:r>
            <a:r>
              <a:rPr lang="ru-RU" altLang="ru-RU" sz="2200" dirty="0"/>
              <a:t>При повороте вокруг центра квадрата </a:t>
            </a:r>
            <a:r>
              <a:rPr lang="en-US" altLang="ru-RU" sz="2200" i="1" dirty="0"/>
              <a:t>ABCD </a:t>
            </a:r>
            <a:r>
              <a:rPr lang="ru-RU" altLang="ru-RU" sz="2200" dirty="0"/>
              <a:t>на угол 45</a:t>
            </a:r>
            <a:r>
              <a:rPr lang="ru-RU" altLang="ru-RU" sz="2200" baseline="30000" dirty="0"/>
              <a:t>о</a:t>
            </a:r>
            <a:r>
              <a:rPr lang="ru-RU" altLang="ru-RU" sz="2200" dirty="0"/>
              <a:t> четырёхугольник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ru-RU" sz="2400" baseline="-25000" dirty="0"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ea typeface="Times New Roman" panose="02020603050405020304" pitchFamily="18" charset="0"/>
              </a:rPr>
              <a:t>переходит в себя. Следовательно, у него равны стороны и равны углы. Значит, этот четырёхугольник – квадрат.</a:t>
            </a:r>
            <a:endParaRPr lang="ru-RU" altLang="ru-RU" sz="2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F9BD4C5-407B-480B-986C-FF61B986AC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367770"/>
            <a:ext cx="3367563" cy="321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32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38D08070-E386-4D6A-9D2C-7322F3344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Свойство 1. </a:t>
            </a:r>
            <a:r>
              <a:rPr lang="ru-RU" altLang="ru-RU" sz="3200" dirty="0">
                <a:cs typeface="Times New Roman" panose="02020603050405020304" pitchFamily="18" charset="0"/>
              </a:rPr>
              <a:t>Композиция движений является движением.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8CD6BC49-4874-406E-8161-3F771C519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76872"/>
            <a:ext cx="913908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Доказательство.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одно движение переводит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соответственно, а другое движение переводит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соответственно. Тогда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 =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''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''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Таким образом, композиция движений сохраняет расстояние между точками и, следовательно, сама является движением.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94" name="Text Box 26">
            <a:extLst>
              <a:ext uri="{FF2B5EF4-FFF2-40B4-BE49-F238E27FC236}">
                <a16:creationId xmlns:a16="http://schemas.microsoft.com/office/drawing/2014/main" id="{CC1E31F7-D337-4E11-A282-DF6524688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4664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Свойство 2. </a:t>
            </a:r>
            <a:r>
              <a:rPr lang="ru-RU" altLang="ru-RU" sz="3200" dirty="0">
                <a:cs typeface="Times New Roman" panose="02020603050405020304" pitchFamily="18" charset="0"/>
              </a:rPr>
              <a:t>Движение переводит прямые в прямые, лучи в лучи и отрезки в отрезки.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F65D5F8-3512-452A-94ED-BE0372B24F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1471464"/>
            <a:ext cx="3549121" cy="2371083"/>
          </a:xfrm>
          <a:prstGeom prst="rect">
            <a:avLst/>
          </a:prstGeom>
        </p:spPr>
      </p:pic>
      <p:sp>
        <p:nvSpPr>
          <p:cNvPr id="11" name="Text Box 6">
            <a:extLst>
              <a:ext uri="{FF2B5EF4-FFF2-40B4-BE49-F238E27FC236}">
                <a16:creationId xmlns:a16="http://schemas.microsoft.com/office/drawing/2014/main" id="{740F72C7-FB87-477B-928A-773CF5244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6" y="3933056"/>
            <a:ext cx="913908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Доказательство. </a:t>
            </a:r>
            <a:r>
              <a:rPr lang="ru-RU" dirty="0"/>
              <a:t>Пусть точка </a:t>
            </a:r>
            <a:r>
              <a:rPr lang="ru-RU" i="1" dirty="0"/>
              <a:t>В</a:t>
            </a:r>
            <a:r>
              <a:rPr lang="ru-RU" dirty="0"/>
              <a:t> принадлежит отрезку </a:t>
            </a:r>
            <a:r>
              <a:rPr lang="ru-RU" i="1" dirty="0"/>
              <a:t>АС</a:t>
            </a:r>
            <a:r>
              <a:rPr lang="ru-RU" dirty="0"/>
              <a:t> и движение пе­реводит эти точки в точки </a:t>
            </a:r>
            <a:r>
              <a:rPr lang="en-US" i="1" dirty="0"/>
              <a:t>A</a:t>
            </a:r>
            <a:r>
              <a:rPr lang="ru-RU" i="1" dirty="0"/>
              <a:t>'</a:t>
            </a:r>
            <a:r>
              <a:rPr lang="ru-RU" dirty="0"/>
              <a:t>,</a:t>
            </a:r>
            <a:r>
              <a:rPr lang="ru-RU" i="1" dirty="0"/>
              <a:t> </a:t>
            </a:r>
            <a:r>
              <a:rPr lang="en-US" i="1" dirty="0"/>
              <a:t>B</a:t>
            </a:r>
            <a:r>
              <a:rPr lang="ru-RU" i="1" dirty="0"/>
              <a:t>'</a:t>
            </a:r>
            <a:r>
              <a:rPr lang="ru-RU" dirty="0"/>
              <a:t>,</a:t>
            </a:r>
            <a:r>
              <a:rPr lang="ru-RU" i="1" dirty="0"/>
              <a:t> </a:t>
            </a:r>
            <a:r>
              <a:rPr lang="en-US" i="1" dirty="0"/>
              <a:t>C</a:t>
            </a:r>
            <a:r>
              <a:rPr lang="ru-RU" i="1" dirty="0"/>
              <a:t>'</a:t>
            </a:r>
            <a:r>
              <a:rPr lang="ru-RU" dirty="0"/>
              <a:t> соответственно. Тогда </a:t>
            </a:r>
            <a:r>
              <a:rPr lang="ru-RU" i="1" dirty="0"/>
              <a:t>АВ + ВС = АС.</a:t>
            </a:r>
            <a:r>
              <a:rPr lang="ru-RU" dirty="0"/>
              <a:t> Поскольку при движении расстояния между точками не изменяются, то для точек </a:t>
            </a:r>
            <a:r>
              <a:rPr lang="en-US" i="1" dirty="0"/>
              <a:t>A</a:t>
            </a:r>
            <a:r>
              <a:rPr lang="ru-RU" i="1" dirty="0"/>
              <a:t>'</a:t>
            </a:r>
            <a:r>
              <a:rPr lang="ru-RU" dirty="0"/>
              <a:t>,</a:t>
            </a:r>
            <a:r>
              <a:rPr lang="ru-RU" i="1" dirty="0"/>
              <a:t> </a:t>
            </a:r>
            <a:r>
              <a:rPr lang="en-US" i="1" dirty="0"/>
              <a:t>B</a:t>
            </a:r>
            <a:r>
              <a:rPr lang="ru-RU" i="1" dirty="0"/>
              <a:t>'</a:t>
            </a:r>
            <a:r>
              <a:rPr lang="ru-RU" dirty="0"/>
              <a:t>,</a:t>
            </a:r>
            <a:r>
              <a:rPr lang="ru-RU" i="1" dirty="0"/>
              <a:t> </a:t>
            </a:r>
            <a:r>
              <a:rPr lang="en-US" i="1" dirty="0"/>
              <a:t>C</a:t>
            </a:r>
            <a:r>
              <a:rPr lang="ru-RU" i="1" dirty="0"/>
              <a:t>'</a:t>
            </a:r>
            <a:r>
              <a:rPr lang="ru-RU" dirty="0"/>
              <a:t> будет иметь место равенство </a:t>
            </a:r>
            <a:r>
              <a:rPr lang="ru-RU" i="1" dirty="0"/>
              <a:t>А'В' + </a:t>
            </a:r>
            <a:r>
              <a:rPr lang="en-US" i="1" dirty="0"/>
              <a:t>B</a:t>
            </a:r>
            <a:r>
              <a:rPr lang="ru-RU" i="1" dirty="0"/>
              <a:t>'</a:t>
            </a:r>
            <a:r>
              <a:rPr lang="en-US" i="1" dirty="0"/>
              <a:t>C</a:t>
            </a:r>
            <a:r>
              <a:rPr lang="ru-RU" i="1" dirty="0"/>
              <a:t>' = </a:t>
            </a:r>
            <a:r>
              <a:rPr lang="en-US" i="1" dirty="0"/>
              <a:t>A</a:t>
            </a:r>
            <a:r>
              <a:rPr lang="ru-RU" i="1" dirty="0"/>
              <a:t>'</a:t>
            </a:r>
            <a:r>
              <a:rPr lang="en-US" i="1" dirty="0"/>
              <a:t>C</a:t>
            </a:r>
            <a:r>
              <a:rPr lang="ru-RU" i="1" dirty="0"/>
              <a:t>'</a:t>
            </a:r>
            <a:r>
              <a:rPr lang="ru-RU" dirty="0"/>
              <a:t>. Следовательно, точка </a:t>
            </a:r>
            <a:r>
              <a:rPr lang="en-US" i="1" dirty="0"/>
              <a:t>C</a:t>
            </a:r>
            <a:r>
              <a:rPr lang="ru-RU" i="1" dirty="0"/>
              <a:t>' </a:t>
            </a:r>
            <a:r>
              <a:rPr lang="ru-RU" dirty="0"/>
              <a:t>лежит на прямой </a:t>
            </a:r>
            <a:r>
              <a:rPr lang="en-US" i="1" dirty="0"/>
              <a:t>A</a:t>
            </a:r>
            <a:r>
              <a:rPr lang="ru-RU" i="1" dirty="0"/>
              <a:t>'</a:t>
            </a:r>
            <a:r>
              <a:rPr lang="en-US" i="1" dirty="0"/>
              <a:t>B</a:t>
            </a:r>
            <a:r>
              <a:rPr lang="ru-RU" i="1" dirty="0"/>
              <a:t>' </a:t>
            </a:r>
            <a:r>
              <a:rPr lang="ru-RU" dirty="0"/>
              <a:t>между точками </a:t>
            </a:r>
            <a:r>
              <a:rPr lang="en-US" i="1" dirty="0"/>
              <a:t>A</a:t>
            </a:r>
            <a:r>
              <a:rPr lang="ru-RU" i="1" dirty="0"/>
              <a:t>' </a:t>
            </a:r>
            <a:r>
              <a:rPr lang="ru-RU" dirty="0"/>
              <a:t>и </a:t>
            </a:r>
            <a:r>
              <a:rPr lang="en-US" i="1" dirty="0"/>
              <a:t>B</a:t>
            </a:r>
            <a:r>
              <a:rPr lang="ru-RU" i="1" dirty="0"/>
              <a:t>'</a:t>
            </a:r>
            <a:r>
              <a:rPr lang="ru-RU" dirty="0"/>
              <a:t>. Значит, отрезок </a:t>
            </a:r>
            <a:r>
              <a:rPr lang="en-US" i="1" dirty="0"/>
              <a:t>AB</a:t>
            </a:r>
            <a:r>
              <a:rPr lang="ru-RU" dirty="0"/>
              <a:t> переводится в отрезок </a:t>
            </a:r>
            <a:r>
              <a:rPr lang="en-US" i="1" dirty="0"/>
              <a:t>A</a:t>
            </a:r>
            <a:r>
              <a:rPr lang="ru-RU" i="1" dirty="0"/>
              <a:t>'</a:t>
            </a:r>
            <a:r>
              <a:rPr lang="en-US" i="1" dirty="0"/>
              <a:t>B</a:t>
            </a:r>
            <a:r>
              <a:rPr lang="ru-RU" i="1" dirty="0"/>
              <a:t>'</a:t>
            </a:r>
            <a:r>
              <a:rPr lang="ru-RU" dirty="0"/>
              <a:t>.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53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96" name="Text Box 28">
            <a:extLst>
              <a:ext uri="{FF2B5EF4-FFF2-40B4-BE49-F238E27FC236}">
                <a16:creationId xmlns:a16="http://schemas.microsoft.com/office/drawing/2014/main" id="{581AD6AF-3743-485F-92BE-5E0360DEE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717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Свойство 3. </a:t>
            </a:r>
            <a:r>
              <a:rPr lang="ru-RU" altLang="ru-RU" sz="3200" dirty="0">
                <a:cs typeface="Times New Roman" panose="02020603050405020304" pitchFamily="18" charset="0"/>
              </a:rPr>
              <a:t>При движении сохраняются углы.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BB9D504-B23E-4207-9620-AA781FCF29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060793"/>
            <a:ext cx="5355203" cy="23682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6">
                <a:extLst>
                  <a:ext uri="{FF2B5EF4-FFF2-40B4-BE49-F238E27FC236}">
                    <a16:creationId xmlns:a16="http://schemas.microsoft.com/office/drawing/2014/main" id="{9779E58F-A9C7-4654-8543-8B83F1CD1A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16" y="3683283"/>
                <a:ext cx="9139084" cy="28007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Доказательство. </a:t>
                </a:r>
                <a:r>
                  <a:rPr lang="ru-RU" dirty="0"/>
                  <a:t>Пусть дан угол с вершиной в точке </a:t>
                </a:r>
                <a:r>
                  <a:rPr lang="ru-RU" i="1" dirty="0"/>
                  <a:t>О</a:t>
                </a:r>
                <a:r>
                  <a:rPr lang="ru-RU" dirty="0"/>
                  <a:t> и точками </a:t>
                </a:r>
                <a:r>
                  <a:rPr lang="ru-RU" i="1" dirty="0"/>
                  <a:t>А</a:t>
                </a:r>
                <a:r>
                  <a:rPr lang="ru-RU" dirty="0"/>
                  <a:t>,</a:t>
                </a:r>
                <a:r>
                  <a:rPr lang="ru-RU" i="1" dirty="0"/>
                  <a:t> В</a:t>
                </a:r>
                <a:r>
                  <a:rPr lang="ru-RU" dirty="0"/>
                  <a:t> на его сторонах. Предположим, что движением эти точки переводятся в точки </a:t>
                </a:r>
                <a:r>
                  <a:rPr lang="en-US" i="1" dirty="0"/>
                  <a:t>O</a:t>
                </a:r>
                <a:r>
                  <a:rPr lang="ru-RU" i="1" dirty="0"/>
                  <a:t>'</a:t>
                </a:r>
                <a:r>
                  <a:rPr lang="ru-RU" dirty="0"/>
                  <a:t>,</a:t>
                </a:r>
                <a:r>
                  <a:rPr lang="ru-RU" i="1" dirty="0"/>
                  <a:t> </a:t>
                </a:r>
                <a:r>
                  <a:rPr lang="en-US" i="1" dirty="0"/>
                  <a:t>A</a:t>
                </a:r>
                <a:r>
                  <a:rPr lang="ru-RU" i="1" dirty="0"/>
                  <a:t>'</a:t>
                </a:r>
                <a:r>
                  <a:rPr lang="ru-RU" dirty="0"/>
                  <a:t>,</a:t>
                </a:r>
                <a:r>
                  <a:rPr lang="ru-RU" i="1" dirty="0"/>
                  <a:t> </a:t>
                </a:r>
                <a:r>
                  <a:rPr lang="en-US" i="1" dirty="0"/>
                  <a:t>B</a:t>
                </a:r>
                <a:r>
                  <a:rPr lang="ru-RU" i="1" dirty="0"/>
                  <a:t>'</a:t>
                </a:r>
                <a:r>
                  <a:rPr lang="ru-RU" dirty="0"/>
                  <a:t> соответственно. Поскольку при движении расстояния между точками не изменяются, то треугольник </a:t>
                </a:r>
                <a:r>
                  <a:rPr lang="ru-RU" i="1" dirty="0"/>
                  <a:t>АОВ</a:t>
                </a:r>
                <a:r>
                  <a:rPr lang="ru-RU" dirty="0"/>
                  <a:t> будет равен треугольнику </a:t>
                </a:r>
                <a:r>
                  <a:rPr lang="en-US" i="1" dirty="0"/>
                  <a:t>A</a:t>
                </a:r>
                <a:r>
                  <a:rPr lang="ru-RU" i="1" dirty="0"/>
                  <a:t>'</a:t>
                </a:r>
                <a:r>
                  <a:rPr lang="en-US" i="1" dirty="0"/>
                  <a:t>O</a:t>
                </a:r>
                <a:r>
                  <a:rPr lang="ru-RU" i="1" dirty="0"/>
                  <a:t>'</a:t>
                </a:r>
                <a:r>
                  <a:rPr lang="en-US" i="1" dirty="0"/>
                  <a:t>B</a:t>
                </a:r>
                <a:r>
                  <a:rPr lang="ru-RU" i="1" dirty="0"/>
                  <a:t>'</a:t>
                </a:r>
                <a:r>
                  <a:rPr lang="ru-RU" dirty="0"/>
                  <a:t> (по третьему признаку равенства треугольников) и, следовательно,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AOB</a:t>
                </a:r>
                <a:r>
                  <a:rPr lang="ru-RU" dirty="0"/>
                  <a:t> =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A</a:t>
                </a:r>
                <a:r>
                  <a:rPr lang="ru-RU" dirty="0"/>
                  <a:t>'</a:t>
                </a:r>
                <a:r>
                  <a:rPr lang="en-US" i="1" dirty="0"/>
                  <a:t>O</a:t>
                </a:r>
                <a:r>
                  <a:rPr lang="ru-RU" dirty="0"/>
                  <a:t>'</a:t>
                </a:r>
                <a:r>
                  <a:rPr lang="en-US" i="1" dirty="0"/>
                  <a:t>B</a:t>
                </a:r>
                <a:r>
                  <a:rPr lang="ru-RU" dirty="0"/>
                  <a:t>'. 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6">
                <a:extLst>
                  <a:ext uri="{FF2B5EF4-FFF2-40B4-BE49-F238E27FC236}">
                    <a16:creationId xmlns:a16="http://schemas.microsoft.com/office/drawing/2014/main" id="{9779E58F-A9C7-4654-8543-8B83F1CD1A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16" y="3683283"/>
                <a:ext cx="9139084" cy="2800767"/>
              </a:xfrm>
              <a:prstGeom prst="rect">
                <a:avLst/>
              </a:prstGeom>
              <a:blipFill>
                <a:blip r:embed="rId4"/>
                <a:stretch>
                  <a:fillRect l="-1067" r="-1001" b="-39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013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1BDDA289-8587-4B78-876F-CA26AD834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Равенство фигур</a:t>
            </a:r>
          </a:p>
        </p:txBody>
      </p:sp>
      <p:sp>
        <p:nvSpPr>
          <p:cNvPr id="495619" name="Text Box 3">
            <a:extLst>
              <a:ext uri="{FF2B5EF4-FFF2-40B4-BE49-F238E27FC236}">
                <a16:creationId xmlns:a16="http://schemas.microsoft.com/office/drawing/2014/main" id="{ED85A1DC-5C92-4AEF-B030-F85426280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Две фигуры называются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равными</a:t>
            </a:r>
            <a:r>
              <a:rPr lang="ru-RU" altLang="ru-RU" sz="3200" dirty="0">
                <a:cs typeface="Times New Roman" panose="02020603050405020304" pitchFamily="18" charset="0"/>
              </a:rPr>
              <a:t>, если они движением переводятся одна в другую.</a:t>
            </a:r>
          </a:p>
        </p:txBody>
      </p:sp>
      <p:sp>
        <p:nvSpPr>
          <p:cNvPr id="495620" name="Text Box 4">
            <a:extLst>
              <a:ext uri="{FF2B5EF4-FFF2-40B4-BE49-F238E27FC236}">
                <a16:creationId xmlns:a16="http://schemas.microsoft.com/office/drawing/2014/main" id="{CF8C86D8-FE88-48D3-86DD-48508D332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58413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Для обозначения равенства фигур используется обычный знак равенства. Запись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i="1" dirty="0">
                <a:cs typeface="Times New Roman" panose="02020603050405020304" pitchFamily="18" charset="0"/>
              </a:rPr>
              <a:t>'</a:t>
            </a:r>
            <a:r>
              <a:rPr lang="ru-RU" altLang="ru-RU" sz="3200" dirty="0">
                <a:cs typeface="Times New Roman" panose="02020603050405020304" pitchFamily="18" charset="0"/>
              </a:rPr>
              <a:t> означает, что фигура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dirty="0">
                <a:cs typeface="Times New Roman" panose="02020603050405020304" pitchFamily="18" charset="0"/>
              </a:rPr>
              <a:t> равна фигуре </a:t>
            </a:r>
            <a:r>
              <a:rPr lang="en-US" altLang="ru-RU" sz="3200" i="1" dirty="0">
                <a:cs typeface="Times New Roman" panose="02020603050405020304" pitchFamily="18" charset="0"/>
              </a:rPr>
              <a:t>F</a:t>
            </a:r>
            <a:r>
              <a:rPr lang="ru-RU" altLang="ru-RU" sz="3200" i="1" dirty="0">
                <a:cs typeface="Times New Roman" panose="02020603050405020304" pitchFamily="18" charset="0"/>
              </a:rPr>
              <a:t>'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95624" name="Text Box 8">
            <a:extLst>
              <a:ext uri="{FF2B5EF4-FFF2-40B4-BE49-F238E27FC236}">
                <a16:creationId xmlns:a16="http://schemas.microsoft.com/office/drawing/2014/main" id="{3E3C516E-195C-446D-B96B-1AB626E38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284984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b="1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Теорема.</a:t>
            </a:r>
            <a:r>
              <a:rPr lang="ru-RU" altLang="ru-RU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Два треугольника равны в том и только том случае, когда один из них переводится движением в другой.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5624" name="Text Box 8">
                <a:extLst>
                  <a:ext uri="{FF2B5EF4-FFF2-40B4-BE49-F238E27FC236}">
                    <a16:creationId xmlns:a16="http://schemas.microsoft.com/office/drawing/2014/main" id="{3E3C516E-195C-446D-B96B-1AB626E385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3928" y="14024"/>
                <a:ext cx="5220072" cy="24314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b="1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altLang="ru-RU" sz="20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Доказательство.</a:t>
                </a:r>
                <a:r>
                  <a:rPr lang="ru-RU" altLang="ru-RU" sz="2000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Пусть треугольник 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АВС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 переводится движением в треу­гольник 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А'В'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. Тогда, так как при движении сохраняются расстояния и углы, 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АВ = 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AC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BC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'.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 Значит, треугольники 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ABC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sz="2000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sz="20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 равны.</a:t>
                </a:r>
                <a:endParaRPr lang="ru-RU" altLang="ru-RU" sz="20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5624" name="Text Box 8">
                <a:extLst>
                  <a:ext uri="{FF2B5EF4-FFF2-40B4-BE49-F238E27FC236}">
                    <a16:creationId xmlns:a16="http://schemas.microsoft.com/office/drawing/2014/main" id="{3E3C516E-195C-446D-B96B-1AB626E385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23928" y="14024"/>
                <a:ext cx="5220072" cy="2431435"/>
              </a:xfrm>
              <a:prstGeom prst="rect">
                <a:avLst/>
              </a:prstGeom>
              <a:blipFill>
                <a:blip r:embed="rId3"/>
                <a:stretch>
                  <a:fillRect l="-1285" r="-1168" b="-35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8">
                <a:extLst>
                  <a:ext uri="{FF2B5EF4-FFF2-40B4-BE49-F238E27FC236}">
                    <a16:creationId xmlns:a16="http://schemas.microsoft.com/office/drawing/2014/main" id="{CD782949-10AA-4E32-8A07-881114D965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348880"/>
                <a:ext cx="9144000" cy="40331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b="1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sz="2000" dirty="0"/>
                  <a:t>Обратно, пусть у треугольников </a:t>
                </a:r>
                <a:r>
                  <a:rPr lang="ru-RU" sz="2000" i="1" dirty="0"/>
                  <a:t>АВС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C</a:t>
                </a:r>
                <a:r>
                  <a:rPr lang="ru-RU" sz="2000" i="1" dirty="0"/>
                  <a:t>'</a:t>
                </a:r>
                <a:r>
                  <a:rPr lang="ru-RU" sz="2000" dirty="0"/>
                  <a:t> равны соответствующие стороны и углы. Докажем, что треугольник </a:t>
                </a:r>
                <a:r>
                  <a:rPr lang="ru-RU" sz="2000" i="1" dirty="0"/>
                  <a:t>АВС</a:t>
                </a:r>
                <a:r>
                  <a:rPr lang="ru-RU" sz="2000" dirty="0"/>
                  <a:t> движением переводится в треугольник 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C</a:t>
                </a:r>
                <a:r>
                  <a:rPr lang="ru-RU" sz="2000" i="1" dirty="0"/>
                  <a:t>'</a:t>
                </a:r>
                <a:r>
                  <a:rPr lang="ru-RU" sz="2000" dirty="0"/>
                  <a:t>. Действительно, если </a:t>
                </a:r>
                <a:r>
                  <a:rPr lang="ru-RU" sz="2000" i="1" dirty="0"/>
                  <a:t>А</a:t>
                </a:r>
                <a:r>
                  <a:rPr lang="ru-RU" sz="2000" dirty="0"/>
                  <a:t> и </a:t>
                </a:r>
                <a:r>
                  <a:rPr lang="ru-RU" sz="2000" i="1" dirty="0"/>
                  <a:t>А'</a:t>
                </a:r>
                <a:r>
                  <a:rPr lang="ru-RU" sz="2000" dirty="0"/>
                  <a:t> не совпадают, применим к треугольнику </a:t>
                </a:r>
                <a:r>
                  <a:rPr lang="ru-RU" sz="2000" i="1" dirty="0"/>
                  <a:t>АВС</a:t>
                </a:r>
                <a:r>
                  <a:rPr lang="ru-RU" sz="2000" dirty="0"/>
                  <a:t> параллельный перенос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𝐴𝐴</m:t>
                        </m:r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acc>
                  </m:oMath>
                </a14:m>
                <a:r>
                  <a:rPr lang="ru-RU" sz="2000" dirty="0"/>
                  <a:t>. По­лучим треугольник 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. Если </a:t>
                </a:r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ru-RU" sz="2000" dirty="0"/>
                  <a:t> не совпадают, применим к треугольнику 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поворот на угол 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ru-RU" sz="2000" dirty="0"/>
                  <a:t>. При этом из равенства сто­рон 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A</a:t>
                </a:r>
                <a:r>
                  <a:rPr lang="ru-RU" sz="2000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dirty="0"/>
                  <a:t>' следует, что вершина </a:t>
                </a:r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совместится с вершиной 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ru-RU" sz="2000" dirty="0"/>
                  <a:t>. По­лучим треугольник 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. Если 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и </a:t>
                </a:r>
                <a:r>
                  <a:rPr lang="ru-RU" sz="2000" i="1" dirty="0"/>
                  <a:t>С'</a:t>
                </a:r>
                <a:r>
                  <a:rPr lang="ru-RU" sz="2000" dirty="0"/>
                  <a:t> лежат по одну сторону от прямой 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ru-RU" sz="2000" dirty="0"/>
                  <a:t>, то из равенства соответствующих отрезков и углов следует, что они должны совпадать. Если же они лежат по разные стороны от прямой 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ru-RU" sz="2000" dirty="0"/>
                  <a:t>, применим к треугольнику 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симметрию относительно прямой 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ru-RU" sz="2000" dirty="0"/>
                  <a:t>. Тогда треугольник </a:t>
                </a:r>
                <a:r>
                  <a:rPr lang="ru-RU" sz="2000" i="1" dirty="0"/>
                  <a:t>А'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перейдет в треугольник 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C</a:t>
                </a:r>
                <a:r>
                  <a:rPr lang="ru-RU" sz="2000" i="1" dirty="0"/>
                  <a:t>'</a:t>
                </a:r>
                <a:r>
                  <a:rPr lang="ru-RU" sz="2000" dirty="0"/>
                  <a:t>. Таким образом, треугольник </a:t>
                </a:r>
                <a:r>
                  <a:rPr lang="en-US" sz="2000" i="1" dirty="0"/>
                  <a:t>A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B</a:t>
                </a:r>
                <a:r>
                  <a:rPr lang="ru-RU" sz="2000" i="1" dirty="0"/>
                  <a:t>'</a:t>
                </a:r>
                <a:r>
                  <a:rPr lang="en-US" sz="2000" i="1" dirty="0"/>
                  <a:t>C</a:t>
                </a:r>
                <a:r>
                  <a:rPr lang="ru-RU" sz="2000" i="1" dirty="0"/>
                  <a:t>'</a:t>
                </a:r>
                <a:r>
                  <a:rPr lang="ru-RU" sz="2000" dirty="0"/>
                  <a:t> получается из треугольника </a:t>
                </a:r>
                <a:r>
                  <a:rPr lang="ru-RU" sz="2000" i="1" dirty="0"/>
                  <a:t>АВС</a:t>
                </a:r>
                <a:r>
                  <a:rPr lang="ru-RU" sz="2000" dirty="0"/>
                  <a:t> в результа­те движения.</a:t>
                </a:r>
                <a:endParaRPr lang="ru-RU" altLang="ru-RU" sz="20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 Box 8">
                <a:extLst>
                  <a:ext uri="{FF2B5EF4-FFF2-40B4-BE49-F238E27FC236}">
                    <a16:creationId xmlns:a16="http://schemas.microsoft.com/office/drawing/2014/main" id="{CD782949-10AA-4E32-8A07-881114D965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348880"/>
                <a:ext cx="9144000" cy="4033155"/>
              </a:xfrm>
              <a:prstGeom prst="rect">
                <a:avLst/>
              </a:prstGeom>
              <a:blipFill>
                <a:blip r:embed="rId4"/>
                <a:stretch>
                  <a:fillRect l="-667" r="-667" b="-16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7">
            <a:extLst>
              <a:ext uri="{FF2B5EF4-FFF2-40B4-BE49-F238E27FC236}">
                <a16:creationId xmlns:a16="http://schemas.microsoft.com/office/drawing/2014/main" id="{4FFADD12-5E49-4DD5-95B3-B0F95C3CA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16369"/>
            <a:ext cx="3403506" cy="2248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9310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1026">
            <a:extLst>
              <a:ext uri="{FF2B5EF4-FFF2-40B4-BE49-F238E27FC236}">
                <a16:creationId xmlns:a16="http://schemas.microsoft.com/office/drawing/2014/main" id="{85AC9425-FFEB-45CC-9FC1-7026EDD90C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1027">
            <a:extLst>
              <a:ext uri="{FF2B5EF4-FFF2-40B4-BE49-F238E27FC236}">
                <a16:creationId xmlns:a16="http://schemas.microsoft.com/office/drawing/2014/main" id="{E132AEB1-F60A-4F0F-8564-995CAE354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Какое преобразование плоскости называется движением?</a:t>
            </a:r>
          </a:p>
        </p:txBody>
      </p:sp>
      <p:sp>
        <p:nvSpPr>
          <p:cNvPr id="389124" name="Text Box 1028">
            <a:extLst>
              <a:ext uri="{FF2B5EF4-FFF2-40B4-BE49-F238E27FC236}">
                <a16:creationId xmlns:a16="http://schemas.microsoft.com/office/drawing/2014/main" id="{33CC40B7-B000-40FE-B173-52EECC0FD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Движением называется преобразование плоскости, сохраняющее расстояния между точками</a:t>
            </a:r>
            <a:r>
              <a:rPr lang="ru-RU" altLang="ru-RU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D7B3A68C-B1BD-4D37-B263-1F9559FEA8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65A3077A-1968-484C-AD19-1404A41F5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Приведите примеры движений.</a:t>
            </a:r>
            <a:r>
              <a:rPr lang="ru-RU" altLang="ru-RU" sz="3200"/>
              <a:t> </a:t>
            </a:r>
            <a:endParaRPr lang="en-US" altLang="ru-RU" sz="3200"/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BF26EFF5-B9E4-4210-9AAB-19E451CA1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Примерами движений являются: центральная симметрия, поворот, осевая симметрия и параллельный перенос.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2966</TotalTime>
  <Words>1772</Words>
  <Application>Microsoft Office PowerPoint</Application>
  <PresentationFormat>Экран (4:3)</PresentationFormat>
  <Paragraphs>126</Paragraphs>
  <Slides>26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Cambria Math</vt:lpstr>
      <vt:lpstr>Times New Roman</vt:lpstr>
      <vt:lpstr>Оформление по умолчанию</vt:lpstr>
      <vt:lpstr>Движение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Равенство фигур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9*</vt:lpstr>
      <vt:lpstr>Упражнение 10*</vt:lpstr>
      <vt:lpstr>Упражнение 11*</vt:lpstr>
      <vt:lpstr>Упражнение 12*</vt:lpstr>
      <vt:lpstr>Упражнение 13*</vt:lpstr>
      <vt:lpstr>Упражнение 14*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124</cp:revision>
  <dcterms:created xsi:type="dcterms:W3CDTF">2008-04-30T05:51:18Z</dcterms:created>
  <dcterms:modified xsi:type="dcterms:W3CDTF">2022-02-19T04:17:26Z</dcterms:modified>
</cp:coreProperties>
</file>