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55" r:id="rId2"/>
    <p:sldId id="459" r:id="rId3"/>
    <p:sldId id="485" r:id="rId4"/>
    <p:sldId id="422" r:id="rId5"/>
    <p:sldId id="486" r:id="rId6"/>
    <p:sldId id="463" r:id="rId7"/>
    <p:sldId id="464" r:id="rId8"/>
    <p:sldId id="466" r:id="rId9"/>
    <p:sldId id="419" r:id="rId10"/>
    <p:sldId id="381" r:id="rId11"/>
    <p:sldId id="467" r:id="rId12"/>
    <p:sldId id="470" r:id="rId13"/>
    <p:sldId id="469" r:id="rId14"/>
    <p:sldId id="468" r:id="rId15"/>
    <p:sldId id="471" r:id="rId16"/>
    <p:sldId id="487" r:id="rId17"/>
    <p:sldId id="44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7" autoAdjust="0"/>
    <p:restoredTop sz="90929"/>
  </p:normalViewPr>
  <p:slideViewPr>
    <p:cSldViewPr>
      <p:cViewPr varScale="1">
        <p:scale>
          <a:sx n="95" d="100"/>
          <a:sy n="95" d="100"/>
        </p:scale>
        <p:origin x="22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8E5A5E-9B13-4194-A372-9B7AC10C7E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80CFDD7-30C0-4ABD-8E8C-06DAF7E88AB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8E146EF-89D2-48EA-9614-61CB0D61AA8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7EBAECC-B459-4EA0-B5DB-C483AE7F14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ED1FA5F-14C8-4C43-AAE9-6FA0B550C2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2BCB215-8459-481C-981A-E42DEF6824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DE2896-EFDA-4BE7-BFC1-D523C59CE5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2EC0FB-0A85-488D-A74C-ED9E3D87F5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130C1-10FA-4138-A38E-73CE7CFDF2E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7A426E4E-DB0C-454B-AE12-A4CC5AA47A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CDC3EE3F-0896-4FE7-8864-ACE9F0A0F0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301133-FEE3-4E00-9719-BA36CE549E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67263-116C-48CC-8E77-89D3E55B1B5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8DBBDAD2-A215-4EBD-99B2-378ED10082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8257D8E4-72C3-43D4-8FA9-60AD30D0DA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0CF3A1-091B-4676-A6F0-DB9A34919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1ECB5-AC9D-4BE8-A403-42D7FF1F9E4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DEE75BB3-BAAF-41F1-BE1A-5B54B70668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679506B8-34B9-4242-8130-918260F2AA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885A44-BC7B-4F17-B489-3A8A81CE62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5E0D5-10A8-48C9-81A0-E92A6B67392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D7A96E1D-CE61-4D81-91DC-95BF832158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98FBB287-E8A4-4787-ADEE-FBE23355D0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BFD5EE-B227-47B9-809E-1AAD471ADF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F9BD2-EEDB-4CC8-A854-DD8114C51F9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2988A599-ED3F-42F3-A257-DFF743FE83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6E9045BB-E672-4D70-8DC9-67CACD9B99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7D6CA6-D2DA-44B6-BE60-0D195DF02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9DDD3-BCE5-4151-B019-80289BFC514A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816C5C7D-7A75-4287-BC57-40C67429C6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EBEA0E96-D60D-495E-839A-8A4B9501A8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CFB878-115C-4C2C-8EE2-52FEABF9E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DE55D-417E-46AF-8BDA-A369FEBB77FF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6745407A-B4A0-4A4E-8CD7-0B31FE2C6D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6D072A78-A934-41CF-AD6C-840ACF6718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CFB878-115C-4C2C-8EE2-52FEABF9E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DE55D-417E-46AF-8BDA-A369FEBB77F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6745407A-B4A0-4A4E-8CD7-0B31FE2C6D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6D072A78-A934-41CF-AD6C-840ACF671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136042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D16108-4DBF-497D-8357-402FA21E4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BEDA8-E05A-423C-A92C-3D9A918A38FF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1969E035-DA2C-43A6-B431-5ADF484EF9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21CDEBB2-BA95-45C0-A3FD-B0D060D222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8ED449-ADCF-4321-95D4-903BE2B725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E7314-E384-4212-9945-0F82C9105A6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7E1A006C-053B-4101-A411-5894D7F555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DC6DF35D-F993-49DF-93E6-E838856DB6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673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C92365-7743-463A-BCB3-9FF2F0061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22C28-C22A-4643-BA5A-88DE3A0EAFF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1026">
            <a:extLst>
              <a:ext uri="{FF2B5EF4-FFF2-40B4-BE49-F238E27FC236}">
                <a16:creationId xmlns:a16="http://schemas.microsoft.com/office/drawing/2014/main" id="{E4AB1EA7-EB4B-4E18-BB2F-815DCAC420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1027">
            <a:extLst>
              <a:ext uri="{FF2B5EF4-FFF2-40B4-BE49-F238E27FC236}">
                <a16:creationId xmlns:a16="http://schemas.microsoft.com/office/drawing/2014/main" id="{1ACBD51A-99EC-4CFC-BF97-5357673F5A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C92365-7743-463A-BCB3-9FF2F0061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22C28-C22A-4643-BA5A-88DE3A0EAFF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2194" name="Rectangle 1026">
            <a:extLst>
              <a:ext uri="{FF2B5EF4-FFF2-40B4-BE49-F238E27FC236}">
                <a16:creationId xmlns:a16="http://schemas.microsoft.com/office/drawing/2014/main" id="{E4AB1EA7-EB4B-4E18-BB2F-815DCAC42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1027">
            <a:extLst>
              <a:ext uri="{FF2B5EF4-FFF2-40B4-BE49-F238E27FC236}">
                <a16:creationId xmlns:a16="http://schemas.microsoft.com/office/drawing/2014/main" id="{1ACBD51A-99EC-4CFC-BF97-5357673F5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9302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ACF8EA-3D2C-4438-BE60-29788AD9DC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6CC2C-B702-4387-BF21-EFC1DFAFDB6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B93A9EA3-1D50-4A58-BE3C-E17B0796D9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70406276-C036-4753-98E3-C4AC2F2FA3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BE7699-80AC-4C44-BFE4-402A7264A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73195-1D76-41C1-9519-3B6578594C5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A0D2711D-B26A-4E21-B7EC-907F9D0857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3951A455-1B69-4B14-9873-318587C489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047044-0018-4917-AD5F-269645013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1B986-406D-4425-AE1B-332409A07AE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67894841-B9E1-4207-B2B7-9BC1CB06AE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85926550-6CAD-4D9C-BFD6-FA43EAD8FE9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B3E80C-8E03-42FB-99C9-90BF0F08DA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B38BA8-6E8C-45B3-A4B5-E31FC40E1D1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785DCDB2-1031-48DA-A8C4-716549557F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0C783398-4907-47F5-97F1-D53C59D7EF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9FA91-1939-4587-8E78-A89DAE2BF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4B7BEE-ED94-4E49-B2F9-BA9B7F4A2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9512AB-D999-40F0-9D39-86528C858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78820-D9A9-4AA5-A190-8610DE34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4E5646-8BAD-4922-B6E4-2624E045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F3B24-12ED-4817-89D2-3E5CAABCC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898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3F57A6-7396-4D59-A268-289B914C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BC1398-7A12-4FC9-8F9F-65BE7A3FF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D19F04-F499-491E-9109-45ADB3E44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23AAEE-A68D-4F47-BE10-4C60C517E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8A4617-8239-46C4-B97D-4B1D9EEA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DBA93-ADBD-4014-BC34-3A3EF648F0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285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EF06F1F-8BA3-48E8-BDCE-2013DF444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29D2A0-E23F-4CC3-A95D-7F1473D40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827C16-4E0D-4F4C-B734-E10FABF2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7C2D8A-B4CC-4095-A240-2F58EBA3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71AB68-B568-4C37-9F24-F9CFCDFD3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4D431-A57F-4134-A18E-83E80793C8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166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5AC3A-77B2-4A02-9277-81DAC140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435E90-4712-416B-BE13-FAB637A88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1B36ED-943B-46CC-908B-2B921038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E9AF79-C270-471D-B2B8-B5BA9164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5A45A0-2DE3-44B6-8497-CBB206A4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6D996-48D6-4E5C-B776-3A196D386F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08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17ED2-967E-4652-9DC5-F8508789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4755B1-DDE7-414A-9A77-7FE95A3F0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4675E2-E236-4E1A-8B59-4EF1FB68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FE8CB0-3CB5-48CB-B196-5A74B7CA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487537-A06C-4117-AF89-565C3212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E0EA2-864A-4283-86C2-25EC871F80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335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0CFD2-8129-4262-9CF0-F5707EA1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255981-0BCB-4FF8-891C-C7F4CB34B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456F51-0344-4AA3-A9D0-AB098A5C1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F68072-64BE-4A10-9BFF-17A4BD83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02BBBB-892F-482C-A679-D143B94D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2E050D-C4FB-4609-8852-4124AA7A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FD562-FA7C-4E13-8729-EADBE874B9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920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75E5-F2E0-47EE-A824-145C97B4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54D2DE-4188-41C4-AD77-AD69B40D0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B4B4AF-AAF0-4173-BA7F-0BFCAA027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53D00E-C7B1-4B40-B728-0B3B6086A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65CEA6-50DA-465C-857E-6F0A55DF62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834BB96-8FE8-4D17-9E90-1DCB0881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04FD1F9-A8E1-492F-BDDA-97327ADBC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39E9F16-0DDB-48FF-A384-058C227D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337A9-EEB3-4BB0-866C-E3872D6B54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313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82B68-A4F0-4421-8D0D-C89355C1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DDEF28-8FAE-48DE-8802-DA0B6E0BD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7AE5D60-6E1A-476A-8937-A6A195A72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5BFA1C3-15BB-4FC7-B3E2-9F9F46B4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28F9-3F4C-4F9F-B7AB-4F247E3FEE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668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05EED7-3531-4536-9908-79735CBE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E1ACE3-1EED-40E6-96B7-4E30AB271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4129D7-17CC-469E-BB12-5475F3CF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8C7EF-C46F-47CF-9A0C-C9648ACB76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296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88E3E-7719-4ECF-A340-DDDF9152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DB699D-7DA7-4DAF-A669-281274126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E32A58-C98A-4976-99D4-7C822BC86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05A0E-FFBE-4C87-8EFC-9CE8CF32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F0C72C-EBA6-4B99-A830-16EB1E85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402E4-CA1F-4F43-9418-6599D089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0C355-FEF3-4E07-A4BF-1E97AD7E44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353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4DFFD-8B9B-4EF9-9ACC-97C77EA3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52D694-350A-47AB-8DB5-37857BA72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0406E9-88D9-4BA3-B7F9-1E223BCCE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752DDA-4E07-4881-8422-3B75CD86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2C4B0B-01E2-4D58-897F-55757A6E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ABF0EF-7BE6-46B2-8BC1-46C4E77FE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98A12-38FA-4D0A-BBE2-B79804DE80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441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EBB2C0-7D0C-4864-9948-16CCB12AC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4A7AEC-FFD4-40C7-BE43-875B2DB48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E3C84A-1A1F-4807-B1C9-C3752F05DF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16F76F-7363-48E2-9F1E-21A24E449F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CAB3BE-E95A-4785-8465-C0DA1CF319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C8C862-8EAE-4408-BD11-5D6CF97A526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4FC1DC25-7DAA-4FDE-BDFA-35DEDF3E2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5300" y="1700808"/>
            <a:ext cx="8153400" cy="13407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14,б. Параллельный перенос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EA3BFD25-F0CF-4719-9B2C-672FC381E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E88C39B6-EC4F-4E95-80BD-DD26A5353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Существует ли параллельный перенос, при котором</a:t>
            </a:r>
            <a:r>
              <a:rPr lang="ru-RU" altLang="ru-RU" sz="3200" dirty="0"/>
              <a:t>: а)</a:t>
            </a:r>
            <a:r>
              <a:rPr lang="ru-RU" altLang="ru-RU" sz="3200" dirty="0">
                <a:cs typeface="Times New Roman" panose="02020603050405020304" pitchFamily="18" charset="0"/>
              </a:rPr>
              <a:t> одна сторона треугольника переходит в его другую сторону</a:t>
            </a:r>
            <a:r>
              <a:rPr lang="ru-RU" altLang="ru-RU" sz="3200" dirty="0"/>
              <a:t>; б) </a:t>
            </a:r>
            <a:r>
              <a:rPr lang="ru-RU" altLang="ru-RU" sz="3200" dirty="0">
                <a:cs typeface="Times New Roman" panose="02020603050405020304" pitchFamily="18" charset="0"/>
              </a:rPr>
              <a:t>одна сторона </a:t>
            </a:r>
            <a:r>
              <a:rPr lang="ru-RU" altLang="ru-RU" sz="3200" dirty="0"/>
              <a:t>квадрата</a:t>
            </a:r>
            <a:r>
              <a:rPr lang="ru-RU" altLang="ru-RU" sz="3200" dirty="0">
                <a:cs typeface="Times New Roman" panose="02020603050405020304" pitchFamily="18" charset="0"/>
              </a:rPr>
              <a:t> переходит в его другую сторону?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46E7B95A-A7C6-4961-BCE4-88802DE0B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029200"/>
            <a:ext cx="739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</a:t>
            </a:r>
            <a:r>
              <a:rPr lang="ru-RU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5173" name="Text Box 21">
            <a:extLst>
              <a:ext uri="{FF2B5EF4-FFF2-40B4-BE49-F238E27FC236}">
                <a16:creationId xmlns:a16="http://schemas.microsoft.com/office/drawing/2014/main" id="{CC991A7C-775E-49D7-BC1E-CA6617F6A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0292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ru-RU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  <p:bldP spid="30517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485056E6-D2A8-4B14-AB0A-063A4D938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763" name="Text Box 3">
                <a:extLst>
                  <a:ext uri="{FF2B5EF4-FFF2-40B4-BE49-F238E27FC236}">
                    <a16:creationId xmlns:a16="http://schemas.microsoft.com/office/drawing/2014/main" id="{2DFBA6BD-9AE1-4A50-9FEE-944628DD92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/>
                  <a:t>	Изобразите точку </a:t>
                </a:r>
                <a:r>
                  <a:rPr lang="en-US" altLang="ru-RU" sz="3200" i="1" dirty="0"/>
                  <a:t>A’</a:t>
                </a:r>
                <a:r>
                  <a:rPr lang="ru-RU" altLang="ru-RU" sz="3200" dirty="0"/>
                  <a:t>, полученную из точки </a:t>
                </a:r>
                <a:r>
                  <a:rPr lang="en-US" altLang="ru-RU" sz="3200" i="1" dirty="0"/>
                  <a:t>A </a:t>
                </a:r>
                <a:r>
                  <a:rPr lang="ru-RU" altLang="ru-RU" sz="3200" dirty="0"/>
                  <a:t>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altLang="ru-RU" sz="3200" dirty="0"/>
                  <a:t>. </a:t>
                </a:r>
              </a:p>
            </p:txBody>
          </p:sp>
        </mc:Choice>
        <mc:Fallback>
          <p:sp>
            <p:nvSpPr>
              <p:cNvPr id="501763" name="Text Box 3">
                <a:extLst>
                  <a:ext uri="{FF2B5EF4-FFF2-40B4-BE49-F238E27FC236}">
                    <a16:creationId xmlns:a16="http://schemas.microsoft.com/office/drawing/2014/main" id="{2DFBA6BD-9AE1-4A50-9FEE-944628DD9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077218"/>
              </a:xfrm>
              <a:prstGeom prst="rect">
                <a:avLst/>
              </a:prstGeom>
              <a:blipFill>
                <a:blip r:embed="rId3"/>
                <a:stretch>
                  <a:fillRect l="-1724" t="-7910" r="-1724" b="-169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1770" name="Picture 10">
            <a:extLst>
              <a:ext uri="{FF2B5EF4-FFF2-40B4-BE49-F238E27FC236}">
                <a16:creationId xmlns:a16="http://schemas.microsoft.com/office/drawing/2014/main" id="{3BB91165-5BA5-4BA7-BEB0-A6F25563D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1772" name="Group 12">
            <a:extLst>
              <a:ext uri="{FF2B5EF4-FFF2-40B4-BE49-F238E27FC236}">
                <a16:creationId xmlns:a16="http://schemas.microsoft.com/office/drawing/2014/main" id="{71B1AACB-4838-4B19-930C-5CDCCC2CB20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09800"/>
            <a:ext cx="5319713" cy="3398838"/>
            <a:chOff x="528" y="1392"/>
            <a:chExt cx="3351" cy="2141"/>
          </a:xfrm>
        </p:grpSpPr>
        <p:sp>
          <p:nvSpPr>
            <p:cNvPr id="501764" name="Text Box 4">
              <a:extLst>
                <a:ext uri="{FF2B5EF4-FFF2-40B4-BE49-F238E27FC236}">
                  <a16:creationId xmlns:a16="http://schemas.microsoft.com/office/drawing/2014/main" id="{255BF83D-39C1-4CCF-A944-0DDC9F2299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01771" name="Picture 11">
              <a:extLst>
                <a:ext uri="{FF2B5EF4-FFF2-40B4-BE49-F238E27FC236}">
                  <a16:creationId xmlns:a16="http://schemas.microsoft.com/office/drawing/2014/main" id="{6B38A574-6100-4E36-9E05-549108DF69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5AE55AA9-FEA1-499D-A651-3C8DC8414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7907" name="Text Box 3">
                <a:extLst>
                  <a:ext uri="{FF2B5EF4-FFF2-40B4-BE49-F238E27FC236}">
                    <a16:creationId xmlns:a16="http://schemas.microsoft.com/office/drawing/2014/main" id="{BD2546FF-7666-463B-BF85-1294B2D04E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altLang="ru-RU" sz="3200" dirty="0"/>
                  <a:t>Изобразите отрезок </a:t>
                </a:r>
                <a:r>
                  <a:rPr lang="en-US" altLang="ru-RU" sz="3200" i="1" dirty="0"/>
                  <a:t>A’B’</a:t>
                </a:r>
                <a:r>
                  <a:rPr lang="ru-RU" altLang="ru-RU" sz="3200" dirty="0"/>
                  <a:t>, полученную из отрезка </a:t>
                </a:r>
                <a:r>
                  <a:rPr lang="en-US" altLang="ru-RU" sz="3200" i="1" dirty="0"/>
                  <a:t>AB </a:t>
                </a:r>
                <a:r>
                  <a:rPr lang="ru-RU" altLang="ru-RU" sz="3200" dirty="0"/>
                  <a:t>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altLang="ru-RU" sz="3200" dirty="0"/>
                  <a:t>. </a:t>
                </a:r>
              </a:p>
            </p:txBody>
          </p:sp>
        </mc:Choice>
        <mc:Fallback>
          <p:sp>
            <p:nvSpPr>
              <p:cNvPr id="507907" name="Text Box 3">
                <a:extLst>
                  <a:ext uri="{FF2B5EF4-FFF2-40B4-BE49-F238E27FC236}">
                    <a16:creationId xmlns:a16="http://schemas.microsoft.com/office/drawing/2014/main" id="{BD2546FF-7666-463B-BF85-1294B2D04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077218"/>
              </a:xfrm>
              <a:prstGeom prst="rect">
                <a:avLst/>
              </a:prstGeom>
              <a:blipFill>
                <a:blip r:embed="rId3"/>
                <a:stretch>
                  <a:fillRect l="-1724" t="-7910" r="-1724" b="-169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7913" name="Picture 9">
            <a:extLst>
              <a:ext uri="{FF2B5EF4-FFF2-40B4-BE49-F238E27FC236}">
                <a16:creationId xmlns:a16="http://schemas.microsoft.com/office/drawing/2014/main" id="{8E49F659-BCB8-49B2-A337-2D06D5371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7915" name="Group 11">
            <a:extLst>
              <a:ext uri="{FF2B5EF4-FFF2-40B4-BE49-F238E27FC236}">
                <a16:creationId xmlns:a16="http://schemas.microsoft.com/office/drawing/2014/main" id="{56023DD7-F891-4727-AA46-CFC0BD2D971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0"/>
            <a:ext cx="5319713" cy="3322638"/>
            <a:chOff x="528" y="1440"/>
            <a:chExt cx="3351" cy="2093"/>
          </a:xfrm>
        </p:grpSpPr>
        <p:sp>
          <p:nvSpPr>
            <p:cNvPr id="507911" name="Text Box 7">
              <a:extLst>
                <a:ext uri="{FF2B5EF4-FFF2-40B4-BE49-F238E27FC236}">
                  <a16:creationId xmlns:a16="http://schemas.microsoft.com/office/drawing/2014/main" id="{DCAEFCE2-D038-4326-9F2A-D9750375F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07914" name="Picture 10">
              <a:extLst>
                <a:ext uri="{FF2B5EF4-FFF2-40B4-BE49-F238E27FC236}">
                  <a16:creationId xmlns:a16="http://schemas.microsoft.com/office/drawing/2014/main" id="{2EF0D3DB-928E-41A1-877C-C972ADBDFB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440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6AB8F7D3-8926-4941-A829-8587CD085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5859" name="Text Box 3">
                <a:extLst>
                  <a:ext uri="{FF2B5EF4-FFF2-40B4-BE49-F238E27FC236}">
                    <a16:creationId xmlns:a16="http://schemas.microsoft.com/office/drawing/2014/main" id="{BD76154E-533E-4627-B5BA-266383DC80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altLang="ru-RU" sz="3200" dirty="0"/>
                  <a:t>Изобразите треугольник, полученный из треугольника </a:t>
                </a:r>
                <a:r>
                  <a:rPr lang="en-US" altLang="ru-RU" sz="3200" i="1" dirty="0"/>
                  <a:t>ABC </a:t>
                </a:r>
                <a:r>
                  <a:rPr lang="ru-RU" altLang="ru-RU" sz="3200" dirty="0"/>
                  <a:t>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altLang="ru-RU" sz="3200" dirty="0"/>
                  <a:t>. </a:t>
                </a:r>
              </a:p>
            </p:txBody>
          </p:sp>
        </mc:Choice>
        <mc:Fallback>
          <p:sp>
            <p:nvSpPr>
              <p:cNvPr id="505859" name="Text Box 3">
                <a:extLst>
                  <a:ext uri="{FF2B5EF4-FFF2-40B4-BE49-F238E27FC236}">
                    <a16:creationId xmlns:a16="http://schemas.microsoft.com/office/drawing/2014/main" id="{BD76154E-533E-4627-B5BA-266383DC8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blipFill>
                <a:blip r:embed="rId3"/>
                <a:stretch>
                  <a:fillRect l="-1724" t="-5447" r="-1724" b="-11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5861" name="Picture 5">
            <a:extLst>
              <a:ext uri="{FF2B5EF4-FFF2-40B4-BE49-F238E27FC236}">
                <a16:creationId xmlns:a16="http://schemas.microsoft.com/office/drawing/2014/main" id="{44CC2524-CB73-4A5E-88B6-9EF592224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536950" cy="349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5862" name="Group 6">
            <a:extLst>
              <a:ext uri="{FF2B5EF4-FFF2-40B4-BE49-F238E27FC236}">
                <a16:creationId xmlns:a16="http://schemas.microsoft.com/office/drawing/2014/main" id="{44172916-DD1F-4C3E-A6D2-03476A52FF9B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09800"/>
            <a:ext cx="5518150" cy="3490913"/>
            <a:chOff x="528" y="1392"/>
            <a:chExt cx="3476" cy="2199"/>
          </a:xfrm>
        </p:grpSpPr>
        <p:sp>
          <p:nvSpPr>
            <p:cNvPr id="505863" name="Text Box 7">
              <a:extLst>
                <a:ext uri="{FF2B5EF4-FFF2-40B4-BE49-F238E27FC236}">
                  <a16:creationId xmlns:a16="http://schemas.microsoft.com/office/drawing/2014/main" id="{272AB992-9812-493F-A748-885F036AE8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05864" name="Picture 8">
              <a:extLst>
                <a:ext uri="{FF2B5EF4-FFF2-40B4-BE49-F238E27FC236}">
                  <a16:creationId xmlns:a16="http://schemas.microsoft.com/office/drawing/2014/main" id="{2E0F49E2-B5AE-40CE-9925-A6830F83D7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228" cy="2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7A1F99FD-F7EE-4DD3-9482-B6331DBA4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3811" name="Text Box 3">
                <a:extLst>
                  <a:ext uri="{FF2B5EF4-FFF2-40B4-BE49-F238E27FC236}">
                    <a16:creationId xmlns:a16="http://schemas.microsoft.com/office/drawing/2014/main" id="{AD6570DE-A290-4C23-B38C-70C52A437A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altLang="ru-RU" sz="3200" dirty="0"/>
                  <a:t>Изобразите треугольник, полученный из треугольника </a:t>
                </a:r>
                <a:r>
                  <a:rPr lang="en-US" altLang="ru-RU" sz="3200" i="1" dirty="0"/>
                  <a:t>ABC </a:t>
                </a:r>
                <a:r>
                  <a:rPr lang="ru-RU" altLang="ru-RU" sz="3200" dirty="0"/>
                  <a:t>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altLang="ru-RU" sz="3200" dirty="0"/>
                  <a:t>. </a:t>
                </a:r>
              </a:p>
            </p:txBody>
          </p:sp>
        </mc:Choice>
        <mc:Fallback>
          <p:sp>
            <p:nvSpPr>
              <p:cNvPr id="503811" name="Text Box 3">
                <a:extLst>
                  <a:ext uri="{FF2B5EF4-FFF2-40B4-BE49-F238E27FC236}">
                    <a16:creationId xmlns:a16="http://schemas.microsoft.com/office/drawing/2014/main" id="{AD6570DE-A290-4C23-B38C-70C52A437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blipFill>
                <a:blip r:embed="rId3"/>
                <a:stretch>
                  <a:fillRect l="-1724" t="-5447" r="-1724" b="-11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3817" name="Picture 9">
            <a:extLst>
              <a:ext uri="{FF2B5EF4-FFF2-40B4-BE49-F238E27FC236}">
                <a16:creationId xmlns:a16="http://schemas.microsoft.com/office/drawing/2014/main" id="{B5397457-0BB2-4A45-AF86-AA2A27821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5" y="2057400"/>
            <a:ext cx="3536950" cy="349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3819" name="Group 11">
            <a:extLst>
              <a:ext uri="{FF2B5EF4-FFF2-40B4-BE49-F238E27FC236}">
                <a16:creationId xmlns:a16="http://schemas.microsoft.com/office/drawing/2014/main" id="{F1D950F6-6802-423D-96A6-F7A3C15BC3B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057400"/>
            <a:ext cx="5502275" cy="3551238"/>
            <a:chOff x="528" y="1296"/>
            <a:chExt cx="3466" cy="2237"/>
          </a:xfrm>
        </p:grpSpPr>
        <p:sp>
          <p:nvSpPr>
            <p:cNvPr id="503815" name="Text Box 7">
              <a:extLst>
                <a:ext uri="{FF2B5EF4-FFF2-40B4-BE49-F238E27FC236}">
                  <a16:creationId xmlns:a16="http://schemas.microsoft.com/office/drawing/2014/main" id="{C70C1D9C-F91A-4F11-AA13-2E592C473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03818" name="Picture 10">
              <a:extLst>
                <a:ext uri="{FF2B5EF4-FFF2-40B4-BE49-F238E27FC236}">
                  <a16:creationId xmlns:a16="http://schemas.microsoft.com/office/drawing/2014/main" id="{EB060E7E-7C3A-48DD-B546-EA026FB48E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6" y="1296"/>
              <a:ext cx="2228" cy="2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A3D9393-8A5C-4591-99EE-CA68346AC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9955" name="Text Box 3">
                <a:extLst>
                  <a:ext uri="{FF2B5EF4-FFF2-40B4-BE49-F238E27FC236}">
                    <a16:creationId xmlns:a16="http://schemas.microsoft.com/office/drawing/2014/main" id="{306ECC57-5AA3-4299-8887-6D3DA557F5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/>
                  <a:t>	</a:t>
                </a:r>
                <a:r>
                  <a:rPr lang="ru-RU" altLang="ru-RU" sz="3200" dirty="0"/>
                  <a:t>Изобразите четырехугольник, полученный из четырехугольника </a:t>
                </a:r>
                <a:r>
                  <a:rPr lang="en-US" altLang="ru-RU" sz="3200" i="1" dirty="0"/>
                  <a:t>ABCD </a:t>
                </a:r>
                <a:r>
                  <a:rPr lang="ru-RU" altLang="ru-RU" sz="3200" dirty="0"/>
                  <a:t>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altLang="ru-RU" sz="3200" dirty="0"/>
                  <a:t>. </a:t>
                </a:r>
              </a:p>
            </p:txBody>
          </p:sp>
        </mc:Choice>
        <mc:Fallback>
          <p:sp>
            <p:nvSpPr>
              <p:cNvPr id="509955" name="Text Box 3">
                <a:extLst>
                  <a:ext uri="{FF2B5EF4-FFF2-40B4-BE49-F238E27FC236}">
                    <a16:creationId xmlns:a16="http://schemas.microsoft.com/office/drawing/2014/main" id="{306ECC57-5AA3-4299-8887-6D3DA557F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609600"/>
                <a:ext cx="8839200" cy="1569660"/>
              </a:xfrm>
              <a:prstGeom prst="rect">
                <a:avLst/>
              </a:prstGeom>
              <a:blipFill>
                <a:blip r:embed="rId3"/>
                <a:stretch>
                  <a:fillRect l="-1724" t="-5447" r="-1724" b="-11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9961" name="Picture 9">
            <a:extLst>
              <a:ext uri="{FF2B5EF4-FFF2-40B4-BE49-F238E27FC236}">
                <a16:creationId xmlns:a16="http://schemas.microsoft.com/office/drawing/2014/main" id="{15DD7382-3980-4350-8AE9-4B7980879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9963" name="Group 11">
            <a:extLst>
              <a:ext uri="{FF2B5EF4-FFF2-40B4-BE49-F238E27FC236}">
                <a16:creationId xmlns:a16="http://schemas.microsoft.com/office/drawing/2014/main" id="{A698459C-CF85-4E92-97A4-FF2A7D65ACF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14600"/>
            <a:ext cx="5319713" cy="3094038"/>
            <a:chOff x="528" y="1584"/>
            <a:chExt cx="3351" cy="1949"/>
          </a:xfrm>
        </p:grpSpPr>
        <p:sp>
          <p:nvSpPr>
            <p:cNvPr id="509959" name="Text Box 7">
              <a:extLst>
                <a:ext uri="{FF2B5EF4-FFF2-40B4-BE49-F238E27FC236}">
                  <a16:creationId xmlns:a16="http://schemas.microsoft.com/office/drawing/2014/main" id="{4F24E914-E480-45D4-AE40-C7F26AF11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09962" name="Picture 10">
              <a:extLst>
                <a:ext uri="{FF2B5EF4-FFF2-40B4-BE49-F238E27FC236}">
                  <a16:creationId xmlns:a16="http://schemas.microsoft.com/office/drawing/2014/main" id="{D33700EB-BCF8-4DDF-BB82-E4B23829DF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84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A3D9393-8A5C-4591-99EE-CA68346AC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306ECC57-5AA3-4299-8887-6D3DA557F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1163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dirty="0"/>
              <a:t> Даны две параллельные прямые </a:t>
            </a:r>
            <a:r>
              <a:rPr lang="en-US" i="1" dirty="0"/>
              <a:t>a</a:t>
            </a:r>
            <a:r>
              <a:rPr lang="ru-RU" i="1" dirty="0"/>
              <a:t>' </a:t>
            </a:r>
            <a:r>
              <a:rPr lang="ru-RU" dirty="0"/>
              <a:t>и </a:t>
            </a:r>
            <a:r>
              <a:rPr lang="en-US" i="1" dirty="0"/>
              <a:t>a</a:t>
            </a:r>
            <a:r>
              <a:rPr lang="ru-RU" i="1" dirty="0"/>
              <a:t>''</a:t>
            </a:r>
            <a:r>
              <a:rPr lang="ru-RU" dirty="0"/>
              <a:t>. Точке </a:t>
            </a:r>
            <a:r>
              <a:rPr lang="en-US" i="1" dirty="0"/>
              <a:t>A </a:t>
            </a:r>
            <a:r>
              <a:rPr lang="ru-RU" dirty="0"/>
              <a:t>сопоставляется точка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, симметричная </a:t>
            </a:r>
            <a:r>
              <a:rPr lang="en-US" i="1" dirty="0"/>
              <a:t>A</a:t>
            </a:r>
            <a:r>
              <a:rPr lang="ru-RU" dirty="0"/>
              <a:t> относительно прямой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. Точке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 сопоставляется точка </a:t>
            </a:r>
            <a:r>
              <a:rPr lang="en-US" i="1" dirty="0"/>
              <a:t>A</a:t>
            </a:r>
            <a:r>
              <a:rPr lang="ru-RU" i="1" dirty="0"/>
              <a:t>''</a:t>
            </a:r>
            <a:r>
              <a:rPr lang="ru-RU" dirty="0"/>
              <a:t>, симметричная точке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 относительно прямой </a:t>
            </a:r>
            <a:r>
              <a:rPr lang="en-US" i="1" dirty="0"/>
              <a:t>a</a:t>
            </a:r>
            <a:r>
              <a:rPr lang="ru-RU" i="1" dirty="0"/>
              <a:t>''</a:t>
            </a:r>
            <a:r>
              <a:rPr lang="ru-RU" dirty="0"/>
              <a:t>. Докажите, что соответствие, при котором точке </a:t>
            </a:r>
            <a:r>
              <a:rPr lang="en-US" i="1" dirty="0"/>
              <a:t>A</a:t>
            </a:r>
            <a:r>
              <a:rPr lang="ru-RU" dirty="0"/>
              <a:t> сопоставляется точка </a:t>
            </a:r>
            <a:r>
              <a:rPr lang="en-US" i="1" dirty="0"/>
              <a:t>A</a:t>
            </a:r>
            <a:r>
              <a:rPr lang="ru-RU" i="1" dirty="0"/>
              <a:t>''</a:t>
            </a:r>
            <a:r>
              <a:rPr lang="ru-RU" dirty="0"/>
              <a:t> является параллельным переносом.</a:t>
            </a:r>
            <a:r>
              <a:rPr lang="ru-RU" altLang="ru-RU" sz="3200" dirty="0"/>
              <a:t>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B67260A-DAF3-43DA-8B19-526EAC1FE0B0}"/>
              </a:ext>
            </a:extLst>
          </p:cNvPr>
          <p:cNvGrpSpPr/>
          <p:nvPr/>
        </p:nvGrpSpPr>
        <p:grpSpPr>
          <a:xfrm>
            <a:off x="0" y="2636912"/>
            <a:ext cx="9144000" cy="4229359"/>
            <a:chOff x="0" y="2636912"/>
            <a:chExt cx="9144000" cy="4229359"/>
          </a:xfrm>
        </p:grpSpPr>
        <p:sp>
          <p:nvSpPr>
            <p:cNvPr id="509959" name="Text Box 7">
              <a:extLst>
                <a:ext uri="{FF2B5EF4-FFF2-40B4-BE49-F238E27FC236}">
                  <a16:creationId xmlns:a16="http://schemas.microsoft.com/office/drawing/2014/main" id="{4F24E914-E480-45D4-AE40-C7F26AF11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050389"/>
              <a:ext cx="9144000" cy="1815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000" dirty="0">
                  <a:solidFill>
                    <a:srgbClr val="FF3300"/>
                  </a:solidFill>
                </a:rPr>
                <a:t>Решение.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Пусть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– точки пересечения отрезков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с прямыми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соответственно. Тогда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 =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 =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Значит,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 =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где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– расстояние между параллельными прямыми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и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Таким образом, соответствие, при котором точке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сопоставляется точка 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''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является параллельным переносом на вектор длины 2</a:t>
              </a:r>
              <a:r>
                <a:rPr lang="en-US" sz="20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sz="2000">
                  <a:ea typeface="Times New Roman" panose="02020603050405020304" pitchFamily="18" charset="0"/>
                </a:rPr>
                <a:t>,</a:t>
              </a:r>
              <a:r>
                <a:rPr lang="ru-RU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перпендикулярный данным прямым.</a:t>
              </a:r>
              <a:endPara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95B70D2-A2E2-4D22-A6DF-5D37229D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5816" y="2636912"/>
              <a:ext cx="3465815" cy="25545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2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C3E99CC6-49AF-41B1-AD97-F8C849C0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9687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9*</a:t>
            </a:r>
          </a:p>
        </p:txBody>
      </p:sp>
      <p:sp>
        <p:nvSpPr>
          <p:cNvPr id="446467" name="Text Box 3">
            <a:extLst>
              <a:ext uri="{FF2B5EF4-FFF2-40B4-BE49-F238E27FC236}">
                <a16:creationId xmlns:a16="http://schemas.microsoft.com/office/drawing/2014/main" id="{FF7860EC-EFE8-4946-9160-A1CE8F35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47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Населенные пункты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расположены на противоположных берегах реки. В каком месте реки следует построить мост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, чтобы длина пути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была наименьшей. (Берега реки предполагаются параллельными, а мост строится перпендикулярно этим берегам).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446470" name="Picture 6">
            <a:extLst>
              <a:ext uri="{FF2B5EF4-FFF2-40B4-BE49-F238E27FC236}">
                <a16:creationId xmlns:a16="http://schemas.microsoft.com/office/drawing/2014/main" id="{FD1D39C8-5C17-438D-8D0A-2B8890F4F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240506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6473" name="Group 9">
            <a:extLst>
              <a:ext uri="{FF2B5EF4-FFF2-40B4-BE49-F238E27FC236}">
                <a16:creationId xmlns:a16="http://schemas.microsoft.com/office/drawing/2014/main" id="{EBD95D84-6521-46BB-AD83-30F1173A0C8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09800"/>
            <a:ext cx="8991600" cy="4121151"/>
            <a:chOff x="96" y="1392"/>
            <a:chExt cx="5664" cy="2596"/>
          </a:xfrm>
        </p:grpSpPr>
        <p:sp>
          <p:nvSpPr>
            <p:cNvPr id="446468" name="Text Box 4">
              <a:extLst>
                <a:ext uri="{FF2B5EF4-FFF2-40B4-BE49-F238E27FC236}">
                  <a16:creationId xmlns:a16="http://schemas.microsoft.com/office/drawing/2014/main" id="{1CB16968-9AC5-4C33-A70B-EA0C94786E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392"/>
              <a:ext cx="3888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D </a:t>
              </a:r>
              <a:r>
                <a:rPr lang="ru-RU" altLang="ru-RU" dirty="0"/>
                <a:t>проведем прямую, перпендикулярную берегам реки и отложим на ней отрезок </a:t>
              </a:r>
              <a:r>
                <a:rPr lang="en-US" altLang="ru-RU" i="1" dirty="0"/>
                <a:t>DD’</a:t>
              </a:r>
              <a:r>
                <a:rPr lang="ru-RU" altLang="ru-RU" dirty="0"/>
                <a:t> равны </a:t>
              </a:r>
              <a:r>
                <a:rPr lang="en-US" altLang="ru-RU" i="1" dirty="0"/>
                <a:t>BC</a:t>
              </a:r>
              <a:r>
                <a:rPr lang="ru-RU" altLang="ru-RU" dirty="0"/>
                <a:t>. Четырехугольник </a:t>
              </a:r>
              <a:r>
                <a:rPr lang="en-US" altLang="ru-RU" i="1" dirty="0"/>
                <a:t>BCDD’ </a:t>
              </a:r>
              <a:r>
                <a:rPr lang="ru-RU" altLang="ru-RU" dirty="0"/>
                <a:t>– параллелограмм. Следовательно, </a:t>
              </a:r>
              <a:r>
                <a:rPr lang="en-US" altLang="ru-RU" i="1" dirty="0"/>
                <a:t>CD = BD’</a:t>
              </a:r>
              <a:r>
                <a:rPr lang="ru-RU" altLang="ru-RU" dirty="0"/>
                <a:t> и </a:t>
              </a:r>
              <a:r>
                <a:rPr lang="en-US" altLang="ru-RU" i="1" dirty="0"/>
                <a:t>AB + BC + CD = AB + BD’ + D’D. </a:t>
              </a:r>
              <a:endParaRPr lang="ru-RU" altLang="ru-RU" dirty="0"/>
            </a:p>
          </p:txBody>
        </p:sp>
        <p:pic>
          <p:nvPicPr>
            <p:cNvPr id="446471" name="Picture 7">
              <a:extLst>
                <a:ext uri="{FF2B5EF4-FFF2-40B4-BE49-F238E27FC236}">
                  <a16:creationId xmlns:a16="http://schemas.microsoft.com/office/drawing/2014/main" id="{77C5646C-DDD6-4F99-8706-EC2B109105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440"/>
              <a:ext cx="1515" cy="1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6472" name="Text Box 8">
              <a:extLst>
                <a:ext uri="{FF2B5EF4-FFF2-40B4-BE49-F238E27FC236}">
                  <a16:creationId xmlns:a16="http://schemas.microsoft.com/office/drawing/2014/main" id="{2B3EF962-6885-43FB-B8B4-34F2967A7B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767"/>
              <a:ext cx="5664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/>
                <a:t>	</a:t>
              </a:r>
              <a:r>
                <a:rPr lang="ru-RU" altLang="ru-RU" dirty="0"/>
                <a:t>Поскольку </a:t>
              </a:r>
              <a:r>
                <a:rPr lang="en-US" altLang="ru-RU" i="1" dirty="0"/>
                <a:t>D’D </a:t>
              </a:r>
              <a:r>
                <a:rPr lang="ru-RU" altLang="ru-RU" dirty="0"/>
                <a:t>постоянно и равно ширине реки, длина пути </a:t>
              </a:r>
              <a:r>
                <a:rPr lang="en-US" altLang="ru-RU" i="1" dirty="0"/>
                <a:t>ABCD</a:t>
              </a:r>
              <a:r>
                <a:rPr lang="ru-RU" altLang="ru-RU" dirty="0"/>
                <a:t> будет наименьшей, если сумма </a:t>
              </a:r>
              <a:r>
                <a:rPr lang="en-US" altLang="ru-RU" i="1" dirty="0"/>
                <a:t>AB </a:t>
              </a:r>
              <a:r>
                <a:rPr lang="ru-RU" altLang="ru-RU" i="1" dirty="0"/>
                <a:t>+ </a:t>
              </a:r>
              <a:r>
                <a:rPr lang="en-US" altLang="ru-RU" i="1" dirty="0"/>
                <a:t>BD’ </a:t>
              </a:r>
              <a:r>
                <a:rPr lang="ru-RU" altLang="ru-RU" dirty="0"/>
                <a:t>– наименьшая. Это будет в случае, если </a:t>
              </a:r>
              <a:r>
                <a:rPr lang="en-US" altLang="ru-RU" i="1" dirty="0"/>
                <a:t>A</a:t>
              </a:r>
              <a:r>
                <a:rPr lang="en-US" altLang="ru-RU" dirty="0"/>
                <a:t>, </a:t>
              </a:r>
              <a:r>
                <a:rPr lang="en-US" altLang="ru-RU" i="1" dirty="0"/>
                <a:t>B </a:t>
              </a:r>
              <a:r>
                <a:rPr lang="ru-RU" altLang="ru-RU" dirty="0"/>
                <a:t>и </a:t>
              </a:r>
              <a:r>
                <a:rPr lang="en-US" altLang="ru-RU" i="1" dirty="0"/>
                <a:t>D’ </a:t>
              </a:r>
              <a:r>
                <a:rPr lang="ru-RU" altLang="ru-RU" dirty="0"/>
                <a:t>лежат на одной прямой. Таким образом, искомая точка </a:t>
              </a:r>
              <a:r>
                <a:rPr lang="en-US" altLang="ru-RU" i="1" dirty="0"/>
                <a:t>B </a:t>
              </a:r>
              <a:r>
                <a:rPr lang="ru-RU" altLang="ru-RU" dirty="0"/>
                <a:t>является точкой пересечения прямой </a:t>
              </a:r>
              <a:r>
                <a:rPr lang="en-US" altLang="ru-RU" i="1" dirty="0"/>
                <a:t>AD’ </a:t>
              </a:r>
              <a:r>
                <a:rPr lang="ru-RU" altLang="ru-RU" dirty="0"/>
                <a:t>и берега реки.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83341" name="Text Box 2061">
                <a:extLst>
                  <a:ext uri="{FF2B5EF4-FFF2-40B4-BE49-F238E27FC236}">
                    <a16:creationId xmlns:a16="http://schemas.microsoft.com/office/drawing/2014/main" id="{5C636BAD-8E4A-4B5A-8257-76B3F7795D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3429000"/>
                <a:ext cx="8839200" cy="19037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Преобразование плоскости, при котором точкам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сопоставляются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так, что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равен заданному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называется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параллельным переносом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83341" name="Text Box 2061">
                <a:extLst>
                  <a:ext uri="{FF2B5EF4-FFF2-40B4-BE49-F238E27FC236}">
                    <a16:creationId xmlns:a16="http://schemas.microsoft.com/office/drawing/2014/main" id="{5C636BAD-8E4A-4B5A-8257-76B3F7795D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3429000"/>
                <a:ext cx="8839200" cy="1903791"/>
              </a:xfrm>
              <a:prstGeom prst="rect">
                <a:avLst/>
              </a:prstGeom>
              <a:blipFill>
                <a:blip r:embed="rId3"/>
                <a:stretch>
                  <a:fillRect l="-1379" t="-3526" r="-1379" b="-8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3349" name="Picture 2069">
            <a:extLst>
              <a:ext uri="{FF2B5EF4-FFF2-40B4-BE49-F238E27FC236}">
                <a16:creationId xmlns:a16="http://schemas.microsoft.com/office/drawing/2014/main" id="{80ACBCC0-B962-4170-81C4-C6D586FB4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09687"/>
            <a:ext cx="2628900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83332" name="Text Box 2052">
                <a:extLst>
                  <a:ext uri="{FF2B5EF4-FFF2-40B4-BE49-F238E27FC236}">
                    <a16:creationId xmlns:a16="http://schemas.microsoft.com/office/drawing/2014/main" id="{78CEC7EB-260A-4DC0-8E30-7B021A876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85725"/>
                <a:ext cx="8991600" cy="14732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Говорят, что точка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плоскости получается из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83332" name="Text Box 2052">
                <a:extLst>
                  <a:ext uri="{FF2B5EF4-FFF2-40B4-BE49-F238E27FC236}">
                    <a16:creationId xmlns:a16="http://schemas.microsoft.com/office/drawing/2014/main" id="{78CEC7EB-260A-4DC0-8E30-7B021A876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85725"/>
                <a:ext cx="8991600" cy="1473201"/>
              </a:xfrm>
              <a:prstGeom prst="rect">
                <a:avLst/>
              </a:prstGeom>
              <a:blipFill>
                <a:blip r:embed="rId5"/>
                <a:stretch>
                  <a:fillRect l="-1356" t="-4132" r="-1356" b="-107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3352" name="Text Box 2072">
                <a:extLst>
                  <a:ext uri="{FF2B5EF4-FFF2-40B4-BE49-F238E27FC236}">
                    <a16:creationId xmlns:a16="http://schemas.microsoft.com/office/drawing/2014/main" id="{FD9FF1B9-7B3E-4EBE-8220-8092D90FA1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5181602"/>
                <a:ext cx="8991600" cy="1621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Говорят, что фигура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получается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параллельным переносом</a:t>
                </a:r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фигуры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 вектор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, если все точки фигуры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получаются всевозможными параллельными переносами точек фигуры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/>
              </a:p>
            </p:txBody>
          </p:sp>
        </mc:Choice>
        <mc:Fallback>
          <p:sp>
            <p:nvSpPr>
              <p:cNvPr id="483352" name="Text Box 2072">
                <a:extLst>
                  <a:ext uri="{FF2B5EF4-FFF2-40B4-BE49-F238E27FC236}">
                    <a16:creationId xmlns:a16="http://schemas.microsoft.com/office/drawing/2014/main" id="{FD9FF1B9-7B3E-4EBE-8220-8092D90FA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181602"/>
                <a:ext cx="8991600" cy="1621278"/>
              </a:xfrm>
              <a:prstGeom prst="rect">
                <a:avLst/>
              </a:prstGeom>
              <a:blipFill>
                <a:blip r:embed="rId6"/>
                <a:stretch>
                  <a:fillRect l="-1017" t="-3008" r="-1017" b="-45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3361" name="Picture 2081">
            <a:extLst>
              <a:ext uri="{FF2B5EF4-FFF2-40B4-BE49-F238E27FC236}">
                <a16:creationId xmlns:a16="http://schemas.microsoft.com/office/drawing/2014/main" id="{776C15A8-841C-495D-9740-755FF1EC1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080" y="1309687"/>
            <a:ext cx="2276475" cy="211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Параллельный перенос можно продемонстрировать, используя инструмент «Параллельный перенос по вектору» в программе </a:t>
            </a:r>
            <a:r>
              <a:rPr lang="en-US" altLang="ru-RU" sz="2800" dirty="0">
                <a:cs typeface="Times New Roman" panose="02020603050405020304" pitchFamily="18" charset="0"/>
              </a:rPr>
              <a:t>GeoGebra.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нужно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указать фигуру и вектор. В результате на экране появится фигура, полученная параллельном переносом данной фигуры на данный вектор. длину этого вектора.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545C69-34D6-475F-84F9-20642C96D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780928"/>
            <a:ext cx="5112568" cy="38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2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CAC7AE54-39A2-4EB8-B04D-74FDEC2FF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52"/>
            <a:ext cx="89916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Свойство 1.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Параллельный перенос</a:t>
            </a:r>
            <a:r>
              <a:rPr lang="ru-RU" altLang="ru-RU" sz="3200" dirty="0">
                <a:cs typeface="Times New Roman" panose="02020603050405020304" pitchFamily="18" charset="0"/>
              </a:rPr>
              <a:t> сохраняет расстояния между точками.</a:t>
            </a:r>
          </a:p>
        </p:txBody>
      </p:sp>
      <p:pic>
        <p:nvPicPr>
          <p:cNvPr id="391193" name="Picture 25">
            <a:extLst>
              <a:ext uri="{FF2B5EF4-FFF2-40B4-BE49-F238E27FC236}">
                <a16:creationId xmlns:a16="http://schemas.microsoft.com/office/drawing/2014/main" id="{6AB52F59-4084-49B8-B9DF-662E045C5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47652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C2D7E0CF-A4CC-47FD-9257-F057DE596C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93096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6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Пусть точки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получены 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точек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соответственно. Тогда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– па­раллелограмм,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АВ =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C2D7E0CF-A4CC-47FD-9257-F057DE596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93096"/>
                <a:ext cx="9144000" cy="1938992"/>
              </a:xfrm>
              <a:prstGeom prst="rect">
                <a:avLst/>
              </a:prstGeom>
              <a:blipFill>
                <a:blip r:embed="rId4"/>
                <a:stretch>
                  <a:fillRect l="-1333" r="-1333" b="-78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193" name="Picture 25">
            <a:extLst>
              <a:ext uri="{FF2B5EF4-FFF2-40B4-BE49-F238E27FC236}">
                <a16:creationId xmlns:a16="http://schemas.microsoft.com/office/drawing/2014/main" id="{6AB52F59-4084-49B8-B9DF-662E045C5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092575" cy="166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1194" name="Text Box 26">
            <a:extLst>
              <a:ext uri="{FF2B5EF4-FFF2-40B4-BE49-F238E27FC236}">
                <a16:creationId xmlns:a16="http://schemas.microsoft.com/office/drawing/2014/main" id="{F3E109A4-49D5-4ABF-A64F-8CA9AE11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8640"/>
            <a:ext cx="8610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Свойство 2.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Параллельный перенос</a:t>
            </a:r>
            <a:r>
              <a:rPr lang="ru-RU" altLang="ru-RU" sz="3200" dirty="0">
                <a:cs typeface="Times New Roman" panose="02020603050405020304" pitchFamily="18" charset="0"/>
              </a:rPr>
              <a:t> переводит отрезки в отрезки, лучи в лучи и прямые в прямые.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B919693-B9B0-403B-87FC-00644538F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93096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sz="2800" dirty="0"/>
              <a:t>Доказательство аналогично доказательству соответствующего свойства для центральной симметрии.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9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D5DBDC2A-5FA0-4919-B326-E1CE14CAE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7331B9C6-61CC-4207-82FD-D87FCC0B4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называется параллельным переносом?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525" name="Text Box 5">
                <a:extLst>
                  <a:ext uri="{FF2B5EF4-FFF2-40B4-BE49-F238E27FC236}">
                    <a16:creationId xmlns:a16="http://schemas.microsoft.com/office/drawing/2014/main" id="{631FAB27-66F1-407E-9B1B-F1FC1BDFC1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362201"/>
                <a:ext cx="8839200" cy="2027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Преобразование плоскости, при котором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точкам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сопоставляются точки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так, что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𝐴𝐴</m:t>
                        </m:r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e>
                    </m:acc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равен заданному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называется параллельным переносом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91525" name="Text Box 5">
                <a:extLst>
                  <a:ext uri="{FF2B5EF4-FFF2-40B4-BE49-F238E27FC236}">
                    <a16:creationId xmlns:a16="http://schemas.microsoft.com/office/drawing/2014/main" id="{631FAB27-66F1-407E-9B1B-F1FC1BDFC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362201"/>
                <a:ext cx="8839200" cy="2027238"/>
              </a:xfrm>
              <a:prstGeom prst="rect">
                <a:avLst/>
              </a:prstGeom>
              <a:blipFill>
                <a:blip r:embed="rId3"/>
                <a:stretch>
                  <a:fillRect l="-1379" t="-904" r="-1379" b="-45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1026">
            <a:extLst>
              <a:ext uri="{FF2B5EF4-FFF2-40B4-BE49-F238E27FC236}">
                <a16:creationId xmlns:a16="http://schemas.microsoft.com/office/drawing/2014/main" id="{991FE74C-86EF-4764-A5C0-EB02223CA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93571" name="Text Box 1027">
            <a:extLst>
              <a:ext uri="{FF2B5EF4-FFF2-40B4-BE49-F238E27FC236}">
                <a16:creationId xmlns:a16="http://schemas.microsoft.com/office/drawing/2014/main" id="{536B515C-041B-45CF-89DC-5D8979E77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фигурой, полученной из данной параллельным переносом?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3573" name="Text Box 1029">
                <a:extLst>
                  <a:ext uri="{FF2B5EF4-FFF2-40B4-BE49-F238E27FC236}">
                    <a16:creationId xmlns:a16="http://schemas.microsoft.com/office/drawing/2014/main" id="{DC87E085-0B92-4DE2-B975-4C3594DEC0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2362200"/>
                <a:ext cx="8991600" cy="1860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Говорят, что фигура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получается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параллельным переносом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если все точки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'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получаются всевозможными параллельными переносами точек фигуры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F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на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93573" name="Text Box 1029">
                <a:extLst>
                  <a:ext uri="{FF2B5EF4-FFF2-40B4-BE49-F238E27FC236}">
                    <a16:creationId xmlns:a16="http://schemas.microsoft.com/office/drawing/2014/main" id="{DC87E085-0B92-4DE2-B975-4C3594DEC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362200"/>
                <a:ext cx="8991600" cy="1860550"/>
              </a:xfrm>
              <a:prstGeom prst="rect">
                <a:avLst/>
              </a:prstGeom>
              <a:blipFill>
                <a:blip r:embed="rId3"/>
                <a:stretch>
                  <a:fillRect l="-1356" t="-4590" r="-1356" b="-8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7EFC6F1C-5B01-46BE-9005-1DF983E92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77E0A199-E3E8-460C-B518-560570557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При каком условии существует параллельный перенос, </a:t>
            </a:r>
            <a:r>
              <a:rPr lang="ru-RU" altLang="ru-RU" sz="3200" dirty="0"/>
              <a:t>переводящий</a:t>
            </a:r>
            <a:r>
              <a:rPr lang="ru-RU" altLang="ru-RU" sz="3200" dirty="0">
                <a:cs typeface="Times New Roman" panose="02020603050405020304" pitchFamily="18" charset="0"/>
              </a:rPr>
              <a:t> один отрезок </a:t>
            </a:r>
            <a:r>
              <a:rPr lang="ru-RU" altLang="ru-RU" sz="3200" dirty="0"/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 другой?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797B3178-421E-45E2-9110-035A36CC9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Отрезки равны и лежат на параллельных прямых или на одной прямой.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C383B043-0DB5-49A8-B501-D39D1D4A0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4828A756-CE76-47C7-A6E1-D1FBC2512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Бесконечно много. 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C4D10A33-B747-45E1-A67D-C841AB022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две параллельные прямые. Сколько существует параллельных переносов, переводящих одну из них в другую?</a:t>
            </a:r>
          </a:p>
        </p:txBody>
      </p:sp>
      <p:pic>
        <p:nvPicPr>
          <p:cNvPr id="385031" name="Picture 7">
            <a:extLst>
              <a:ext uri="{FF2B5EF4-FFF2-40B4-BE49-F238E27FC236}">
                <a16:creationId xmlns:a16="http://schemas.microsoft.com/office/drawing/2014/main" id="{BC8CFAA5-216F-44B7-B70D-DA7540A37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06663"/>
            <a:ext cx="2436813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945</Words>
  <Application>Microsoft Office PowerPoint</Application>
  <PresentationFormat>Экран (4:3)</PresentationFormat>
  <Paragraphs>81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Times New Roman</vt:lpstr>
      <vt:lpstr>Оформление по умолчанию</vt:lpstr>
      <vt:lpstr>14,б. Параллельный перенос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Упражнение 1</vt:lpstr>
      <vt:lpstr>Упражнение 2</vt:lpstr>
      <vt:lpstr>Упражнение 3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121</cp:revision>
  <dcterms:created xsi:type="dcterms:W3CDTF">2008-04-30T05:51:18Z</dcterms:created>
  <dcterms:modified xsi:type="dcterms:W3CDTF">2021-07-07T13:28:28Z</dcterms:modified>
</cp:coreProperties>
</file>