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355" r:id="rId2"/>
    <p:sldId id="472" r:id="rId3"/>
    <p:sldId id="453" r:id="rId4"/>
    <p:sldId id="458" r:id="rId5"/>
    <p:sldId id="485" r:id="rId6"/>
    <p:sldId id="486" r:id="rId7"/>
    <p:sldId id="421" r:id="rId8"/>
    <p:sldId id="430" r:id="rId9"/>
    <p:sldId id="432" r:id="rId10"/>
    <p:sldId id="456" r:id="rId11"/>
    <p:sldId id="457" r:id="rId12"/>
    <p:sldId id="460" r:id="rId13"/>
    <p:sldId id="461" r:id="rId14"/>
    <p:sldId id="462" r:id="rId15"/>
    <p:sldId id="416" r:id="rId16"/>
    <p:sldId id="465" r:id="rId17"/>
    <p:sldId id="491" r:id="rId18"/>
    <p:sldId id="417" r:id="rId19"/>
    <p:sldId id="477" r:id="rId20"/>
    <p:sldId id="405" r:id="rId21"/>
    <p:sldId id="406" r:id="rId22"/>
    <p:sldId id="404" r:id="rId23"/>
    <p:sldId id="475" r:id="rId24"/>
    <p:sldId id="489" r:id="rId25"/>
    <p:sldId id="476" r:id="rId26"/>
    <p:sldId id="473" r:id="rId27"/>
    <p:sldId id="474" r:id="rId28"/>
    <p:sldId id="478" r:id="rId29"/>
    <p:sldId id="487" r:id="rId30"/>
    <p:sldId id="490" r:id="rId31"/>
    <p:sldId id="492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0929"/>
  </p:normalViewPr>
  <p:slideViewPr>
    <p:cSldViewPr>
      <p:cViewPr varScale="1">
        <p:scale>
          <a:sx n="97" d="100"/>
          <a:sy n="97" d="100"/>
        </p:scale>
        <p:origin x="3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0354664-4A32-431F-AF37-12342BFD19E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BA79163-DCED-465E-ABCD-121E86E0F93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CD29E425-FF67-4564-8C77-ED31492386D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8599AEF2-1D75-4D66-94BA-AC1746CA850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DBDC1E6-99DD-4A55-AE95-9AF15936A6D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769C3F7C-189C-4E74-89C6-6AA112CE28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D19963-59E5-49FC-B801-B186B818AAA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9FB5B2-CEFF-49D7-B3F8-F6B017BF8B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CB741B-1B4F-4284-A981-86DB13C4A829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62A605D3-46AE-44B3-A850-82E335913B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4AB5B5C3-92D1-4FD6-9ADA-6E2AB40C91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D52AB0C-6D9B-420F-95FF-0E05217E8D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B754EE-0029-4860-B3D8-63A43C368F3C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478210" name="Rectangle 2">
            <a:extLst>
              <a:ext uri="{FF2B5EF4-FFF2-40B4-BE49-F238E27FC236}">
                <a16:creationId xmlns:a16="http://schemas.microsoft.com/office/drawing/2014/main" id="{56A56141-51BE-45D5-A4BF-8BD851A565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8211" name="Rectangle 3">
            <a:extLst>
              <a:ext uri="{FF2B5EF4-FFF2-40B4-BE49-F238E27FC236}">
                <a16:creationId xmlns:a16="http://schemas.microsoft.com/office/drawing/2014/main" id="{B490318C-98E2-4EBF-B881-D83E8989B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31CAB3B-6F00-4A6C-A1BD-157A8F3DD5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9CAB13-6E12-4B5D-8D9A-66EC1BB6F4C4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480258" name="Rectangle 2">
            <a:extLst>
              <a:ext uri="{FF2B5EF4-FFF2-40B4-BE49-F238E27FC236}">
                <a16:creationId xmlns:a16="http://schemas.microsoft.com/office/drawing/2014/main" id="{BD15A901-05D9-4337-8A43-4391F94D94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0259" name="Rectangle 3">
            <a:extLst>
              <a:ext uri="{FF2B5EF4-FFF2-40B4-BE49-F238E27FC236}">
                <a16:creationId xmlns:a16="http://schemas.microsoft.com/office/drawing/2014/main" id="{06E7D031-0C2C-4FE9-AB53-E633BEED2E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6489B29-CB98-4D4C-A5EF-139154D709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3DF600-CD8F-4892-A843-FAF67136AF00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86402" name="Rectangle 2">
            <a:extLst>
              <a:ext uri="{FF2B5EF4-FFF2-40B4-BE49-F238E27FC236}">
                <a16:creationId xmlns:a16="http://schemas.microsoft.com/office/drawing/2014/main" id="{D552AA04-1CED-406E-9490-1783DC777A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6403" name="Rectangle 3">
            <a:extLst>
              <a:ext uri="{FF2B5EF4-FFF2-40B4-BE49-F238E27FC236}">
                <a16:creationId xmlns:a16="http://schemas.microsoft.com/office/drawing/2014/main" id="{B89181B3-0759-49C3-B365-91D2921E56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15BD7F4-921E-458B-84A3-C59E2ECFDF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47ED06-D5C9-40FC-BBD9-B1C71EFF4B6D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488450" name="Rectangle 2">
            <a:extLst>
              <a:ext uri="{FF2B5EF4-FFF2-40B4-BE49-F238E27FC236}">
                <a16:creationId xmlns:a16="http://schemas.microsoft.com/office/drawing/2014/main" id="{155FDBF7-8B90-480D-A70C-35691D75BA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8451" name="Rectangle 3">
            <a:extLst>
              <a:ext uri="{FF2B5EF4-FFF2-40B4-BE49-F238E27FC236}">
                <a16:creationId xmlns:a16="http://schemas.microsoft.com/office/drawing/2014/main" id="{32E12F62-720A-48CB-89EA-F6CF40CE8A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0BC449F-D0CD-40D9-AFA9-AF76C7955C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4752CE-17E8-433B-B57B-B8C23FC7D41C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90498" name="Rectangle 2">
            <a:extLst>
              <a:ext uri="{FF2B5EF4-FFF2-40B4-BE49-F238E27FC236}">
                <a16:creationId xmlns:a16="http://schemas.microsoft.com/office/drawing/2014/main" id="{BC249285-C101-4D04-AF1C-C44D52003A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0499" name="Rectangle 3">
            <a:extLst>
              <a:ext uri="{FF2B5EF4-FFF2-40B4-BE49-F238E27FC236}">
                <a16:creationId xmlns:a16="http://schemas.microsoft.com/office/drawing/2014/main" id="{803BE92A-320B-44DC-A211-867BFD7246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60F0195-5992-4DBC-8E7B-5C2AD95728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15B05F-5CE1-4FFE-92B5-DDE35A5A576B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BC813B91-2E70-4186-99AB-1634CD68E7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34DC8117-1E84-4CBC-9179-316F490345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9D97C5-D8A0-4CFC-9391-3865DF8BB4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6263C4-4531-4634-B2CF-E1552E9F9BE3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496642" name="Rectangle 2">
            <a:extLst>
              <a:ext uri="{FF2B5EF4-FFF2-40B4-BE49-F238E27FC236}">
                <a16:creationId xmlns:a16="http://schemas.microsoft.com/office/drawing/2014/main" id="{2F90A1BB-9221-4B75-A653-B4D02634FB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6643" name="Rectangle 3">
            <a:extLst>
              <a:ext uri="{FF2B5EF4-FFF2-40B4-BE49-F238E27FC236}">
                <a16:creationId xmlns:a16="http://schemas.microsoft.com/office/drawing/2014/main" id="{533A98B5-0CE4-4111-8E11-E827935CED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9D97C5-D8A0-4CFC-9391-3865DF8BB4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6263C4-4531-4634-B2CF-E1552E9F9BE3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496642" name="Rectangle 2">
            <a:extLst>
              <a:ext uri="{FF2B5EF4-FFF2-40B4-BE49-F238E27FC236}">
                <a16:creationId xmlns:a16="http://schemas.microsoft.com/office/drawing/2014/main" id="{2F90A1BB-9221-4B75-A653-B4D02634FB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6643" name="Rectangle 3">
            <a:extLst>
              <a:ext uri="{FF2B5EF4-FFF2-40B4-BE49-F238E27FC236}">
                <a16:creationId xmlns:a16="http://schemas.microsoft.com/office/drawing/2014/main" id="{533A98B5-0CE4-4111-8E11-E827935CED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396709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CF44F5-E389-47D3-9A9A-D0C7BE6E8B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F34FE3-68D4-494C-BF15-17FD8598D998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81954" name="Rectangle 2">
            <a:extLst>
              <a:ext uri="{FF2B5EF4-FFF2-40B4-BE49-F238E27FC236}">
                <a16:creationId xmlns:a16="http://schemas.microsoft.com/office/drawing/2014/main" id="{FBADE127-C7D0-4645-95A8-825774A7B4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A94CB0BD-918F-4718-AE9C-5034432549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CF44F5-E389-47D3-9A9A-D0C7BE6E8B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F34FE3-68D4-494C-BF15-17FD8598D998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381954" name="Rectangle 2">
            <a:extLst>
              <a:ext uri="{FF2B5EF4-FFF2-40B4-BE49-F238E27FC236}">
                <a16:creationId xmlns:a16="http://schemas.microsoft.com/office/drawing/2014/main" id="{FBADE127-C7D0-4645-95A8-825774A7B4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A94CB0BD-918F-4718-AE9C-5034432549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10473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9FB5B2-CEFF-49D7-B3F8-F6B017BF8B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CB741B-1B4F-4284-A981-86DB13C4A829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62A605D3-46AE-44B3-A850-82E335913B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4AB5B5C3-92D1-4FD6-9ADA-6E2AB40C91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928465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812187B-DC4E-45F4-9BAA-F4894BA8B8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BD5D6C-8D99-4122-83F0-EE7AD647455A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361474" name="Rectangle 2">
            <a:extLst>
              <a:ext uri="{FF2B5EF4-FFF2-40B4-BE49-F238E27FC236}">
                <a16:creationId xmlns:a16="http://schemas.microsoft.com/office/drawing/2014/main" id="{E468986E-87EC-4A82-9A58-5743B5838B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1475" name="Rectangle 3">
            <a:extLst>
              <a:ext uri="{FF2B5EF4-FFF2-40B4-BE49-F238E27FC236}">
                <a16:creationId xmlns:a16="http://schemas.microsoft.com/office/drawing/2014/main" id="{73CC6E5B-FCE3-40BC-8070-0CEA72F0FD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901298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EB8FF00-569F-4654-AAFB-61B4090B50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DA20F4-419A-4B10-9F9B-50061DB57888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363522" name="Rectangle 2">
            <a:extLst>
              <a:ext uri="{FF2B5EF4-FFF2-40B4-BE49-F238E27FC236}">
                <a16:creationId xmlns:a16="http://schemas.microsoft.com/office/drawing/2014/main" id="{A5E8211B-EE96-4950-A008-B9F80448EE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3523" name="Rectangle 3">
            <a:extLst>
              <a:ext uri="{FF2B5EF4-FFF2-40B4-BE49-F238E27FC236}">
                <a16:creationId xmlns:a16="http://schemas.microsoft.com/office/drawing/2014/main" id="{94A4F30F-8569-43FF-9D87-ED0206481C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995293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D200A0B-8AE0-468F-A28F-EF950F1A19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B4E99A-8AD9-4721-B3AA-841C97FB2D41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359426" name="Rectangle 2">
            <a:extLst>
              <a:ext uri="{FF2B5EF4-FFF2-40B4-BE49-F238E27FC236}">
                <a16:creationId xmlns:a16="http://schemas.microsoft.com/office/drawing/2014/main" id="{59746FE5-967E-40A5-BF5E-CD3F50CBE3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9427" name="Rectangle 3">
            <a:extLst>
              <a:ext uri="{FF2B5EF4-FFF2-40B4-BE49-F238E27FC236}">
                <a16:creationId xmlns:a16="http://schemas.microsoft.com/office/drawing/2014/main" id="{09681A22-68F8-4B40-AD91-64C6DDFC29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9D97C5-D8A0-4CFC-9391-3865DF8BB4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6263C4-4531-4634-B2CF-E1552E9F9BE3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496642" name="Rectangle 2">
            <a:extLst>
              <a:ext uri="{FF2B5EF4-FFF2-40B4-BE49-F238E27FC236}">
                <a16:creationId xmlns:a16="http://schemas.microsoft.com/office/drawing/2014/main" id="{2F90A1BB-9221-4B75-A653-B4D02634FB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6643" name="Rectangle 3">
            <a:extLst>
              <a:ext uri="{FF2B5EF4-FFF2-40B4-BE49-F238E27FC236}">
                <a16:creationId xmlns:a16="http://schemas.microsoft.com/office/drawing/2014/main" id="{533A98B5-0CE4-4111-8E11-E827935CED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706149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9D97C5-D8A0-4CFC-9391-3865DF8BB4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6263C4-4531-4634-B2CF-E1552E9F9BE3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496642" name="Rectangle 2">
            <a:extLst>
              <a:ext uri="{FF2B5EF4-FFF2-40B4-BE49-F238E27FC236}">
                <a16:creationId xmlns:a16="http://schemas.microsoft.com/office/drawing/2014/main" id="{2F90A1BB-9221-4B75-A653-B4D02634FB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6643" name="Rectangle 3">
            <a:extLst>
              <a:ext uri="{FF2B5EF4-FFF2-40B4-BE49-F238E27FC236}">
                <a16:creationId xmlns:a16="http://schemas.microsoft.com/office/drawing/2014/main" id="{533A98B5-0CE4-4111-8E11-E827935CED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26050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9D97C5-D8A0-4CFC-9391-3865DF8BB4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6263C4-4531-4634-B2CF-E1552E9F9BE3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496642" name="Rectangle 2">
            <a:extLst>
              <a:ext uri="{FF2B5EF4-FFF2-40B4-BE49-F238E27FC236}">
                <a16:creationId xmlns:a16="http://schemas.microsoft.com/office/drawing/2014/main" id="{2F90A1BB-9221-4B75-A653-B4D02634FB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6643" name="Rectangle 3">
            <a:extLst>
              <a:ext uri="{FF2B5EF4-FFF2-40B4-BE49-F238E27FC236}">
                <a16:creationId xmlns:a16="http://schemas.microsoft.com/office/drawing/2014/main" id="{533A98B5-0CE4-4111-8E11-E827935CED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118628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CF44F5-E389-47D3-9A9A-D0C7BE6E8B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F34FE3-68D4-494C-BF15-17FD8598D998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381954" name="Rectangle 2">
            <a:extLst>
              <a:ext uri="{FF2B5EF4-FFF2-40B4-BE49-F238E27FC236}">
                <a16:creationId xmlns:a16="http://schemas.microsoft.com/office/drawing/2014/main" id="{FBADE127-C7D0-4645-95A8-825774A7B4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A94CB0BD-918F-4718-AE9C-5034432549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4207160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CF44F5-E389-47D3-9A9A-D0C7BE6E8B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F34FE3-68D4-494C-BF15-17FD8598D998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381954" name="Rectangle 2">
            <a:extLst>
              <a:ext uri="{FF2B5EF4-FFF2-40B4-BE49-F238E27FC236}">
                <a16:creationId xmlns:a16="http://schemas.microsoft.com/office/drawing/2014/main" id="{FBADE127-C7D0-4645-95A8-825774A7B4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A94CB0BD-918F-4718-AE9C-5034432549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5594660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CF44F5-E389-47D3-9A9A-D0C7BE6E8B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F34FE3-68D4-494C-BF15-17FD8598D998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381954" name="Rectangle 2">
            <a:extLst>
              <a:ext uri="{FF2B5EF4-FFF2-40B4-BE49-F238E27FC236}">
                <a16:creationId xmlns:a16="http://schemas.microsoft.com/office/drawing/2014/main" id="{FBADE127-C7D0-4645-95A8-825774A7B4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A94CB0BD-918F-4718-AE9C-5034432549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4955757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9D97C5-D8A0-4CFC-9391-3865DF8BB4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6263C4-4531-4634-B2CF-E1552E9F9BE3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496642" name="Rectangle 2">
            <a:extLst>
              <a:ext uri="{FF2B5EF4-FFF2-40B4-BE49-F238E27FC236}">
                <a16:creationId xmlns:a16="http://schemas.microsoft.com/office/drawing/2014/main" id="{2F90A1BB-9221-4B75-A653-B4D02634FB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6643" name="Rectangle 3">
            <a:extLst>
              <a:ext uri="{FF2B5EF4-FFF2-40B4-BE49-F238E27FC236}">
                <a16:creationId xmlns:a16="http://schemas.microsoft.com/office/drawing/2014/main" id="{533A98B5-0CE4-4111-8E11-E827935CED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63905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C0E0987-C0F2-4811-9B06-09B439D5F9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052DF7-559F-43DC-B2CE-011FCD415CF5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465922" name="Rectangle 2050">
            <a:extLst>
              <a:ext uri="{FF2B5EF4-FFF2-40B4-BE49-F238E27FC236}">
                <a16:creationId xmlns:a16="http://schemas.microsoft.com/office/drawing/2014/main" id="{00D539FC-2A7F-475F-A75A-4A017A3AAA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5923" name="Rectangle 2051">
            <a:extLst>
              <a:ext uri="{FF2B5EF4-FFF2-40B4-BE49-F238E27FC236}">
                <a16:creationId xmlns:a16="http://schemas.microsoft.com/office/drawing/2014/main" id="{9CB6AA03-6E11-464F-BEC3-2731EF2CED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9D97C5-D8A0-4CFC-9391-3865DF8BB4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6263C4-4531-4634-B2CF-E1552E9F9BE3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496642" name="Rectangle 2">
            <a:extLst>
              <a:ext uri="{FF2B5EF4-FFF2-40B4-BE49-F238E27FC236}">
                <a16:creationId xmlns:a16="http://schemas.microsoft.com/office/drawing/2014/main" id="{2F90A1BB-9221-4B75-A653-B4D02634FB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6643" name="Rectangle 3">
            <a:extLst>
              <a:ext uri="{FF2B5EF4-FFF2-40B4-BE49-F238E27FC236}">
                <a16:creationId xmlns:a16="http://schemas.microsoft.com/office/drawing/2014/main" id="{533A98B5-0CE4-4111-8E11-E827935CED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4244482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CF44F5-E389-47D3-9A9A-D0C7BE6E8B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F34FE3-68D4-494C-BF15-17FD8598D998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381954" name="Rectangle 2">
            <a:extLst>
              <a:ext uri="{FF2B5EF4-FFF2-40B4-BE49-F238E27FC236}">
                <a16:creationId xmlns:a16="http://schemas.microsoft.com/office/drawing/2014/main" id="{FBADE127-C7D0-4645-95A8-825774A7B4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A94CB0BD-918F-4718-AE9C-5034432549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07578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B81CB16-E4E1-4A1A-AB3F-EA7232585A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5A318D-1DCB-48CC-8BDB-1B7064EB3343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482306" name="Rectangle 2">
            <a:extLst>
              <a:ext uri="{FF2B5EF4-FFF2-40B4-BE49-F238E27FC236}">
                <a16:creationId xmlns:a16="http://schemas.microsoft.com/office/drawing/2014/main" id="{3D2C301F-5C5B-4D49-819C-0E009E76AE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2307" name="Rectangle 3">
            <a:extLst>
              <a:ext uri="{FF2B5EF4-FFF2-40B4-BE49-F238E27FC236}">
                <a16:creationId xmlns:a16="http://schemas.microsoft.com/office/drawing/2014/main" id="{17F14BD9-EED5-435F-88AB-1C2D5E0F2E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EF2E3C-0AF4-4FC3-BC5D-E2A885FADE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EEE183-ACCD-46CC-A661-215BC104CC0A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465922" name="Rectangle 2">
            <a:extLst>
              <a:ext uri="{FF2B5EF4-FFF2-40B4-BE49-F238E27FC236}">
                <a16:creationId xmlns:a16="http://schemas.microsoft.com/office/drawing/2014/main" id="{B03B6854-B7F6-4714-869F-18A9E29484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5923" name="Rectangle 3">
            <a:extLst>
              <a:ext uri="{FF2B5EF4-FFF2-40B4-BE49-F238E27FC236}">
                <a16:creationId xmlns:a16="http://schemas.microsoft.com/office/drawing/2014/main" id="{FCEA328C-0363-4A5A-971A-45CB788D85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76734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EF2E3C-0AF4-4FC3-BC5D-E2A885FADE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EEE183-ACCD-46CC-A661-215BC104CC0A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465922" name="Rectangle 2">
            <a:extLst>
              <a:ext uri="{FF2B5EF4-FFF2-40B4-BE49-F238E27FC236}">
                <a16:creationId xmlns:a16="http://schemas.microsoft.com/office/drawing/2014/main" id="{B03B6854-B7F6-4714-869F-18A9E29484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5923" name="Rectangle 3">
            <a:extLst>
              <a:ext uri="{FF2B5EF4-FFF2-40B4-BE49-F238E27FC236}">
                <a16:creationId xmlns:a16="http://schemas.microsoft.com/office/drawing/2014/main" id="{FCEA328C-0363-4A5A-971A-45CB788D85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691051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8C0EE2D-619F-4A5C-905F-0235309437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3C6095-2F6C-4718-BE6A-6735594BA622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C41D39DE-4D4B-4B20-9FEA-1CA8EBD337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0CC93634-D5D8-44C1-9A3A-349BE910E9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E51B518-6165-478A-82C6-3CCD8FA4CB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39433B-D798-4EC4-8405-6014FFCC758B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18818" name="Rectangle 2">
            <a:extLst>
              <a:ext uri="{FF2B5EF4-FFF2-40B4-BE49-F238E27FC236}">
                <a16:creationId xmlns:a16="http://schemas.microsoft.com/office/drawing/2014/main" id="{16AC50FC-EA87-4078-B434-FAA7E46204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B5B8B710-89E5-4D53-8538-E657332549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BCA5CE8-76AB-4748-86D4-536303E7B6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A11D3D-A3E7-4470-B27B-70DB579F0D17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422914" name="Rectangle 2">
            <a:extLst>
              <a:ext uri="{FF2B5EF4-FFF2-40B4-BE49-F238E27FC236}">
                <a16:creationId xmlns:a16="http://schemas.microsoft.com/office/drawing/2014/main" id="{73ABA99A-C97C-4B82-966C-21BE214483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2915" name="Rectangle 3">
            <a:extLst>
              <a:ext uri="{FF2B5EF4-FFF2-40B4-BE49-F238E27FC236}">
                <a16:creationId xmlns:a16="http://schemas.microsoft.com/office/drawing/2014/main" id="{36745C98-42D9-4629-92FC-14778D81E9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9E4A72-1DB0-46E0-AFE0-5FA69FF74B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79D7083-A6AD-4579-BABA-76FD865EB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1FFE3E-7D27-4201-8E30-F3147C87E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C93870-682C-4623-91DE-80DD8DB78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55D882-6E90-47D3-A1DD-1F3EE0942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8ED27-88E1-4121-A2FF-4F4860B7796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1062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6E118-6E18-4ED7-A6F7-EA5E7BE65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2650F4A-F771-480C-B8B5-90D2C570C9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6285D9-925A-4799-8608-113BEEF05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776BF0-4A0B-4004-9111-0A5DBC035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1ACBE5-0717-411D-8434-A7ECDC3F6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43C58-C488-4B3F-9F34-4D54C4FF8C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5883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7E75E48-8AB0-4FE5-A2CB-1EC6DCD9AF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C8F9293-5448-494C-B0A8-1CF7517146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925EC1-E1BF-4EC0-A594-827F6E910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226A46-B7A7-4936-A566-00D3A408A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E99E06-F1EE-43BD-ADD7-E8CE2B403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7AEFA-0CA8-4A73-AC1D-37123614F0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4941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B1C87D-2D31-4861-B5CF-DA6DBE2FE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097FA2-6052-4E21-AE78-12A600FC0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EBDD41-B885-40D2-8D45-619DE4CB0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4458A4-802A-478F-B274-35D6ED93A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26311E-8AE2-471E-997E-D3511E9CE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58A6D-99AF-41C2-B831-17B6797F70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4595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72139D-3D7E-405A-93FA-2F43D1B9C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6805DE-DB97-4C84-BCC0-D6C2A693C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1B3E8B-C58E-485F-8023-3939230B2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EFB87A-9A60-45FD-BE4C-335055479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9899B0-D0A9-4386-8FEE-A58F58E55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8F1B1F-CC61-4157-96E1-1DFB6A6B85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854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CC03FD-8E2B-43C4-995A-038993D82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569E66-41F6-45A5-98A7-9E88758C4A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6D1896D-A7AF-4B50-819B-FFDEE9927C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3A842E-DD62-46B7-9E40-0A4385F0B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F8CA39-10C2-4432-B823-EB2399D1A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C725AEE-C3F2-4104-8571-34AAC866F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83254-7D44-48BB-8EFA-E3E9D5E134A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9926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56FA11-DA96-41DB-9CE2-53AB62F97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6B48E83-75B1-4D83-8B29-CA0F2528D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FFDAB8D-0DD3-4CC5-9848-564115421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7209ABA-2565-4AE1-90FC-7B1414EC6D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77931B6-5DE9-471C-87D0-938736EB30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562B88B-9E0E-48A8-8882-263D8371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624DFDA-27D9-4CE9-8CAC-274F78225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BACEC05-C582-41C0-AB0E-7EC30898F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666B39-EA55-439B-BEC2-2B9385404C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457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24404F-F5F3-44E2-8A94-3E92FDE0B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0DF341E-92EF-46A1-8D8F-056286671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0B29BB7-421E-452A-848E-2739058EB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A080D77-874E-4D2D-9D9A-EB4C599CF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AABB4-3444-4C39-B8CE-8AC74274AA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76235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D081DF2-D1D5-4674-A56E-C370F01FC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43BEB00-D9BD-4663-AEDA-7001741A6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EC736A4-78A5-4BEA-84DA-D9EAC944D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B9268-27B8-4773-A386-7F3D7993703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608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DF89BB-F91B-493E-A6B0-2BEC93389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07709A-5415-4E24-8C78-47A2989BE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DAE0ED-128E-43E2-9C5E-6C8AB03544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C9DCBB2-0CB5-4CAD-9FC0-7FD7ACFF6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5D98EB2-E595-4A35-8AD7-8D7173316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A843C67-B701-4C43-AB6E-F39F5FE61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5A9273-249A-4F61-8A7C-A39297A3AD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712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B03846-16F3-401C-AA0D-9F81E2510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5B7E96C-F792-4F99-B6CF-E84AE38844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CF8D083-CD7B-4743-914D-45C819B1E5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3B54FD-CF39-47A6-94EF-B418EE3F3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253B56-682C-476D-90ED-7B7E999EB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859B5EE-DDA3-470A-9CE7-4C06A4311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909178-CBE9-4F0B-AC64-07845D6992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416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0836603-2EA4-49E7-A321-64EFA6E3EF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7B9DC90-63E2-405A-9BC2-C2989397BF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5A2B615-270F-403B-A8EA-5CC0362E05F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D296BE0-B909-4C5A-8B5B-EA606C99097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EA11CE9-2048-4E06-A631-1C07C797DE5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9429197-80D2-4E63-B9B5-D27B3B1BB42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notesSlide" Target="../notesSlides/notesSlide22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2.png"/><Relationship Id="rId9" Type="http://schemas.openxmlformats.org/officeDocument/2006/relationships/image" Target="../media/image17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6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8.png"/><Relationship Id="rId4" Type="http://schemas.openxmlformats.org/officeDocument/2006/relationships/image" Target="../media/image25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58EACE82-F3BE-4688-A543-5A272BCC4B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628800"/>
            <a:ext cx="8153400" cy="1484784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42,а. </a:t>
            </a:r>
            <a:r>
              <a:rPr lang="ru-RU" altLang="ru-RU">
                <a:solidFill>
                  <a:srgbClr val="FF3300"/>
                </a:solidFill>
              </a:rPr>
              <a:t>Векторы</a:t>
            </a:r>
            <a:endParaRPr lang="ru-RU" altLang="ru-RU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>
            <a:extLst>
              <a:ext uri="{FF2B5EF4-FFF2-40B4-BE49-F238E27FC236}">
                <a16:creationId xmlns:a16="http://schemas.microsoft.com/office/drawing/2014/main" id="{DAD35E8E-2AF5-4539-B760-A9AD38B8FA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477187" name="Text Box 3">
            <a:extLst>
              <a:ext uri="{FF2B5EF4-FFF2-40B4-BE49-F238E27FC236}">
                <a16:creationId xmlns:a16="http://schemas.microsoft.com/office/drawing/2014/main" id="{C7C4B398-D758-4D7C-9F60-E0C1D4BB2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Как</a:t>
            </a:r>
            <a:r>
              <a:rPr lang="ru-RU" altLang="ru-RU" sz="3200"/>
              <a:t>ие векторы называются одинаково (противоположно) направленными</a:t>
            </a:r>
            <a:r>
              <a:rPr lang="ru-RU" altLang="ru-RU" sz="3200">
                <a:cs typeface="Times New Roman" panose="02020603050405020304" pitchFamily="18" charset="0"/>
              </a:rPr>
              <a:t>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7188" name="Text Box 4">
                <a:extLst>
                  <a:ext uri="{FF2B5EF4-FFF2-40B4-BE49-F238E27FC236}">
                    <a16:creationId xmlns:a16="http://schemas.microsoft.com/office/drawing/2014/main" id="{FD6A1273-BE42-433F-B289-BB68555A3B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2362200"/>
                <a:ext cx="9144000" cy="36273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ru-RU" altLang="ru-RU" sz="3200" dirty="0">
                    <a:solidFill>
                      <a:schemeClr val="accent1"/>
                    </a:solidFill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Два вектора</a:t>
                </a:r>
                <a:r>
                  <a:rPr lang="ru-RU" altLang="ru-RU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,</a:t>
                </a:r>
                <a:r>
                  <a:rPr lang="ru-RU" altLang="ru-RU" sz="2800" dirty="0"/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лежащие на одной прямой, называются одинаково направленными, если один из лучей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или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'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'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содержится в другом. В противном случае они называются противоположно направленными. 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Два вектора, не лежащие на одной прямой, называются одинаково (противоположно) направленными, если они лежат на параллельных прямых по одну сторону (по разные стороны) от прямой, соединяющей их начала.</a:t>
                </a:r>
              </a:p>
            </p:txBody>
          </p:sp>
        </mc:Choice>
        <mc:Fallback xmlns="">
          <p:sp>
            <p:nvSpPr>
              <p:cNvPr id="477188" name="Text Box 4">
                <a:extLst>
                  <a:ext uri="{FF2B5EF4-FFF2-40B4-BE49-F238E27FC236}">
                    <a16:creationId xmlns:a16="http://schemas.microsoft.com/office/drawing/2014/main" id="{FD6A1273-BE42-433F-B289-BB68555A3B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362200"/>
                <a:ext cx="9144000" cy="3627340"/>
              </a:xfrm>
              <a:prstGeom prst="rect">
                <a:avLst/>
              </a:prstGeom>
              <a:blipFill>
                <a:blip r:embed="rId3"/>
                <a:stretch>
                  <a:fillRect l="-1333" t="-1513" r="-1333" b="-369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>
            <a:extLst>
              <a:ext uri="{FF2B5EF4-FFF2-40B4-BE49-F238E27FC236}">
                <a16:creationId xmlns:a16="http://schemas.microsoft.com/office/drawing/2014/main" id="{20C0DAB3-A4F5-4CCD-B452-B1A6EA2C38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5</a:t>
            </a:r>
          </a:p>
        </p:txBody>
      </p:sp>
      <p:sp>
        <p:nvSpPr>
          <p:cNvPr id="479235" name="Text Box 3">
            <a:extLst>
              <a:ext uri="{FF2B5EF4-FFF2-40B4-BE49-F238E27FC236}">
                <a16:creationId xmlns:a16="http://schemas.microsoft.com/office/drawing/2014/main" id="{485785F3-9023-48FF-8B17-DCCCCCC69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Что называется длиной, или модулем, вектора?</a:t>
            </a:r>
          </a:p>
        </p:txBody>
      </p:sp>
      <p:sp>
        <p:nvSpPr>
          <p:cNvPr id="479236" name="Text Box 4">
            <a:extLst>
              <a:ext uri="{FF2B5EF4-FFF2-40B4-BE49-F238E27FC236}">
                <a16:creationId xmlns:a16="http://schemas.microsoft.com/office/drawing/2014/main" id="{F2E3CA60-8CF7-4825-B328-0BFB4B683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Длиной, или модулем, вектора называется длина соответствующего отрезка.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3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>
            <a:extLst>
              <a:ext uri="{FF2B5EF4-FFF2-40B4-BE49-F238E27FC236}">
                <a16:creationId xmlns:a16="http://schemas.microsoft.com/office/drawing/2014/main" id="{AC9882E9-4E3F-4B20-A9F7-CE1A4E2CC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6</a:t>
            </a:r>
          </a:p>
        </p:txBody>
      </p:sp>
      <p:sp>
        <p:nvSpPr>
          <p:cNvPr id="485379" name="Text Box 3">
            <a:extLst>
              <a:ext uri="{FF2B5EF4-FFF2-40B4-BE49-F238E27FC236}">
                <a16:creationId xmlns:a16="http://schemas.microsoft.com/office/drawing/2014/main" id="{D9531DBE-5643-4291-9911-45C120445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822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Как обозначается длина вектора?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5380" name="Text Box 4">
                <a:extLst>
                  <a:ext uri="{FF2B5EF4-FFF2-40B4-BE49-F238E27FC236}">
                    <a16:creationId xmlns:a16="http://schemas.microsoft.com/office/drawing/2014/main" id="{8DE023F2-6398-4D3E-B43D-A48D684909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" y="2362200"/>
                <a:ext cx="9183329" cy="12034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ru-RU" altLang="ru-RU" sz="3200" dirty="0">
                    <a:solidFill>
                      <a:schemeClr val="accent1"/>
                    </a:solidFill>
                  </a:rPr>
                  <a:t>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Длина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 обозначается </a:t>
                </a:r>
                <a14:m>
                  <m:oMath xmlns:m="http://schemas.openxmlformats.org/officeDocument/2006/math">
                    <m:r>
                      <a:rPr lang="en-US" altLang="ru-RU" sz="32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ru-RU" sz="32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85380" name="Text Box 4">
                <a:extLst>
                  <a:ext uri="{FF2B5EF4-FFF2-40B4-BE49-F238E27FC236}">
                    <a16:creationId xmlns:a16="http://schemas.microsoft.com/office/drawing/2014/main" id="{8DE023F2-6398-4D3E-B43D-A48D684909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" y="2362200"/>
                <a:ext cx="9183329" cy="1203406"/>
              </a:xfrm>
              <a:prstGeom prst="rect">
                <a:avLst/>
              </a:prstGeom>
              <a:blipFill>
                <a:blip r:embed="rId3"/>
                <a:stretch>
                  <a:fillRect t="-1523" r="-1660" b="-152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8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>
            <a:extLst>
              <a:ext uri="{FF2B5EF4-FFF2-40B4-BE49-F238E27FC236}">
                <a16:creationId xmlns:a16="http://schemas.microsoft.com/office/drawing/2014/main" id="{85099028-C1AC-4BFB-A46B-48B40645F7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7</a:t>
            </a:r>
          </a:p>
        </p:txBody>
      </p:sp>
      <p:sp>
        <p:nvSpPr>
          <p:cNvPr id="487427" name="Text Box 3">
            <a:extLst>
              <a:ext uri="{FF2B5EF4-FFF2-40B4-BE49-F238E27FC236}">
                <a16:creationId xmlns:a16="http://schemas.microsoft.com/office/drawing/2014/main" id="{8F702B08-1C2D-4C22-9E73-49226DDB3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822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Какие векторы называются равными?</a:t>
            </a:r>
          </a:p>
        </p:txBody>
      </p:sp>
      <p:sp>
        <p:nvSpPr>
          <p:cNvPr id="487429" name="Text Box 5">
            <a:extLst>
              <a:ext uri="{FF2B5EF4-FFF2-40B4-BE49-F238E27FC236}">
                <a16:creationId xmlns:a16="http://schemas.microsoft.com/office/drawing/2014/main" id="{E8F65E09-CD92-4B33-94D5-CAF33AF9D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534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Два вектора называются равными, если они имеют одинаковое направление и равные длины.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742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>
            <a:extLst>
              <a:ext uri="{FF2B5EF4-FFF2-40B4-BE49-F238E27FC236}">
                <a16:creationId xmlns:a16="http://schemas.microsoft.com/office/drawing/2014/main" id="{376DDCEE-6B78-47BB-A47D-D2593E8434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8</a:t>
            </a:r>
          </a:p>
        </p:txBody>
      </p:sp>
      <p:sp>
        <p:nvSpPr>
          <p:cNvPr id="489475" name="Text Box 3">
            <a:extLst>
              <a:ext uri="{FF2B5EF4-FFF2-40B4-BE49-F238E27FC236}">
                <a16:creationId xmlns:a16="http://schemas.microsoft.com/office/drawing/2014/main" id="{EF5CA35D-0569-41E9-8EB6-37AAF75D7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822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Как обозначается нулевой вектор?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9476" name="Text Box 4">
                <a:extLst>
                  <a:ext uri="{FF2B5EF4-FFF2-40B4-BE49-F238E27FC236}">
                    <a16:creationId xmlns:a16="http://schemas.microsoft.com/office/drawing/2014/main" id="{06A189A2-9088-4A46-AB4C-F196630E1E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8200" y="2362200"/>
                <a:ext cx="6781800" cy="6478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en-US" altLang="ru-RU" sz="3200" dirty="0">
                    <a:cs typeface="Times New Roman" panose="02020603050405020304" pitchFamily="18" charset="0"/>
                  </a:rPr>
                  <a:t>.</a:t>
                </a:r>
                <a:endParaRPr lang="ru-RU" altLang="ru-RU" sz="3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89476" name="Text Box 4">
                <a:extLst>
                  <a:ext uri="{FF2B5EF4-FFF2-40B4-BE49-F238E27FC236}">
                    <a16:creationId xmlns:a16="http://schemas.microsoft.com/office/drawing/2014/main" id="{06A189A2-9088-4A46-AB4C-F196630E1E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2362200"/>
                <a:ext cx="6781800" cy="647870"/>
              </a:xfrm>
              <a:prstGeom prst="rect">
                <a:avLst/>
              </a:prstGeom>
              <a:blipFill>
                <a:blip r:embed="rId3"/>
                <a:stretch>
                  <a:fillRect l="-2338" t="-2830" b="-2924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525E3FE1-AA76-4652-B140-85E3DE0ED4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78883" name="Text Box 3">
            <a:extLst>
              <a:ext uri="{FF2B5EF4-FFF2-40B4-BE49-F238E27FC236}">
                <a16:creationId xmlns:a16="http://schemas.microsoft.com/office/drawing/2014/main" id="{66E99207-E3AA-490B-9098-BEB91DAB5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Какие из векторов, изображенных на рисунке: а) равны; б) противоположно направлены?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85D92758-E277-4E31-A5F1-5C5EC7E40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81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а) 1 и 8; 2 и 7; 3 и 12; 5, 9, и 15; </a:t>
            </a:r>
          </a:p>
        </p:txBody>
      </p:sp>
      <p:pic>
        <p:nvPicPr>
          <p:cNvPr id="378887" name="Picture 7">
            <a:extLst>
              <a:ext uri="{FF2B5EF4-FFF2-40B4-BE49-F238E27FC236}">
                <a16:creationId xmlns:a16="http://schemas.microsoft.com/office/drawing/2014/main" id="{29636CBB-F19D-427B-99E6-55CA500BF4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752600"/>
            <a:ext cx="4156075" cy="335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8888" name="Text Box 8">
            <a:extLst>
              <a:ext uri="{FF2B5EF4-FFF2-40B4-BE49-F238E27FC236}">
                <a16:creationId xmlns:a16="http://schemas.microsoft.com/office/drawing/2014/main" id="{0FEABB3F-EFEC-459D-A2AB-298DE286D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38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chemeClr val="accent1"/>
                </a:solidFill>
              </a:rPr>
              <a:t>         </a:t>
            </a:r>
            <a:r>
              <a:rPr lang="ru-RU" altLang="ru-RU" sz="3200" dirty="0">
                <a:cs typeface="Times New Roman" panose="02020603050405020304" pitchFamily="18" charset="0"/>
              </a:rPr>
              <a:t>б) 1 и 2; 1 и 7; 2 и 8; 3 и 14; 4 и 6; 5 и 10; 7 и 8; 9 и 10; 10 и 15; 12 и 14. 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4" grpId="0" autoUpdateAnimBg="0"/>
      <p:bldP spid="37888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>
            <a:extLst>
              <a:ext uri="{FF2B5EF4-FFF2-40B4-BE49-F238E27FC236}">
                <a16:creationId xmlns:a16="http://schemas.microsoft.com/office/drawing/2014/main" id="{37A20E25-66EF-479B-A1FE-8A3DADD798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495619" name="Text Box 3">
            <a:extLst>
              <a:ext uri="{FF2B5EF4-FFF2-40B4-BE49-F238E27FC236}">
                <a16:creationId xmlns:a16="http://schemas.microsoft.com/office/drawing/2014/main" id="{A2C90D61-04BF-4650-B81F-64B18A3CA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Сколько различных векторов задают стороны параллелограмма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en-US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95620" name="Text Box 4">
            <a:extLst>
              <a:ext uri="{FF2B5EF4-FFF2-40B4-BE49-F238E27FC236}">
                <a16:creationId xmlns:a16="http://schemas.microsoft.com/office/drawing/2014/main" id="{254F41C7-BCFC-4FF7-A73A-3CCE2EB8C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648200"/>
            <a:ext cx="739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4 вектора</a:t>
            </a:r>
            <a:r>
              <a:rPr lang="ru-RU" altLang="ru-RU" sz="3200"/>
              <a:t>.</a:t>
            </a:r>
          </a:p>
        </p:txBody>
      </p:sp>
      <p:pic>
        <p:nvPicPr>
          <p:cNvPr id="495621" name="Picture 5">
            <a:extLst>
              <a:ext uri="{FF2B5EF4-FFF2-40B4-BE49-F238E27FC236}">
                <a16:creationId xmlns:a16="http://schemas.microsoft.com/office/drawing/2014/main" id="{35F3ED15-8BDA-44F4-A69D-71D828B732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0" y="2559050"/>
            <a:ext cx="3313113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562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>
            <a:extLst>
              <a:ext uri="{FF2B5EF4-FFF2-40B4-BE49-F238E27FC236}">
                <a16:creationId xmlns:a16="http://schemas.microsoft.com/office/drawing/2014/main" id="{37A20E25-66EF-479B-A1FE-8A3DADD798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5619" name="Text Box 3">
                <a:extLst>
                  <a:ext uri="{FF2B5EF4-FFF2-40B4-BE49-F238E27FC236}">
                    <a16:creationId xmlns:a16="http://schemas.microsoft.com/office/drawing/2014/main" id="{A2C90D61-04BF-4650-B81F-64B18A3CAE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609600"/>
                <a:ext cx="8686800" cy="15538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В прямоугольнике 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АВС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D</a:t>
                </a:r>
                <a:r>
                  <a:rPr lang="en-US" sz="28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АВ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= 4 см, 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ВС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= 3 см. Найдите длины векторов: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𝐷𝐶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; г)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; д)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𝐷𝐵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5619" name="Text Box 3">
                <a:extLst>
                  <a:ext uri="{FF2B5EF4-FFF2-40B4-BE49-F238E27FC236}">
                    <a16:creationId xmlns:a16="http://schemas.microsoft.com/office/drawing/2014/main" id="{A2C90D61-04BF-4650-B81F-64B18A3CAE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09600"/>
                <a:ext cx="8686800" cy="1553887"/>
              </a:xfrm>
              <a:prstGeom prst="rect">
                <a:avLst/>
              </a:prstGeom>
              <a:blipFill>
                <a:blip r:embed="rId3"/>
                <a:stretch>
                  <a:fillRect l="-1474" t="-784" r="-1404" b="-1019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5620" name="Text Box 4">
            <a:extLst>
              <a:ext uri="{FF2B5EF4-FFF2-40B4-BE49-F238E27FC236}">
                <a16:creationId xmlns:a16="http://schemas.microsoft.com/office/drawing/2014/main" id="{254F41C7-BCFC-4FF7-A73A-3CCE2EB8C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299" y="4941168"/>
            <a:ext cx="739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а) 4; б) 3; в) 4; г) 5; д) 5</a:t>
            </a:r>
            <a:r>
              <a:rPr lang="ru-RU" altLang="ru-RU" sz="3200" dirty="0"/>
              <a:t>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FDB927A-EFF6-4B66-84F8-D7A89AA11A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7985" y="2025387"/>
            <a:ext cx="3648029" cy="256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22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562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57B58904-97D2-48E0-9BC4-34C38FA5E3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380931" name="Text Box 3">
            <a:extLst>
              <a:ext uri="{FF2B5EF4-FFF2-40B4-BE49-F238E27FC236}">
                <a16:creationId xmlns:a16="http://schemas.microsoft.com/office/drawing/2014/main" id="{706D4DC1-634D-4004-B664-A7D4C9584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Диагонали параллелограмма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en-US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 пересекаются в точке </a:t>
            </a:r>
            <a:r>
              <a:rPr lang="ru-RU" altLang="ru-RU" sz="3200" i="1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Какие векторы с началом и концом в точках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,</a:t>
            </a:r>
            <a:r>
              <a:rPr lang="ru-RU" altLang="ru-RU" sz="3200" i="1" dirty="0">
                <a:cs typeface="Times New Roman" panose="02020603050405020304" pitchFamily="18" charset="0"/>
              </a:rPr>
              <a:t> В</a:t>
            </a:r>
            <a:r>
              <a:rPr lang="ru-RU" altLang="ru-RU" sz="3200" dirty="0">
                <a:cs typeface="Times New Roman" panose="02020603050405020304" pitchFamily="18" charset="0"/>
              </a:rPr>
              <a:t>,</a:t>
            </a:r>
            <a:r>
              <a:rPr lang="ru-RU" altLang="ru-RU" sz="3200" i="1" dirty="0">
                <a:cs typeface="Times New Roman" panose="02020603050405020304" pitchFamily="18" charset="0"/>
              </a:rPr>
              <a:t> С</a:t>
            </a:r>
            <a:r>
              <a:rPr lang="ru-RU" altLang="ru-RU" sz="3200" dirty="0">
                <a:cs typeface="Times New Roman" panose="02020603050405020304" pitchFamily="18" charset="0"/>
              </a:rPr>
              <a:t>,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,</a:t>
            </a:r>
            <a:r>
              <a:rPr lang="ru-RU" altLang="ru-RU" sz="3200" i="1" dirty="0">
                <a:cs typeface="Times New Roman" panose="02020603050405020304" pitchFamily="18" charset="0"/>
              </a:rPr>
              <a:t> О</a:t>
            </a:r>
            <a:r>
              <a:rPr lang="ru-RU" altLang="ru-RU" sz="3200" dirty="0">
                <a:cs typeface="Times New Roman" panose="02020603050405020304" pitchFamily="18" charset="0"/>
              </a:rPr>
              <a:t> задают один и тот же вектор? Сколько имеется различных векторов?</a:t>
            </a:r>
          </a:p>
        </p:txBody>
      </p:sp>
      <p:sp>
        <p:nvSpPr>
          <p:cNvPr id="380932" name="Text Box 4">
            <a:extLst>
              <a:ext uri="{FF2B5EF4-FFF2-40B4-BE49-F238E27FC236}">
                <a16:creationId xmlns:a16="http://schemas.microsoft.com/office/drawing/2014/main" id="{348D1633-1C7E-46C0-94FF-177F79736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410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12 различных векторов. </a:t>
            </a:r>
          </a:p>
        </p:txBody>
      </p:sp>
      <p:pic>
        <p:nvPicPr>
          <p:cNvPr id="380934" name="Picture 6">
            <a:extLst>
              <a:ext uri="{FF2B5EF4-FFF2-40B4-BE49-F238E27FC236}">
                <a16:creationId xmlns:a16="http://schemas.microsoft.com/office/drawing/2014/main" id="{272A4C74-A45C-4D70-840E-04BF76BC9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581400"/>
            <a:ext cx="3313113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57B58904-97D2-48E0-9BC4-34C38FA5E3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0931" name="Text Box 3">
                <a:extLst>
                  <a:ext uri="{FF2B5EF4-FFF2-40B4-BE49-F238E27FC236}">
                    <a16:creationId xmlns:a16="http://schemas.microsoft.com/office/drawing/2014/main" id="{706D4DC1-634D-4004-B664-A7D4C95845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762000"/>
                <a:ext cx="8686800" cy="1140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В ромбе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АВС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D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AB = </a:t>
                </a:r>
                <a:r>
                  <a:rPr lang="en-US" altLang="ru-RU" sz="3200" dirty="0">
                    <a:cs typeface="Times New Roman" panose="02020603050405020304" pitchFamily="18" charset="0"/>
                  </a:rPr>
                  <a:t>1, </a:t>
                </a:r>
                <a14:m>
                  <m:oMath xmlns:m="http://schemas.openxmlformats.org/officeDocument/2006/math">
                    <m:r>
                      <a:rPr lang="en-US" alt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  <m:r>
                      <a:rPr lang="en-US" altLang="ru-R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ru-R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=60°</m:t>
                    </m:r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. Найдите длину вектора: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𝐵𝐷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</m:acc>
                    <m:r>
                      <a:rPr lang="en-US" altLang="ru-RU" sz="3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ru-RU" sz="3200" dirty="0">
                    <a:cs typeface="Times New Roman" panose="02020603050405020304" pitchFamily="18" charset="0"/>
                  </a:rPr>
                  <a:t>.</a:t>
                </a:r>
                <a:endParaRPr lang="ru-RU" altLang="ru-RU" sz="3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0931" name="Text Box 3">
                <a:extLst>
                  <a:ext uri="{FF2B5EF4-FFF2-40B4-BE49-F238E27FC236}">
                    <a16:creationId xmlns:a16="http://schemas.microsoft.com/office/drawing/2014/main" id="{706D4DC1-634D-4004-B664-A7D4C95845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762000"/>
                <a:ext cx="8686800" cy="1140312"/>
              </a:xfrm>
              <a:prstGeom prst="rect">
                <a:avLst/>
              </a:prstGeom>
              <a:blipFill>
                <a:blip r:embed="rId3"/>
                <a:stretch>
                  <a:fillRect l="-1825" t="-7487" r="-1754" b="-165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0932" name="Text Box 4">
            <a:extLst>
              <a:ext uri="{FF2B5EF4-FFF2-40B4-BE49-F238E27FC236}">
                <a16:creationId xmlns:a16="http://schemas.microsoft.com/office/drawing/2014/main" id="{348D1633-1C7E-46C0-94FF-177F79736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410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а) </a:t>
            </a:r>
            <a:r>
              <a:rPr lang="en-US" altLang="ru-RU" sz="3200" dirty="0"/>
              <a:t>1</a:t>
            </a:r>
            <a:r>
              <a:rPr lang="ru-RU" altLang="ru-RU" sz="3200" dirty="0"/>
              <a:t>; б) </a:t>
            </a:r>
            <a:r>
              <a:rPr lang="ru-RU" altLang="ru-RU" sz="3200" dirty="0">
                <a:cs typeface="Times New Roman" panose="02020603050405020304" pitchFamily="18" charset="0"/>
              </a:rPr>
              <a:t>2.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BFA51F4-BBF5-41D1-AF36-DEF76C9891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4994" y="2420888"/>
            <a:ext cx="3894012" cy="2319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96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91" name="Text Box 35">
            <a:extLst>
              <a:ext uri="{FF2B5EF4-FFF2-40B4-BE49-F238E27FC236}">
                <a16:creationId xmlns:a16="http://schemas.microsoft.com/office/drawing/2014/main" id="{81E7C175-81CD-4E40-AA3D-9822A7ABF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53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Вектором</a:t>
            </a:r>
            <a:r>
              <a:rPr lang="ru-RU" altLang="ru-RU" sz="2800" i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называется направленный отрезок, т. е. отрезок, в котором указаны его начало и конец.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9897" name="Text Box 41">
                <a:extLst>
                  <a:ext uri="{FF2B5EF4-FFF2-40B4-BE49-F238E27FC236}">
                    <a16:creationId xmlns:a16="http://schemas.microsoft.com/office/drawing/2014/main" id="{8E4FCA88-1E80-4ACB-BFBC-03615D84AD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028" y="3121969"/>
                <a:ext cx="8991600" cy="23939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Вектор с началом в точке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и концом в точке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В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обозначается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 и изображается стрелкой с началом в точке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и концом в точке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В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. Векторы обозначаются также и одной строчной латинской буквой со стрелкой над ней. Например,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и т.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д.</a:t>
                </a:r>
              </a:p>
            </p:txBody>
          </p:sp>
        </mc:Choice>
        <mc:Fallback xmlns="">
          <p:sp>
            <p:nvSpPr>
              <p:cNvPr id="249897" name="Text Box 41">
                <a:extLst>
                  <a:ext uri="{FF2B5EF4-FFF2-40B4-BE49-F238E27FC236}">
                    <a16:creationId xmlns:a16="http://schemas.microsoft.com/office/drawing/2014/main" id="{8E4FCA88-1E80-4ACB-BFBC-03615D84AD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28" y="3121969"/>
                <a:ext cx="8991600" cy="2393951"/>
              </a:xfrm>
              <a:prstGeom prst="rect">
                <a:avLst/>
              </a:prstGeom>
              <a:blipFill>
                <a:blip r:embed="rId3"/>
                <a:stretch>
                  <a:fillRect l="-1356" t="-2545" r="-1424" b="-50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9901" name="Picture 45">
            <a:extLst>
              <a:ext uri="{FF2B5EF4-FFF2-40B4-BE49-F238E27FC236}">
                <a16:creationId xmlns:a16="http://schemas.microsoft.com/office/drawing/2014/main" id="{A0E75552-F792-4755-8E63-B5E674351E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964367"/>
            <a:ext cx="3525838" cy="214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41">
                <a:extLst>
                  <a:ext uri="{FF2B5EF4-FFF2-40B4-BE49-F238E27FC236}">
                    <a16:creationId xmlns:a16="http://schemas.microsoft.com/office/drawing/2014/main" id="{7F1BA0F2-CBB7-44B6-A110-7F92027B4A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028" y="5515920"/>
                <a:ext cx="8991600" cy="1009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ru-RU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Рассматривают также </a:t>
                </a:r>
                <a:r>
                  <a:rPr lang="ru-RU" sz="2800" dirty="0">
                    <a:solidFill>
                      <a:srgbClr val="FF0000"/>
                    </a:solidFill>
                  </a:rPr>
                  <a:t>нулевые векторы</a:t>
                </a:r>
                <a:r>
                  <a:rPr lang="ru-RU" sz="2800" dirty="0"/>
                  <a:t>, у которых начало совпадает с концом. Они обозначаются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ru-RU" sz="2800" dirty="0"/>
                  <a:t>.</a:t>
                </a:r>
              </a:p>
            </p:txBody>
          </p:sp>
        </mc:Choice>
        <mc:Fallback xmlns="">
          <p:sp>
            <p:nvSpPr>
              <p:cNvPr id="5" name="Text Box 41">
                <a:extLst>
                  <a:ext uri="{FF2B5EF4-FFF2-40B4-BE49-F238E27FC236}">
                    <a16:creationId xmlns:a16="http://schemas.microsoft.com/office/drawing/2014/main" id="{7F1BA0F2-CBB7-44B6-A110-7F92027B4A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28" y="5515920"/>
                <a:ext cx="8991600" cy="1009187"/>
              </a:xfrm>
              <a:prstGeom prst="rect">
                <a:avLst/>
              </a:prstGeom>
              <a:blipFill>
                <a:blip r:embed="rId5"/>
                <a:stretch>
                  <a:fillRect l="-1356" t="-6667" r="-1424" b="-1636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68384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>
            <a:extLst>
              <a:ext uri="{FF2B5EF4-FFF2-40B4-BE49-F238E27FC236}">
                <a16:creationId xmlns:a16="http://schemas.microsoft.com/office/drawing/2014/main" id="{53147DC8-7573-4684-8C5C-F3BB5F2671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360458" name="Text Box 10">
            <a:extLst>
              <a:ext uri="{FF2B5EF4-FFF2-40B4-BE49-F238E27FC236}">
                <a16:creationId xmlns:a16="http://schemas.microsoft.com/office/drawing/2014/main" id="{680F0863-B424-4C90-A7D0-021D420DD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0386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Да;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0452" name="Text Box 4">
                <a:extLst>
                  <a:ext uri="{FF2B5EF4-FFF2-40B4-BE49-F238E27FC236}">
                    <a16:creationId xmlns:a16="http://schemas.microsoft.com/office/drawing/2014/main" id="{ECAA186F-E952-4502-B07A-6103837674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609600"/>
                <a:ext cx="8763000" cy="16327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В параллелограмме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АВС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D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диагонали пересекаются в точке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О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. Равны ли векторы: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𝐷𝐶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; б)</a:t>
                </a:r>
                <a:r>
                  <a:rPr lang="ru-RU" altLang="ru-RU" sz="32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𝐷𝐴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</m:e>
                    </m:acc>
                  </m:oMath>
                </a14:m>
                <a:r>
                  <a:rPr lang="ru-RU" altLang="ru-RU" sz="3200" dirty="0"/>
                  <a:t>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𝑂𝐶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; г)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ru-RU" altLang="ru-RU" sz="3200" dirty="0"/>
                  <a:t>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𝐵𝐷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?</a:t>
                </a:r>
              </a:p>
            </p:txBody>
          </p:sp>
        </mc:Choice>
        <mc:Fallback xmlns="">
          <p:sp>
            <p:nvSpPr>
              <p:cNvPr id="360452" name="Text Box 4">
                <a:extLst>
                  <a:ext uri="{FF2B5EF4-FFF2-40B4-BE49-F238E27FC236}">
                    <a16:creationId xmlns:a16="http://schemas.microsoft.com/office/drawing/2014/main" id="{ECAA186F-E952-4502-B07A-6103837674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09600"/>
                <a:ext cx="8763000" cy="1632755"/>
              </a:xfrm>
              <a:prstGeom prst="rect">
                <a:avLst/>
              </a:prstGeom>
              <a:blipFill>
                <a:blip r:embed="rId3"/>
                <a:stretch>
                  <a:fillRect l="-1809" t="-5224" r="-1740" b="-111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0467" name="Text Box 19">
            <a:extLst>
              <a:ext uri="{FF2B5EF4-FFF2-40B4-BE49-F238E27FC236}">
                <a16:creationId xmlns:a16="http://schemas.microsoft.com/office/drawing/2014/main" id="{B37080C2-0B72-4817-8710-9A66E36F6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495800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нет</a:t>
            </a:r>
            <a:r>
              <a:rPr lang="ru-RU" altLang="ru-RU" sz="3200"/>
              <a:t>;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360468" name="Text Box 20">
            <a:extLst>
              <a:ext uri="{FF2B5EF4-FFF2-40B4-BE49-F238E27FC236}">
                <a16:creationId xmlns:a16="http://schemas.microsoft.com/office/drawing/2014/main" id="{16DB5268-B529-47A3-9B7E-13FAA20EA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029200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в) да;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360469" name="Text Box 21">
            <a:extLst>
              <a:ext uri="{FF2B5EF4-FFF2-40B4-BE49-F238E27FC236}">
                <a16:creationId xmlns:a16="http://schemas.microsoft.com/office/drawing/2014/main" id="{F7FE77FA-1EF4-483E-85AF-B3489AE24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486400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г) нет. </a:t>
            </a:r>
            <a:endParaRPr lang="ru-RU" altLang="ru-RU"/>
          </a:p>
        </p:txBody>
      </p:sp>
      <p:pic>
        <p:nvPicPr>
          <p:cNvPr id="360470" name="Picture 22">
            <a:extLst>
              <a:ext uri="{FF2B5EF4-FFF2-40B4-BE49-F238E27FC236}">
                <a16:creationId xmlns:a16="http://schemas.microsoft.com/office/drawing/2014/main" id="{6343DE9B-7FF0-4C92-8F00-6C20EB4089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593" y="3507581"/>
            <a:ext cx="3656013" cy="151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089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0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0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0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8" grpId="0" autoUpdateAnimBg="0"/>
      <p:bldP spid="360467" grpId="0" autoUpdateAnimBg="0"/>
      <p:bldP spid="360468" grpId="0" autoUpdateAnimBg="0"/>
      <p:bldP spid="36046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>
            <a:extLst>
              <a:ext uri="{FF2B5EF4-FFF2-40B4-BE49-F238E27FC236}">
                <a16:creationId xmlns:a16="http://schemas.microsoft.com/office/drawing/2014/main" id="{4AA7B302-B634-470F-88B6-C5CEBC2AF4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362499" name="Text Box 3">
            <a:extLst>
              <a:ext uri="{FF2B5EF4-FFF2-40B4-BE49-F238E27FC236}">
                <a16:creationId xmlns:a16="http://schemas.microsoft.com/office/drawing/2014/main" id="{F1870CDB-D502-4315-910E-781A1F759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2672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Да;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2501" name="Text Box 5">
                <a:extLst>
                  <a:ext uri="{FF2B5EF4-FFF2-40B4-BE49-F238E27FC236}">
                    <a16:creationId xmlns:a16="http://schemas.microsoft.com/office/drawing/2014/main" id="{F39E6742-FEF3-4710-BFED-E6EF2A2FF7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609600"/>
                <a:ext cx="8763000" cy="22307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Точки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S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и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T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являются серединами боковых сторон соответственно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MN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и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LK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равнобедренной трапеции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MNLK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. Равны ли векторы: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𝑀𝑆</m:t>
                        </m:r>
                      </m:e>
                    </m:acc>
                  </m:oMath>
                </a14:m>
                <a:r>
                  <a:rPr lang="ru-RU" altLang="ru-RU" sz="3200" dirty="0"/>
                  <a:t>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𝑆𝑁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𝑀𝑁</m:t>
                        </m:r>
                      </m:e>
                    </m:acc>
                  </m:oMath>
                </a14:m>
                <a:r>
                  <a:rPr lang="ru-RU" altLang="ru-RU" sz="3200" dirty="0"/>
                  <a:t>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𝐾𝐿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𝑇𝑆</m:t>
                        </m:r>
                      </m:e>
                    </m:acc>
                  </m:oMath>
                </a14:m>
                <a:r>
                  <a:rPr lang="ru-RU" altLang="ru-RU" sz="3200" dirty="0"/>
                  <a:t>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𝐿𝑀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; г)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𝑇𝐿</m:t>
                        </m:r>
                      </m:e>
                    </m:acc>
                  </m:oMath>
                </a14:m>
                <a:r>
                  <a:rPr lang="ru-RU" altLang="ru-RU" sz="3200" dirty="0"/>
                  <a:t>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𝐾𝑇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?</a:t>
                </a:r>
              </a:p>
            </p:txBody>
          </p:sp>
        </mc:Choice>
        <mc:Fallback xmlns="">
          <p:sp>
            <p:nvSpPr>
              <p:cNvPr id="362501" name="Text Box 5">
                <a:extLst>
                  <a:ext uri="{FF2B5EF4-FFF2-40B4-BE49-F238E27FC236}">
                    <a16:creationId xmlns:a16="http://schemas.microsoft.com/office/drawing/2014/main" id="{F39E6742-FEF3-4710-BFED-E6EF2A2FF7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09600"/>
                <a:ext cx="8763000" cy="2230739"/>
              </a:xfrm>
              <a:prstGeom prst="rect">
                <a:avLst/>
              </a:prstGeom>
              <a:blipFill>
                <a:blip r:embed="rId3"/>
                <a:stretch>
                  <a:fillRect l="-1809" t="-3825" r="-1740" b="-60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2519" name="Text Box 23">
            <a:extLst>
              <a:ext uri="{FF2B5EF4-FFF2-40B4-BE49-F238E27FC236}">
                <a16:creationId xmlns:a16="http://schemas.microsoft.com/office/drawing/2014/main" id="{CF341F5E-EF37-49E2-B212-5DF9EC295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724400"/>
            <a:ext cx="2057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нет</a:t>
            </a:r>
            <a:r>
              <a:rPr lang="ru-RU" altLang="ru-RU" sz="3200"/>
              <a:t>;</a:t>
            </a:r>
          </a:p>
        </p:txBody>
      </p:sp>
      <p:sp>
        <p:nvSpPr>
          <p:cNvPr id="362520" name="Text Box 24">
            <a:extLst>
              <a:ext uri="{FF2B5EF4-FFF2-40B4-BE49-F238E27FC236}">
                <a16:creationId xmlns:a16="http://schemas.microsoft.com/office/drawing/2014/main" id="{62F16F29-A2C4-49C1-8164-67F51A192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181600"/>
            <a:ext cx="2057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нет.</a:t>
            </a:r>
          </a:p>
        </p:txBody>
      </p:sp>
      <p:sp>
        <p:nvSpPr>
          <p:cNvPr id="362521" name="Text Box 25">
            <a:extLst>
              <a:ext uri="{FF2B5EF4-FFF2-40B4-BE49-F238E27FC236}">
                <a16:creationId xmlns:a16="http://schemas.microsoft.com/office/drawing/2014/main" id="{7E50A2F9-F6DD-4D7E-B79D-F60B63715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638800"/>
            <a:ext cx="2057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г) </a:t>
            </a:r>
            <a:r>
              <a:rPr lang="ru-RU" altLang="ru-RU" sz="3200"/>
              <a:t>д</a:t>
            </a:r>
            <a:r>
              <a:rPr lang="ru-RU" altLang="ru-RU" sz="3200">
                <a:cs typeface="Times New Roman" panose="02020603050405020304" pitchFamily="18" charset="0"/>
              </a:rPr>
              <a:t>а</a:t>
            </a:r>
            <a:r>
              <a:rPr lang="ru-RU" altLang="ru-RU" sz="3200"/>
              <a:t>.</a:t>
            </a:r>
          </a:p>
        </p:txBody>
      </p:sp>
      <p:pic>
        <p:nvPicPr>
          <p:cNvPr id="362522" name="Picture 26">
            <a:extLst>
              <a:ext uri="{FF2B5EF4-FFF2-40B4-BE49-F238E27FC236}">
                <a16:creationId xmlns:a16="http://schemas.microsoft.com/office/drawing/2014/main" id="{34B4CE52-B1BD-4713-8656-19EB58AFA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963862"/>
            <a:ext cx="3525838" cy="151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388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2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2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2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499" grpId="0" autoUpdateAnimBg="0"/>
      <p:bldP spid="362519" grpId="0" autoUpdateAnimBg="0"/>
      <p:bldP spid="362520" grpId="0" autoUpdateAnimBg="0"/>
      <p:bldP spid="362521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>
            <a:extLst>
              <a:ext uri="{FF2B5EF4-FFF2-40B4-BE49-F238E27FC236}">
                <a16:creationId xmlns:a16="http://schemas.microsoft.com/office/drawing/2014/main" id="{583C2067-C862-4942-9DD6-BA4D55DA06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358403" name="Text Box 3">
            <a:extLst>
              <a:ext uri="{FF2B5EF4-FFF2-40B4-BE49-F238E27FC236}">
                <a16:creationId xmlns:a16="http://schemas.microsoft.com/office/drawing/2014/main" id="{41596631-DB3E-4DCA-A7A8-5F81933BA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3434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13 см; </a:t>
            </a:r>
          </a:p>
        </p:txBody>
      </p:sp>
      <p:pic>
        <p:nvPicPr>
          <p:cNvPr id="358422" name="Picture 22">
            <a:extLst>
              <a:ext uri="{FF2B5EF4-FFF2-40B4-BE49-F238E27FC236}">
                <a16:creationId xmlns:a16="http://schemas.microsoft.com/office/drawing/2014/main" id="{166D45A7-1C72-47E7-8C9A-285182898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362200"/>
            <a:ext cx="3557588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58425" name="Group 25">
            <a:extLst>
              <a:ext uri="{FF2B5EF4-FFF2-40B4-BE49-F238E27FC236}">
                <a16:creationId xmlns:a16="http://schemas.microsoft.com/office/drawing/2014/main" id="{345B3D44-4AF6-4861-B557-9DD527E7A4B4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4876800"/>
            <a:ext cx="3124200" cy="579438"/>
            <a:chOff x="960" y="3072"/>
            <a:chExt cx="1968" cy="365"/>
          </a:xfrm>
        </p:grpSpPr>
        <p:sp>
          <p:nvSpPr>
            <p:cNvPr id="358423" name="Text Box 23">
              <a:extLst>
                <a:ext uri="{FF2B5EF4-FFF2-40B4-BE49-F238E27FC236}">
                  <a16:creationId xmlns:a16="http://schemas.microsoft.com/office/drawing/2014/main" id="{72E45833-549D-418D-9033-9504294F42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3072"/>
              <a:ext cx="196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б)</a:t>
              </a:r>
              <a:r>
                <a:rPr lang="ru-RU" altLang="ru-RU" sz="3200"/>
                <a:t> 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  <a:r>
                <a:rPr lang="ru-RU" altLang="ru-RU" sz="3200"/>
                <a:t>    </a:t>
              </a:r>
              <a:r>
                <a:rPr lang="ru-RU" altLang="ru-RU" sz="3200">
                  <a:cs typeface="Times New Roman" panose="02020603050405020304" pitchFamily="18" charset="0"/>
                </a:rPr>
                <a:t> см; </a:t>
              </a:r>
              <a:endParaRPr lang="ru-RU" altLang="ru-RU"/>
            </a:p>
          </p:txBody>
        </p:sp>
        <p:graphicFrame>
          <p:nvGraphicFramePr>
            <p:cNvPr id="358424" name="Object 24">
              <a:extLst>
                <a:ext uri="{FF2B5EF4-FFF2-40B4-BE49-F238E27FC236}">
                  <a16:creationId xmlns:a16="http://schemas.microsoft.com/office/drawing/2014/main" id="{C6F518C8-F8F3-465C-B4B1-5B106C9C1EE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48" y="3120"/>
            <a:ext cx="408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" name="Equation" r:id="rId5" imgW="647640" imgH="444240" progId="Equation.DSMT4">
                    <p:embed/>
                  </p:oleObj>
                </mc:Choice>
                <mc:Fallback>
                  <p:oleObj name="Equation" r:id="rId5" imgW="647640" imgH="444240" progId="Equation.DSMT4">
                    <p:embed/>
                    <p:pic>
                      <p:nvPicPr>
                        <p:cNvPr id="358424" name="Object 24">
                          <a:extLst>
                            <a:ext uri="{FF2B5EF4-FFF2-40B4-BE49-F238E27FC236}">
                              <a16:creationId xmlns:a16="http://schemas.microsoft.com/office/drawing/2014/main" id="{C6F518C8-F8F3-465C-B4B1-5B106C9C1EE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3120"/>
                          <a:ext cx="408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58427" name="Group 27">
            <a:extLst>
              <a:ext uri="{FF2B5EF4-FFF2-40B4-BE49-F238E27FC236}">
                <a16:creationId xmlns:a16="http://schemas.microsoft.com/office/drawing/2014/main" id="{6AD2615A-4909-45A2-8CDF-730D799F6DE4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5410200"/>
            <a:ext cx="3124200" cy="579438"/>
            <a:chOff x="1008" y="3408"/>
            <a:chExt cx="1968" cy="365"/>
          </a:xfrm>
        </p:grpSpPr>
        <p:sp>
          <p:nvSpPr>
            <p:cNvPr id="358419" name="Text Box 19">
              <a:extLst>
                <a:ext uri="{FF2B5EF4-FFF2-40B4-BE49-F238E27FC236}">
                  <a16:creationId xmlns:a16="http://schemas.microsoft.com/office/drawing/2014/main" id="{BE197B55-2F12-40BB-BD2B-43B572FFC6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3408"/>
              <a:ext cx="196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в)  </a:t>
              </a:r>
              <a:r>
                <a:rPr lang="ru-RU" altLang="ru-RU" sz="3200"/>
                <a:t>      </a:t>
              </a:r>
              <a:r>
                <a:rPr lang="ru-RU" altLang="ru-RU" sz="3200">
                  <a:cs typeface="Times New Roman" panose="02020603050405020304" pitchFamily="18" charset="0"/>
                </a:rPr>
                <a:t>см. </a:t>
              </a:r>
            </a:p>
          </p:txBody>
        </p:sp>
        <p:graphicFrame>
          <p:nvGraphicFramePr>
            <p:cNvPr id="358426" name="Object 26">
              <a:extLst>
                <a:ext uri="{FF2B5EF4-FFF2-40B4-BE49-F238E27FC236}">
                  <a16:creationId xmlns:a16="http://schemas.microsoft.com/office/drawing/2014/main" id="{A2D22F27-0452-45FB-AB1D-CC63999E247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96" y="3456"/>
            <a:ext cx="416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" name="Equation" r:id="rId7" imgW="660240" imgH="444240" progId="Equation.DSMT4">
                    <p:embed/>
                  </p:oleObj>
                </mc:Choice>
                <mc:Fallback>
                  <p:oleObj name="Equation" r:id="rId7" imgW="660240" imgH="444240" progId="Equation.DSMT4">
                    <p:embed/>
                    <p:pic>
                      <p:nvPicPr>
                        <p:cNvPr id="358426" name="Object 26">
                          <a:extLst>
                            <a:ext uri="{FF2B5EF4-FFF2-40B4-BE49-F238E27FC236}">
                              <a16:creationId xmlns:a16="http://schemas.microsoft.com/office/drawing/2014/main" id="{A2D22F27-0452-45FB-AB1D-CC63999E247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3456"/>
                          <a:ext cx="416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8405" name="Text Box 5">
                <a:extLst>
                  <a:ext uri="{FF2B5EF4-FFF2-40B4-BE49-F238E27FC236}">
                    <a16:creationId xmlns:a16="http://schemas.microsoft.com/office/drawing/2014/main" id="{97BD2AE8-8546-448B-8F60-BC41FC9302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639763"/>
                <a:ext cx="8763000" cy="1633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Основание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AD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трапеции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АВС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D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с прямым углом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равно 12</a:t>
                </a:r>
                <a:r>
                  <a:rPr lang="ru-RU" altLang="ru-RU" sz="3200" b="1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см,</a:t>
                </a:r>
                <a:r>
                  <a:rPr lang="ru-RU" altLang="ru-RU" sz="3200" b="1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АВ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= 5 см, </a:t>
                </a:r>
                <a14:m>
                  <m:oMath xmlns:m="http://schemas.openxmlformats.org/officeDocument/2006/math">
                    <m:r>
                      <a:rPr lang="ru-RU" alt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sz="3200" i="1" dirty="0">
                    <a:cs typeface="Times New Roman" panose="02020603050405020304" pitchFamily="18" charset="0"/>
                  </a:rPr>
                  <a:t>D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= 45°. Найдите длины векторов: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𝐵𝐷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𝐶𝐷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; в)</a:t>
                </a:r>
                <a:r>
                  <a:rPr lang="ru-RU" altLang="ru-RU" sz="32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58405" name="Text Box 5">
                <a:extLst>
                  <a:ext uri="{FF2B5EF4-FFF2-40B4-BE49-F238E27FC236}">
                    <a16:creationId xmlns:a16="http://schemas.microsoft.com/office/drawing/2014/main" id="{97BD2AE8-8546-448B-8F60-BC41FC9302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39763"/>
                <a:ext cx="8763000" cy="1633538"/>
              </a:xfrm>
              <a:prstGeom prst="rect">
                <a:avLst/>
              </a:prstGeom>
              <a:blipFill>
                <a:blip r:embed="rId9"/>
                <a:stretch>
                  <a:fillRect l="-1809" t="-5224" r="-1740" b="-111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8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8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58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3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>
            <a:extLst>
              <a:ext uri="{FF2B5EF4-FFF2-40B4-BE49-F238E27FC236}">
                <a16:creationId xmlns:a16="http://schemas.microsoft.com/office/drawing/2014/main" id="{37A20E25-66EF-479B-A1FE-8A3DADD798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495619" name="Text Box 3">
            <a:extLst>
              <a:ext uri="{FF2B5EF4-FFF2-40B4-BE49-F238E27FC236}">
                <a16:creationId xmlns:a16="http://schemas.microsoft.com/office/drawing/2014/main" id="{A2C90D61-04BF-4650-B81F-64B18A3CA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Сколько различных векторов задают стороны правильного шестиугольника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ABCDEF</a:t>
            </a:r>
            <a:r>
              <a:rPr lang="ru-RU" sz="2800" dirty="0">
                <a:ea typeface="Times New Roman" panose="02020603050405020304" pitchFamily="18" charset="0"/>
              </a:rPr>
              <a:t>?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495620" name="Text Box 4">
            <a:extLst>
              <a:ext uri="{FF2B5EF4-FFF2-40B4-BE49-F238E27FC236}">
                <a16:creationId xmlns:a16="http://schemas.microsoft.com/office/drawing/2014/main" id="{254F41C7-BCFC-4FF7-A73A-3CCE2EB8C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445224"/>
            <a:ext cx="739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6 векторов</a:t>
            </a:r>
            <a:r>
              <a:rPr lang="ru-RU" altLang="ru-RU" sz="3200" dirty="0"/>
              <a:t>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800D68F-C45B-42FF-867E-86F886C06A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1698" y="1844824"/>
            <a:ext cx="3340603" cy="2930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12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5620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>
            <a:extLst>
              <a:ext uri="{FF2B5EF4-FFF2-40B4-BE49-F238E27FC236}">
                <a16:creationId xmlns:a16="http://schemas.microsoft.com/office/drawing/2014/main" id="{37A20E25-66EF-479B-A1FE-8A3DADD798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5619" name="Text Box 3">
                <a:extLst>
                  <a:ext uri="{FF2B5EF4-FFF2-40B4-BE49-F238E27FC236}">
                    <a16:creationId xmlns:a16="http://schemas.microsoft.com/office/drawing/2014/main" id="{A2C90D61-04BF-4650-B81F-64B18A3CAE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609600"/>
                <a:ext cx="8686800" cy="1009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Для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правильного шестиугольника </a:t>
                </a:r>
                <a:r>
                  <a:rPr lang="en-US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ABCDEF </a:t>
                </a:r>
                <a:r>
                  <a:rPr lang="ru-RU" sz="2800" dirty="0">
                    <a:ea typeface="Times New Roman" panose="02020603050405020304" pitchFamily="18" charset="0"/>
                  </a:rPr>
                  <a:t>укажите взаимное расположение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sz="2800" i="1" dirty="0">
                    <a:ea typeface="Times New Roman" panose="02020603050405020304" pitchFamily="18" charset="0"/>
                  </a:rPr>
                  <a:t> </a:t>
                </a:r>
                <a:r>
                  <a:rPr lang="ru-RU" sz="2800" dirty="0">
                    <a:ea typeface="Times New Roman" panose="02020603050405020304" pitchFamily="18" charset="0"/>
                  </a:rPr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𝐶𝐹</m:t>
                        </m:r>
                      </m:e>
                    </m:acc>
                  </m:oMath>
                </a14:m>
                <a:r>
                  <a:rPr lang="en-US" sz="2800" i="1" dirty="0">
                    <a:ea typeface="Times New Roman" panose="02020603050405020304" pitchFamily="18" charset="0"/>
                  </a:rPr>
                  <a:t>. 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5619" name="Text Box 3">
                <a:extLst>
                  <a:ext uri="{FF2B5EF4-FFF2-40B4-BE49-F238E27FC236}">
                    <a16:creationId xmlns:a16="http://schemas.microsoft.com/office/drawing/2014/main" id="{A2C90D61-04BF-4650-B81F-64B18A3CAE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09600"/>
                <a:ext cx="8686800" cy="1009187"/>
              </a:xfrm>
              <a:prstGeom prst="rect">
                <a:avLst/>
              </a:prstGeom>
              <a:blipFill>
                <a:blip r:embed="rId3"/>
                <a:stretch>
                  <a:fillRect l="-1474" t="-6024" r="-1404" b="-156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5620" name="Text Box 4">
            <a:extLst>
              <a:ext uri="{FF2B5EF4-FFF2-40B4-BE49-F238E27FC236}">
                <a16:creationId xmlns:a16="http://schemas.microsoft.com/office/drawing/2014/main" id="{254F41C7-BCFC-4FF7-A73A-3CCE2EB8C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517232"/>
            <a:ext cx="82703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Противоположно направленные</a:t>
            </a:r>
            <a:r>
              <a:rPr lang="ru-RU" altLang="ru-RU" sz="3200" dirty="0"/>
              <a:t>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0F90F34-A531-45CB-969B-567E25D922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9129" y="2075987"/>
            <a:ext cx="3365451" cy="2865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16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5620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>
            <a:extLst>
              <a:ext uri="{FF2B5EF4-FFF2-40B4-BE49-F238E27FC236}">
                <a16:creationId xmlns:a16="http://schemas.microsoft.com/office/drawing/2014/main" id="{37A20E25-66EF-479B-A1FE-8A3DADD798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5619" name="Text Box 3">
                <a:extLst>
                  <a:ext uri="{FF2B5EF4-FFF2-40B4-BE49-F238E27FC236}">
                    <a16:creationId xmlns:a16="http://schemas.microsoft.com/office/drawing/2014/main" id="{A2C90D61-04BF-4650-B81F-64B18A3CAE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609600"/>
                <a:ext cx="8686800" cy="15016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Для правильного шестиугольника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ABCDEF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, стороны которого равны 1,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и точки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O 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пересечения его диагоналей найдите длину вектора: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𝑂𝐹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𝐵𝐸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5619" name="Text Box 3">
                <a:extLst>
                  <a:ext uri="{FF2B5EF4-FFF2-40B4-BE49-F238E27FC236}">
                    <a16:creationId xmlns:a16="http://schemas.microsoft.com/office/drawing/2014/main" id="{A2C90D61-04BF-4650-B81F-64B18A3CAE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09600"/>
                <a:ext cx="8686800" cy="1501630"/>
              </a:xfrm>
              <a:prstGeom prst="rect">
                <a:avLst/>
              </a:prstGeom>
              <a:blipFill>
                <a:blip r:embed="rId3"/>
                <a:stretch>
                  <a:fillRect l="-1474" t="-813" r="-1404" b="-105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5620" name="Text Box 4">
            <a:extLst>
              <a:ext uri="{FF2B5EF4-FFF2-40B4-BE49-F238E27FC236}">
                <a16:creationId xmlns:a16="http://schemas.microsoft.com/office/drawing/2014/main" id="{254F41C7-BCFC-4FF7-A73A-3CCE2EB8C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680701"/>
            <a:ext cx="739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а) 1; б) 2.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E215E14-4245-403E-BAFD-24C4A9CC4C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5330" y="2391972"/>
            <a:ext cx="3599562" cy="290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47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5620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57B58904-97D2-48E0-9BC4-34C38FA5E3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0931" name="Text Box 3">
                <a:extLst>
                  <a:ext uri="{FF2B5EF4-FFF2-40B4-BE49-F238E27FC236}">
                    <a16:creationId xmlns:a16="http://schemas.microsoft.com/office/drawing/2014/main" id="{706D4DC1-634D-4004-B664-A7D4C95845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641821"/>
                <a:ext cx="86868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dirty="0"/>
                  <a:t> </a:t>
                </a:r>
                <a:r>
                  <a:rPr lang="ru-RU" sz="2800" dirty="0"/>
                  <a:t>Докажите, что если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𝐷𝐶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,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то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𝐴𝐷</m:t>
                        </m:r>
                      </m:e>
                    </m:acc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0931" name="Text Box 3">
                <a:extLst>
                  <a:ext uri="{FF2B5EF4-FFF2-40B4-BE49-F238E27FC236}">
                    <a16:creationId xmlns:a16="http://schemas.microsoft.com/office/drawing/2014/main" id="{706D4DC1-634D-4004-B664-A7D4C95845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41821"/>
                <a:ext cx="8686800" cy="584775"/>
              </a:xfrm>
              <a:prstGeom prst="rect">
                <a:avLst/>
              </a:prstGeom>
              <a:blipFill>
                <a:blip r:embed="rId3"/>
                <a:stretch>
                  <a:fillRect t="-1042" b="-2708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0932" name="Text Box 4">
                <a:extLst>
                  <a:ext uri="{FF2B5EF4-FFF2-40B4-BE49-F238E27FC236}">
                    <a16:creationId xmlns:a16="http://schemas.microsoft.com/office/drawing/2014/main" id="{348D1633-1C7E-46C0-94FF-177F79736A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223376"/>
                <a:ext cx="9144000" cy="34406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Решение.</a:t>
                </a:r>
                <a:r>
                  <a:rPr lang="ru-RU" altLang="ru-RU" sz="2800" dirty="0">
                    <a:solidFill>
                      <a:schemeClr val="accent1"/>
                    </a:solidFill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Рассмотрим случай, когда точки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D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не принадлежат одной прямой.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Стороны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и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CD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четырёхугольника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ABCD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равны и параллельны. Следовательно, этот четырёхугольник - параллелограмм. Значит,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𝐴𝐷</m:t>
                        </m:r>
                      </m:e>
                    </m:acc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𝐵𝐶</m:t>
                        </m:r>
                      </m:e>
                    </m:acc>
                    <m:r>
                      <a:rPr lang="ru-RU" altLang="ru-RU" sz="2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ru-RU" altLang="ru-RU" sz="2800" dirty="0">
                  <a:cs typeface="Times New Roman" panose="02020603050405020304" pitchFamily="18" charset="0"/>
                </a:endParaRPr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Случай, когда точки лежат на одной прямой рассмотрите самостоятельно.</a:t>
                </a:r>
              </a:p>
            </p:txBody>
          </p:sp>
        </mc:Choice>
        <mc:Fallback xmlns="">
          <p:sp>
            <p:nvSpPr>
              <p:cNvPr id="380932" name="Text Box 4">
                <a:extLst>
                  <a:ext uri="{FF2B5EF4-FFF2-40B4-BE49-F238E27FC236}">
                    <a16:creationId xmlns:a16="http://schemas.microsoft.com/office/drawing/2014/main" id="{348D1633-1C7E-46C0-94FF-177F79736A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223376"/>
                <a:ext cx="9144000" cy="3440622"/>
              </a:xfrm>
              <a:prstGeom prst="rect">
                <a:avLst/>
              </a:prstGeom>
              <a:blipFill>
                <a:blip r:embed="rId4"/>
                <a:stretch>
                  <a:fillRect l="-1333" t="-532" r="-1333" b="-40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4EEF5406-8C14-4EA4-B343-EC6A6F16E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71223"/>
            <a:ext cx="3313113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111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57B58904-97D2-48E0-9BC4-34C38FA5E3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0931" name="Text Box 3">
                <a:extLst>
                  <a:ext uri="{FF2B5EF4-FFF2-40B4-BE49-F238E27FC236}">
                    <a16:creationId xmlns:a16="http://schemas.microsoft.com/office/drawing/2014/main" id="{706D4DC1-634D-4004-B664-A7D4C95845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762000"/>
                <a:ext cx="8686800" cy="1009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Определите вид четырехугольника </a:t>
                </a:r>
                <a:r>
                  <a:rPr lang="ru-RU" sz="2800" i="1" dirty="0"/>
                  <a:t>АВС</a:t>
                </a:r>
                <a:r>
                  <a:rPr lang="en-US" sz="2800" i="1" dirty="0"/>
                  <a:t>D</a:t>
                </a:r>
                <a:r>
                  <a:rPr lang="ru-RU" sz="2800" dirty="0"/>
                  <a:t>, если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𝐷𝐶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и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2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|=|</m:t>
                    </m:r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𝐵𝐶</m:t>
                        </m:r>
                      </m:e>
                    </m:acc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0931" name="Text Box 3">
                <a:extLst>
                  <a:ext uri="{FF2B5EF4-FFF2-40B4-BE49-F238E27FC236}">
                    <a16:creationId xmlns:a16="http://schemas.microsoft.com/office/drawing/2014/main" id="{706D4DC1-634D-4004-B664-A7D4C95845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762000"/>
                <a:ext cx="8686800" cy="1009187"/>
              </a:xfrm>
              <a:prstGeom prst="rect">
                <a:avLst/>
              </a:prstGeom>
              <a:blipFill>
                <a:blip r:embed="rId3"/>
                <a:stretch>
                  <a:fillRect t="-6024" r="-1404" b="-156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0932" name="Text Box 4">
            <a:extLst>
              <a:ext uri="{FF2B5EF4-FFF2-40B4-BE49-F238E27FC236}">
                <a16:creationId xmlns:a16="http://schemas.microsoft.com/office/drawing/2014/main" id="{348D1633-1C7E-46C0-94FF-177F79736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42" y="344335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Ромб. </a:t>
            </a:r>
          </a:p>
        </p:txBody>
      </p:sp>
    </p:spTree>
    <p:extLst>
      <p:ext uri="{BB962C8B-B14F-4D97-AF65-F5344CB8AC3E}">
        <p14:creationId xmlns:p14="http://schemas.microsoft.com/office/powerpoint/2010/main" val="374842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57B58904-97D2-48E0-9BC4-34C38FA5E3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0931" name="Text Box 3">
                <a:extLst>
                  <a:ext uri="{FF2B5EF4-FFF2-40B4-BE49-F238E27FC236}">
                    <a16:creationId xmlns:a16="http://schemas.microsoft.com/office/drawing/2014/main" id="{706D4DC1-634D-4004-B664-A7D4C95845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762000"/>
                <a:ext cx="8686800" cy="1009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Определите вид четырехугольника </a:t>
                </a:r>
                <a:r>
                  <a:rPr lang="ru-RU" sz="2800" i="1" dirty="0"/>
                  <a:t>АВС</a:t>
                </a:r>
                <a:r>
                  <a:rPr lang="en-US" sz="2800" i="1" dirty="0"/>
                  <a:t>D</a:t>
                </a:r>
                <a:r>
                  <a:rPr lang="ru-RU" sz="2800" dirty="0"/>
                  <a:t>, если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𝐷𝐶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и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2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𝐴𝐶</m:t>
                        </m:r>
                      </m:e>
                    </m:acc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|=|</m:t>
                    </m:r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𝐵𝐷</m:t>
                        </m:r>
                      </m:e>
                    </m:acc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0931" name="Text Box 3">
                <a:extLst>
                  <a:ext uri="{FF2B5EF4-FFF2-40B4-BE49-F238E27FC236}">
                    <a16:creationId xmlns:a16="http://schemas.microsoft.com/office/drawing/2014/main" id="{706D4DC1-634D-4004-B664-A7D4C95845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762000"/>
                <a:ext cx="8686800" cy="1009187"/>
              </a:xfrm>
              <a:prstGeom prst="rect">
                <a:avLst/>
              </a:prstGeom>
              <a:blipFill>
                <a:blip r:embed="rId3"/>
                <a:stretch>
                  <a:fillRect t="-6024" r="-1404" b="-156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0932" name="Text Box 4">
            <a:extLst>
              <a:ext uri="{FF2B5EF4-FFF2-40B4-BE49-F238E27FC236}">
                <a16:creationId xmlns:a16="http://schemas.microsoft.com/office/drawing/2014/main" id="{348D1633-1C7E-46C0-94FF-177F79736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42" y="344335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Прямоугольник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0234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>
            <a:extLst>
              <a:ext uri="{FF2B5EF4-FFF2-40B4-BE49-F238E27FC236}">
                <a16:creationId xmlns:a16="http://schemas.microsoft.com/office/drawing/2014/main" id="{37A20E25-66EF-479B-A1FE-8A3DADD798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495619" name="Text Box 3">
            <a:extLst>
              <a:ext uri="{FF2B5EF4-FFF2-40B4-BE49-F238E27FC236}">
                <a16:creationId xmlns:a16="http://schemas.microsoft.com/office/drawing/2014/main" id="{A2C90D61-04BF-4650-B81F-64B18A3CA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Сколько различных векторов задают стороны правильного восьмиугольника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ABCDEFGH</a:t>
            </a:r>
            <a:r>
              <a:rPr lang="ru-RU" sz="2800" dirty="0">
                <a:ea typeface="Times New Roman" panose="02020603050405020304" pitchFamily="18" charset="0"/>
              </a:rPr>
              <a:t>?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495620" name="Text Box 4">
            <a:extLst>
              <a:ext uri="{FF2B5EF4-FFF2-40B4-BE49-F238E27FC236}">
                <a16:creationId xmlns:a16="http://schemas.microsoft.com/office/drawing/2014/main" id="{254F41C7-BCFC-4FF7-A73A-3CCE2EB8C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805264"/>
            <a:ext cx="739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en-US" altLang="ru-RU" sz="3200" dirty="0">
                <a:cs typeface="Times New Roman" panose="02020603050405020304" pitchFamily="18" charset="0"/>
              </a:rPr>
              <a:t>8</a:t>
            </a:r>
            <a:r>
              <a:rPr lang="ru-RU" altLang="ru-RU" sz="3200" dirty="0">
                <a:cs typeface="Times New Roman" panose="02020603050405020304" pitchFamily="18" charset="0"/>
              </a:rPr>
              <a:t> векторов</a:t>
            </a:r>
            <a:r>
              <a:rPr lang="ru-RU" altLang="ru-RU" sz="3200" dirty="0"/>
              <a:t>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133BE52-5840-4400-A0F6-46446C6934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1916832"/>
            <a:ext cx="3345656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78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562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64899" name="Text Box 2051">
                <a:extLst>
                  <a:ext uri="{FF2B5EF4-FFF2-40B4-BE49-F238E27FC236}">
                    <a16:creationId xmlns:a16="http://schemas.microsoft.com/office/drawing/2014/main" id="{8D889593-2048-4A1C-B796-0D8B5BDA9F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-28527"/>
                <a:ext cx="9144000" cy="36273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Два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,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лежащие на одной прямой, называются</a:t>
                </a:r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одинаково направленными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если один из лучей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или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'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'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содержится в другом. В противном случае они называются</a:t>
                </a:r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противоположно направленными.</a:t>
                </a:r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Два вектора, не лежащие на одной прямой, называются одинаково (противоположно) направленными, если они лежат на параллельных прямых по одну сторону (по разные стороны) от прямой, соединяющей их начала.</a:t>
                </a:r>
              </a:p>
            </p:txBody>
          </p:sp>
        </mc:Choice>
        <mc:Fallback xmlns="">
          <p:sp>
            <p:nvSpPr>
              <p:cNvPr id="464899" name="Text Box 2051">
                <a:extLst>
                  <a:ext uri="{FF2B5EF4-FFF2-40B4-BE49-F238E27FC236}">
                    <a16:creationId xmlns:a16="http://schemas.microsoft.com/office/drawing/2014/main" id="{8D889593-2048-4A1C-B796-0D8B5BDA9F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-28527"/>
                <a:ext cx="9144000" cy="3627340"/>
              </a:xfrm>
              <a:prstGeom prst="rect">
                <a:avLst/>
              </a:prstGeom>
              <a:blipFill>
                <a:blip r:embed="rId3"/>
                <a:stretch>
                  <a:fillRect l="-1333" r="-1333" b="-386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64915" name="Picture 2067">
            <a:extLst>
              <a:ext uri="{FF2B5EF4-FFF2-40B4-BE49-F238E27FC236}">
                <a16:creationId xmlns:a16="http://schemas.microsoft.com/office/drawing/2014/main" id="{97C78ED3-4055-45D0-8FFE-A01CBCB3FC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861048"/>
            <a:ext cx="6272213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>
            <a:extLst>
              <a:ext uri="{FF2B5EF4-FFF2-40B4-BE49-F238E27FC236}">
                <a16:creationId xmlns:a16="http://schemas.microsoft.com/office/drawing/2014/main" id="{37A20E25-66EF-479B-A1FE-8A3DADD798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5619" name="Text Box 3">
                <a:extLst>
                  <a:ext uri="{FF2B5EF4-FFF2-40B4-BE49-F238E27FC236}">
                    <a16:creationId xmlns:a16="http://schemas.microsoft.com/office/drawing/2014/main" id="{A2C90D61-04BF-4650-B81F-64B18A3CAE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609600"/>
                <a:ext cx="8686800" cy="1009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Д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ля правильного восьмиугольника </a:t>
                </a:r>
                <a:r>
                  <a:rPr lang="en-US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ABCDEFGH</a:t>
                </a:r>
                <a:r>
                  <a:rPr lang="ru-RU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2800" dirty="0">
                    <a:ea typeface="Times New Roman" panose="02020603050405020304" pitchFamily="18" charset="0"/>
                  </a:rPr>
                  <a:t>укажите взаимное расположение векторов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en-US" sz="2800" i="1" dirty="0">
                    <a:ea typeface="Times New Roman" panose="02020603050405020304" pitchFamily="18" charset="0"/>
                  </a:rPr>
                  <a:t> </a:t>
                </a:r>
                <a:r>
                  <a:rPr lang="ru-RU" sz="2800" dirty="0">
                    <a:ea typeface="Times New Roman" panose="02020603050405020304" pitchFamily="18" charset="0"/>
                  </a:rPr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𝐻𝐸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95619" name="Text Box 3">
                <a:extLst>
                  <a:ext uri="{FF2B5EF4-FFF2-40B4-BE49-F238E27FC236}">
                    <a16:creationId xmlns:a16="http://schemas.microsoft.com/office/drawing/2014/main" id="{A2C90D61-04BF-4650-B81F-64B18A3CAE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09600"/>
                <a:ext cx="8686800" cy="1009187"/>
              </a:xfrm>
              <a:prstGeom prst="rect">
                <a:avLst/>
              </a:prstGeom>
              <a:blipFill>
                <a:blip r:embed="rId3"/>
                <a:stretch>
                  <a:fillRect l="-1474" t="-6024" r="-1404" b="-156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5620" name="Text Box 4">
            <a:extLst>
              <a:ext uri="{FF2B5EF4-FFF2-40B4-BE49-F238E27FC236}">
                <a16:creationId xmlns:a16="http://schemas.microsoft.com/office/drawing/2014/main" id="{254F41C7-BCFC-4FF7-A73A-3CCE2EB8C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877272"/>
            <a:ext cx="7391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Одинаково направленные.</a:t>
            </a:r>
            <a:endParaRPr lang="ru-RU" altLang="ru-RU" sz="32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F427855-E583-4EBB-9E31-2E85EF6943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3847" y="2047234"/>
            <a:ext cx="3079317" cy="310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02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5620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57B58904-97D2-48E0-9BC4-34C38FA5E3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6464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0931" name="Text Box 3">
                <a:extLst>
                  <a:ext uri="{FF2B5EF4-FFF2-40B4-BE49-F238E27FC236}">
                    <a16:creationId xmlns:a16="http://schemas.microsoft.com/office/drawing/2014/main" id="{706D4DC1-634D-4004-B664-A7D4C95845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476672"/>
                <a:ext cx="8686800" cy="1009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Докажите, что если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𝐶𝐷</m:t>
                        </m:r>
                      </m:e>
                    </m:acc>
                  </m:oMath>
                </a14:m>
                <a:r>
                  <a:rPr lang="ru-RU" sz="2800" dirty="0"/>
                  <a:t> равны, то середины отрезков </a:t>
                </a:r>
                <a:r>
                  <a:rPr lang="en-US" sz="2800" i="1" dirty="0"/>
                  <a:t>AD</a:t>
                </a:r>
                <a:r>
                  <a:rPr lang="ru-RU" sz="2800" dirty="0"/>
                  <a:t> и </a:t>
                </a:r>
                <a:r>
                  <a:rPr lang="ru-RU" sz="2800" i="1" dirty="0"/>
                  <a:t>ВС</a:t>
                </a:r>
                <a:r>
                  <a:rPr lang="ru-RU" sz="2800" dirty="0"/>
                  <a:t> совпадают. 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0931" name="Text Box 3">
                <a:extLst>
                  <a:ext uri="{FF2B5EF4-FFF2-40B4-BE49-F238E27FC236}">
                    <a16:creationId xmlns:a16="http://schemas.microsoft.com/office/drawing/2014/main" id="{706D4DC1-634D-4004-B664-A7D4C95845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476672"/>
                <a:ext cx="8686800" cy="1009187"/>
              </a:xfrm>
              <a:prstGeom prst="rect">
                <a:avLst/>
              </a:prstGeom>
              <a:blipFill>
                <a:blip r:embed="rId3"/>
                <a:stretch>
                  <a:fillRect l="-1474" t="-602" r="-1404" b="-156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4">
                <a:extLst>
                  <a:ext uri="{FF2B5EF4-FFF2-40B4-BE49-F238E27FC236}">
                    <a16:creationId xmlns:a16="http://schemas.microsoft.com/office/drawing/2014/main" id="{7BA31471-E98C-485C-A5E2-D8590A47A1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933056"/>
                <a:ext cx="9144000" cy="28007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en-US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Решение.</a:t>
                </a:r>
                <a:r>
                  <a:rPr lang="ru-RU" altLang="ru-RU" dirty="0">
                    <a:solidFill>
                      <a:schemeClr val="accent1"/>
                    </a:solidFill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Рассмотрим случай, когда точки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C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D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не принадлежат одной прямой.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Стороны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AB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CD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четырёхугольника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ABDC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равны и параллельны. Следовательно, этот четырёхугольник - параллелограмм. Отрезки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AD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BC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являются его диагоналями. Значит,</a:t>
                </a:r>
                <a14:m>
                  <m:oMath xmlns:m="http://schemas.openxmlformats.org/officeDocument/2006/math">
                    <m:r>
                      <a:rPr lang="ru-RU" altLang="ru-RU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их середины совпадают.</a:t>
                </a:r>
              </a:p>
              <a:p>
                <a:pPr algn="just">
                  <a:spcBef>
                    <a:spcPts val="0"/>
                  </a:spcBef>
                </a:pPr>
                <a:r>
                  <a:rPr lang="ru-RU" altLang="ru-RU" dirty="0">
                    <a:cs typeface="Times New Roman" panose="02020603050405020304" pitchFamily="18" charset="0"/>
                  </a:rPr>
                  <a:t>	Случай, когда точки лежат на одной прямой рассмотрите самостоятельно.</a:t>
                </a:r>
              </a:p>
            </p:txBody>
          </p:sp>
        </mc:Choice>
        <mc:Fallback xmlns="">
          <p:sp>
            <p:nvSpPr>
              <p:cNvPr id="5" name="Text Box 4">
                <a:extLst>
                  <a:ext uri="{FF2B5EF4-FFF2-40B4-BE49-F238E27FC236}">
                    <a16:creationId xmlns:a16="http://schemas.microsoft.com/office/drawing/2014/main" id="{7BA31471-E98C-485C-A5E2-D8590A47A1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933056"/>
                <a:ext cx="9144000" cy="2800767"/>
              </a:xfrm>
              <a:prstGeom prst="rect">
                <a:avLst/>
              </a:prstGeom>
              <a:blipFill>
                <a:blip r:embed="rId4"/>
                <a:stretch>
                  <a:fillRect l="-1000" r="-1000" b="-391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CD7B099-CC11-4597-BA03-CF21E226BF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11760" y="1628800"/>
            <a:ext cx="3984842" cy="222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>
            <a:extLst>
              <a:ext uri="{FF2B5EF4-FFF2-40B4-BE49-F238E27FC236}">
                <a16:creationId xmlns:a16="http://schemas.microsoft.com/office/drawing/2014/main" id="{1CE17657-FD04-4137-82CB-9347C55484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5334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Векторы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1288" name="Text Box 8">
                <a:extLst>
                  <a:ext uri="{FF2B5EF4-FFF2-40B4-BE49-F238E27FC236}">
                    <a16:creationId xmlns:a16="http://schemas.microsoft.com/office/drawing/2014/main" id="{829D1414-B3EF-4007-82FD-63064EDD59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85800"/>
                <a:ext cx="9144000" cy="16958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Длиной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, или</a:t>
                </a:r>
                <a:r>
                  <a:rPr lang="ru-RU" altLang="ru-RU" sz="32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32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модулем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, вектора называется длина соответствующего отрезка. Длина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 обозначается </a:t>
                </a:r>
                <a14:m>
                  <m:oMath xmlns:m="http://schemas.openxmlformats.org/officeDocument/2006/math">
                    <m:r>
                      <a:rPr lang="en-US" altLang="ru-RU" sz="32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ru-RU" sz="32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 .</a:t>
                </a:r>
                <a:endParaRPr lang="ru-RU" altLang="ru-RU" sz="3200" dirty="0"/>
              </a:p>
            </p:txBody>
          </p:sp>
        </mc:Choice>
        <mc:Fallback xmlns="">
          <p:sp>
            <p:nvSpPr>
              <p:cNvPr id="481288" name="Text Box 8">
                <a:extLst>
                  <a:ext uri="{FF2B5EF4-FFF2-40B4-BE49-F238E27FC236}">
                    <a16:creationId xmlns:a16="http://schemas.microsoft.com/office/drawing/2014/main" id="{829D1414-B3EF-4007-82FD-63064EDD5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85800"/>
                <a:ext cx="9144000" cy="1695849"/>
              </a:xfrm>
              <a:prstGeom prst="rect">
                <a:avLst/>
              </a:prstGeom>
              <a:blipFill>
                <a:blip r:embed="rId3"/>
                <a:stretch>
                  <a:fillRect l="-1667" t="-5036" r="-1667" b="-683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1295" name="Text Box 15">
            <a:extLst>
              <a:ext uri="{FF2B5EF4-FFF2-40B4-BE49-F238E27FC236}">
                <a16:creationId xmlns:a16="http://schemas.microsoft.com/office/drawing/2014/main" id="{E2537C2F-35DB-439F-8C31-5FABA19DA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78122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Два вектора называются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равными</a:t>
            </a:r>
            <a:r>
              <a:rPr lang="ru-RU" altLang="ru-RU" sz="3200" dirty="0">
                <a:cs typeface="Times New Roman" panose="02020603050405020304" pitchFamily="18" charset="0"/>
              </a:rPr>
              <a:t>, если они имеют одинаковое направление и равные длины.</a:t>
            </a:r>
            <a:endParaRPr lang="ru-RU" altLang="ru-RU" sz="3200" dirty="0"/>
          </a:p>
        </p:txBody>
      </p:sp>
      <p:sp>
        <p:nvSpPr>
          <p:cNvPr id="481296" name="Text Box 16">
            <a:extLst>
              <a:ext uri="{FF2B5EF4-FFF2-40B4-BE49-F238E27FC236}">
                <a16:creationId xmlns:a16="http://schemas.microsoft.com/office/drawing/2014/main" id="{6A006B92-35C0-4C9E-BB5A-4301508CF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2" y="3136612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Длина считается равной нулю.</a:t>
            </a:r>
            <a:endParaRPr lang="ru-RU" altLang="ru-RU" sz="3200" dirty="0"/>
          </a:p>
        </p:txBody>
      </p:sp>
      <p:sp>
        <p:nvSpPr>
          <p:cNvPr id="7" name="Text Box 2051">
            <a:extLst>
              <a:ext uri="{FF2B5EF4-FFF2-40B4-BE49-F238E27FC236}">
                <a16:creationId xmlns:a16="http://schemas.microsoft.com/office/drawing/2014/main" id="{2D35C4CF-3CF7-409C-AA8D-F583BE0B8C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70444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 Все нулевые векторы считаются равными между собой.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9" name="Text Box 1027">
            <a:extLst>
              <a:ext uri="{FF2B5EF4-FFF2-40B4-BE49-F238E27FC236}">
                <a16:creationId xmlns:a16="http://schemas.microsoft.com/office/drawing/2014/main" id="{C1EB0ACA-5112-47F5-9F3E-07070E35D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Векторы можно изображать в программе </a:t>
            </a:r>
            <a:r>
              <a:rPr lang="en-US" altLang="ru-RU" sz="2800" dirty="0">
                <a:cs typeface="Times New Roman" panose="02020603050405020304" pitchFamily="18" charset="0"/>
              </a:rPr>
              <a:t>GeoGebra.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этого нужно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выбрать инструмент  «Вектор», указать начало и конец вектора. После этого на полотне появится искомый вектор. С помощью инструмента «Расстояние или длина» можно найти длину этого вектора.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B9FB7B8-6477-41F2-9737-6D59CC7018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6241" y="2348880"/>
            <a:ext cx="5471517" cy="412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727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9" name="Text Box 1027">
            <a:extLst>
              <a:ext uri="{FF2B5EF4-FFF2-40B4-BE49-F238E27FC236}">
                <a16:creationId xmlns:a16="http://schemas.microsoft.com/office/drawing/2014/main" id="{C1EB0ACA-5112-47F5-9F3E-07070E35D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 помощью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инструмента  «Отложить вектор» можно откладывать данный вектор от данной точки.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E18D162-90C2-4B6E-9CB2-051665B70C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1229182"/>
            <a:ext cx="5831557" cy="4399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087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>
            <a:extLst>
              <a:ext uri="{FF2B5EF4-FFF2-40B4-BE49-F238E27FC236}">
                <a16:creationId xmlns:a16="http://schemas.microsoft.com/office/drawing/2014/main" id="{8226F22C-4D75-4CB1-A666-127E3843BD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389123" name="Text Box 3">
            <a:extLst>
              <a:ext uri="{FF2B5EF4-FFF2-40B4-BE49-F238E27FC236}">
                <a16:creationId xmlns:a16="http://schemas.microsoft.com/office/drawing/2014/main" id="{C31C81D6-10A7-44F2-9DDE-EF4A8A064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Что называется вектором?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89124" name="Text Box 4">
            <a:extLst>
              <a:ext uri="{FF2B5EF4-FFF2-40B4-BE49-F238E27FC236}">
                <a16:creationId xmlns:a16="http://schemas.microsoft.com/office/drawing/2014/main" id="{9E4D7638-7005-48E9-A9A8-F5E2C1114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Вектором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называется направленный отрезок, т. е. отрезок, в котором указаны его начало и конец.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B9144B43-1B99-42C4-A9A8-7FB08C6B35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417795" name="Text Box 3">
            <a:extLst>
              <a:ext uri="{FF2B5EF4-FFF2-40B4-BE49-F238E27FC236}">
                <a16:creationId xmlns:a16="http://schemas.microsoft.com/office/drawing/2014/main" id="{98E8370D-79D1-48A7-A514-8711F8D68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Как</a:t>
            </a:r>
            <a:r>
              <a:rPr lang="ru-RU" altLang="ru-RU" sz="3200"/>
              <a:t> обозначается вектор?</a:t>
            </a:r>
            <a:endParaRPr lang="en-US" altLang="ru-RU" sz="32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7796" name="Text Box 4">
                <a:extLst>
                  <a:ext uri="{FF2B5EF4-FFF2-40B4-BE49-F238E27FC236}">
                    <a16:creationId xmlns:a16="http://schemas.microsoft.com/office/drawing/2014/main" id="{4A6FDEF2-8EF9-4532-8C31-B454E4E647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2362201"/>
                <a:ext cx="8991600" cy="20657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ru-RU" altLang="ru-RU" sz="3200" dirty="0">
                    <a:solidFill>
                      <a:schemeClr val="accent1"/>
                    </a:solidFill>
                  </a:rPr>
                  <a:t>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Вектор с началом в точке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и концом в точке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В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обозначается</a:t>
                </a:r>
                <a:r>
                  <a:rPr lang="ru-RU" altLang="ru-RU" sz="32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altLang="ru-RU" sz="3200" dirty="0"/>
                  <a:t>.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Векторы обозначаются также и одной строчной латинской буквой со стрелкой над ней. Например,</a:t>
                </a:r>
                <a:r>
                  <a:rPr lang="ru-RU" altLang="ru-RU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altLang="ru-RU" sz="2800" dirty="0"/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и т.д.</a:t>
                </a:r>
              </a:p>
            </p:txBody>
          </p:sp>
        </mc:Choice>
        <mc:Fallback xmlns="">
          <p:sp>
            <p:nvSpPr>
              <p:cNvPr id="417796" name="Text Box 4">
                <a:extLst>
                  <a:ext uri="{FF2B5EF4-FFF2-40B4-BE49-F238E27FC236}">
                    <a16:creationId xmlns:a16="http://schemas.microsoft.com/office/drawing/2014/main" id="{4A6FDEF2-8EF9-4532-8C31-B454E4E647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2362201"/>
                <a:ext cx="8991600" cy="2065758"/>
              </a:xfrm>
              <a:prstGeom prst="rect">
                <a:avLst/>
              </a:prstGeom>
              <a:blipFill>
                <a:blip r:embed="rId3"/>
                <a:stretch>
                  <a:fillRect l="-1695" t="-4142" r="-1695" b="-739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>
            <a:extLst>
              <a:ext uri="{FF2B5EF4-FFF2-40B4-BE49-F238E27FC236}">
                <a16:creationId xmlns:a16="http://schemas.microsoft.com/office/drawing/2014/main" id="{0B5AE944-F8E3-4D33-99BF-813B1689E1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421891" name="Text Box 3">
            <a:extLst>
              <a:ext uri="{FF2B5EF4-FFF2-40B4-BE49-F238E27FC236}">
                <a16:creationId xmlns:a16="http://schemas.microsoft.com/office/drawing/2014/main" id="{9EB9C8CE-7C82-44ED-A0ED-239B95B13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92696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Как</a:t>
            </a:r>
            <a:r>
              <a:rPr lang="ru-RU" altLang="ru-RU" sz="3200" dirty="0"/>
              <a:t> изображается вектор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1892" name="Text Box 4">
                <a:extLst>
                  <a:ext uri="{FF2B5EF4-FFF2-40B4-BE49-F238E27FC236}">
                    <a16:creationId xmlns:a16="http://schemas.microsoft.com/office/drawing/2014/main" id="{DB373295-8A7A-4ECE-B758-A25E608732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" y="2362200"/>
                <a:ext cx="8763000" cy="1140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ru-RU" altLang="ru-RU" sz="3200" dirty="0">
                    <a:solidFill>
                      <a:schemeClr val="accent1"/>
                    </a:solidFill>
                  </a:rPr>
                  <a:t> </a:t>
                </a:r>
                <a:r>
                  <a:rPr lang="ru-RU" altLang="ru-RU" sz="3200" dirty="0"/>
                  <a:t>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altLang="ru-RU" sz="3200" dirty="0"/>
                  <a:t>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изображается стрелкой с началом в точке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и концом в точке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В</a:t>
                </a:r>
                <a:r>
                  <a:rPr lang="ru-RU" altLang="ru-RU" sz="3200" i="1" dirty="0"/>
                  <a:t>.</a:t>
                </a:r>
              </a:p>
            </p:txBody>
          </p:sp>
        </mc:Choice>
        <mc:Fallback xmlns="">
          <p:sp>
            <p:nvSpPr>
              <p:cNvPr id="421892" name="Text Box 4">
                <a:extLst>
                  <a:ext uri="{FF2B5EF4-FFF2-40B4-BE49-F238E27FC236}">
                    <a16:creationId xmlns:a16="http://schemas.microsoft.com/office/drawing/2014/main" id="{DB373295-8A7A-4ECE-B758-A25E608732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2362200"/>
                <a:ext cx="8763000" cy="1140312"/>
              </a:xfrm>
              <a:prstGeom prst="rect">
                <a:avLst/>
              </a:prstGeom>
              <a:blipFill>
                <a:blip r:embed="rId3"/>
                <a:stretch>
                  <a:fillRect l="-1809" t="-1604" r="-1740" b="-160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2974</TotalTime>
  <Words>1589</Words>
  <Application>Microsoft Office PowerPoint</Application>
  <PresentationFormat>Экран (4:3)</PresentationFormat>
  <Paragraphs>160</Paragraphs>
  <Slides>31</Slides>
  <Notes>31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Arial</vt:lpstr>
      <vt:lpstr>Cambria Math</vt:lpstr>
      <vt:lpstr>Times New Roman</vt:lpstr>
      <vt:lpstr>Оформление по умолчанию</vt:lpstr>
      <vt:lpstr>Equation</vt:lpstr>
      <vt:lpstr>42,а. Векторы</vt:lpstr>
      <vt:lpstr>Презентация PowerPoint</vt:lpstr>
      <vt:lpstr>Презентация PowerPoint</vt:lpstr>
      <vt:lpstr>Векторы</vt:lpstr>
      <vt:lpstr>Презентация PowerPoint</vt:lpstr>
      <vt:lpstr>Презентация PowerPoint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</vt:lpstr>
      <vt:lpstr>Вопрос 8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128</cp:revision>
  <dcterms:created xsi:type="dcterms:W3CDTF">2008-04-30T05:51:18Z</dcterms:created>
  <dcterms:modified xsi:type="dcterms:W3CDTF">2022-03-19T14:04:23Z</dcterms:modified>
</cp:coreProperties>
</file>