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355" r:id="rId2"/>
    <p:sldId id="531" r:id="rId3"/>
    <p:sldId id="532" r:id="rId4"/>
    <p:sldId id="533" r:id="rId5"/>
    <p:sldId id="534" r:id="rId6"/>
    <p:sldId id="535" r:id="rId7"/>
    <p:sldId id="575" r:id="rId8"/>
    <p:sldId id="536" r:id="rId9"/>
    <p:sldId id="537" r:id="rId10"/>
    <p:sldId id="538" r:id="rId11"/>
    <p:sldId id="456" r:id="rId12"/>
    <p:sldId id="539" r:id="rId13"/>
    <p:sldId id="541" r:id="rId14"/>
    <p:sldId id="542" r:id="rId15"/>
    <p:sldId id="543" r:id="rId16"/>
    <p:sldId id="544" r:id="rId17"/>
    <p:sldId id="545" r:id="rId18"/>
    <p:sldId id="546" r:id="rId19"/>
    <p:sldId id="547" r:id="rId20"/>
    <p:sldId id="548" r:id="rId21"/>
    <p:sldId id="549" r:id="rId22"/>
    <p:sldId id="550" r:id="rId23"/>
    <p:sldId id="551" r:id="rId24"/>
    <p:sldId id="454" r:id="rId25"/>
    <p:sldId id="552" r:id="rId26"/>
    <p:sldId id="553" r:id="rId27"/>
    <p:sldId id="554" r:id="rId28"/>
    <p:sldId id="555" r:id="rId29"/>
    <p:sldId id="556" r:id="rId30"/>
    <p:sldId id="557" r:id="rId31"/>
    <p:sldId id="558" r:id="rId32"/>
    <p:sldId id="559" r:id="rId33"/>
    <p:sldId id="560" r:id="rId34"/>
    <p:sldId id="561" r:id="rId35"/>
    <p:sldId id="562" r:id="rId36"/>
    <p:sldId id="563" r:id="rId37"/>
    <p:sldId id="564" r:id="rId38"/>
    <p:sldId id="565" r:id="rId39"/>
    <p:sldId id="566" r:id="rId40"/>
    <p:sldId id="567" r:id="rId41"/>
    <p:sldId id="568" r:id="rId42"/>
    <p:sldId id="570" r:id="rId43"/>
    <p:sldId id="576" r:id="rId44"/>
    <p:sldId id="577" r:id="rId4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929"/>
  </p:normalViewPr>
  <p:slideViewPr>
    <p:cSldViewPr>
      <p:cViewPr varScale="1">
        <p:scale>
          <a:sx n="94" d="100"/>
          <a:sy n="94" d="100"/>
        </p:scale>
        <p:origin x="40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3F82D37-1BA0-473B-8E18-6D3CA57F8B9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D494660-5033-4D0E-83E7-B577C4FD472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635DF7F8-0026-4B10-A087-4AF8CE24FEF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550A236-260E-4006-A913-8F2CC411A50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45F22E5-4E05-49B2-B669-BA7ED53229C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1DF26416-9342-4749-8527-68B464F0D5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C8028E-C989-4786-9EFA-75B869F4DCC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0F7C0A9-2A98-4F3E-B721-A62FF42A20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2895F1-B131-4A13-AB04-BC297DE3BAB6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20020EE0-B429-4F7D-93C2-CDA706A680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0F77E33F-20E6-4675-9CA7-78FF669B01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F4C3EA9-6E25-4451-9670-7568755F0C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10A1DB-ABE9-42CA-8D6F-6BC92C6E191A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22914" name="Rectangle 2">
            <a:extLst>
              <a:ext uri="{FF2B5EF4-FFF2-40B4-BE49-F238E27FC236}">
                <a16:creationId xmlns:a16="http://schemas.microsoft.com/office/drawing/2014/main" id="{C482D0F7-AB3D-4747-A104-486DDCE494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2915" name="Rectangle 3">
            <a:extLst>
              <a:ext uri="{FF2B5EF4-FFF2-40B4-BE49-F238E27FC236}">
                <a16:creationId xmlns:a16="http://schemas.microsoft.com/office/drawing/2014/main" id="{58E826F6-A936-45F3-A1BE-39B64B2BCD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1E49B3-E8F8-43E9-A616-4FA74BF367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94DFC7-F8AE-414A-BEC3-B0EF5C8D63D2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78210" name="Rectangle 2">
            <a:extLst>
              <a:ext uri="{FF2B5EF4-FFF2-40B4-BE49-F238E27FC236}">
                <a16:creationId xmlns:a16="http://schemas.microsoft.com/office/drawing/2014/main" id="{1B1CEBE8-B7CF-422A-AB97-D34BCD81ED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8211" name="Rectangle 3">
            <a:extLst>
              <a:ext uri="{FF2B5EF4-FFF2-40B4-BE49-F238E27FC236}">
                <a16:creationId xmlns:a16="http://schemas.microsoft.com/office/drawing/2014/main" id="{39FA43CD-8BC2-4A99-8261-CAEF4396DB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92249E-C236-4792-A72B-CD5AE75AA3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CAEB3D-239B-428B-B3C3-748DA6725D31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80258" name="Rectangle 2">
            <a:extLst>
              <a:ext uri="{FF2B5EF4-FFF2-40B4-BE49-F238E27FC236}">
                <a16:creationId xmlns:a16="http://schemas.microsoft.com/office/drawing/2014/main" id="{5A2E539D-6A84-4158-AA94-6C1A16C9C2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0259" name="Rectangle 3">
            <a:extLst>
              <a:ext uri="{FF2B5EF4-FFF2-40B4-BE49-F238E27FC236}">
                <a16:creationId xmlns:a16="http://schemas.microsoft.com/office/drawing/2014/main" id="{F41A5A9B-72BD-4ED2-B91A-AAC2F21AB4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115FECA-925D-4DFA-B2AF-616C9D98BB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3597A8-6811-40EC-A522-FA5F2E8AB63D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551F732E-2E3C-4779-9BA1-71092E95BD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84F21ABC-E677-4188-B05A-B293203DA1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54BEAE5-A06D-462A-B126-D76E69B9C7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0BA491-AE85-46CF-A3A6-98AC4B6660B1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350E5EEC-F56D-4347-AC54-C025A5CAE0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606B6AF4-4A0D-4E34-BBEA-721F8933CB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EF5ED0A-6168-46C9-9A95-A5BB6E5344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41BCF7-53C9-43A1-B659-67D2C2851005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F8D3755B-E9FA-433C-970F-131CA8A69B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1D69EB96-25EF-4CE6-A443-5F2A7C6E91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D6E18F-0161-4652-AB95-C953855A88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8CE700-F75A-46B1-8CA5-7DFC03F35D8D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396C9FE0-43FC-43A8-9439-CC633B35E6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00FE4029-6F6E-495C-85F6-7201FD220A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AFB6BD4-668D-4A1F-8CEC-B293D69C3A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B238D5-B7CE-49FA-9C38-76F9DCFE21E3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D855D84F-6A54-4A8A-B49A-6EAEBB651A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BAB30B25-4122-4546-AE41-FFC9003AA9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16B9F35-197E-4DD0-82C4-E3C882661D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44630-5421-4E20-B018-BCF7241E6DA3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447490" name="Rectangle 2">
            <a:extLst>
              <a:ext uri="{FF2B5EF4-FFF2-40B4-BE49-F238E27FC236}">
                <a16:creationId xmlns:a16="http://schemas.microsoft.com/office/drawing/2014/main" id="{1DDF32A9-C477-4A83-B8D1-F2235F6EC6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7491" name="Rectangle 3">
            <a:extLst>
              <a:ext uri="{FF2B5EF4-FFF2-40B4-BE49-F238E27FC236}">
                <a16:creationId xmlns:a16="http://schemas.microsoft.com/office/drawing/2014/main" id="{ADB0ACC3-3B04-4478-B707-9EEBA17F1A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878E066-E1B1-400C-B903-B4C3AF223E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C80E5B-45B3-4F6D-8380-684C0E8D1B78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449538" name="Rectangle 2">
            <a:extLst>
              <a:ext uri="{FF2B5EF4-FFF2-40B4-BE49-F238E27FC236}">
                <a16:creationId xmlns:a16="http://schemas.microsoft.com/office/drawing/2014/main" id="{5F641592-9FD7-4856-A7E1-D929091658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9539" name="Rectangle 3">
            <a:extLst>
              <a:ext uri="{FF2B5EF4-FFF2-40B4-BE49-F238E27FC236}">
                <a16:creationId xmlns:a16="http://schemas.microsoft.com/office/drawing/2014/main" id="{DB39C9E0-33F0-49D2-AE5E-8421BBCEF2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0F7C0A9-2A98-4F3E-B721-A62FF42A20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2895F1-B131-4A13-AB04-BC297DE3BAB6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20020EE0-B429-4F7D-93C2-CDA706A680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0F77E33F-20E6-4675-9CA7-78FF669B01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861517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CE621A2-E0B5-42E7-8493-011E8A21CB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67AED3-C9D5-45AE-9354-1DF369CE9367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474114" name="Rectangle 2">
            <a:extLst>
              <a:ext uri="{FF2B5EF4-FFF2-40B4-BE49-F238E27FC236}">
                <a16:creationId xmlns:a16="http://schemas.microsoft.com/office/drawing/2014/main" id="{C35449A2-BE9E-4B50-B992-87B8D58A48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4115" name="Rectangle 3">
            <a:extLst>
              <a:ext uri="{FF2B5EF4-FFF2-40B4-BE49-F238E27FC236}">
                <a16:creationId xmlns:a16="http://schemas.microsoft.com/office/drawing/2014/main" id="{523843B8-7343-4BA1-9541-BBBF92E6E3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FF7D0FF-DB18-419C-9188-A2730DB4D9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0F7EB8-0361-4FF1-9665-1E11353E1AC0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506882" name="Rectangle 2">
            <a:extLst>
              <a:ext uri="{FF2B5EF4-FFF2-40B4-BE49-F238E27FC236}">
                <a16:creationId xmlns:a16="http://schemas.microsoft.com/office/drawing/2014/main" id="{8D9E2481-D0F3-4CD8-A11D-991EF2D5CC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6883" name="Rectangle 3">
            <a:extLst>
              <a:ext uri="{FF2B5EF4-FFF2-40B4-BE49-F238E27FC236}">
                <a16:creationId xmlns:a16="http://schemas.microsoft.com/office/drawing/2014/main" id="{A9A475AD-221D-435D-B8BE-A415FBFF78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751702-58E8-4696-811F-FB32EA1FDB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8CB692-1F53-4ABF-A45A-DCA7FD42B0DC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525314" name="Rectangle 2">
            <a:extLst>
              <a:ext uri="{FF2B5EF4-FFF2-40B4-BE49-F238E27FC236}">
                <a16:creationId xmlns:a16="http://schemas.microsoft.com/office/drawing/2014/main" id="{43B6B3B2-0C00-4116-B2FB-6707904A26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5315" name="Rectangle 3">
            <a:extLst>
              <a:ext uri="{FF2B5EF4-FFF2-40B4-BE49-F238E27FC236}">
                <a16:creationId xmlns:a16="http://schemas.microsoft.com/office/drawing/2014/main" id="{D1E06CA6-9868-4FC4-944F-4E6C6702DE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2D9736D-823D-44FD-A587-0766160E9D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4BAA4E-858A-4ABE-A1A9-B4BEFB0BD0F6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451586" name="Rectangle 2">
            <a:extLst>
              <a:ext uri="{FF2B5EF4-FFF2-40B4-BE49-F238E27FC236}">
                <a16:creationId xmlns:a16="http://schemas.microsoft.com/office/drawing/2014/main" id="{89856094-4FB3-4F07-AC46-05679357BC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1587" name="Rectangle 3">
            <a:extLst>
              <a:ext uri="{FF2B5EF4-FFF2-40B4-BE49-F238E27FC236}">
                <a16:creationId xmlns:a16="http://schemas.microsoft.com/office/drawing/2014/main" id="{8F73CBE5-1218-46CC-9063-BC117684E6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BF79A4B-0710-496A-B7C5-DD951E7090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2F2FDE-D1B5-4128-ABD5-5E34B04E9AF6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467970" name="Rectangle 2">
            <a:extLst>
              <a:ext uri="{FF2B5EF4-FFF2-40B4-BE49-F238E27FC236}">
                <a16:creationId xmlns:a16="http://schemas.microsoft.com/office/drawing/2014/main" id="{259A63A8-028C-4D97-9E10-0B16D11A1E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7971" name="Rectangle 3">
            <a:extLst>
              <a:ext uri="{FF2B5EF4-FFF2-40B4-BE49-F238E27FC236}">
                <a16:creationId xmlns:a16="http://schemas.microsoft.com/office/drawing/2014/main" id="{54793823-1AC9-4D16-AF66-C98EB4CB5A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0A08B9C-7F0D-46C4-BDB9-D9AF61A204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C0F3C8-708E-480F-B054-043DBDF26DF4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484354" name="Rectangle 2">
            <a:extLst>
              <a:ext uri="{FF2B5EF4-FFF2-40B4-BE49-F238E27FC236}">
                <a16:creationId xmlns:a16="http://schemas.microsoft.com/office/drawing/2014/main" id="{7CE02E80-8D1B-4708-B6E3-040DE88255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4355" name="Rectangle 3">
            <a:extLst>
              <a:ext uri="{FF2B5EF4-FFF2-40B4-BE49-F238E27FC236}">
                <a16:creationId xmlns:a16="http://schemas.microsoft.com/office/drawing/2014/main" id="{B2BC2440-E72C-485F-B0E3-F0E8B5F37D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99F14E-3BAC-4AA1-9807-8600ADE1C5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185DCB-B953-4AA7-8612-7973FE7E5DED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486402" name="Rectangle 2">
            <a:extLst>
              <a:ext uri="{FF2B5EF4-FFF2-40B4-BE49-F238E27FC236}">
                <a16:creationId xmlns:a16="http://schemas.microsoft.com/office/drawing/2014/main" id="{F88537FF-E9D1-4C9E-89EA-278C5B223B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1B882AC1-CE99-4229-9549-DE62A1E45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76BE18-75A6-4F85-9FDB-D76C705089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E6F364-F5BE-4E6C-823B-D0517B511F54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488450" name="Rectangle 2">
            <a:extLst>
              <a:ext uri="{FF2B5EF4-FFF2-40B4-BE49-F238E27FC236}">
                <a16:creationId xmlns:a16="http://schemas.microsoft.com/office/drawing/2014/main" id="{69E91F0D-13B8-42BE-BF23-0ECC97154A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8451" name="Rectangle 3">
            <a:extLst>
              <a:ext uri="{FF2B5EF4-FFF2-40B4-BE49-F238E27FC236}">
                <a16:creationId xmlns:a16="http://schemas.microsoft.com/office/drawing/2014/main" id="{61034065-32B9-44D0-8A77-EEB8456B8C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39A9E7-DC19-4547-B32D-C04C2C36AD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8500A0-03CC-458A-A04E-18FB581BAC6D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517122" name="Rectangle 2">
            <a:extLst>
              <a:ext uri="{FF2B5EF4-FFF2-40B4-BE49-F238E27FC236}">
                <a16:creationId xmlns:a16="http://schemas.microsoft.com/office/drawing/2014/main" id="{5AF63265-B09A-4E4D-A892-4F18DEFE8D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7123" name="Rectangle 3">
            <a:extLst>
              <a:ext uri="{FF2B5EF4-FFF2-40B4-BE49-F238E27FC236}">
                <a16:creationId xmlns:a16="http://schemas.microsoft.com/office/drawing/2014/main" id="{9918AB82-1457-45FA-84EB-AC2E77A094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1CA4BB2-5C3B-45FB-8D19-DAAF559D84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41242F-7DB8-4EDC-AEA2-E29DCCC03C66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519170" name="Rectangle 2">
            <a:extLst>
              <a:ext uri="{FF2B5EF4-FFF2-40B4-BE49-F238E27FC236}">
                <a16:creationId xmlns:a16="http://schemas.microsoft.com/office/drawing/2014/main" id="{0B61FC61-37C5-4FFE-830F-DD3F641D38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9171" name="Rectangle 3">
            <a:extLst>
              <a:ext uri="{FF2B5EF4-FFF2-40B4-BE49-F238E27FC236}">
                <a16:creationId xmlns:a16="http://schemas.microsoft.com/office/drawing/2014/main" id="{04F90955-3277-4DB2-904E-69C07CC88B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36F8084-273F-4557-8286-870C4300A9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5C935D-CF28-49C2-97B0-D9D31DAD6769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465922" name="Rectangle 2">
            <a:extLst>
              <a:ext uri="{FF2B5EF4-FFF2-40B4-BE49-F238E27FC236}">
                <a16:creationId xmlns:a16="http://schemas.microsoft.com/office/drawing/2014/main" id="{3755ED3F-9705-43BE-AF3F-5BD1B69846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5923" name="Rectangle 3">
            <a:extLst>
              <a:ext uri="{FF2B5EF4-FFF2-40B4-BE49-F238E27FC236}">
                <a16:creationId xmlns:a16="http://schemas.microsoft.com/office/drawing/2014/main" id="{8EE227DD-7C55-4CAB-81D8-D6FE9151BA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2DC7070-F07E-45FE-9EF2-A277A4F25E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D110A4-1255-4B27-BE3E-4D58128D560F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490498" name="Rectangle 2">
            <a:extLst>
              <a:ext uri="{FF2B5EF4-FFF2-40B4-BE49-F238E27FC236}">
                <a16:creationId xmlns:a16="http://schemas.microsoft.com/office/drawing/2014/main" id="{91721B60-9426-4B65-88FC-CD404A9A32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0499" name="Rectangle 3">
            <a:extLst>
              <a:ext uri="{FF2B5EF4-FFF2-40B4-BE49-F238E27FC236}">
                <a16:creationId xmlns:a16="http://schemas.microsoft.com/office/drawing/2014/main" id="{5AA63C7F-9BE5-40AD-90DB-B742655597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102CBA9-3ACB-4BDF-9582-290BDCFF3B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9F1E83-5E5E-4B03-B450-0B97961EA1D0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A76207A1-704B-4D0F-91BB-32AF60BC8C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2547" name="Rectangle 3">
            <a:extLst>
              <a:ext uri="{FF2B5EF4-FFF2-40B4-BE49-F238E27FC236}">
                <a16:creationId xmlns:a16="http://schemas.microsoft.com/office/drawing/2014/main" id="{0505C983-17BF-4F86-ABDB-BFA67D62EF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3386DD-35CA-431C-A478-C997C3BA2F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620961-5F54-4BC4-8AD5-4183BD503A95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494594" name="Rectangle 2">
            <a:extLst>
              <a:ext uri="{FF2B5EF4-FFF2-40B4-BE49-F238E27FC236}">
                <a16:creationId xmlns:a16="http://schemas.microsoft.com/office/drawing/2014/main" id="{B55DEA0F-DF0D-4DDE-97F3-ACC1C35BBE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4595" name="Rectangle 3">
            <a:extLst>
              <a:ext uri="{FF2B5EF4-FFF2-40B4-BE49-F238E27FC236}">
                <a16:creationId xmlns:a16="http://schemas.microsoft.com/office/drawing/2014/main" id="{D763CED4-DEEF-4D9B-80CD-E437BF267E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DC5354-A45A-458B-9E40-2CFCFAF740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DEB937-4881-41E4-A42F-B061BBF035FF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496642" name="Rectangle 2">
            <a:extLst>
              <a:ext uri="{FF2B5EF4-FFF2-40B4-BE49-F238E27FC236}">
                <a16:creationId xmlns:a16="http://schemas.microsoft.com/office/drawing/2014/main" id="{21C1F5EB-0839-4A9C-B189-4BB110A2EE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A8916D07-70B4-417E-977C-62ED43D7E0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C06EFC0-487C-4DFF-BCAA-895449837A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C7B4EB-1B52-459B-8938-FC6EFCE58422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498690" name="Rectangle 2">
            <a:extLst>
              <a:ext uri="{FF2B5EF4-FFF2-40B4-BE49-F238E27FC236}">
                <a16:creationId xmlns:a16="http://schemas.microsoft.com/office/drawing/2014/main" id="{AFFF9C82-1B11-4848-B1A7-3204F7DEA2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8691" name="Rectangle 3">
            <a:extLst>
              <a:ext uri="{FF2B5EF4-FFF2-40B4-BE49-F238E27FC236}">
                <a16:creationId xmlns:a16="http://schemas.microsoft.com/office/drawing/2014/main" id="{0CB2C6F8-DD95-49DE-A77B-30A32CDDF3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DF80AF4-144F-409F-8B6D-91679C9093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CCF85F-BC00-4C26-ACA5-F7229E2A7E28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500738" name="Rectangle 2">
            <a:extLst>
              <a:ext uri="{FF2B5EF4-FFF2-40B4-BE49-F238E27FC236}">
                <a16:creationId xmlns:a16="http://schemas.microsoft.com/office/drawing/2014/main" id="{764A8552-F2B1-4C81-A2F4-D4A5DF3FF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0739" name="Rectangle 3">
            <a:extLst>
              <a:ext uri="{FF2B5EF4-FFF2-40B4-BE49-F238E27FC236}">
                <a16:creationId xmlns:a16="http://schemas.microsoft.com/office/drawing/2014/main" id="{57A7BD8F-E2D4-4D8D-AD5D-0D66FA008C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505B69-0490-4B29-9EC3-0490DC879F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055F17-67B0-4805-A60F-910371E7D7EE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521218" name="Rectangle 2">
            <a:extLst>
              <a:ext uri="{FF2B5EF4-FFF2-40B4-BE49-F238E27FC236}">
                <a16:creationId xmlns:a16="http://schemas.microsoft.com/office/drawing/2014/main" id="{AE48320F-3084-437C-A84A-92463B2F70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>
            <a:extLst>
              <a:ext uri="{FF2B5EF4-FFF2-40B4-BE49-F238E27FC236}">
                <a16:creationId xmlns:a16="http://schemas.microsoft.com/office/drawing/2014/main" id="{38E8BFBB-7C04-4686-999E-FB7A7E86D5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2DED85-F3DC-46D4-9D5F-A6D6FC280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C5C5FD-F105-470A-B815-B1E819412347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523266" name="Rectangle 2">
            <a:extLst>
              <a:ext uri="{FF2B5EF4-FFF2-40B4-BE49-F238E27FC236}">
                <a16:creationId xmlns:a16="http://schemas.microsoft.com/office/drawing/2014/main" id="{5010708F-283D-4176-8EB0-CC7391453A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>
            <a:extLst>
              <a:ext uri="{FF2B5EF4-FFF2-40B4-BE49-F238E27FC236}">
                <a16:creationId xmlns:a16="http://schemas.microsoft.com/office/drawing/2014/main" id="{207E51ED-2A93-45DC-A364-BDD53E87F5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A8A512F-35A5-457F-B92B-08CCAD8D70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9F693B-90D3-4F06-98F7-BA925E99DC43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502786" name="Rectangle 2">
            <a:extLst>
              <a:ext uri="{FF2B5EF4-FFF2-40B4-BE49-F238E27FC236}">
                <a16:creationId xmlns:a16="http://schemas.microsoft.com/office/drawing/2014/main" id="{BE001F04-CC0E-4A25-B80B-69B4EAA57F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2787" name="Rectangle 3">
            <a:extLst>
              <a:ext uri="{FF2B5EF4-FFF2-40B4-BE49-F238E27FC236}">
                <a16:creationId xmlns:a16="http://schemas.microsoft.com/office/drawing/2014/main" id="{D35BABC7-22B4-4FDA-B420-0DD3F4CD76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6B6208-60F9-44AD-9ABE-C4629ADBFE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5D2626-5848-4CB3-AC79-B1266B4DC1D5}" type="slidenum">
              <a:rPr lang="ru-RU" altLang="ru-RU"/>
              <a:pPr/>
              <a:t>39</a:t>
            </a:fld>
            <a:endParaRPr lang="ru-RU" altLang="ru-RU"/>
          </a:p>
        </p:txBody>
      </p:sp>
      <p:sp>
        <p:nvSpPr>
          <p:cNvPr id="504834" name="Rectangle 2">
            <a:extLst>
              <a:ext uri="{FF2B5EF4-FFF2-40B4-BE49-F238E27FC236}">
                <a16:creationId xmlns:a16="http://schemas.microsoft.com/office/drawing/2014/main" id="{988B56ED-CFFE-4C17-9C42-777C64891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4835" name="Rectangle 3">
            <a:extLst>
              <a:ext uri="{FF2B5EF4-FFF2-40B4-BE49-F238E27FC236}">
                <a16:creationId xmlns:a16="http://schemas.microsoft.com/office/drawing/2014/main" id="{10E6201E-A6D9-4941-88B8-849AF15F63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EF2E3C-0AF4-4FC3-BC5D-E2A885FADE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EEE183-ACCD-46CC-A661-215BC104CC0A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465922" name="Rectangle 2">
            <a:extLst>
              <a:ext uri="{FF2B5EF4-FFF2-40B4-BE49-F238E27FC236}">
                <a16:creationId xmlns:a16="http://schemas.microsoft.com/office/drawing/2014/main" id="{B03B6854-B7F6-4714-869F-18A9E29484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5923" name="Rectangle 3">
            <a:extLst>
              <a:ext uri="{FF2B5EF4-FFF2-40B4-BE49-F238E27FC236}">
                <a16:creationId xmlns:a16="http://schemas.microsoft.com/office/drawing/2014/main" id="{FCEA328C-0363-4A5A-971A-45CB788D85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7673496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C2A7C3-4CDE-4755-8F86-29B191077E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4E6C44-D71C-48B0-AC53-5D133DBF1081}" type="slidenum">
              <a:rPr lang="ru-RU" altLang="ru-RU"/>
              <a:pPr/>
              <a:t>40</a:t>
            </a:fld>
            <a:endParaRPr lang="ru-RU" altLang="ru-RU"/>
          </a:p>
        </p:txBody>
      </p:sp>
      <p:sp>
        <p:nvSpPr>
          <p:cNvPr id="510978" name="Rectangle 2">
            <a:extLst>
              <a:ext uri="{FF2B5EF4-FFF2-40B4-BE49-F238E27FC236}">
                <a16:creationId xmlns:a16="http://schemas.microsoft.com/office/drawing/2014/main" id="{02E24E18-27D7-4A46-BE2C-1321EECFE3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0979" name="Rectangle 3">
            <a:extLst>
              <a:ext uri="{FF2B5EF4-FFF2-40B4-BE49-F238E27FC236}">
                <a16:creationId xmlns:a16="http://schemas.microsoft.com/office/drawing/2014/main" id="{DA659904-DE37-4C92-A451-D78859520D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77FB285-B5E8-48BC-8A4D-A790EEC02A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620E72-7546-4398-B676-32E13BF66594}" type="slidenum">
              <a:rPr lang="ru-RU" altLang="ru-RU"/>
              <a:pPr/>
              <a:t>41</a:t>
            </a:fld>
            <a:endParaRPr lang="ru-RU" altLang="ru-RU"/>
          </a:p>
        </p:txBody>
      </p:sp>
      <p:sp>
        <p:nvSpPr>
          <p:cNvPr id="513026" name="Rectangle 2">
            <a:extLst>
              <a:ext uri="{FF2B5EF4-FFF2-40B4-BE49-F238E27FC236}">
                <a16:creationId xmlns:a16="http://schemas.microsoft.com/office/drawing/2014/main" id="{177144DC-467C-408A-9BBF-5603126C22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3027" name="Rectangle 3">
            <a:extLst>
              <a:ext uri="{FF2B5EF4-FFF2-40B4-BE49-F238E27FC236}">
                <a16:creationId xmlns:a16="http://schemas.microsoft.com/office/drawing/2014/main" id="{B7E70B60-DBF1-451D-9C30-C5706E2ED6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5651C0-F847-4C7B-9E1A-61008276F8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8D3F9E-8428-4677-9FB1-CD540E1F644B}" type="slidenum">
              <a:rPr lang="ru-RU" altLang="ru-RU"/>
              <a:pPr/>
              <a:t>42</a:t>
            </a:fld>
            <a:endParaRPr lang="ru-RU" altLang="ru-RU"/>
          </a:p>
        </p:txBody>
      </p:sp>
      <p:sp>
        <p:nvSpPr>
          <p:cNvPr id="508930" name="Rectangle 2">
            <a:extLst>
              <a:ext uri="{FF2B5EF4-FFF2-40B4-BE49-F238E27FC236}">
                <a16:creationId xmlns:a16="http://schemas.microsoft.com/office/drawing/2014/main" id="{C1CA5894-3B64-4041-AC67-7C824E1A96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8931" name="Rectangle 3">
            <a:extLst>
              <a:ext uri="{FF2B5EF4-FFF2-40B4-BE49-F238E27FC236}">
                <a16:creationId xmlns:a16="http://schemas.microsoft.com/office/drawing/2014/main" id="{8E044BE2-0514-453F-99F1-919F270346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4818624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5651C0-F847-4C7B-9E1A-61008276F8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8D3F9E-8428-4677-9FB1-CD540E1F644B}" type="slidenum">
              <a:rPr lang="ru-RU" altLang="ru-RU"/>
              <a:pPr/>
              <a:t>43</a:t>
            </a:fld>
            <a:endParaRPr lang="ru-RU" altLang="ru-RU"/>
          </a:p>
        </p:txBody>
      </p:sp>
      <p:sp>
        <p:nvSpPr>
          <p:cNvPr id="508930" name="Rectangle 2">
            <a:extLst>
              <a:ext uri="{FF2B5EF4-FFF2-40B4-BE49-F238E27FC236}">
                <a16:creationId xmlns:a16="http://schemas.microsoft.com/office/drawing/2014/main" id="{C1CA5894-3B64-4041-AC67-7C824E1A96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8931" name="Rectangle 3">
            <a:extLst>
              <a:ext uri="{FF2B5EF4-FFF2-40B4-BE49-F238E27FC236}">
                <a16:creationId xmlns:a16="http://schemas.microsoft.com/office/drawing/2014/main" id="{8E044BE2-0514-453F-99F1-919F270346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9389090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5651C0-F847-4C7B-9E1A-61008276F8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8D3F9E-8428-4677-9FB1-CD540E1F644B}" type="slidenum">
              <a:rPr lang="ru-RU" altLang="ru-RU"/>
              <a:pPr/>
              <a:t>44</a:t>
            </a:fld>
            <a:endParaRPr lang="ru-RU" altLang="ru-RU"/>
          </a:p>
        </p:txBody>
      </p:sp>
      <p:sp>
        <p:nvSpPr>
          <p:cNvPr id="508930" name="Rectangle 2">
            <a:extLst>
              <a:ext uri="{FF2B5EF4-FFF2-40B4-BE49-F238E27FC236}">
                <a16:creationId xmlns:a16="http://schemas.microsoft.com/office/drawing/2014/main" id="{C1CA5894-3B64-4041-AC67-7C824E1A96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8931" name="Rectangle 3">
            <a:extLst>
              <a:ext uri="{FF2B5EF4-FFF2-40B4-BE49-F238E27FC236}">
                <a16:creationId xmlns:a16="http://schemas.microsoft.com/office/drawing/2014/main" id="{8E044BE2-0514-453F-99F1-919F270346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69282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F0B1EE-9B78-4750-B39F-AA0EC5F9DA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2AF36C-9103-4670-BA3B-8002462864D6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9B283D34-96D6-48E2-9E25-1967EA320F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EB00CFC9-07AC-467B-9C47-BD52148959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F0B1EE-9B78-4750-B39F-AA0EC5F9DA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2AF36C-9103-4670-BA3B-8002462864D6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9B283D34-96D6-48E2-9E25-1967EA320F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EB00CFC9-07AC-467B-9C47-BD52148959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68911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F0B1EE-9B78-4750-B39F-AA0EC5F9DA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2AF36C-9103-4670-BA3B-8002462864D6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9B283D34-96D6-48E2-9E25-1967EA320F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EB00CFC9-07AC-467B-9C47-BD52148959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75669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8878BE8-0307-4442-A899-8425309CF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478C7C-BDA8-4EED-9F71-AAD8574006CF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524F8580-98FF-4A67-AD97-557A5FEFC6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67951741-24BC-4E56-B36E-2CF49136AA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8C59CBC-D46E-40D3-8235-45A218C9DD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CF12E7-EBE6-4169-A59C-182F70F4239E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18818" name="Rectangle 2">
            <a:extLst>
              <a:ext uri="{FF2B5EF4-FFF2-40B4-BE49-F238E27FC236}">
                <a16:creationId xmlns:a16="http://schemas.microsoft.com/office/drawing/2014/main" id="{129E0F7E-6E1A-4E19-9A4A-B0434D7319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33093FD5-3004-441D-8DC4-8F8859294B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5EB5FB-D834-4567-8C2D-7A9FF0F532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A8AD54-7557-4120-A0AE-FC4D837776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C61359-F67C-43A5-928D-E5F7E1D68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48DE2D-EBD1-4D0A-B340-05F46C882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1E3BF1-412B-49C1-9259-973234A4B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1F0A9-67D3-45C1-8CBC-6A04CC93A8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9641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C3B0F0-B7A8-499A-9AED-202D29689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D81B6A4-8AA6-4786-B081-09D00C4EF6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F21049-584D-4134-AA52-BC9F84A4F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3D866C-1B75-4702-B6E2-99D4AC98B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D97403-4508-4E70-A436-7381E5B4F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2AA56-BB14-4450-9C8F-9B3C6901BF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97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65B4510-1AD3-43F2-B2A5-6A1D575BC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B4A5C55-FBC8-4EBB-9441-61BC2349D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ED8507-EBEE-4893-97C4-0CDEF4D7E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E95462-C4A5-4806-82AE-0252EF548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A3DE7B-908A-4E90-ADDD-C1B7C32FA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1E38A-A7C0-4DDB-842A-E2E66BBFF1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4220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E79F2F-88C4-40DF-97A3-85400A073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3420D9-23F8-4892-8DAB-6A2DA9369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1DB595-B3DA-4A91-B337-E0926E7A9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34BE6A-C284-4EDF-92D1-A8888DA9A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DDF25E-1B25-4035-95A2-BF9D0834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786D7D-794F-444E-9AB1-7880E0A421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710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741880-52E0-4A07-8947-DD29D0E77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35E5BB4-0DAE-4050-A61F-7187AB64C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F12511-D78D-404B-9F27-38AF6B114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68FE20-B60D-461F-ABC4-28496BCD7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9B682B-E4A5-4B16-ADDF-AF9654509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691A8-2106-4C26-A3F5-4FB6B31910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7162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E2F847-BA4E-4E12-A035-1FC628969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26E6E0-45D2-4ABF-95FC-30473A5F21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4667026-717F-4D27-A04D-E580F3D97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83C30E-FB1E-4FF1-AC89-4EF1680F6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E662A6D-B905-4794-8A14-10B729A16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4DC56A1-695A-41F9-B12E-4AD526A6F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AA2666-9C82-4592-84D7-2BB4B4A2EA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019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1ACED6-D4DC-4BE3-B569-E7C7549B9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A5D1ED-DBE5-4DC2-9406-0B1E34D7B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0481637-819D-45ED-B836-23D1677BA4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55995C9-0CE4-4844-9BD5-61F46A9139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4BCD8DC-AD9E-43B7-B975-5381CDE4F5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992F377-BA0D-404D-99C9-5E0CBDFCB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F038620-CF8B-4226-ADFF-3DBBF4407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86789B2-B4E5-47FA-8784-9CFF898D8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C7F65-E83C-4305-96E0-D2C39EFAE3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3933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44694F-DF37-4722-8FEF-761F9A3F0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F3B5EA7-F3E3-4D97-AF5B-8F0116B9D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57538E3-33E1-479F-9CA5-D3D050ABC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7C87979-B1C1-47E4-9799-63FBCCCEA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A11A0-D265-4029-B765-2AA421A3D06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3019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6FE536D-8CFC-4AA9-AEDA-1E4703682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4FD9C50-C5F3-47B0-8620-DE53F0274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7CFE645-6EE3-42E0-808B-B78FE9BA2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5BED5-89A9-4DC8-89A9-FBEB4994AE0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5874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BF2C6A-5AD1-4586-AB62-17F1B1F02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642AA0-A902-4331-9FF7-B3DC7D8B2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46BDC75-2075-4415-9996-37F01C0AA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DC13F45-8CDB-4A84-B7E7-7B2AA6379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772BFD-75FB-4510-B21E-9C62F4D6B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5FA0737-0793-4AF2-A63E-E3A20AD7C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3CDA3-FB2A-4904-9457-A37C769AED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7724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0DF964-251D-4AE1-B632-18A51C29F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0D44EAF-80E5-4EA1-80BD-81EAD3E3A9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34600B-80CD-4E2A-A3B4-C6C0BDE9D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E640F31-4705-49F2-B21B-27FC327B3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7586915-2C4F-4B91-8B29-F3E530BC0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E516F5E-BCCA-4E2E-91CE-3098CB24A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F3EAB-445E-4EFD-8AFA-FF1B6F0E51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3328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586E2FA-8BD0-4A77-98C4-48ED78E0A1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C93FA64-76F7-4E8F-93FF-5EA4CC95C3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9F93BCC-122E-42AE-98B2-4956DBBCC4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FB47633-EE4A-4896-B9F7-3B2CA5DE68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EA2B752-7209-4264-A2E3-9B20D33EE45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C6FBA01-2E5B-41FA-9E30-B2F8541D2E8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8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0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6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8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D8C19170-A7BE-4C07-8A09-928AB36DE8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68760"/>
            <a:ext cx="8153400" cy="1052736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41</a:t>
            </a:r>
            <a:r>
              <a:rPr lang="ru-RU" altLang="ru-RU" dirty="0">
                <a:solidFill>
                  <a:srgbClr val="FF3300"/>
                </a:solidFill>
              </a:rPr>
              <a:t>. Осевая симметрия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>
            <a:extLst>
              <a:ext uri="{FF2B5EF4-FFF2-40B4-BE49-F238E27FC236}">
                <a16:creationId xmlns:a16="http://schemas.microsoft.com/office/drawing/2014/main" id="{E35BEE47-BB3A-4CA2-B215-1F4C65C65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421891" name="Text Box 3">
            <a:extLst>
              <a:ext uri="{FF2B5EF4-FFF2-40B4-BE49-F238E27FC236}">
                <a16:creationId xmlns:a16="http://schemas.microsoft.com/office/drawing/2014/main" id="{F8F710AF-90FF-4A69-815D-E9F1945C6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92696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две фигуры называются симметричными относительно оси?</a:t>
            </a:r>
          </a:p>
        </p:txBody>
      </p:sp>
      <p:sp>
        <p:nvSpPr>
          <p:cNvPr id="421892" name="Text Box 4">
            <a:extLst>
              <a:ext uri="{FF2B5EF4-FFF2-40B4-BE49-F238E27FC236}">
                <a16:creationId xmlns:a16="http://schemas.microsoft.com/office/drawing/2014/main" id="{2E1B0461-2EDE-4CF7-B4BA-C8D441A899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362200"/>
            <a:ext cx="91440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Две фигуры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называются симметричными относительно оси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, если каждой точке одной фигуры соответствует симметричная точка другой фигуры.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>
            <a:extLst>
              <a:ext uri="{FF2B5EF4-FFF2-40B4-BE49-F238E27FC236}">
                <a16:creationId xmlns:a16="http://schemas.microsoft.com/office/drawing/2014/main" id="{F40500B0-1E08-4BFC-B1F2-80D609DEA1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477187" name="Text Box 3">
            <a:extLst>
              <a:ext uri="{FF2B5EF4-FFF2-40B4-BE49-F238E27FC236}">
                <a16:creationId xmlns:a16="http://schemas.microsoft.com/office/drawing/2014/main" id="{FA9F56D6-2781-4E93-BB11-BA1CE8AC8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6712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Какая фигура называется симметричной относительно оси? </a:t>
            </a:r>
          </a:p>
        </p:txBody>
      </p:sp>
      <p:sp>
        <p:nvSpPr>
          <p:cNvPr id="477188" name="Text Box 4">
            <a:extLst>
              <a:ext uri="{FF2B5EF4-FFF2-40B4-BE49-F238E27FC236}">
                <a16:creationId xmlns:a16="http://schemas.microsoft.com/office/drawing/2014/main" id="{8388A895-5D7A-42EC-A539-BD13DB282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763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Фигура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называется симметричной относительно оси, если она симметрична сама себе.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8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>
            <a:extLst>
              <a:ext uri="{FF2B5EF4-FFF2-40B4-BE49-F238E27FC236}">
                <a16:creationId xmlns:a16="http://schemas.microsoft.com/office/drawing/2014/main" id="{48B21E3F-C0B6-472D-8EE3-4BD6D2FA57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479235" name="Text Box 3">
            <a:extLst>
              <a:ext uri="{FF2B5EF4-FFF2-40B4-BE49-F238E27FC236}">
                <a16:creationId xmlns:a16="http://schemas.microsoft.com/office/drawing/2014/main" id="{87EF33FE-A224-462A-B76A-54B2A5C99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Сформулируйте свойства осевой симметрии.</a:t>
            </a:r>
          </a:p>
        </p:txBody>
      </p:sp>
      <p:sp>
        <p:nvSpPr>
          <p:cNvPr id="479236" name="Text Box 4">
            <a:extLst>
              <a:ext uri="{FF2B5EF4-FFF2-40B4-BE49-F238E27FC236}">
                <a16:creationId xmlns:a16="http://schemas.microsoft.com/office/drawing/2014/main" id="{AF815BE2-B96F-4BBB-BC63-8BAFCADF0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05506"/>
            <a:ext cx="89916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</a:p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chemeClr val="accent1"/>
                </a:solidFill>
              </a:rPr>
              <a:t>	</a:t>
            </a:r>
            <a:r>
              <a:rPr lang="ru-RU" altLang="ru-RU" sz="3200" dirty="0"/>
              <a:t>1. Осевая симметрия</a:t>
            </a:r>
            <a:r>
              <a:rPr lang="ru-RU" altLang="ru-RU" sz="3200" dirty="0">
                <a:cs typeface="Times New Roman" panose="02020603050405020304" pitchFamily="18" charset="0"/>
              </a:rPr>
              <a:t> сохраняет расстояния между точками.</a:t>
            </a:r>
            <a:endParaRPr lang="ru-RU" altLang="ru-RU" sz="3200" dirty="0"/>
          </a:p>
          <a:p>
            <a:pPr algn="just">
              <a:spcBef>
                <a:spcPct val="50000"/>
              </a:spcBef>
            </a:pPr>
            <a:r>
              <a:rPr lang="ru-RU" altLang="ru-RU" sz="3200" dirty="0"/>
              <a:t>         2. Осевая симметрия</a:t>
            </a:r>
            <a:r>
              <a:rPr lang="ru-RU" altLang="ru-RU" sz="3200" dirty="0">
                <a:cs typeface="Times New Roman" panose="02020603050405020304" pitchFamily="18" charset="0"/>
              </a:rPr>
              <a:t> переводит отрезки в отрезки, лучи в лучи и прямые в прямые. </a:t>
            </a:r>
          </a:p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3. </a:t>
            </a:r>
            <a:r>
              <a:rPr lang="ru-RU" altLang="ru-RU" sz="3200" dirty="0"/>
              <a:t>Осевая симметрия</a:t>
            </a:r>
            <a:r>
              <a:rPr lang="ru-RU" altLang="ru-RU" sz="3200" dirty="0">
                <a:cs typeface="Times New Roman" panose="02020603050405020304" pitchFamily="18" charset="0"/>
              </a:rPr>
              <a:t> сохраняет углы.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3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2D400B7B-AC83-4C17-AC66-7181673093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8E87C5FB-325C-44C1-9F99-43BBEF017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точки при осевой симметрии переходят в себя?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02FCE74C-E16E-41C3-90D6-DB28ABF93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648200"/>
            <a:ext cx="8839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Принадлежащие оси симметрии.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3E26112F-FDAE-4126-B02E-3A5EA089B7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380931" name="Text Box 3">
            <a:extLst>
              <a:ext uri="{FF2B5EF4-FFF2-40B4-BE49-F238E27FC236}">
                <a16:creationId xmlns:a16="http://schemas.microsoft.com/office/drawing/2014/main" id="{E2F0EBA8-0903-4ED9-BCD1-3B18EDE91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прямые при осевой симметрии переходят в себя?</a:t>
            </a:r>
          </a:p>
        </p:txBody>
      </p:sp>
      <p:sp>
        <p:nvSpPr>
          <p:cNvPr id="380932" name="Text Box 4">
            <a:extLst>
              <a:ext uri="{FF2B5EF4-FFF2-40B4-BE49-F238E27FC236}">
                <a16:creationId xmlns:a16="http://schemas.microsoft.com/office/drawing/2014/main" id="{0C0DA88B-3F7D-4B34-A0B8-1568AB0AB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672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Ось симметрии и прямые, ей перпендикулярные.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>
            <a:extLst>
              <a:ext uri="{FF2B5EF4-FFF2-40B4-BE49-F238E27FC236}">
                <a16:creationId xmlns:a16="http://schemas.microsoft.com/office/drawing/2014/main" id="{A77B7525-6607-4BA4-8D83-61A130A8B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382979" name="Text Box 3">
            <a:extLst>
              <a:ext uri="{FF2B5EF4-FFF2-40B4-BE49-F238E27FC236}">
                <a16:creationId xmlns:a16="http://schemas.microsoft.com/office/drawing/2014/main" id="{A4825424-D7AC-4A23-A9A0-371A9A4E9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Осевая симметрия переводит точку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в точку </a:t>
            </a:r>
            <a:r>
              <a:rPr lang="ru-RU" altLang="ru-RU" sz="3200" i="1" dirty="0">
                <a:cs typeface="Times New Roman" panose="02020603050405020304" pitchFamily="18" charset="0"/>
              </a:rPr>
              <a:t>А'</a:t>
            </a:r>
            <a:r>
              <a:rPr lang="ru-RU" altLang="ru-RU" sz="3200" dirty="0">
                <a:cs typeface="Times New Roman" panose="02020603050405020304" pitchFamily="18" charset="0"/>
              </a:rPr>
              <a:t>. Где находится ось симметрии?</a:t>
            </a:r>
          </a:p>
        </p:txBody>
      </p:sp>
      <p:sp>
        <p:nvSpPr>
          <p:cNvPr id="382980" name="Text Box 4">
            <a:extLst>
              <a:ext uri="{FF2B5EF4-FFF2-40B4-BE49-F238E27FC236}">
                <a16:creationId xmlns:a16="http://schemas.microsoft.com/office/drawing/2014/main" id="{85F7F4BF-C72C-4C9C-AC5B-6E75DC11B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Перпендикулярна отрезку </a:t>
            </a:r>
            <a:r>
              <a:rPr lang="en-US" altLang="ru-RU" sz="3200" i="1" dirty="0">
                <a:cs typeface="Times New Roman" panose="02020603050405020304" pitchFamily="18" charset="0"/>
              </a:rPr>
              <a:t>AA</a:t>
            </a:r>
            <a:r>
              <a:rPr lang="ru-RU" altLang="ru-RU" sz="3200" i="1" dirty="0">
                <a:cs typeface="Times New Roman" panose="02020603050405020304" pitchFamily="18" charset="0"/>
              </a:rPr>
              <a:t>' </a:t>
            </a:r>
            <a:r>
              <a:rPr lang="ru-RU" altLang="ru-RU" sz="3200" dirty="0">
                <a:cs typeface="Times New Roman" panose="02020603050405020304" pitchFamily="18" charset="0"/>
              </a:rPr>
              <a:t>и проходит через его середину.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DB246E2D-B889-4DE8-9D37-62C88B1FD3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385028" name="Text Box 4">
            <a:extLst>
              <a:ext uri="{FF2B5EF4-FFF2-40B4-BE49-F238E27FC236}">
                <a16:creationId xmlns:a16="http://schemas.microsoft.com/office/drawing/2014/main" id="{E634C0A4-565B-46BC-88F9-2AEEE0B6C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53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Да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endParaRPr lang="ru-RU" altLang="ru-RU" sz="3200" dirty="0"/>
          </a:p>
        </p:txBody>
      </p:sp>
      <p:sp>
        <p:nvSpPr>
          <p:cNvPr id="385027" name="Text Box 3">
            <a:extLst>
              <a:ext uri="{FF2B5EF4-FFF2-40B4-BE49-F238E27FC236}">
                <a16:creationId xmlns:a16="http://schemas.microsoft.com/office/drawing/2014/main" id="{1A754010-F02E-412D-9598-866CE1792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Точка </a:t>
            </a:r>
            <a:r>
              <a:rPr lang="ru-RU" altLang="ru-RU" sz="3200" i="1" dirty="0">
                <a:cs typeface="Times New Roman" panose="02020603050405020304" pitchFamily="18" charset="0"/>
              </a:rPr>
              <a:t>А'</a:t>
            </a:r>
            <a:r>
              <a:rPr lang="ru-RU" altLang="ru-RU" sz="3200" dirty="0">
                <a:cs typeface="Times New Roman" panose="02020603050405020304" pitchFamily="18" charset="0"/>
              </a:rPr>
              <a:t> симметрична точке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относительно оси </a:t>
            </a:r>
            <a:r>
              <a:rPr lang="ru-RU" altLang="ru-RU" sz="3200" i="1" dirty="0">
                <a:cs typeface="Times New Roman" panose="02020603050405020304" pitchFamily="18" charset="0"/>
              </a:rPr>
              <a:t>с</a:t>
            </a:r>
            <a:r>
              <a:rPr lang="ru-RU" altLang="ru-RU" sz="3200" dirty="0">
                <a:cs typeface="Times New Roman" panose="02020603050405020304" pitchFamily="18" charset="0"/>
              </a:rPr>
              <a:t>. Верно ли, что точка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симметрична точке </a:t>
            </a:r>
            <a:r>
              <a:rPr lang="ru-RU" altLang="ru-RU" sz="3200" i="1" dirty="0">
                <a:cs typeface="Times New Roman" panose="02020603050405020304" pitchFamily="18" charset="0"/>
              </a:rPr>
              <a:t>А'</a:t>
            </a:r>
            <a:r>
              <a:rPr lang="ru-RU" altLang="ru-RU" sz="3200" dirty="0">
                <a:cs typeface="Times New Roman" panose="02020603050405020304" pitchFamily="18" charset="0"/>
              </a:rPr>
              <a:t> относительно этой оси?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>
            <a:extLst>
              <a:ext uri="{FF2B5EF4-FFF2-40B4-BE49-F238E27FC236}">
                <a16:creationId xmlns:a16="http://schemas.microsoft.com/office/drawing/2014/main" id="{96EC1A0F-C07E-4202-8765-A7E401541B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305155" name="Text Box 3">
            <a:extLst>
              <a:ext uri="{FF2B5EF4-FFF2-40B4-BE49-F238E27FC236}">
                <a16:creationId xmlns:a16="http://schemas.microsoft.com/office/drawing/2014/main" id="{5E6727AE-F99F-4BF8-AFF6-71CDF40CD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90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рисунке</a:t>
            </a:r>
            <a:r>
              <a:rPr lang="ru-RU" altLang="ru-RU" sz="3200" dirty="0"/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укажите буквы латинского алфавита: а) имеющие одну ось симметрии; б) имеющие две оси симметрии.</a:t>
            </a:r>
          </a:p>
        </p:txBody>
      </p:sp>
      <p:sp>
        <p:nvSpPr>
          <p:cNvPr id="305156" name="Text Box 4">
            <a:extLst>
              <a:ext uri="{FF2B5EF4-FFF2-40B4-BE49-F238E27FC236}">
                <a16:creationId xmlns:a16="http://schemas.microsoft.com/office/drawing/2014/main" id="{1275823E-E1DB-491D-912F-DA3CF8578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029200"/>
            <a:ext cx="7391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а) </a:t>
            </a:r>
            <a:r>
              <a:rPr lang="en-US" altLang="ru-RU" sz="3200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E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M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T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U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V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W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; б) </a:t>
            </a:r>
            <a:r>
              <a:rPr lang="en-US" altLang="ru-RU" sz="3200" dirty="0">
                <a:cs typeface="Times New Roman" panose="02020603050405020304" pitchFamily="18" charset="0"/>
              </a:rPr>
              <a:t>H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I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05172" name="Picture 20">
            <a:extLst>
              <a:ext uri="{FF2B5EF4-FFF2-40B4-BE49-F238E27FC236}">
                <a16:creationId xmlns:a16="http://schemas.microsoft.com/office/drawing/2014/main" id="{1F24239E-EB3C-4EAC-A8D4-56B8C1B624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788" y="2892425"/>
            <a:ext cx="670242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>
            <a:extLst>
              <a:ext uri="{FF2B5EF4-FFF2-40B4-BE49-F238E27FC236}">
                <a16:creationId xmlns:a16="http://schemas.microsoft.com/office/drawing/2014/main" id="{37DB0546-1BC4-41D2-A3D2-C007E84F7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46467" name="Text Box 3">
            <a:extLst>
              <a:ext uri="{FF2B5EF4-FFF2-40B4-BE49-F238E27FC236}">
                <a16:creationId xmlns:a16="http://schemas.microsoft.com/office/drawing/2014/main" id="{76E51AC9-2C17-489C-A942-58A86C835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каком случае прямая при осевой симметрии переходит в параллельную ей прямую?</a:t>
            </a:r>
          </a:p>
        </p:txBody>
      </p:sp>
      <p:sp>
        <p:nvSpPr>
          <p:cNvPr id="446468" name="Text Box 4">
            <a:extLst>
              <a:ext uri="{FF2B5EF4-FFF2-40B4-BE49-F238E27FC236}">
                <a16:creationId xmlns:a16="http://schemas.microsoft.com/office/drawing/2014/main" id="{5933ABCB-2713-4A8D-8C24-0DE0EC233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862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Если она параллельна оси симметрии.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1026">
            <a:extLst>
              <a:ext uri="{FF2B5EF4-FFF2-40B4-BE49-F238E27FC236}">
                <a16:creationId xmlns:a16="http://schemas.microsoft.com/office/drawing/2014/main" id="{17AC0A1E-7222-46D6-A180-EAA564B74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448515" name="Text Box 1027">
            <a:extLst>
              <a:ext uri="{FF2B5EF4-FFF2-40B4-BE49-F238E27FC236}">
                <a16:creationId xmlns:a16="http://schemas.microsoft.com/office/drawing/2014/main" id="{5F36744B-5EA3-4E78-9C3B-F2F22304A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Имеет ли параллелограмм оси симметрии?</a:t>
            </a:r>
          </a:p>
        </p:txBody>
      </p:sp>
      <p:sp>
        <p:nvSpPr>
          <p:cNvPr id="448516" name="Text Box 1028">
            <a:extLst>
              <a:ext uri="{FF2B5EF4-FFF2-40B4-BE49-F238E27FC236}">
                <a16:creationId xmlns:a16="http://schemas.microsoft.com/office/drawing/2014/main" id="{D61FEA46-D63C-458D-9FD1-4781DAE9B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91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Нет, если он не является прямоугольником или ромбом; да, если он является прямоугольником или ромбом.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448517" name="Picture 1029">
            <a:extLst>
              <a:ext uri="{FF2B5EF4-FFF2-40B4-BE49-F238E27FC236}">
                <a16:creationId xmlns:a16="http://schemas.microsoft.com/office/drawing/2014/main" id="{63FFF1FC-4431-44C1-A79E-40401E08D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981200"/>
            <a:ext cx="3421063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8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91" name="Text Box 35">
            <a:extLst>
              <a:ext uri="{FF2B5EF4-FFF2-40B4-BE49-F238E27FC236}">
                <a16:creationId xmlns:a16="http://schemas.microsoft.com/office/drawing/2014/main" id="{2E478F18-2103-4B92-8343-6A6D16319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0648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Две 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А'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называются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симметричными </a:t>
            </a:r>
            <a:r>
              <a:rPr lang="ru-RU" altLang="ru-RU" sz="2800" dirty="0">
                <a:cs typeface="Times New Roman" panose="02020603050405020304" pitchFamily="18" charset="0"/>
              </a:rPr>
              <a:t>относительно прямой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, если эта прямая проходит через середину отрезка </a:t>
            </a:r>
            <a:r>
              <a:rPr lang="ru-RU" altLang="ru-RU" sz="2800" i="1" dirty="0">
                <a:cs typeface="Times New Roman" panose="02020603050405020304" pitchFamily="18" charset="0"/>
              </a:rPr>
              <a:t>АА'</a:t>
            </a:r>
            <a:r>
              <a:rPr lang="ru-RU" altLang="ru-RU" sz="2800" dirty="0">
                <a:cs typeface="Times New Roman" panose="02020603050405020304" pitchFamily="18" charset="0"/>
              </a:rPr>
              <a:t> и перпендикулярна к нему. Каждая точка 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 считается симметричной самой себе.</a:t>
            </a:r>
          </a:p>
        </p:txBody>
      </p:sp>
      <p:sp>
        <p:nvSpPr>
          <p:cNvPr id="249893" name="Text Box 37">
            <a:extLst>
              <a:ext uri="{FF2B5EF4-FFF2-40B4-BE49-F238E27FC236}">
                <a16:creationId xmlns:a16="http://schemas.microsoft.com/office/drawing/2014/main" id="{C91B03F3-4392-4917-B5D7-E956BF2FC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76800"/>
            <a:ext cx="89916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Соответствие, при котором каждой точке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 плоскости сопоставляется симметричная ей относительно прямой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 точка </a:t>
            </a:r>
            <a:r>
              <a:rPr lang="ru-RU" altLang="ru-RU" sz="2800" i="1" dirty="0">
                <a:cs typeface="Times New Roman" panose="02020603050405020304" pitchFamily="18" charset="0"/>
              </a:rPr>
              <a:t>А'</a:t>
            </a:r>
            <a:r>
              <a:rPr lang="ru-RU" altLang="ru-RU" sz="2800" dirty="0">
                <a:cs typeface="Times New Roman" panose="02020603050405020304" pitchFamily="18" charset="0"/>
              </a:rPr>
              <a:t>,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осевой симметрией</a:t>
            </a:r>
            <a:r>
              <a:rPr lang="ru-RU" altLang="ru-RU" sz="2800" dirty="0">
                <a:cs typeface="Times New Roman" panose="02020603050405020304" pitchFamily="18" charset="0"/>
              </a:rPr>
              <a:t>. Прямая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 при этом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осью симметрии.</a:t>
            </a:r>
          </a:p>
        </p:txBody>
      </p:sp>
      <p:pic>
        <p:nvPicPr>
          <p:cNvPr id="249896" name="Picture 40">
            <a:extLst>
              <a:ext uri="{FF2B5EF4-FFF2-40B4-BE49-F238E27FC236}">
                <a16:creationId xmlns:a16="http://schemas.microsoft.com/office/drawing/2014/main" id="{69B60C5D-A14F-43E2-911A-9A2A65463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531" y="2335533"/>
            <a:ext cx="1912938" cy="234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7994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>
            <a:extLst>
              <a:ext uri="{FF2B5EF4-FFF2-40B4-BE49-F238E27FC236}">
                <a16:creationId xmlns:a16="http://schemas.microsoft.com/office/drawing/2014/main" id="{9C25942B-313B-4710-A231-8E08E69733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473091" name="Text Box 3">
            <a:extLst>
              <a:ext uri="{FF2B5EF4-FFF2-40B4-BE49-F238E27FC236}">
                <a16:creationId xmlns:a16="http://schemas.microsoft.com/office/drawing/2014/main" id="{6A0C86DB-B2B0-479D-9DD7-9A97B8367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Укажите оси симметрии: а) прямоугольника; б) квадрата.</a:t>
            </a:r>
          </a:p>
        </p:txBody>
      </p:sp>
      <p:pic>
        <p:nvPicPr>
          <p:cNvPr id="473097" name="Picture 9">
            <a:extLst>
              <a:ext uri="{FF2B5EF4-FFF2-40B4-BE49-F238E27FC236}">
                <a16:creationId xmlns:a16="http://schemas.microsoft.com/office/drawing/2014/main" id="{34C5A966-FDE8-4EF3-A7CA-A9693B6F8F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86000"/>
            <a:ext cx="3109913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3100" name="Picture 12">
            <a:extLst>
              <a:ext uri="{FF2B5EF4-FFF2-40B4-BE49-F238E27FC236}">
                <a16:creationId xmlns:a16="http://schemas.microsoft.com/office/drawing/2014/main" id="{8739657C-58AC-489C-B087-DF1DB08E2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905000"/>
            <a:ext cx="2554288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73102" name="Group 14">
            <a:extLst>
              <a:ext uri="{FF2B5EF4-FFF2-40B4-BE49-F238E27FC236}">
                <a16:creationId xmlns:a16="http://schemas.microsoft.com/office/drawing/2014/main" id="{19ED1899-84E9-4FA0-B4BE-0C08FB2BA579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286000"/>
            <a:ext cx="7924800" cy="3094038"/>
            <a:chOff x="288" y="1440"/>
            <a:chExt cx="4992" cy="1949"/>
          </a:xfrm>
        </p:grpSpPr>
        <p:sp>
          <p:nvSpPr>
            <p:cNvPr id="473092" name="Text Box 4">
              <a:extLst>
                <a:ext uri="{FF2B5EF4-FFF2-40B4-BE49-F238E27FC236}">
                  <a16:creationId xmlns:a16="http://schemas.microsoft.com/office/drawing/2014/main" id="{DFA959C4-4EA7-474D-B653-C4E2B768BC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717"/>
              <a:ext cx="499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Ответ:</a:t>
              </a:r>
              <a:r>
                <a:rPr lang="ru-RU" altLang="ru-RU" sz="32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а) Две </a:t>
              </a:r>
              <a:r>
                <a:rPr lang="ru-RU" altLang="ru-RU" sz="3200" dirty="0"/>
                <a:t>прямые</a:t>
              </a:r>
              <a:r>
                <a:rPr lang="ru-RU" altLang="ru-RU" sz="3200" dirty="0">
                  <a:cs typeface="Times New Roman" panose="02020603050405020304" pitchFamily="18" charset="0"/>
                </a:rPr>
                <a:t>, проходящие через середины противоположных сторон; </a:t>
              </a:r>
            </a:p>
          </p:txBody>
        </p:sp>
        <p:pic>
          <p:nvPicPr>
            <p:cNvPr id="473101" name="Picture 13">
              <a:extLst>
                <a:ext uri="{FF2B5EF4-FFF2-40B4-BE49-F238E27FC236}">
                  <a16:creationId xmlns:a16="http://schemas.microsoft.com/office/drawing/2014/main" id="{917C7DD3-C631-49B6-8A06-FCE2BB152D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1440"/>
              <a:ext cx="1986" cy="1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73104" name="Group 16">
            <a:extLst>
              <a:ext uri="{FF2B5EF4-FFF2-40B4-BE49-F238E27FC236}">
                <a16:creationId xmlns:a16="http://schemas.microsoft.com/office/drawing/2014/main" id="{04C5C33A-C369-4E33-879C-F3C2F678E90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05000"/>
            <a:ext cx="8077200" cy="4968875"/>
            <a:chOff x="240" y="1200"/>
            <a:chExt cx="5088" cy="3130"/>
          </a:xfrm>
        </p:grpSpPr>
        <p:sp>
          <p:nvSpPr>
            <p:cNvPr id="473095" name="Text Box 7">
              <a:extLst>
                <a:ext uri="{FF2B5EF4-FFF2-40B4-BE49-F238E27FC236}">
                  <a16:creationId xmlns:a16="http://schemas.microsoft.com/office/drawing/2014/main" id="{8122B8C8-F569-431D-A3AF-A2C91DE389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41"/>
              <a:ext cx="5088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chemeClr val="accent1"/>
                  </a:solidFill>
                </a:rPr>
                <a:t>            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б) две прямые, проходящие через середины противоположных сторон и две прямые, содержащие диагонали. </a:t>
              </a:r>
              <a:endParaRPr lang="ru-RU" altLang="ru-RU" dirty="0"/>
            </a:p>
          </p:txBody>
        </p:sp>
        <p:pic>
          <p:nvPicPr>
            <p:cNvPr id="473103" name="Picture 15">
              <a:extLst>
                <a:ext uri="{FF2B5EF4-FFF2-40B4-BE49-F238E27FC236}">
                  <a16:creationId xmlns:a16="http://schemas.microsoft.com/office/drawing/2014/main" id="{79C519E2-3474-4D46-BDC6-B49D099A00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200"/>
              <a:ext cx="1986" cy="14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7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>
            <a:extLst>
              <a:ext uri="{FF2B5EF4-FFF2-40B4-BE49-F238E27FC236}">
                <a16:creationId xmlns:a16="http://schemas.microsoft.com/office/drawing/2014/main" id="{4C178A9D-75EE-4D64-B5F7-5D5C55DF61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505859" name="Text Box 3">
            <a:extLst>
              <a:ext uri="{FF2B5EF4-FFF2-40B4-BE49-F238E27FC236}">
                <a16:creationId xmlns:a16="http://schemas.microsoft.com/office/drawing/2014/main" id="{B5EB2840-6247-45B0-ADB0-B0D59BDFA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Сколько осей симметрии имеет правильный шестиугольник?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05860" name="Text Box 4">
            <a:extLst>
              <a:ext uri="{FF2B5EF4-FFF2-40B4-BE49-F238E27FC236}">
                <a16:creationId xmlns:a16="http://schemas.microsoft.com/office/drawing/2014/main" id="{2C1E31DD-88B6-4225-9150-C711F87B4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482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6 осей симметрии. Из них 3 оси, проходящие через противоположные вершины, и 3 оси, проходящие через середины противолежащих сторон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05861" name="Picture 5">
            <a:extLst>
              <a:ext uri="{FF2B5EF4-FFF2-40B4-BE49-F238E27FC236}">
                <a16:creationId xmlns:a16="http://schemas.microsoft.com/office/drawing/2014/main" id="{CEFC6FD9-2C7C-4345-8310-3B5398588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76400"/>
            <a:ext cx="3216275" cy="290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6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>
            <a:extLst>
              <a:ext uri="{FF2B5EF4-FFF2-40B4-BE49-F238E27FC236}">
                <a16:creationId xmlns:a16="http://schemas.microsoft.com/office/drawing/2014/main" id="{40208AE8-5C8E-4470-9C21-F981F17C19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524291" name="Text Box 3">
            <a:extLst>
              <a:ext uri="{FF2B5EF4-FFF2-40B4-BE49-F238E27FC236}">
                <a16:creationId xmlns:a16="http://schemas.microsoft.com/office/drawing/2014/main" id="{861D155E-D1BD-416D-97A3-CDA5FBE18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Сколько осей симметрии имеет правильный </a:t>
            </a:r>
            <a:r>
              <a:rPr lang="ru-RU" altLang="ru-RU" sz="3200" dirty="0"/>
              <a:t>пя</a:t>
            </a:r>
            <a:r>
              <a:rPr lang="ru-RU" altLang="ru-RU" sz="3200" dirty="0">
                <a:cs typeface="Times New Roman" panose="02020603050405020304" pitchFamily="18" charset="0"/>
              </a:rPr>
              <a:t>тиугольник?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524294" name="Picture 6">
            <a:extLst>
              <a:ext uri="{FF2B5EF4-FFF2-40B4-BE49-F238E27FC236}">
                <a16:creationId xmlns:a16="http://schemas.microsoft.com/office/drawing/2014/main" id="{38E925D0-3456-4261-9FDB-CC96AC2B6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676400"/>
            <a:ext cx="2949575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4296" name="Group 8">
            <a:extLst>
              <a:ext uri="{FF2B5EF4-FFF2-40B4-BE49-F238E27FC236}">
                <a16:creationId xmlns:a16="http://schemas.microsoft.com/office/drawing/2014/main" id="{C493DC19-25EB-4440-BE40-2C67E8AEEBD3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600200"/>
            <a:ext cx="7391400" cy="4237038"/>
            <a:chOff x="480" y="1008"/>
            <a:chExt cx="4656" cy="2669"/>
          </a:xfrm>
        </p:grpSpPr>
        <p:sp>
          <p:nvSpPr>
            <p:cNvPr id="524292" name="Text Box 4">
              <a:extLst>
                <a:ext uri="{FF2B5EF4-FFF2-40B4-BE49-F238E27FC236}">
                  <a16:creationId xmlns:a16="http://schemas.microsoft.com/office/drawing/2014/main" id="{BAD34A84-2A6C-44C6-B2BB-B8A0180EAB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312"/>
              <a:ext cx="465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3200" dirty="0"/>
                <a:t>5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осей симметрии. </a:t>
              </a:r>
            </a:p>
          </p:txBody>
        </p:sp>
        <p:pic>
          <p:nvPicPr>
            <p:cNvPr id="524295" name="Picture 7">
              <a:extLst>
                <a:ext uri="{FF2B5EF4-FFF2-40B4-BE49-F238E27FC236}">
                  <a16:creationId xmlns:a16="http://schemas.microsoft.com/office/drawing/2014/main" id="{101D3A0B-E0E1-4DBD-BE32-A1046888D6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008"/>
              <a:ext cx="2013" cy="1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>
            <a:extLst>
              <a:ext uri="{FF2B5EF4-FFF2-40B4-BE49-F238E27FC236}">
                <a16:creationId xmlns:a16="http://schemas.microsoft.com/office/drawing/2014/main" id="{73DEF2F4-B7A2-404E-B2DC-B3DABE604A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450563" name="Text Box 3">
            <a:extLst>
              <a:ext uri="{FF2B5EF4-FFF2-40B4-BE49-F238E27FC236}">
                <a16:creationId xmlns:a16="http://schemas.microsoft.com/office/drawing/2014/main" id="{FA21262E-F4F7-437C-B884-BDDAA7970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305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Сколько  осей  симметрии  имеет правильный </a:t>
            </a:r>
            <a:r>
              <a:rPr lang="en-US" altLang="ru-RU" sz="3200" i="1" dirty="0">
                <a:cs typeface="Times New Roman" panose="02020603050405020304" pitchFamily="18" charset="0"/>
              </a:rPr>
              <a:t>n </a:t>
            </a:r>
            <a:r>
              <a:rPr lang="ru-RU" altLang="ru-RU" sz="3200" dirty="0">
                <a:cs typeface="Times New Roman" panose="02020603050405020304" pitchFamily="18" charset="0"/>
              </a:rPr>
              <a:t>- угольник?</a:t>
            </a:r>
          </a:p>
        </p:txBody>
      </p:sp>
      <p:sp>
        <p:nvSpPr>
          <p:cNvPr id="450564" name="Text Box 4">
            <a:extLst>
              <a:ext uri="{FF2B5EF4-FFF2-40B4-BE49-F238E27FC236}">
                <a16:creationId xmlns:a16="http://schemas.microsoft.com/office/drawing/2014/main" id="{DE83121E-76DE-469B-871D-D797C2E38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en-US" altLang="ru-RU" sz="3200" i="1" dirty="0">
                <a:cs typeface="Times New Roman" panose="02020603050405020304" pitchFamily="18" charset="0"/>
              </a:rPr>
              <a:t>n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0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1026">
            <a:extLst>
              <a:ext uri="{FF2B5EF4-FFF2-40B4-BE49-F238E27FC236}">
                <a16:creationId xmlns:a16="http://schemas.microsoft.com/office/drawing/2014/main" id="{7AA485A4-4BFD-414F-BCF9-F51335D112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466947" name="Text Box 1027">
            <a:extLst>
              <a:ext uri="{FF2B5EF4-FFF2-40B4-BE49-F238E27FC236}">
                <a16:creationId xmlns:a16="http://schemas.microsoft.com/office/drawing/2014/main" id="{4DA93FD4-395E-4866-90D9-92C470762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Приведите пример фигуры: а) имеющей ось симметрии, но не имеющей центра симметрии; б) имеющей центр симметрии, но не имеющей оси симметрии.</a:t>
            </a:r>
          </a:p>
        </p:txBody>
      </p:sp>
      <p:sp>
        <p:nvSpPr>
          <p:cNvPr id="466948" name="Text Box 1028">
            <a:extLst>
              <a:ext uri="{FF2B5EF4-FFF2-40B4-BE49-F238E27FC236}">
                <a16:creationId xmlns:a16="http://schemas.microsoft.com/office/drawing/2014/main" id="{1E0FDA39-9317-4735-A41D-E5B216B08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00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Правильный треугольник; </a:t>
            </a:r>
          </a:p>
        </p:txBody>
      </p:sp>
      <p:sp>
        <p:nvSpPr>
          <p:cNvPr id="466949" name="Text Box 1029">
            <a:extLst>
              <a:ext uri="{FF2B5EF4-FFF2-40B4-BE49-F238E27FC236}">
                <a16:creationId xmlns:a16="http://schemas.microsoft.com/office/drawing/2014/main" id="{07C5806F-0D66-4AA7-A1E3-8528464D9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257800"/>
            <a:ext cx="6324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б) параллелограмм</a:t>
            </a:r>
            <a:r>
              <a:rPr lang="ru-RU" altLang="ru-RU" sz="3200" dirty="0"/>
              <a:t>, отличный от прямоугольника и ромба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6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66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948" grpId="0" autoUpdateAnimBg="0"/>
      <p:bldP spid="466949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>
            <a:extLst>
              <a:ext uri="{FF2B5EF4-FFF2-40B4-BE49-F238E27FC236}">
                <a16:creationId xmlns:a16="http://schemas.microsoft.com/office/drawing/2014/main" id="{8FFCB20A-103B-418B-AF69-FBE9F4621A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483331" name="Text Box 3">
            <a:extLst>
              <a:ext uri="{FF2B5EF4-FFF2-40B4-BE49-F238E27FC236}">
                <a16:creationId xmlns:a16="http://schemas.microsoft.com/office/drawing/2014/main" id="{4EE7E976-D2B1-47C1-AB82-98EBC65EA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точку </a:t>
            </a:r>
            <a:r>
              <a:rPr lang="en-US" altLang="ru-RU" sz="3200" i="1" dirty="0"/>
              <a:t>A’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симметричную точке </a:t>
            </a:r>
            <a:r>
              <a:rPr lang="en-US" altLang="ru-RU" sz="3200" i="1" dirty="0"/>
              <a:t>A</a:t>
            </a:r>
            <a:r>
              <a:rPr lang="ru-RU" altLang="ru-RU" sz="3200" dirty="0"/>
              <a:t>, относительно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483333" name="Picture 5">
            <a:extLst>
              <a:ext uri="{FF2B5EF4-FFF2-40B4-BE49-F238E27FC236}">
                <a16:creationId xmlns:a16="http://schemas.microsoft.com/office/drawing/2014/main" id="{DF6E6FA3-AACD-4401-89D0-81DABA101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3335" name="Group 7">
            <a:extLst>
              <a:ext uri="{FF2B5EF4-FFF2-40B4-BE49-F238E27FC236}">
                <a16:creationId xmlns:a16="http://schemas.microsoft.com/office/drawing/2014/main" id="{7413E916-F5AB-4A55-8BF2-ADF0E7A67963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438400"/>
            <a:ext cx="5373688" cy="3048000"/>
            <a:chOff x="480" y="1536"/>
            <a:chExt cx="3385" cy="1920"/>
          </a:xfrm>
        </p:grpSpPr>
        <p:sp>
          <p:nvSpPr>
            <p:cNvPr id="483332" name="Text Box 4">
              <a:extLst>
                <a:ext uri="{FF2B5EF4-FFF2-40B4-BE49-F238E27FC236}">
                  <a16:creationId xmlns:a16="http://schemas.microsoft.com/office/drawing/2014/main" id="{CE92C6F3-CA7E-4109-9FB8-7196B269D1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83334" name="Picture 6">
              <a:extLst>
                <a:ext uri="{FF2B5EF4-FFF2-40B4-BE49-F238E27FC236}">
                  <a16:creationId xmlns:a16="http://schemas.microsoft.com/office/drawing/2014/main" id="{27A3AEB4-3108-4A4F-9DB6-52CCFABECC2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536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>
            <a:extLst>
              <a:ext uri="{FF2B5EF4-FFF2-40B4-BE49-F238E27FC236}">
                <a16:creationId xmlns:a16="http://schemas.microsoft.com/office/drawing/2014/main" id="{3A2A537C-193C-4BBD-BBBE-B34339C55A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485379" name="Text Box 3">
            <a:extLst>
              <a:ext uri="{FF2B5EF4-FFF2-40B4-BE49-F238E27FC236}">
                <a16:creationId xmlns:a16="http://schemas.microsoft.com/office/drawing/2014/main" id="{9E492115-D147-43C5-8F72-155441416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точку </a:t>
            </a:r>
            <a:r>
              <a:rPr lang="en-US" altLang="ru-RU" sz="3200" i="1" dirty="0"/>
              <a:t>A’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симметричную точке </a:t>
            </a:r>
            <a:r>
              <a:rPr lang="en-US" altLang="ru-RU" sz="3200" i="1" dirty="0"/>
              <a:t>A</a:t>
            </a:r>
            <a:r>
              <a:rPr lang="ru-RU" altLang="ru-RU" sz="3200" dirty="0"/>
              <a:t>, относительно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485384" name="Picture 8">
            <a:extLst>
              <a:ext uri="{FF2B5EF4-FFF2-40B4-BE49-F238E27FC236}">
                <a16:creationId xmlns:a16="http://schemas.microsoft.com/office/drawing/2014/main" id="{E1652F19-1018-41A2-A53C-83908D87A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3622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5386" name="Group 10">
            <a:extLst>
              <a:ext uri="{FF2B5EF4-FFF2-40B4-BE49-F238E27FC236}">
                <a16:creationId xmlns:a16="http://schemas.microsoft.com/office/drawing/2014/main" id="{AB97E546-7F61-4B79-8E4A-1A7FF3AC6439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362200"/>
            <a:ext cx="5353050" cy="3048000"/>
            <a:chOff x="480" y="1488"/>
            <a:chExt cx="3372" cy="1920"/>
          </a:xfrm>
        </p:grpSpPr>
        <p:sp>
          <p:nvSpPr>
            <p:cNvPr id="485382" name="Text Box 6">
              <a:extLst>
                <a:ext uri="{FF2B5EF4-FFF2-40B4-BE49-F238E27FC236}">
                  <a16:creationId xmlns:a16="http://schemas.microsoft.com/office/drawing/2014/main" id="{5866F564-943B-4A43-B950-2076EA17B1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85385" name="Picture 9">
              <a:extLst>
                <a:ext uri="{FF2B5EF4-FFF2-40B4-BE49-F238E27FC236}">
                  <a16:creationId xmlns:a16="http://schemas.microsoft.com/office/drawing/2014/main" id="{1DA98BBE-572D-450F-A4C2-8382BDCAE2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" y="1488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>
            <a:extLst>
              <a:ext uri="{FF2B5EF4-FFF2-40B4-BE49-F238E27FC236}">
                <a16:creationId xmlns:a16="http://schemas.microsoft.com/office/drawing/2014/main" id="{A4EE9B37-837D-420D-9ECA-3C694A9D4A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487427" name="Text Box 3">
            <a:extLst>
              <a:ext uri="{FF2B5EF4-FFF2-40B4-BE49-F238E27FC236}">
                <a16:creationId xmlns:a16="http://schemas.microsoft.com/office/drawing/2014/main" id="{C96E26DC-25E3-4C4B-B712-E8792DC9D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точку </a:t>
            </a:r>
            <a:r>
              <a:rPr lang="en-US" altLang="ru-RU" sz="3200" i="1" dirty="0"/>
              <a:t>A’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симметричную точке </a:t>
            </a:r>
            <a:r>
              <a:rPr lang="en-US" altLang="ru-RU" sz="3200" i="1" dirty="0"/>
              <a:t>A</a:t>
            </a:r>
            <a:r>
              <a:rPr lang="ru-RU" altLang="ru-RU" sz="3200" dirty="0"/>
              <a:t>, относительно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487433" name="Picture 9">
            <a:extLst>
              <a:ext uri="{FF2B5EF4-FFF2-40B4-BE49-F238E27FC236}">
                <a16:creationId xmlns:a16="http://schemas.microsoft.com/office/drawing/2014/main" id="{EE043F76-6985-4F87-9DBC-E862A0BB31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146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7435" name="Group 11">
            <a:extLst>
              <a:ext uri="{FF2B5EF4-FFF2-40B4-BE49-F238E27FC236}">
                <a16:creationId xmlns:a16="http://schemas.microsoft.com/office/drawing/2014/main" id="{00D3C739-BA9B-4944-8814-9D64A02A4359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514600"/>
            <a:ext cx="5221288" cy="3048000"/>
            <a:chOff x="480" y="1584"/>
            <a:chExt cx="3289" cy="1920"/>
          </a:xfrm>
        </p:grpSpPr>
        <p:sp>
          <p:nvSpPr>
            <p:cNvPr id="487430" name="Text Box 6">
              <a:extLst>
                <a:ext uri="{FF2B5EF4-FFF2-40B4-BE49-F238E27FC236}">
                  <a16:creationId xmlns:a16="http://schemas.microsoft.com/office/drawing/2014/main" id="{9C95275A-1971-444E-B19E-14834EA1D4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87434" name="Picture 10">
              <a:extLst>
                <a:ext uri="{FF2B5EF4-FFF2-40B4-BE49-F238E27FC236}">
                  <a16:creationId xmlns:a16="http://schemas.microsoft.com/office/drawing/2014/main" id="{17CF4C27-88A8-4EAC-904A-8A6E7BADA0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584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>
            <a:extLst>
              <a:ext uri="{FF2B5EF4-FFF2-40B4-BE49-F238E27FC236}">
                <a16:creationId xmlns:a16="http://schemas.microsoft.com/office/drawing/2014/main" id="{19D6E346-8C30-4BED-BBF5-639E61B85E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516099" name="Text Box 3">
            <a:extLst>
              <a:ext uri="{FF2B5EF4-FFF2-40B4-BE49-F238E27FC236}">
                <a16:creationId xmlns:a16="http://schemas.microsoft.com/office/drawing/2014/main" id="{17A37F75-069D-4825-B9DA-3F3529E07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Точка </a:t>
            </a:r>
            <a:r>
              <a:rPr lang="en-US" altLang="ru-RU" sz="3200" i="1" dirty="0"/>
              <a:t>A’</a:t>
            </a:r>
            <a:r>
              <a:rPr lang="en-US" altLang="ru-RU" sz="3200" dirty="0"/>
              <a:t> </a:t>
            </a:r>
            <a:r>
              <a:rPr lang="ru-RU" altLang="ru-RU" sz="3200" dirty="0"/>
              <a:t>симметрична точке </a:t>
            </a:r>
            <a:r>
              <a:rPr lang="en-US" altLang="ru-RU" sz="3200" i="1" dirty="0"/>
              <a:t>A</a:t>
            </a:r>
            <a:r>
              <a:rPr lang="ru-RU" altLang="ru-RU" sz="3200" dirty="0"/>
              <a:t> относительно некоторой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 Изобразите эту прямую.</a:t>
            </a:r>
          </a:p>
        </p:txBody>
      </p:sp>
      <p:pic>
        <p:nvPicPr>
          <p:cNvPr id="516108" name="Picture 12">
            <a:extLst>
              <a:ext uri="{FF2B5EF4-FFF2-40B4-BE49-F238E27FC236}">
                <a16:creationId xmlns:a16="http://schemas.microsoft.com/office/drawing/2014/main" id="{A272B8FA-85C5-4E8C-8F9F-4E1118F9E6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1906588"/>
            <a:ext cx="30876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6110" name="Group 14">
            <a:extLst>
              <a:ext uri="{FF2B5EF4-FFF2-40B4-BE49-F238E27FC236}">
                <a16:creationId xmlns:a16="http://schemas.microsoft.com/office/drawing/2014/main" id="{EC590A3B-0BD4-4123-A597-47E5A57E9F13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905000"/>
            <a:ext cx="5373688" cy="3475038"/>
            <a:chOff x="480" y="1200"/>
            <a:chExt cx="3385" cy="2189"/>
          </a:xfrm>
        </p:grpSpPr>
        <p:sp>
          <p:nvSpPr>
            <p:cNvPr id="516102" name="Text Box 6">
              <a:extLst>
                <a:ext uri="{FF2B5EF4-FFF2-40B4-BE49-F238E27FC236}">
                  <a16:creationId xmlns:a16="http://schemas.microsoft.com/office/drawing/2014/main" id="{8A7704D3-3C53-4768-9DE4-276775C4C3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16109" name="Picture 13">
              <a:extLst>
                <a:ext uri="{FF2B5EF4-FFF2-40B4-BE49-F238E27FC236}">
                  <a16:creationId xmlns:a16="http://schemas.microsoft.com/office/drawing/2014/main" id="{55DF3B47-1396-4BF7-91C1-54FBCAB467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6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>
            <a:extLst>
              <a:ext uri="{FF2B5EF4-FFF2-40B4-BE49-F238E27FC236}">
                <a16:creationId xmlns:a16="http://schemas.microsoft.com/office/drawing/2014/main" id="{1A7F9CD6-99DE-496E-A4E2-77CB59F07A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518147" name="Text Box 3">
            <a:extLst>
              <a:ext uri="{FF2B5EF4-FFF2-40B4-BE49-F238E27FC236}">
                <a16:creationId xmlns:a16="http://schemas.microsoft.com/office/drawing/2014/main" id="{8C00FD38-13B4-4217-B028-923E046B6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Точка </a:t>
            </a:r>
            <a:r>
              <a:rPr lang="en-US" altLang="ru-RU" sz="3200" i="1" dirty="0"/>
              <a:t>A’</a:t>
            </a:r>
            <a:r>
              <a:rPr lang="en-US" altLang="ru-RU" sz="3200" dirty="0"/>
              <a:t> </a:t>
            </a:r>
            <a:r>
              <a:rPr lang="ru-RU" altLang="ru-RU" sz="3200" dirty="0"/>
              <a:t>симметрична точке </a:t>
            </a:r>
            <a:r>
              <a:rPr lang="en-US" altLang="ru-RU" sz="3200" i="1" dirty="0"/>
              <a:t>A</a:t>
            </a:r>
            <a:r>
              <a:rPr lang="ru-RU" altLang="ru-RU" sz="3200" dirty="0"/>
              <a:t> относительно некоторой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 Изобразите эту прямую.</a:t>
            </a:r>
          </a:p>
        </p:txBody>
      </p:sp>
      <p:pic>
        <p:nvPicPr>
          <p:cNvPr id="518148" name="Picture 4">
            <a:extLst>
              <a:ext uri="{FF2B5EF4-FFF2-40B4-BE49-F238E27FC236}">
                <a16:creationId xmlns:a16="http://schemas.microsoft.com/office/drawing/2014/main" id="{3E90FC25-828F-4163-9FBB-F1C6A580C4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1906588"/>
            <a:ext cx="30876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8149" name="Group 5">
            <a:extLst>
              <a:ext uri="{FF2B5EF4-FFF2-40B4-BE49-F238E27FC236}">
                <a16:creationId xmlns:a16="http://schemas.microsoft.com/office/drawing/2014/main" id="{45480145-BE31-47B2-AC94-95C1AF225985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905000"/>
            <a:ext cx="5373688" cy="3475038"/>
            <a:chOff x="480" y="1200"/>
            <a:chExt cx="3385" cy="2189"/>
          </a:xfrm>
        </p:grpSpPr>
        <p:sp>
          <p:nvSpPr>
            <p:cNvPr id="518150" name="Text Box 6">
              <a:extLst>
                <a:ext uri="{FF2B5EF4-FFF2-40B4-BE49-F238E27FC236}">
                  <a16:creationId xmlns:a16="http://schemas.microsoft.com/office/drawing/2014/main" id="{16C8033D-DB95-48B7-AF05-5CB44B1B2D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18151" name="Picture 7">
              <a:extLst>
                <a:ext uri="{FF2B5EF4-FFF2-40B4-BE49-F238E27FC236}">
                  <a16:creationId xmlns:a16="http://schemas.microsoft.com/office/drawing/2014/main" id="{782BBCAE-B13C-4D48-9FA6-670BD3A71F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9" name="Text Box 3">
            <a:extLst>
              <a:ext uri="{FF2B5EF4-FFF2-40B4-BE49-F238E27FC236}">
                <a16:creationId xmlns:a16="http://schemas.microsoft.com/office/drawing/2014/main" id="{FA9FD8A0-2BF2-4F99-A96F-362955A34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Две фигуры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i="1" dirty="0">
                <a:cs typeface="Times New Roman" panose="02020603050405020304" pitchFamily="18" charset="0"/>
              </a:rPr>
              <a:t>'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называются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симметричными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относительно оси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, если каждой точке одной фигуры соответствует симметричная точка другой фигуры. Фигура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симметричной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относительно оси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, если она симметрична сама себе. </a:t>
            </a:r>
          </a:p>
        </p:txBody>
      </p:sp>
      <p:pic>
        <p:nvPicPr>
          <p:cNvPr id="464909" name="Picture 13">
            <a:extLst>
              <a:ext uri="{FF2B5EF4-FFF2-40B4-BE49-F238E27FC236}">
                <a16:creationId xmlns:a16="http://schemas.microsoft.com/office/drawing/2014/main" id="{E815548C-3BFC-4C1E-BB42-4CDEFC537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124200"/>
            <a:ext cx="4746625" cy="300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4911" name="Picture 15">
            <a:extLst>
              <a:ext uri="{FF2B5EF4-FFF2-40B4-BE49-F238E27FC236}">
                <a16:creationId xmlns:a16="http://schemas.microsoft.com/office/drawing/2014/main" id="{341EECB3-657B-4A80-BB78-194C21448E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124200"/>
            <a:ext cx="2628900" cy="300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>
            <a:extLst>
              <a:ext uri="{FF2B5EF4-FFF2-40B4-BE49-F238E27FC236}">
                <a16:creationId xmlns:a16="http://schemas.microsoft.com/office/drawing/2014/main" id="{1A188C13-02DB-452F-858E-B17079A886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489475" name="Text Box 3">
            <a:extLst>
              <a:ext uri="{FF2B5EF4-FFF2-40B4-BE49-F238E27FC236}">
                <a16:creationId xmlns:a16="http://schemas.microsoft.com/office/drawing/2014/main" id="{DDB75403-07CF-4024-96E8-FE6F306BF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отрезок </a:t>
            </a:r>
            <a:r>
              <a:rPr lang="en-US" altLang="ru-RU" sz="3200" i="1" dirty="0"/>
              <a:t>A’B’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отрезку </a:t>
            </a:r>
            <a:r>
              <a:rPr lang="en-US" altLang="ru-RU" sz="3200" i="1" dirty="0"/>
              <a:t>AB</a:t>
            </a:r>
            <a:r>
              <a:rPr lang="ru-RU" altLang="ru-RU" sz="3200" dirty="0"/>
              <a:t>, относительно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489480" name="Picture 8">
            <a:extLst>
              <a:ext uri="{FF2B5EF4-FFF2-40B4-BE49-F238E27FC236}">
                <a16:creationId xmlns:a16="http://schemas.microsoft.com/office/drawing/2014/main" id="{BBDCD7C1-CB45-4C71-B9CD-2885DA2F8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9482" name="Group 10">
            <a:extLst>
              <a:ext uri="{FF2B5EF4-FFF2-40B4-BE49-F238E27FC236}">
                <a16:creationId xmlns:a16="http://schemas.microsoft.com/office/drawing/2014/main" id="{887F8F3B-5501-46C3-BB4D-BBE05EB106E4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438400"/>
            <a:ext cx="5145088" cy="3048000"/>
            <a:chOff x="480" y="1536"/>
            <a:chExt cx="3241" cy="1920"/>
          </a:xfrm>
        </p:grpSpPr>
        <p:sp>
          <p:nvSpPr>
            <p:cNvPr id="489478" name="Text Box 6">
              <a:extLst>
                <a:ext uri="{FF2B5EF4-FFF2-40B4-BE49-F238E27FC236}">
                  <a16:creationId xmlns:a16="http://schemas.microsoft.com/office/drawing/2014/main" id="{50A62A7C-C5A5-424C-9098-8EF1F8515F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89481" name="Picture 9">
              <a:extLst>
                <a:ext uri="{FF2B5EF4-FFF2-40B4-BE49-F238E27FC236}">
                  <a16:creationId xmlns:a16="http://schemas.microsoft.com/office/drawing/2014/main" id="{DBD30308-D091-4F03-A50B-0D399D3CFF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536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>
            <a:extLst>
              <a:ext uri="{FF2B5EF4-FFF2-40B4-BE49-F238E27FC236}">
                <a16:creationId xmlns:a16="http://schemas.microsoft.com/office/drawing/2014/main" id="{92605E65-713B-42B2-9CC8-2C84C3410D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491523" name="Text Box 3">
            <a:extLst>
              <a:ext uri="{FF2B5EF4-FFF2-40B4-BE49-F238E27FC236}">
                <a16:creationId xmlns:a16="http://schemas.microsoft.com/office/drawing/2014/main" id="{7BF316A1-1354-433B-BEE1-9403E8145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отрезок </a:t>
            </a:r>
            <a:r>
              <a:rPr lang="en-US" altLang="ru-RU" sz="3200" i="1" dirty="0"/>
              <a:t>A’B’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отрезку </a:t>
            </a:r>
            <a:r>
              <a:rPr lang="en-US" altLang="ru-RU" sz="3200" i="1" dirty="0"/>
              <a:t>AB</a:t>
            </a:r>
            <a:r>
              <a:rPr lang="ru-RU" altLang="ru-RU" sz="3200" dirty="0"/>
              <a:t>, относительно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491528" name="Picture 8">
            <a:extLst>
              <a:ext uri="{FF2B5EF4-FFF2-40B4-BE49-F238E27FC236}">
                <a16:creationId xmlns:a16="http://schemas.microsoft.com/office/drawing/2014/main" id="{16FAB512-8E0E-41AA-AFB6-91EC5F9AB6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1530" name="Group 10">
            <a:extLst>
              <a:ext uri="{FF2B5EF4-FFF2-40B4-BE49-F238E27FC236}">
                <a16:creationId xmlns:a16="http://schemas.microsoft.com/office/drawing/2014/main" id="{3BBB44E5-6E16-40C7-A796-18BF0212AFDD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438400"/>
            <a:ext cx="5221288" cy="3048000"/>
            <a:chOff x="480" y="1536"/>
            <a:chExt cx="3289" cy="1920"/>
          </a:xfrm>
        </p:grpSpPr>
        <p:sp>
          <p:nvSpPr>
            <p:cNvPr id="491526" name="Text Box 6">
              <a:extLst>
                <a:ext uri="{FF2B5EF4-FFF2-40B4-BE49-F238E27FC236}">
                  <a16:creationId xmlns:a16="http://schemas.microsoft.com/office/drawing/2014/main" id="{C8A1BC6D-16FB-45B2-9F16-0486808D2C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91529" name="Picture 9">
              <a:extLst>
                <a:ext uri="{FF2B5EF4-FFF2-40B4-BE49-F238E27FC236}">
                  <a16:creationId xmlns:a16="http://schemas.microsoft.com/office/drawing/2014/main" id="{B3FC66A2-EB51-447D-B51E-5318BE6926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536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>
            <a:extLst>
              <a:ext uri="{FF2B5EF4-FFF2-40B4-BE49-F238E27FC236}">
                <a16:creationId xmlns:a16="http://schemas.microsoft.com/office/drawing/2014/main" id="{07F7E0DE-8449-4CEF-810D-3924957BFA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493571" name="Text Box 3">
            <a:extLst>
              <a:ext uri="{FF2B5EF4-FFF2-40B4-BE49-F238E27FC236}">
                <a16:creationId xmlns:a16="http://schemas.microsoft.com/office/drawing/2014/main" id="{437406DE-A7B7-45A3-93E0-FA949E608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отрезок </a:t>
            </a:r>
            <a:r>
              <a:rPr lang="en-US" altLang="ru-RU" sz="3200" i="1" dirty="0"/>
              <a:t>A’B’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отрезку </a:t>
            </a:r>
            <a:r>
              <a:rPr lang="en-US" altLang="ru-RU" sz="3200" i="1" dirty="0"/>
              <a:t>AB</a:t>
            </a:r>
            <a:r>
              <a:rPr lang="ru-RU" altLang="ru-RU" sz="3200" dirty="0"/>
              <a:t>, относительно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493576" name="Picture 8">
            <a:extLst>
              <a:ext uri="{FF2B5EF4-FFF2-40B4-BE49-F238E27FC236}">
                <a16:creationId xmlns:a16="http://schemas.microsoft.com/office/drawing/2014/main" id="{F727E87A-5936-4CA0-AD1F-E7BC20BD5A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3578" name="Group 10">
            <a:extLst>
              <a:ext uri="{FF2B5EF4-FFF2-40B4-BE49-F238E27FC236}">
                <a16:creationId xmlns:a16="http://schemas.microsoft.com/office/drawing/2014/main" id="{B6A544F5-B1F8-4559-A23D-0EC3F9B42C6B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438400"/>
            <a:ext cx="5308600" cy="3048000"/>
            <a:chOff x="480" y="1536"/>
            <a:chExt cx="3344" cy="1920"/>
          </a:xfrm>
        </p:grpSpPr>
        <p:sp>
          <p:nvSpPr>
            <p:cNvPr id="493574" name="Text Box 6">
              <a:extLst>
                <a:ext uri="{FF2B5EF4-FFF2-40B4-BE49-F238E27FC236}">
                  <a16:creationId xmlns:a16="http://schemas.microsoft.com/office/drawing/2014/main" id="{819FEAC8-C33F-4DCC-9153-60BFF4DCCE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93577" name="Picture 9">
              <a:extLst>
                <a:ext uri="{FF2B5EF4-FFF2-40B4-BE49-F238E27FC236}">
                  <a16:creationId xmlns:a16="http://schemas.microsoft.com/office/drawing/2014/main" id="{E3E06803-8C26-4EA9-BD6E-A38693D403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536"/>
              <a:ext cx="1952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>
            <a:extLst>
              <a:ext uri="{FF2B5EF4-FFF2-40B4-BE49-F238E27FC236}">
                <a16:creationId xmlns:a16="http://schemas.microsoft.com/office/drawing/2014/main" id="{6BF33619-6122-4BB7-87FC-5B4F3329E0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495619" name="Text Box 3">
            <a:extLst>
              <a:ext uri="{FF2B5EF4-FFF2-40B4-BE49-F238E27FC236}">
                <a16:creationId xmlns:a16="http://schemas.microsoft.com/office/drawing/2014/main" id="{BD89636E-4450-4A58-857D-4FC05075C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треугольник </a:t>
            </a:r>
            <a:r>
              <a:rPr lang="en-US" altLang="ru-RU" sz="3200" i="1" dirty="0"/>
              <a:t>A’B’C’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треугольнику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, относительно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495624" name="Picture 8">
            <a:extLst>
              <a:ext uri="{FF2B5EF4-FFF2-40B4-BE49-F238E27FC236}">
                <a16:creationId xmlns:a16="http://schemas.microsoft.com/office/drawing/2014/main" id="{EBC8E633-CBDB-4F36-8D60-BE1866167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908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5626" name="Group 10">
            <a:extLst>
              <a:ext uri="{FF2B5EF4-FFF2-40B4-BE49-F238E27FC236}">
                <a16:creationId xmlns:a16="http://schemas.microsoft.com/office/drawing/2014/main" id="{0D10B349-FBF7-4A68-A04E-3FF0A535EC09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590800"/>
            <a:ext cx="5297488" cy="3048000"/>
            <a:chOff x="480" y="1632"/>
            <a:chExt cx="3337" cy="1920"/>
          </a:xfrm>
        </p:grpSpPr>
        <p:sp>
          <p:nvSpPr>
            <p:cNvPr id="495622" name="Text Box 6">
              <a:extLst>
                <a:ext uri="{FF2B5EF4-FFF2-40B4-BE49-F238E27FC236}">
                  <a16:creationId xmlns:a16="http://schemas.microsoft.com/office/drawing/2014/main" id="{1E3B1464-4B10-41F0-87B0-C67CF4FF16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95625" name="Picture 9">
              <a:extLst>
                <a:ext uri="{FF2B5EF4-FFF2-40B4-BE49-F238E27FC236}">
                  <a16:creationId xmlns:a16="http://schemas.microsoft.com/office/drawing/2014/main" id="{F1EE431A-0628-4BE8-BF18-324DB53803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632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>
            <a:extLst>
              <a:ext uri="{FF2B5EF4-FFF2-40B4-BE49-F238E27FC236}">
                <a16:creationId xmlns:a16="http://schemas.microsoft.com/office/drawing/2014/main" id="{8FFE8593-70B1-493F-90C1-7B3496340F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497667" name="Text Box 3">
            <a:extLst>
              <a:ext uri="{FF2B5EF4-FFF2-40B4-BE49-F238E27FC236}">
                <a16:creationId xmlns:a16="http://schemas.microsoft.com/office/drawing/2014/main" id="{F006CF77-9556-4046-9122-6A0F269FF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треугольник </a:t>
            </a:r>
            <a:r>
              <a:rPr lang="en-US" altLang="ru-RU" sz="3200" i="1" dirty="0"/>
              <a:t>A’B’C’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треугольнику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, относительно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497673" name="Picture 9">
            <a:extLst>
              <a:ext uri="{FF2B5EF4-FFF2-40B4-BE49-F238E27FC236}">
                <a16:creationId xmlns:a16="http://schemas.microsoft.com/office/drawing/2014/main" id="{77D31256-210B-4DF8-8FD0-C363B59D6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5908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7675" name="Group 11">
            <a:extLst>
              <a:ext uri="{FF2B5EF4-FFF2-40B4-BE49-F238E27FC236}">
                <a16:creationId xmlns:a16="http://schemas.microsoft.com/office/drawing/2014/main" id="{18E2CB62-4018-446A-B5C0-7C59ED5B9967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590800"/>
            <a:ext cx="4992688" cy="3048000"/>
            <a:chOff x="480" y="1632"/>
            <a:chExt cx="3145" cy="1920"/>
          </a:xfrm>
        </p:grpSpPr>
        <p:sp>
          <p:nvSpPr>
            <p:cNvPr id="497670" name="Text Box 6">
              <a:extLst>
                <a:ext uri="{FF2B5EF4-FFF2-40B4-BE49-F238E27FC236}">
                  <a16:creationId xmlns:a16="http://schemas.microsoft.com/office/drawing/2014/main" id="{0B3168E0-B3DA-4A79-8527-0FB395D203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97674" name="Picture 10">
              <a:extLst>
                <a:ext uri="{FF2B5EF4-FFF2-40B4-BE49-F238E27FC236}">
                  <a16:creationId xmlns:a16="http://schemas.microsoft.com/office/drawing/2014/main" id="{B4DAB4C0-2EA1-4FC5-B2A7-8F86D0F097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632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99A0B354-F75C-4BD6-88E8-D9A30FB37A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23</a:t>
            </a:r>
          </a:p>
        </p:txBody>
      </p:sp>
      <p:sp>
        <p:nvSpPr>
          <p:cNvPr id="499715" name="Text Box 3">
            <a:extLst>
              <a:ext uri="{FF2B5EF4-FFF2-40B4-BE49-F238E27FC236}">
                <a16:creationId xmlns:a16="http://schemas.microsoft.com/office/drawing/2014/main" id="{C3D292CC-B3AE-4466-B1ED-E22EBC4CF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треугольник </a:t>
            </a:r>
            <a:r>
              <a:rPr lang="en-US" altLang="ru-RU" sz="3200" i="1" dirty="0"/>
              <a:t>A’B’C’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треугольнику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, относительно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499720" name="Picture 8">
            <a:extLst>
              <a:ext uri="{FF2B5EF4-FFF2-40B4-BE49-F238E27FC236}">
                <a16:creationId xmlns:a16="http://schemas.microsoft.com/office/drawing/2014/main" id="{5D26BC90-74F7-429F-A84F-8B801FB40F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14600"/>
            <a:ext cx="3109913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9722" name="Group 10">
            <a:extLst>
              <a:ext uri="{FF2B5EF4-FFF2-40B4-BE49-F238E27FC236}">
                <a16:creationId xmlns:a16="http://schemas.microsoft.com/office/drawing/2014/main" id="{4A7832D4-93AB-4E90-BA42-B07BCE3D3D31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514600"/>
            <a:ext cx="5253038" cy="3059113"/>
            <a:chOff x="480" y="1584"/>
            <a:chExt cx="3309" cy="1927"/>
          </a:xfrm>
        </p:grpSpPr>
        <p:sp>
          <p:nvSpPr>
            <p:cNvPr id="499718" name="Text Box 6">
              <a:extLst>
                <a:ext uri="{FF2B5EF4-FFF2-40B4-BE49-F238E27FC236}">
                  <a16:creationId xmlns:a16="http://schemas.microsoft.com/office/drawing/2014/main" id="{66369164-2013-411A-80B8-1E216C4792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99721" name="Picture 9">
              <a:extLst>
                <a:ext uri="{FF2B5EF4-FFF2-40B4-BE49-F238E27FC236}">
                  <a16:creationId xmlns:a16="http://schemas.microsoft.com/office/drawing/2014/main" id="{BAFF1820-9970-4781-8D0F-54FF1D6DDA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584"/>
              <a:ext cx="1965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4557279F-0E13-495A-9E6D-5A23E020E2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24</a:t>
            </a:r>
          </a:p>
        </p:txBody>
      </p:sp>
      <p:sp>
        <p:nvSpPr>
          <p:cNvPr id="520195" name="Text Box 3">
            <a:extLst>
              <a:ext uri="{FF2B5EF4-FFF2-40B4-BE49-F238E27FC236}">
                <a16:creationId xmlns:a16="http://schemas.microsoft.com/office/drawing/2014/main" id="{DBD504CC-2CBA-48B2-818C-5F2879A71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Треугольник </a:t>
            </a:r>
            <a:r>
              <a:rPr lang="en-US" altLang="ru-RU" sz="3200" i="1" dirty="0"/>
              <a:t>A’B’C’</a:t>
            </a:r>
            <a:r>
              <a:rPr lang="en-US" altLang="ru-RU" sz="3200" dirty="0"/>
              <a:t> </a:t>
            </a:r>
            <a:r>
              <a:rPr lang="ru-RU" altLang="ru-RU" sz="3200" dirty="0"/>
              <a:t>симметричен треугольнику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 относительно некоторой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 Изобразите эту прямую.</a:t>
            </a:r>
          </a:p>
        </p:txBody>
      </p:sp>
      <p:pic>
        <p:nvPicPr>
          <p:cNvPr id="520200" name="Picture 8">
            <a:extLst>
              <a:ext uri="{FF2B5EF4-FFF2-40B4-BE49-F238E27FC236}">
                <a16:creationId xmlns:a16="http://schemas.microsoft.com/office/drawing/2014/main" id="{93F1BCD9-1A3B-40EB-9427-F3BA527E9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2590800"/>
            <a:ext cx="30876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0202" name="Group 10">
            <a:extLst>
              <a:ext uri="{FF2B5EF4-FFF2-40B4-BE49-F238E27FC236}">
                <a16:creationId xmlns:a16="http://schemas.microsoft.com/office/drawing/2014/main" id="{C2BEFA15-CC06-406F-8159-DC002116D2EB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590800"/>
            <a:ext cx="5353050" cy="3048000"/>
            <a:chOff x="480" y="1632"/>
            <a:chExt cx="3372" cy="1920"/>
          </a:xfrm>
        </p:grpSpPr>
        <p:sp>
          <p:nvSpPr>
            <p:cNvPr id="520198" name="Text Box 6">
              <a:extLst>
                <a:ext uri="{FF2B5EF4-FFF2-40B4-BE49-F238E27FC236}">
                  <a16:creationId xmlns:a16="http://schemas.microsoft.com/office/drawing/2014/main" id="{A52719E9-44CC-4685-A1E4-B77D4619C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20201" name="Picture 9">
              <a:extLst>
                <a:ext uri="{FF2B5EF4-FFF2-40B4-BE49-F238E27FC236}">
                  <a16:creationId xmlns:a16="http://schemas.microsoft.com/office/drawing/2014/main" id="{060D34CF-59BC-479E-9842-749E638341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" y="1632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0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>
            <a:extLst>
              <a:ext uri="{FF2B5EF4-FFF2-40B4-BE49-F238E27FC236}">
                <a16:creationId xmlns:a16="http://schemas.microsoft.com/office/drawing/2014/main" id="{D3DF9F69-3CD1-425C-BC71-3A7C6E0B41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25</a:t>
            </a:r>
          </a:p>
        </p:txBody>
      </p:sp>
      <p:sp>
        <p:nvSpPr>
          <p:cNvPr id="522243" name="Text Box 3">
            <a:extLst>
              <a:ext uri="{FF2B5EF4-FFF2-40B4-BE49-F238E27FC236}">
                <a16:creationId xmlns:a16="http://schemas.microsoft.com/office/drawing/2014/main" id="{28B6EB01-5F27-46DC-9785-9E0B0ED3A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Треугольник </a:t>
            </a:r>
            <a:r>
              <a:rPr lang="en-US" altLang="ru-RU" sz="3200" i="1" dirty="0"/>
              <a:t>A’B’C’</a:t>
            </a:r>
            <a:r>
              <a:rPr lang="en-US" altLang="ru-RU" sz="3200" dirty="0"/>
              <a:t> </a:t>
            </a:r>
            <a:r>
              <a:rPr lang="ru-RU" altLang="ru-RU" sz="3200" dirty="0"/>
              <a:t>симметричен треугольнику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 относительно некоторой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 Изобразите эту прямую.</a:t>
            </a:r>
          </a:p>
        </p:txBody>
      </p:sp>
      <p:pic>
        <p:nvPicPr>
          <p:cNvPr id="522248" name="Picture 8">
            <a:extLst>
              <a:ext uri="{FF2B5EF4-FFF2-40B4-BE49-F238E27FC236}">
                <a16:creationId xmlns:a16="http://schemas.microsoft.com/office/drawing/2014/main" id="{F14BF9D1-C6DA-4973-8D61-53995117AD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150" y="2667000"/>
            <a:ext cx="3440113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2250" name="Group 10">
            <a:extLst>
              <a:ext uri="{FF2B5EF4-FFF2-40B4-BE49-F238E27FC236}">
                <a16:creationId xmlns:a16="http://schemas.microsoft.com/office/drawing/2014/main" id="{2A4919F7-11EF-41F3-8D98-8E589E3F6613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667000"/>
            <a:ext cx="5529263" cy="3048000"/>
            <a:chOff x="480" y="1680"/>
            <a:chExt cx="3483" cy="1920"/>
          </a:xfrm>
        </p:grpSpPr>
        <p:sp>
          <p:nvSpPr>
            <p:cNvPr id="522246" name="Text Box 6">
              <a:extLst>
                <a:ext uri="{FF2B5EF4-FFF2-40B4-BE49-F238E27FC236}">
                  <a16:creationId xmlns:a16="http://schemas.microsoft.com/office/drawing/2014/main" id="{70ABA595-94D5-462C-B05A-097CDA6334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22249" name="Picture 9">
              <a:extLst>
                <a:ext uri="{FF2B5EF4-FFF2-40B4-BE49-F238E27FC236}">
                  <a16:creationId xmlns:a16="http://schemas.microsoft.com/office/drawing/2014/main" id="{C6591ACF-B9A6-4ECA-9CB3-7B6979F471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6" y="1680"/>
              <a:ext cx="2167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>
            <a:extLst>
              <a:ext uri="{FF2B5EF4-FFF2-40B4-BE49-F238E27FC236}">
                <a16:creationId xmlns:a16="http://schemas.microsoft.com/office/drawing/2014/main" id="{E6415D56-08BA-4990-B840-0E01F4FE8E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26</a:t>
            </a:r>
          </a:p>
        </p:txBody>
      </p:sp>
      <p:sp>
        <p:nvSpPr>
          <p:cNvPr id="501763" name="Text Box 3">
            <a:extLst>
              <a:ext uri="{FF2B5EF4-FFF2-40B4-BE49-F238E27FC236}">
                <a16:creationId xmlns:a16="http://schemas.microsoft.com/office/drawing/2014/main" id="{474E768F-E9B1-49F7-9F30-BB5299A8C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Сколько осей симметрии имеет шестиугольник, изображенный на клетчатой бумаге, клетками которой являются квадраты?</a:t>
            </a:r>
          </a:p>
        </p:txBody>
      </p:sp>
      <p:pic>
        <p:nvPicPr>
          <p:cNvPr id="501764" name="Picture 4">
            <a:extLst>
              <a:ext uri="{FF2B5EF4-FFF2-40B4-BE49-F238E27FC236}">
                <a16:creationId xmlns:a16="http://schemas.microsoft.com/office/drawing/2014/main" id="{EBF43FF5-B288-4526-94CE-23AE24FD2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01765" name="Group 5">
            <a:extLst>
              <a:ext uri="{FF2B5EF4-FFF2-40B4-BE49-F238E27FC236}">
                <a16:creationId xmlns:a16="http://schemas.microsoft.com/office/drawing/2014/main" id="{8389290D-B1DC-43CF-9A47-4E893153DD10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438400"/>
            <a:ext cx="8001000" cy="3856038"/>
            <a:chOff x="336" y="1536"/>
            <a:chExt cx="5040" cy="2429"/>
          </a:xfrm>
        </p:grpSpPr>
        <p:sp>
          <p:nvSpPr>
            <p:cNvPr id="501766" name="Text Box 6">
              <a:extLst>
                <a:ext uri="{FF2B5EF4-FFF2-40B4-BE49-F238E27FC236}">
                  <a16:creationId xmlns:a16="http://schemas.microsoft.com/office/drawing/2014/main" id="{4B88BB9B-3C07-4722-9F06-50D7B1C8E3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00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Две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501767" name="Picture 7">
              <a:extLst>
                <a:ext uri="{FF2B5EF4-FFF2-40B4-BE49-F238E27FC236}">
                  <a16:creationId xmlns:a16="http://schemas.microsoft.com/office/drawing/2014/main" id="{051BC99D-011D-441C-9FE1-C4719B5FDA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536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>
            <a:extLst>
              <a:ext uri="{FF2B5EF4-FFF2-40B4-BE49-F238E27FC236}">
                <a16:creationId xmlns:a16="http://schemas.microsoft.com/office/drawing/2014/main" id="{75DE0E6F-923E-4110-AD41-E6D5B6ADE7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27</a:t>
            </a:r>
          </a:p>
        </p:txBody>
      </p:sp>
      <p:sp>
        <p:nvSpPr>
          <p:cNvPr id="503811" name="Text Box 3">
            <a:extLst>
              <a:ext uri="{FF2B5EF4-FFF2-40B4-BE49-F238E27FC236}">
                <a16:creationId xmlns:a16="http://schemas.microsoft.com/office/drawing/2014/main" id="{AA3CAFDC-03AD-4FCA-98F6-CB9EE7880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Сколько осей симметрии имеет восьмиугольник, изображенный на клетчатой бумаге, клетками которой являются квадраты?</a:t>
            </a:r>
          </a:p>
        </p:txBody>
      </p:sp>
      <p:pic>
        <p:nvPicPr>
          <p:cNvPr id="503812" name="Picture 4">
            <a:extLst>
              <a:ext uri="{FF2B5EF4-FFF2-40B4-BE49-F238E27FC236}">
                <a16:creationId xmlns:a16="http://schemas.microsoft.com/office/drawing/2014/main" id="{568759C0-7BB9-4B04-AB74-FF3314B25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667000"/>
            <a:ext cx="308768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03813" name="Group 5">
            <a:extLst>
              <a:ext uri="{FF2B5EF4-FFF2-40B4-BE49-F238E27FC236}">
                <a16:creationId xmlns:a16="http://schemas.microsoft.com/office/drawing/2014/main" id="{33CB7432-150A-455C-BF87-69D7ADB06C7B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590800"/>
            <a:ext cx="8001000" cy="3703638"/>
            <a:chOff x="336" y="1632"/>
            <a:chExt cx="5040" cy="2333"/>
          </a:xfrm>
        </p:grpSpPr>
        <p:sp>
          <p:nvSpPr>
            <p:cNvPr id="503814" name="Text Box 6">
              <a:extLst>
                <a:ext uri="{FF2B5EF4-FFF2-40B4-BE49-F238E27FC236}">
                  <a16:creationId xmlns:a16="http://schemas.microsoft.com/office/drawing/2014/main" id="{D0DC57FE-C2FD-417C-AB44-324CBB4BC9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00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Четыре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503815" name="Picture 7">
              <a:extLst>
                <a:ext uri="{FF2B5EF4-FFF2-40B4-BE49-F238E27FC236}">
                  <a16:creationId xmlns:a16="http://schemas.microsoft.com/office/drawing/2014/main" id="{034A86F0-A8D4-407D-8EDD-51389927DA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632"/>
              <a:ext cx="2053" cy="20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9" name="Text Box 1027">
            <a:extLst>
              <a:ext uri="{FF2B5EF4-FFF2-40B4-BE49-F238E27FC236}">
                <a16:creationId xmlns:a16="http://schemas.microsoft.com/office/drawing/2014/main" id="{C1EB0ACA-5112-47F5-9F3E-07070E35D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Фигуру, симметричную данной, можно получить в программе </a:t>
            </a:r>
            <a:r>
              <a:rPr lang="en-US" altLang="ru-RU" sz="2800" dirty="0">
                <a:cs typeface="Times New Roman" panose="02020603050405020304" pitchFamily="18" charset="0"/>
              </a:rPr>
              <a:t>GeoGebra.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этого нужно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выбрать инструмент  «Отражение относительно прямой», указать фигуру и ось симметрии. После этого на полотне появится фигура, симметричная указанной.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A7EBB10-F27F-4867-BD4A-F36DBD9E5C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513195"/>
            <a:ext cx="5285780" cy="4196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6793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>
            <a:extLst>
              <a:ext uri="{FF2B5EF4-FFF2-40B4-BE49-F238E27FC236}">
                <a16:creationId xmlns:a16="http://schemas.microsoft.com/office/drawing/2014/main" id="{A652A51B-5D8D-4C6E-9B65-36F24C1A4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28</a:t>
            </a:r>
          </a:p>
        </p:txBody>
      </p:sp>
      <p:sp>
        <p:nvSpPr>
          <p:cNvPr id="509955" name="Text Box 3">
            <a:extLst>
              <a:ext uri="{FF2B5EF4-FFF2-40B4-BE49-F238E27FC236}">
                <a16:creationId xmlns:a16="http://schemas.microsoft.com/office/drawing/2014/main" id="{B40775B7-CD63-4529-8EF2-CCA1447DF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треугольник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треугольнику </a:t>
            </a:r>
            <a:r>
              <a:rPr lang="en-US" altLang="ru-RU" sz="3200" i="1" dirty="0"/>
              <a:t>OAB</a:t>
            </a:r>
            <a:r>
              <a:rPr lang="ru-RU" altLang="ru-RU" sz="3200" dirty="0"/>
              <a:t>, относительно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509960" name="Picture 8">
            <a:extLst>
              <a:ext uri="{FF2B5EF4-FFF2-40B4-BE49-F238E27FC236}">
                <a16:creationId xmlns:a16="http://schemas.microsoft.com/office/drawing/2014/main" id="{2CADDB0B-4D9F-4CB5-A84B-0FF30A10E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752600"/>
            <a:ext cx="4156075" cy="384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09963" name="Group 11">
            <a:extLst>
              <a:ext uri="{FF2B5EF4-FFF2-40B4-BE49-F238E27FC236}">
                <a16:creationId xmlns:a16="http://schemas.microsoft.com/office/drawing/2014/main" id="{CEDF3762-D9AC-429E-AF06-7823BF9839E0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752600"/>
            <a:ext cx="5832475" cy="3849688"/>
            <a:chOff x="480" y="1104"/>
            <a:chExt cx="3674" cy="2425"/>
          </a:xfrm>
        </p:grpSpPr>
        <p:sp>
          <p:nvSpPr>
            <p:cNvPr id="509958" name="Text Box 6">
              <a:extLst>
                <a:ext uri="{FF2B5EF4-FFF2-40B4-BE49-F238E27FC236}">
                  <a16:creationId xmlns:a16="http://schemas.microsoft.com/office/drawing/2014/main" id="{BF4F949A-541B-4F58-AC82-B4B6B8EA0C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09962" name="Picture 10">
              <a:extLst>
                <a:ext uri="{FF2B5EF4-FFF2-40B4-BE49-F238E27FC236}">
                  <a16:creationId xmlns:a16="http://schemas.microsoft.com/office/drawing/2014/main" id="{B8FB1184-465C-458A-A0B0-F2E25A37D3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1104"/>
              <a:ext cx="2618" cy="2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>
            <a:extLst>
              <a:ext uri="{FF2B5EF4-FFF2-40B4-BE49-F238E27FC236}">
                <a16:creationId xmlns:a16="http://schemas.microsoft.com/office/drawing/2014/main" id="{732B43A2-8F27-48F6-8943-5CAE3A6D04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29</a:t>
            </a:r>
          </a:p>
        </p:txBody>
      </p:sp>
      <p:sp>
        <p:nvSpPr>
          <p:cNvPr id="512003" name="Text Box 3">
            <a:extLst>
              <a:ext uri="{FF2B5EF4-FFF2-40B4-BE49-F238E27FC236}">
                <a16:creationId xmlns:a16="http://schemas.microsoft.com/office/drawing/2014/main" id="{4DA965C7-0FDD-4020-A873-1E4378CDE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треугольник </a:t>
            </a:r>
            <a:r>
              <a:rPr lang="en-US" altLang="ru-RU" sz="3200" i="1" dirty="0"/>
              <a:t>A’B’C’</a:t>
            </a:r>
            <a:r>
              <a:rPr lang="en-US" altLang="ru-RU" sz="3200" dirty="0"/>
              <a:t>, </a:t>
            </a:r>
            <a:r>
              <a:rPr lang="ru-RU" altLang="ru-RU" sz="3200" dirty="0"/>
              <a:t>симметричный треугольнику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, относительно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512008" name="Picture 8">
            <a:extLst>
              <a:ext uri="{FF2B5EF4-FFF2-40B4-BE49-F238E27FC236}">
                <a16:creationId xmlns:a16="http://schemas.microsoft.com/office/drawing/2014/main" id="{65DC67B2-9E3A-49A6-9696-6B93DD55E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05000"/>
            <a:ext cx="4156075" cy="384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12010" name="Group 10">
            <a:extLst>
              <a:ext uri="{FF2B5EF4-FFF2-40B4-BE49-F238E27FC236}">
                <a16:creationId xmlns:a16="http://schemas.microsoft.com/office/drawing/2014/main" id="{541CF498-1D82-46BE-B60F-D685B9C2D131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905000"/>
            <a:ext cx="5832475" cy="3849688"/>
            <a:chOff x="480" y="1200"/>
            <a:chExt cx="3674" cy="2425"/>
          </a:xfrm>
        </p:grpSpPr>
        <p:sp>
          <p:nvSpPr>
            <p:cNvPr id="512006" name="Text Box 6">
              <a:extLst>
                <a:ext uri="{FF2B5EF4-FFF2-40B4-BE49-F238E27FC236}">
                  <a16:creationId xmlns:a16="http://schemas.microsoft.com/office/drawing/2014/main" id="{A8CDCAC9-39BD-4582-900D-A609E370DC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024"/>
              <a:ext cx="86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12009" name="Picture 9">
              <a:extLst>
                <a:ext uri="{FF2B5EF4-FFF2-40B4-BE49-F238E27FC236}">
                  <a16:creationId xmlns:a16="http://schemas.microsoft.com/office/drawing/2014/main" id="{95A27FD7-BCF4-4F21-A0AB-1356D7A7A9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1200"/>
              <a:ext cx="2618" cy="2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>
            <a:extLst>
              <a:ext uri="{FF2B5EF4-FFF2-40B4-BE49-F238E27FC236}">
                <a16:creationId xmlns:a16="http://schemas.microsoft.com/office/drawing/2014/main" id="{99CD0910-66D5-4B8D-93A4-189992353E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30</a:t>
            </a:r>
          </a:p>
        </p:txBody>
      </p:sp>
      <p:sp>
        <p:nvSpPr>
          <p:cNvPr id="507907" name="Text Box 3">
            <a:extLst>
              <a:ext uri="{FF2B5EF4-FFF2-40B4-BE49-F238E27FC236}">
                <a16:creationId xmlns:a16="http://schemas.microsoft.com/office/drawing/2014/main" id="{FB45BDB0-ABE1-415A-8E72-65D04BF80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Каким преобразованием является композиция (последовательное выполнение) двух осевых симметрий относительно пересекающихся осей?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56E33058-073A-443C-AA21-E942DD2E8CB9}"/>
              </a:ext>
            </a:extLst>
          </p:cNvPr>
          <p:cNvGrpSpPr/>
          <p:nvPr/>
        </p:nvGrpSpPr>
        <p:grpSpPr>
          <a:xfrm>
            <a:off x="0" y="2678112"/>
            <a:ext cx="8931441" cy="4031873"/>
            <a:chOff x="1" y="2678112"/>
            <a:chExt cx="8931440" cy="4031873"/>
          </a:xfrm>
        </p:grpSpPr>
        <p:sp>
          <p:nvSpPr>
            <p:cNvPr id="507909" name="Text Box 5">
              <a:extLst>
                <a:ext uri="{FF2B5EF4-FFF2-40B4-BE49-F238E27FC236}">
                  <a16:creationId xmlns:a16="http://schemas.microsoft.com/office/drawing/2014/main" id="{0C22A823-9A6D-4AF4-AE0B-C78230B58A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" y="2678112"/>
              <a:ext cx="5337176" cy="40318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ts val="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 dirty="0"/>
                <a:t>П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оворотом вокруг точки пересечения этих прямых на угол, равный удвоенному углу между данными прямыми.</a:t>
              </a:r>
            </a:p>
            <a:p>
              <a:pPr algn="just">
                <a:spcBef>
                  <a:spcPts val="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В частности, композиция двух осевых симметрий относительно перпендикулярных осей является центральной симметрией.</a:t>
              </a: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5C01ED1B-7268-452C-91F2-10E07E5FA1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37176" y="2954682"/>
              <a:ext cx="3594265" cy="30473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473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>
            <a:extLst>
              <a:ext uri="{FF2B5EF4-FFF2-40B4-BE49-F238E27FC236}">
                <a16:creationId xmlns:a16="http://schemas.microsoft.com/office/drawing/2014/main" id="{99CD0910-66D5-4B8D-93A4-189992353E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07907" name="Text Box 3">
            <a:extLst>
              <a:ext uri="{FF2B5EF4-FFF2-40B4-BE49-F238E27FC236}">
                <a16:creationId xmlns:a16="http://schemas.microsoft.com/office/drawing/2014/main" id="{FB45BDB0-ABE1-415A-8E72-65D04BF80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прямоугольник </a:t>
            </a:r>
            <a:r>
              <a:rPr lang="en-US" altLang="ru-RU" sz="3200" i="1" dirty="0">
                <a:cs typeface="Times New Roman" panose="02020603050405020304" pitchFamily="18" charset="0"/>
              </a:rPr>
              <a:t>ABCD</a:t>
            </a:r>
            <a:r>
              <a:rPr lang="ru-RU" altLang="ru-RU" sz="3200" dirty="0">
                <a:cs typeface="Times New Roman" panose="02020603050405020304" pitchFamily="18" charset="0"/>
              </a:rPr>
              <a:t>, диагонали которого равны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,</a:t>
            </a:r>
            <a:r>
              <a:rPr lang="en-US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впишите четырёхугольник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наименьшего периметра. Найдите этот периметр.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55ED339-B411-9FF8-B0B3-110A3F151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2258914"/>
            <a:ext cx="4142689" cy="321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8021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7" name="Text Box 3">
            <a:extLst>
              <a:ext uri="{FF2B5EF4-FFF2-40B4-BE49-F238E27FC236}">
                <a16:creationId xmlns:a16="http://schemas.microsoft.com/office/drawing/2014/main" id="{FB45BDB0-ABE1-415A-8E72-65D04BF80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4064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	Ответ. </a:t>
            </a:r>
            <a:r>
              <a:rPr lang="ru-RU" altLang="ru-RU" sz="3200" dirty="0">
                <a:cs typeface="Times New Roman" panose="02020603050405020304" pitchFamily="18" charset="0"/>
              </a:rPr>
              <a:t>Искомыми четырёхугольниками являются параллелограммы, стороны которых параллельны диагоналям данного прямоугольника. Периметры этих параллелограммов равны</a:t>
            </a:r>
            <a:r>
              <a:rPr lang="en-US" altLang="ru-RU" sz="3200" dirty="0">
                <a:cs typeface="Times New Roman" panose="02020603050405020304" pitchFamily="18" charset="0"/>
              </a:rPr>
              <a:t> 2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5AB1CC9-9BD8-ED21-56E3-C271CA16A3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2420888"/>
            <a:ext cx="4104456" cy="2928326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8FBA3F3-9A5F-1A8B-5ADE-9EEE77CDB7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6544" y="2402629"/>
            <a:ext cx="4104456" cy="294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784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4" name="Text Box 6">
            <a:extLst>
              <a:ext uri="{FF2B5EF4-FFF2-40B4-BE49-F238E27FC236}">
                <a16:creationId xmlns:a16="http://schemas.microsoft.com/office/drawing/2014/main" id="{F481ED06-6A4F-4C56-B82D-F93E4C187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7167"/>
            <a:ext cx="8991600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6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Свойство 1.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Осевая симметрия</a:t>
            </a:r>
            <a:r>
              <a:rPr lang="ru-RU" altLang="ru-RU" sz="3200" dirty="0">
                <a:cs typeface="Times New Roman" panose="02020603050405020304" pitchFamily="18" charset="0"/>
              </a:rPr>
              <a:t> сохраняет расстояния между точками.</a:t>
            </a:r>
          </a:p>
        </p:txBody>
      </p:sp>
      <p:pic>
        <p:nvPicPr>
          <p:cNvPr id="391192" name="Picture 24">
            <a:extLst>
              <a:ext uri="{FF2B5EF4-FFF2-40B4-BE49-F238E27FC236}">
                <a16:creationId xmlns:a16="http://schemas.microsoft.com/office/drawing/2014/main" id="{D34D930E-80B8-42C0-9A4F-1E34C2FDD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5880"/>
            <a:ext cx="3579813" cy="290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22">
                <a:extLst>
                  <a:ext uri="{FF2B5EF4-FFF2-40B4-BE49-F238E27FC236}">
                    <a16:creationId xmlns:a16="http://schemas.microsoft.com/office/drawing/2014/main" id="{841FC239-8B26-47C7-A89B-FC9BDF37CB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7818" y="4062876"/>
                <a:ext cx="8991599" cy="23698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RU" sz="2800" dirty="0">
                    <a:solidFill>
                      <a:srgbClr val="FF0000"/>
                    </a:solidFill>
                  </a:rPr>
                  <a:t>	</a:t>
                </a:r>
                <a:r>
                  <a:rPr lang="ru-RU" dirty="0"/>
                  <a:t>Прямоугольные треугольники </a:t>
                </a:r>
                <a:r>
                  <a:rPr lang="ru-RU" i="1" dirty="0"/>
                  <a:t>АС</a:t>
                </a:r>
                <a:r>
                  <a:rPr lang="en-US" i="1" dirty="0"/>
                  <a:t>D</a:t>
                </a:r>
                <a:r>
                  <a:rPr lang="ru-RU" dirty="0"/>
                  <a:t> и </a:t>
                </a:r>
                <a:r>
                  <a:rPr lang="en-US" i="1" dirty="0"/>
                  <a:t>A</a:t>
                </a:r>
                <a:r>
                  <a:rPr lang="ru-RU" i="1" dirty="0"/>
                  <a:t>'</a:t>
                </a:r>
                <a:r>
                  <a:rPr lang="en-US" i="1" dirty="0"/>
                  <a:t>CD</a:t>
                </a:r>
                <a:r>
                  <a:rPr lang="ru-RU" dirty="0"/>
                  <a:t> равны (по двум катетам). Следовательно,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i="1" dirty="0"/>
                  <a:t>ADC</a:t>
                </a:r>
                <a:r>
                  <a:rPr lang="ru-RU" i="1" dirty="0"/>
                  <a:t> =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i="1" dirty="0"/>
                  <a:t>A</a:t>
                </a:r>
                <a:r>
                  <a:rPr lang="ru-RU" i="1" dirty="0"/>
                  <a:t>'</a:t>
                </a:r>
                <a:r>
                  <a:rPr lang="en-US" i="1" dirty="0"/>
                  <a:t>DC</a:t>
                </a:r>
                <a:r>
                  <a:rPr lang="ru-RU" dirty="0"/>
                  <a:t> и </a:t>
                </a:r>
                <a:r>
                  <a:rPr lang="en-US" i="1" dirty="0"/>
                  <a:t>AD</a:t>
                </a:r>
                <a:r>
                  <a:rPr lang="ru-RU" i="1" dirty="0"/>
                  <a:t> = </a:t>
                </a:r>
                <a:r>
                  <a:rPr lang="en-US" i="1" dirty="0"/>
                  <a:t>A</a:t>
                </a:r>
                <a:r>
                  <a:rPr lang="ru-RU" i="1" dirty="0"/>
                  <a:t>'</a:t>
                </a:r>
                <a:r>
                  <a:rPr lang="en-US" i="1" dirty="0"/>
                  <a:t>D</a:t>
                </a:r>
                <a:r>
                  <a:rPr lang="ru-RU" dirty="0"/>
                  <a:t>. Треугольники </a:t>
                </a:r>
                <a:r>
                  <a:rPr lang="en-US" i="1" dirty="0"/>
                  <a:t>ADB</a:t>
                </a:r>
                <a:r>
                  <a:rPr lang="ru-RU" dirty="0"/>
                  <a:t> и </a:t>
                </a:r>
                <a:r>
                  <a:rPr lang="en-US" i="1" dirty="0"/>
                  <a:t>A</a:t>
                </a:r>
                <a:r>
                  <a:rPr lang="ru-RU" i="1" dirty="0"/>
                  <a:t>'</a:t>
                </a:r>
                <a:r>
                  <a:rPr lang="en-US" i="1" dirty="0"/>
                  <a:t>DB</a:t>
                </a:r>
                <a:r>
                  <a:rPr lang="ru-RU" i="1" dirty="0"/>
                  <a:t>'</a:t>
                </a:r>
                <a:r>
                  <a:rPr lang="ru-RU" dirty="0"/>
                  <a:t> равны (по первому признаку равенства треугольников). Следовательно, </a:t>
                </a:r>
                <a:r>
                  <a:rPr lang="ru-RU" i="1" dirty="0"/>
                  <a:t>АВ = </a:t>
                </a:r>
                <a:r>
                  <a:rPr lang="en-US" i="1" dirty="0"/>
                  <a:t>A</a:t>
                </a:r>
                <a:r>
                  <a:rPr lang="ru-RU" i="1" dirty="0"/>
                  <a:t>'</a:t>
                </a:r>
                <a:r>
                  <a:rPr lang="en-US" i="1" dirty="0"/>
                  <a:t>B</a:t>
                </a:r>
                <a:r>
                  <a:rPr lang="ru-RU" i="1" dirty="0"/>
                  <a:t>’</a:t>
                </a:r>
                <a:r>
                  <a:rPr lang="ru-RU" dirty="0"/>
                  <a:t>.</a:t>
                </a:r>
              </a:p>
              <a:p>
                <a:r>
                  <a:rPr lang="ru-RU" dirty="0"/>
                  <a:t>	Самостоятельно рассмотрите случай, когда точки </a:t>
                </a:r>
                <a:r>
                  <a:rPr lang="ru-RU" i="1" dirty="0"/>
                  <a:t>А</a:t>
                </a:r>
                <a:r>
                  <a:rPr lang="ru-RU" dirty="0"/>
                  <a:t>,</a:t>
                </a:r>
                <a:r>
                  <a:rPr lang="ru-RU" i="1" dirty="0"/>
                  <a:t> В</a:t>
                </a:r>
                <a:r>
                  <a:rPr lang="ru-RU" dirty="0"/>
                  <a:t> лежат по раз­ные стороны от </a:t>
                </a:r>
                <a:r>
                  <a:rPr lang="ru-RU" i="1" dirty="0"/>
                  <a:t>с</a:t>
                </a:r>
                <a:r>
                  <a:rPr lang="ru-RU" dirty="0"/>
                  <a:t>.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 Box 22">
                <a:extLst>
                  <a:ext uri="{FF2B5EF4-FFF2-40B4-BE49-F238E27FC236}">
                    <a16:creationId xmlns:a16="http://schemas.microsoft.com/office/drawing/2014/main" id="{841FC239-8B26-47C7-A89B-FC9BDF37CB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7818" y="4062876"/>
                <a:ext cx="8991599" cy="2369880"/>
              </a:xfrm>
              <a:prstGeom prst="rect">
                <a:avLst/>
              </a:prstGeom>
              <a:blipFill>
                <a:blip r:embed="rId4"/>
                <a:stretch>
                  <a:fillRect l="-1085" r="-1627" b="-48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22">
            <a:extLst>
              <a:ext uri="{FF2B5EF4-FFF2-40B4-BE49-F238E27FC236}">
                <a16:creationId xmlns:a16="http://schemas.microsoft.com/office/drawing/2014/main" id="{597B242D-28E1-4BBE-90F1-59F113DAD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2213" y="1138772"/>
            <a:ext cx="5411787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sz="2800" dirty="0">
                <a:solidFill>
                  <a:srgbClr val="FF0000"/>
                </a:solidFill>
              </a:rPr>
              <a:t>	</a:t>
            </a:r>
            <a:r>
              <a:rPr lang="ru-RU" dirty="0">
                <a:solidFill>
                  <a:srgbClr val="FF0000"/>
                </a:solidFill>
                <a:ea typeface="Times New Roman" panose="02020603050405020304" pitchFamily="18" charset="0"/>
              </a:rPr>
              <a:t> Доказательство.</a:t>
            </a:r>
            <a:r>
              <a:rPr lang="ru-RU" dirty="0">
                <a:ea typeface="Times New Roman" panose="02020603050405020304" pitchFamily="18" charset="0"/>
              </a:rPr>
              <a:t> </a:t>
            </a:r>
            <a:r>
              <a:rPr lang="ru-RU" dirty="0"/>
              <a:t>Пусть точки </a:t>
            </a:r>
            <a:r>
              <a:rPr lang="en-US" i="1" dirty="0"/>
              <a:t>A</a:t>
            </a:r>
            <a:r>
              <a:rPr lang="ru-RU" i="1" dirty="0"/>
              <a:t>'</a:t>
            </a:r>
            <a:r>
              <a:rPr lang="ru-RU" dirty="0"/>
              <a:t>,</a:t>
            </a:r>
            <a:r>
              <a:rPr lang="ru-RU" i="1" dirty="0"/>
              <a:t> </a:t>
            </a:r>
            <a:r>
              <a:rPr lang="en-US" i="1" dirty="0"/>
              <a:t>B</a:t>
            </a:r>
            <a:r>
              <a:rPr lang="ru-RU" i="1" dirty="0"/>
              <a:t>'</a:t>
            </a:r>
            <a:r>
              <a:rPr lang="ru-RU" dirty="0"/>
              <a:t> получены симметрией относитель­но оси </a:t>
            </a:r>
            <a:r>
              <a:rPr lang="ru-RU" i="1" dirty="0"/>
              <a:t>с</a:t>
            </a:r>
            <a:r>
              <a:rPr lang="ru-RU" dirty="0"/>
              <a:t> из точек </a:t>
            </a:r>
            <a:r>
              <a:rPr lang="ru-RU" i="1" dirty="0"/>
              <a:t>А</a:t>
            </a:r>
            <a:r>
              <a:rPr lang="ru-RU" dirty="0"/>
              <a:t>,</a:t>
            </a:r>
            <a:r>
              <a:rPr lang="ru-RU" i="1" dirty="0"/>
              <a:t> В </a:t>
            </a:r>
            <a:r>
              <a:rPr lang="ru-RU" dirty="0"/>
              <a:t>соответственно. Предположим, что точки </a:t>
            </a:r>
            <a:r>
              <a:rPr lang="ru-RU" i="1" dirty="0"/>
              <a:t>А</a:t>
            </a:r>
            <a:r>
              <a:rPr lang="ru-RU" dirty="0"/>
              <a:t>,</a:t>
            </a:r>
            <a:r>
              <a:rPr lang="ru-RU" i="1" dirty="0"/>
              <a:t> В</a:t>
            </a:r>
            <a:r>
              <a:rPr lang="ru-RU" dirty="0"/>
              <a:t> лежат по одну сто­рону от </a:t>
            </a:r>
            <a:r>
              <a:rPr lang="ru-RU" i="1" dirty="0"/>
              <a:t>с</a:t>
            </a:r>
            <a:r>
              <a:rPr lang="ru-RU" dirty="0"/>
              <a:t>. Обозначим через </a:t>
            </a:r>
            <a:r>
              <a:rPr lang="ru-RU" i="1" dirty="0"/>
              <a:t>С</a:t>
            </a:r>
            <a:r>
              <a:rPr lang="ru-RU" dirty="0"/>
              <a:t>,</a:t>
            </a:r>
            <a:r>
              <a:rPr lang="ru-RU" i="1" dirty="0"/>
              <a:t> </a:t>
            </a:r>
            <a:r>
              <a:rPr lang="en-US" i="1" dirty="0"/>
              <a:t>D</a:t>
            </a:r>
            <a:r>
              <a:rPr lang="ru-RU" dirty="0"/>
              <a:t> точки пересечения прямых </a:t>
            </a:r>
            <a:r>
              <a:rPr lang="en-US" i="1" dirty="0"/>
              <a:t>AA</a:t>
            </a:r>
            <a:r>
              <a:rPr lang="ru-RU" i="1" dirty="0"/>
              <a:t>'</a:t>
            </a:r>
            <a:r>
              <a:rPr lang="ru-RU" dirty="0"/>
              <a:t>,</a:t>
            </a:r>
            <a:r>
              <a:rPr lang="ru-RU" i="1" dirty="0"/>
              <a:t> </a:t>
            </a:r>
            <a:r>
              <a:rPr lang="en-US" i="1" dirty="0"/>
              <a:t>BB</a:t>
            </a:r>
            <a:r>
              <a:rPr lang="ru-RU" i="1" dirty="0"/>
              <a:t>'</a:t>
            </a:r>
            <a:r>
              <a:rPr lang="ru-RU" dirty="0"/>
              <a:t> с прямой </a:t>
            </a:r>
            <a:r>
              <a:rPr lang="ru-RU" i="1" dirty="0"/>
              <a:t>с</a:t>
            </a:r>
            <a:r>
              <a:rPr lang="ru-RU" dirty="0"/>
              <a:t>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1192" name="Picture 24">
            <a:extLst>
              <a:ext uri="{FF2B5EF4-FFF2-40B4-BE49-F238E27FC236}">
                <a16:creationId xmlns:a16="http://schemas.microsoft.com/office/drawing/2014/main" id="{D34D930E-80B8-42C0-9A4F-1E34C2FDD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253976"/>
            <a:ext cx="3579813" cy="290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1193" name="Text Box 25">
            <a:extLst>
              <a:ext uri="{FF2B5EF4-FFF2-40B4-BE49-F238E27FC236}">
                <a16:creationId xmlns:a16="http://schemas.microsoft.com/office/drawing/2014/main" id="{EE9D3922-BC56-49DA-AAC5-A0E7F02B9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0695"/>
            <a:ext cx="86106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600" dirty="0">
                <a:solidFill>
                  <a:srgbClr val="FF3300"/>
                </a:solidFill>
              </a:rPr>
              <a:t>	Свойство 2.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Осевая симметрия</a:t>
            </a:r>
            <a:r>
              <a:rPr lang="ru-RU" altLang="ru-RU" sz="3200" dirty="0">
                <a:cs typeface="Times New Roman" panose="02020603050405020304" pitchFamily="18" charset="0"/>
              </a:rPr>
              <a:t> переводит отрезки в отрезки, лучи в лучи и прямые в прямые.</a:t>
            </a:r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E1E125A8-2E31-4974-A198-5F189D6A9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149080"/>
            <a:ext cx="861060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600" dirty="0">
                <a:solidFill>
                  <a:srgbClr val="FF3300"/>
                </a:solidFill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Доказательство аналогично доказательству соответствующего свойства для центральной симметрии.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297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4" name="Text Box 6">
            <a:extLst>
              <a:ext uri="{FF2B5EF4-FFF2-40B4-BE49-F238E27FC236}">
                <a16:creationId xmlns:a16="http://schemas.microsoft.com/office/drawing/2014/main" id="{F481ED06-6A4F-4C56-B82D-F93E4C187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55" y="548680"/>
            <a:ext cx="8991600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600" dirty="0">
                <a:solidFill>
                  <a:srgbClr val="FF3300"/>
                </a:solidFill>
              </a:rPr>
              <a:t>	Свойство 3.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Осевая симметрия</a:t>
            </a:r>
            <a:r>
              <a:rPr lang="ru-RU" altLang="ru-RU" sz="3200" dirty="0">
                <a:cs typeface="Times New Roman" panose="02020603050405020304" pitchFamily="18" charset="0"/>
              </a:rPr>
              <a:t> сохраняет расстояния углы.</a:t>
            </a:r>
          </a:p>
        </p:txBody>
      </p:sp>
      <p:sp>
        <p:nvSpPr>
          <p:cNvPr id="6" name="Text Box 25">
            <a:extLst>
              <a:ext uri="{FF2B5EF4-FFF2-40B4-BE49-F238E27FC236}">
                <a16:creationId xmlns:a16="http://schemas.microsoft.com/office/drawing/2014/main" id="{D39445CE-DAD7-413C-8971-81E6979E6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149080"/>
            <a:ext cx="861060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600" dirty="0">
                <a:solidFill>
                  <a:srgbClr val="FF3300"/>
                </a:solidFill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Доказательство аналогично доказательству соответствующего свойства для центральной симметрии.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00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0F98D9B4-4DC3-4CE3-A3A7-0C108EA369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389123" name="Text Box 3">
            <a:extLst>
              <a:ext uri="{FF2B5EF4-FFF2-40B4-BE49-F238E27FC236}">
                <a16:creationId xmlns:a16="http://schemas.microsoft.com/office/drawing/2014/main" id="{55259DDB-9D6F-4900-9F83-2F05E8572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точки называются симметричными относительно прямой?</a:t>
            </a:r>
          </a:p>
        </p:txBody>
      </p:sp>
      <p:sp>
        <p:nvSpPr>
          <p:cNvPr id="389124" name="Text Box 4">
            <a:extLst>
              <a:ext uri="{FF2B5EF4-FFF2-40B4-BE49-F238E27FC236}">
                <a16:creationId xmlns:a16="http://schemas.microsoft.com/office/drawing/2014/main" id="{16A4634C-220E-428D-8154-D6094679E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Две 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А'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называются симметричными относительно прямой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, если эта прямая проходит через середину отрезка </a:t>
            </a:r>
            <a:r>
              <a:rPr lang="ru-RU" altLang="ru-RU" sz="2800" i="1" dirty="0">
                <a:cs typeface="Times New Roman" panose="02020603050405020304" pitchFamily="18" charset="0"/>
              </a:rPr>
              <a:t>АА'</a:t>
            </a:r>
            <a:r>
              <a:rPr lang="ru-RU" altLang="ru-RU" sz="2800" dirty="0">
                <a:cs typeface="Times New Roman" panose="02020603050405020304" pitchFamily="18" charset="0"/>
              </a:rPr>
              <a:t> и перпендикулярна к нему. Каждая точка 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 считается симметричной самой себе.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BADC62B2-B43D-4E65-81AE-1518E77C7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417795" name="Text Box 3">
            <a:extLst>
              <a:ext uri="{FF2B5EF4-FFF2-40B4-BE49-F238E27FC236}">
                <a16:creationId xmlns:a16="http://schemas.microsoft.com/office/drawing/2014/main" id="{F224E87B-6F17-4333-BFBE-04ACCB1A5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Что называется осевой симметрией, осью симметрии?</a:t>
            </a:r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7537090C-54F2-40CB-8527-ED2892E01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Соответствие, при котором каждой точке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плоскости сопоставляется симметричная ей относительно прямой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 точка </a:t>
            </a:r>
            <a:r>
              <a:rPr lang="ru-RU" altLang="ru-RU" sz="2800" i="1" dirty="0">
                <a:cs typeface="Times New Roman" panose="02020603050405020304" pitchFamily="18" charset="0"/>
              </a:rPr>
              <a:t>А'</a:t>
            </a:r>
            <a:r>
              <a:rPr lang="ru-RU" altLang="ru-RU" sz="2800" dirty="0">
                <a:cs typeface="Times New Roman" panose="02020603050405020304" pitchFamily="18" charset="0"/>
              </a:rPr>
              <a:t>, называется осевой симметрией. Прямая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 при этом называется осью симметрии.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6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2845</TotalTime>
  <Words>1727</Words>
  <Application>Microsoft Office PowerPoint</Application>
  <PresentationFormat>Экран (4:3)</PresentationFormat>
  <Paragraphs>215</Paragraphs>
  <Slides>44</Slides>
  <Notes>44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8" baseType="lpstr">
      <vt:lpstr>Arial</vt:lpstr>
      <vt:lpstr>Cambria Math</vt:lpstr>
      <vt:lpstr>Times New Roman</vt:lpstr>
      <vt:lpstr>Оформление по умолчанию</vt:lpstr>
      <vt:lpstr>41. Осевая симметрия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 1</vt:lpstr>
      <vt:lpstr>Вопрос 2</vt:lpstr>
      <vt:lpstr>Вопрос 3</vt:lpstr>
      <vt:lpstr>Вопрос 4</vt:lpstr>
      <vt:lpstr>Вопрос 5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  <vt:lpstr>Упражнение 27</vt:lpstr>
      <vt:lpstr>Упражнение 28</vt:lpstr>
      <vt:lpstr>Упражнение 29</vt:lpstr>
      <vt:lpstr>Упражнение 30</vt:lpstr>
      <vt:lpstr>Упражнение 31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125</cp:revision>
  <dcterms:created xsi:type="dcterms:W3CDTF">2008-04-30T05:51:18Z</dcterms:created>
  <dcterms:modified xsi:type="dcterms:W3CDTF">2023-04-27T03:52:07Z</dcterms:modified>
</cp:coreProperties>
</file>