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55" r:id="rId2"/>
    <p:sldId id="1030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579" r:id="rId13"/>
    <p:sldId id="500" r:id="rId14"/>
    <p:sldId id="501" r:id="rId15"/>
    <p:sldId id="502" r:id="rId16"/>
    <p:sldId id="503" r:id="rId17"/>
    <p:sldId id="585" r:id="rId18"/>
    <p:sldId id="586" r:id="rId19"/>
    <p:sldId id="455" r:id="rId20"/>
    <p:sldId id="587" r:id="rId21"/>
    <p:sldId id="588" r:id="rId22"/>
    <p:sldId id="589" r:id="rId23"/>
    <p:sldId id="595" r:id="rId24"/>
    <p:sldId id="596" r:id="rId25"/>
    <p:sldId id="590" r:id="rId26"/>
    <p:sldId id="474" r:id="rId27"/>
    <p:sldId id="1028" r:id="rId28"/>
    <p:sldId id="591" r:id="rId29"/>
    <p:sldId id="592" r:id="rId30"/>
    <p:sldId id="593" r:id="rId31"/>
    <p:sldId id="594" r:id="rId32"/>
    <p:sldId id="597" r:id="rId33"/>
    <p:sldId id="598" r:id="rId34"/>
    <p:sldId id="599" r:id="rId35"/>
    <p:sldId id="600" r:id="rId36"/>
    <p:sldId id="601" r:id="rId37"/>
    <p:sldId id="602" r:id="rId38"/>
    <p:sldId id="603" r:id="rId39"/>
    <p:sldId id="604" r:id="rId40"/>
    <p:sldId id="605" r:id="rId41"/>
    <p:sldId id="606" r:id="rId42"/>
    <p:sldId id="609" r:id="rId43"/>
    <p:sldId id="608" r:id="rId44"/>
    <p:sldId id="610" r:id="rId45"/>
    <p:sldId id="1029" r:id="rId46"/>
    <p:sldId id="1032" r:id="rId47"/>
    <p:sldId id="607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0929"/>
  </p:normalViewPr>
  <p:slideViewPr>
    <p:cSldViewPr>
      <p:cViewPr varScale="1">
        <p:scale>
          <a:sx n="97" d="100"/>
          <a:sy n="97" d="100"/>
        </p:scale>
        <p:origin x="3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CC544DC-04B8-4A0D-B1ED-B5068BE2CC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5432594-93EE-4663-97B6-C8DC1A3418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5A0D77E-F267-4B1B-8500-E7F55ADA12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66F283B-5101-42A7-B977-252DD68609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15A7B23-DE51-4CFC-AF2D-1D83651A3F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C36F40D-CC51-44C9-81D8-E71A1F56D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6848A-2433-439A-8990-09F3C9A273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ECDFEC-75B0-473A-B7AF-8D4319AA2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E7D72-EB71-419D-AE72-D0E0B825287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8DA3898D-FF19-4579-98CC-DEE1C8398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2A823FEC-4750-4499-A967-8C96B628A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16ECC6-7C42-471B-857C-E41256D8C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8D8CE-966C-4886-B195-614D2209F84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D37C5B6A-40EE-473A-8989-CFD2721539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3E8D84E2-0627-4613-8CAF-BBFCF72FB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081874-B5A3-463B-94AB-47CD642E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09523-C807-45A8-BE24-458517AFCB4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B4832785-51F8-468E-8D59-E59C644E6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CE1F30A4-9BC2-4A70-B990-20FBA8CB7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C9EFC3-2E83-433F-AEFC-7924203A0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EDE2C-6C85-4E37-8EB4-A9C9661BC34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DEB9E3FD-EDE7-456C-B036-468B3CA0C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A90A766C-E822-4AAF-9307-4DD440A8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1EFBF9-0329-4BCE-A90F-9EBBAF27E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DAD7-50EC-493C-A8CC-548F33216E2D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9304DA92-070C-492E-B0C0-921E4E76A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33B1B79A-65D4-4342-B126-7C9EA03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F578CC-FB0A-4611-B4F0-A6D6B4796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29162-B5B0-499C-868B-F8EDA15D14B6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7B31C2C3-5434-4E72-A278-E96899F10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985DF012-461B-4D4D-B2B0-7769B4CE0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DF3D73-C2FB-44F1-AD70-BEAAE93ED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50894-F971-4523-89CB-776A7D96D334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1E1CDCB6-7F7B-4EC0-92CF-EC5700123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9DA4E4DE-B700-4DF5-AF64-DED1E5DF2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68FBAE-C7EC-4DDA-B742-FE84F40D7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5B35A-4EAC-465C-8D66-A0634F93B083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21B60989-D49F-4B13-BD89-F1D16592A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2558EB24-DBD4-4984-B2F7-EC0339A55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4AA20-E782-48ED-88AD-C2BCD2CE8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903AF-02AB-4DE3-87EB-FC1C662C22CE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6DBD9CE2-AA8B-48AC-833D-AE6E9CC09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08E6F6C-885B-414A-B390-218652A6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9CA695-459A-4401-8FAE-5768DF86E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73FFD-6BB6-4944-8191-FFA8B196343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2DDCF78A-B5C8-4A9F-97AA-14F29A4CF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B031F893-BFB2-4F4D-9757-BC989280E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1B9728-35A8-4298-98F7-54D9C9514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6BCCB-76D1-4F6D-B157-C0460362352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716F55DD-0144-47EF-AD45-8BFAC5E87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89B4B557-6F17-43ED-B12A-461AE3CAD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ECDFEC-75B0-473A-B7AF-8D4319AA2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E7D72-EB71-419D-AE72-D0E0B825287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8DA3898D-FF19-4579-98CC-DEE1C8398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2A823FEC-4750-4499-A967-8C96B628A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8190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26E8D-8417-4A4C-A289-642C65CE4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21F75-C60D-4976-A9E7-E1549A8CE8C8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99505D2A-EE8E-4654-9B10-1B1A85AB4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FFD1F31E-97F8-4877-9823-124400927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EBEC04-D6FC-4EDE-B199-977BDF400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A0525-38FA-4D49-8CE4-40F30A933C62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800A1BBF-7A61-41B7-90BC-86B3938A8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0276E1B4-BE33-425F-A4DB-DF1B30ABA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89C9AE-99A5-46C2-8426-DE902707B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7355A-C1C4-41A5-9BE4-E73C5834F7CA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7F7B42A3-E392-41D1-8E7C-8F4884414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A6E2A52-095B-437D-BB80-F14BA61DA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DA8F57-DD58-4615-B77B-89F73EE1C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D92AA-9FBC-4009-BDE3-51614F83C80C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074D46EC-B659-43E8-A950-9756B2C6C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013B0B8B-6BF9-4AAE-98CA-FA1937504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0992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1F6C6A-792D-4D98-9039-EB3BD0DD5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2E1FF-A552-41FC-B9D7-F269E7FB0845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C18BBF98-CAE3-41DC-9B0F-88ACBD514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058E1538-A79D-4FE7-9D2C-9A8621186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1310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D8B307-7201-4FAE-93F9-514DE19D5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575AC-5056-4B98-A0DF-4FCA643321CE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21D1C75F-471F-46EB-812D-810C1FFFA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6B7485B8-7F0C-437B-A7BB-A3809C263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787D63-02D7-4FC9-9AB7-ACD725F57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2064C-974A-4F9B-B2F1-8B18EEBD287E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6015B064-5662-4F64-8DCF-17BAD5773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9BA394CB-A381-4ADC-ADC1-80ED588D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787D63-02D7-4FC9-9AB7-ACD725F57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2064C-974A-4F9B-B2F1-8B18EEBD287E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6015B064-5662-4F64-8DCF-17BAD5773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9BA394CB-A381-4ADC-ADC1-80ED588D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56526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6023EC-D0F9-464C-848F-974C7D917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2D2A2-C385-439A-9191-0CFB3826CB99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38FE450D-9BA2-4E23-92C0-0977EA316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D51F17F9-0306-4A3B-BF07-B82422A52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774B6C-4C70-49DC-BD0E-7F43197EA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D712C-EEE3-4ACF-AE38-A3377C48FC52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36C002A8-9C8B-4D6F-B3C2-3F3066683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4B35F65F-8A44-42D6-BDFB-4A650D096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BFE1E3-7A86-4034-8364-0DA0AAC92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276E2-450B-48CF-B462-8B7EC07D09D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9ABE4FB3-51C9-491B-B874-754713A7B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69B0BB23-E322-4973-9FC4-3B4532439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4E7244-7E05-4073-B92A-5E68D76B2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CC45E-DCA8-403E-AE5D-A2D8024E1B98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91E2967F-31C3-4A2B-A51F-D2F4B9C41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5B9E745D-4613-4DD8-B372-A19E352EF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89A92B-206E-4438-B57D-E5545FD55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ED769-EDA9-4A1B-807E-E12624B5E69E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67059F0C-1ED0-4795-8744-DC4BA847E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574D5153-BB4E-4A1D-90DF-FD1B9063D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1C2048-C533-4F70-B081-6292B7C90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DA48-F29D-43EC-8538-9A5C7425A0EC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095680BE-4489-4F98-8572-1CC66BFA3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FEFA6902-306A-44EB-A605-948F18443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FBB6EB-5A12-4AD6-BC55-8A026F272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4CA7C-9E00-4F47-8712-355C1FD71520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66486345-283D-4150-B1B8-68F89A3AC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>
            <a:extLst>
              <a:ext uri="{FF2B5EF4-FFF2-40B4-BE49-F238E27FC236}">
                <a16:creationId xmlns:a16="http://schemas.microsoft.com/office/drawing/2014/main" id="{5E5D6F03-1F72-4970-8D6C-94B126939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F61EF6-F48B-4882-AC05-8E4409CDC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37284-E839-4033-8B07-0D80BC3FBA97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6DF9FB9D-0E37-4BAB-8B91-5590A948F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C9D63073-0E82-4AA4-8DDB-24167DBFA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77A82F-6C49-4340-99B9-D5B91C857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23B4C-7326-4DFF-8B42-1F6C75DAA1DD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0436E03C-BD6A-49E9-BAD5-A295B97BC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B41BA42B-9D04-40DA-8B36-29F6DC663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878B3A-547E-48E1-A688-FF92A283D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2777F-489B-404D-AF91-AA6714BA8A2E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90D0F1B3-D915-4C2F-8C14-0E3ED41CF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9651" name="Rectangle 3">
            <a:extLst>
              <a:ext uri="{FF2B5EF4-FFF2-40B4-BE49-F238E27FC236}">
                <a16:creationId xmlns:a16="http://schemas.microsoft.com/office/drawing/2014/main" id="{D2A26E3F-88EB-4DCE-BDB0-042791C70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89AD58-3F67-4856-A02F-3B150468F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C44-2A3C-4E08-96F0-3446C7BCC317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05C3B451-DBA8-4234-81D0-6F6168BD0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6F11290E-814E-4A38-8F4F-180C2D0E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B35FD0-13E3-408D-9440-170812FB6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069E8-4308-48AE-AE4A-90DFF8EA048E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1B704A61-49D1-46B4-8097-D29A94ECA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FF8A3871-78BD-4CA5-A1DE-7745A13FF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DE2A91-A8F9-4832-82A9-21BA9599D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2CD5B-4B07-4DF9-BC24-7C061FE4BF21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8174B736-F171-48E7-801D-312D0E44F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Rectangle 3">
            <a:extLst>
              <a:ext uri="{FF2B5EF4-FFF2-40B4-BE49-F238E27FC236}">
                <a16:creationId xmlns:a16="http://schemas.microsoft.com/office/drawing/2014/main" id="{10AAEC17-BABD-4D67-B2E5-AF6E4CF67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EF2E3C-0AF4-4FC3-BC5D-E2A885FAD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EE183-ACCD-46CC-A661-215BC104CC0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03B6854-B7F6-4714-869F-18A9E2948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FCEA328C-0363-4A5A-971A-45CB788D8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2726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75F38B-448E-48EA-955F-DA839781D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A1207-EE38-4FE1-AC67-6C80EC275F9F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3703A99F-F3BE-4CB3-A4F4-D914FD5C4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1A6D9DD6-4B00-431A-BA29-EB7A12E1F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04018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66590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64009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36196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071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B10A37-024E-4CA3-8F72-603783C65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F0528-5782-4940-BE3E-A446096727F9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3D8AC9BA-D600-4A7B-A79A-27C9AD34F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57421F88-1372-4B63-BFFE-C532DE595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847503-304F-4ECD-857F-E8EDF12DF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BB02D-F017-480F-AC94-46133974A76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4896CCBB-C9BB-453B-B277-340C9D83B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2CA74205-2A5A-41C7-947D-27B036935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847503-304F-4ECD-857F-E8EDF12DF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BB02D-F017-480F-AC94-46133974A76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4896CCBB-C9BB-453B-B277-340C9D83B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2CA74205-2A5A-41C7-947D-27B036935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4085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847503-304F-4ECD-857F-E8EDF12DF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BB02D-F017-480F-AC94-46133974A76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4896CCBB-C9BB-453B-B277-340C9D83B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2CA74205-2A5A-41C7-947D-27B036935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271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B69BFF-1EF8-4960-8A37-305CF8D8B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8809A-BE63-4DD0-B360-4277A3953B53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90146" name="Rectangle 2">
            <a:extLst>
              <a:ext uri="{FF2B5EF4-FFF2-40B4-BE49-F238E27FC236}">
                <a16:creationId xmlns:a16="http://schemas.microsoft.com/office/drawing/2014/main" id="{5A32BA3A-67BC-47F8-8CBD-840BD9F38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9A635D5C-7640-4AD7-ACDE-99C358847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460403-1042-47E0-86A1-73AEE1946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164A2-CBD5-4DFA-8573-C43BAF9C192C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172201B8-72BA-4792-B050-15827D86E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B658275C-CD9E-4899-923A-097C8661E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A8D5-FC66-4962-9EC3-D82BD5E4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0BEF0E-329A-406B-A886-F13AFBCE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388CD5-E699-4C81-9303-93A59CAF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FF458C-42D8-4666-98E7-41E5390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A611C4-3BDF-450D-A9DE-F499A134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D51EA-ECA1-4DCE-B9AB-303D03F32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72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46CB-CB46-492A-8AB7-5D889BB8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17D1E3-FF7E-4CF3-9C1D-CBD443EEB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9F9B1-0251-45E7-941C-12504E58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4AEEB-7436-46A6-9FBC-CA880BF3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E3255-69C2-4832-BD5D-CDC1A3D6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A2475-C5B9-495F-BA73-A800CC1CB7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32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0E2008-E7F3-4A91-B4D7-6D92752B7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D1B202-6275-4B37-B56D-DA89EACCE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1F78C-6ACC-4E22-A440-DF44EC77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27E698-D3B1-41E6-95C2-6893E0E7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7A5A81-99CE-4E35-AAE7-0178505A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CF2C-77AA-4B6C-B1EA-D68C8FF4C0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7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D389B-2A96-416A-BBE1-6A23B3EB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24BCD-C837-4B1F-9E78-EE90C51E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FDEA1-FDC4-440F-A7AB-29FE7978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D7AD8-E25A-4DA7-A558-E6C2D9E9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E06DB1-CBF2-4DE6-83DD-25CC1C1B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6141-D83D-417B-9C52-CFD87B6E39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8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EF510-F52C-4D27-8B16-797492FF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C4C6E3-E00E-40FE-BC50-DAAC28A24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1B794-F75C-4134-903B-05A283DC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3F02C-0414-4F5E-84E8-030D93E8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32B72-7A64-473D-AB6B-5DF81AD3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0712-1135-4939-AA60-8E32B6EA4D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58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14426-1CD2-489A-AF42-C21A5515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CCC07-4431-4E1A-AB80-43EE7897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F2DC3B-7A18-471A-85EA-2CE4ED218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9C5430-1D34-4F2E-A18F-8BF7A1BE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55B92C-380C-4E48-A0E5-1AFDE2DE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6BE928-25F1-413D-9D3C-A38AACE2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0CE05-8321-463F-9023-9FB6559BDF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89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B5F4F-C869-4F05-BEC2-D64A5A5B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3B13F-1BF9-479F-91C3-CC202C0ED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54A119-B4AA-47D4-886B-CBD53E61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BBD8E2-9D2C-4291-BC55-19AA07449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D922C-1F40-43D1-880D-4E25D6850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2E3288-5B36-492A-AC2A-344829BF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36FE0D-40B1-48C6-AF61-2367CF56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C40C40-B470-4209-81DE-45A12B25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B8B32-2290-4C57-A624-4107C79CE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39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5A41-EF23-4EB3-BD76-30C4DFF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C54C95-32DA-4816-B30A-A22CC796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FB259B-B5B2-4E0C-9E54-C9740E7C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F29D07-053F-4920-90F7-F77A7142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03C62-7D41-496F-9FA9-AC7BA6528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842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13BBF0-788B-445A-8826-CCF5F1ED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D073AE-E14B-4F1E-AB83-ED8E32DA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284CC8-5BF6-4004-9B86-E03C6946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83CD2-D092-4F7A-B621-29223C2BED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00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1F53B-D107-4B9D-BB28-688519B7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C9CED-DB19-4C52-8483-0720A467B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359099-A425-45E3-AA0F-F2905DA46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772A5E-F53D-4F3E-9C51-CD41063E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2D0ED4-3926-471E-B902-B01D8C27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5A0FFB-9E53-41BB-ABB7-E9E5AADA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1475C-1BF6-4337-AE74-03AA570ACB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5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6155-C7A5-4197-BD8A-5B1C2A26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0C9684-1BF1-4E27-95B1-CC387C181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16D152-784C-4AE2-863A-9F1129ED0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ABDFD-29C0-4F40-B5D3-A11F3CA9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76274C-3F05-4DAE-B72B-89B30111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A0DE4A-BCD0-4F35-A485-5A1D378C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44781-FA74-4611-817D-E679B558B2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24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79510A-B9B7-4E91-8DB3-54385A1EF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241562-6C2E-43E8-85D5-B689D142A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200EBB-90FA-4B4D-962E-76FBA4B6A4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3DD9AC-5518-4A98-A2DE-E47355DE0E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C8D8E5-AED5-4D53-8899-3F4C50117F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C821CB-E138-40B6-BE64-3183EEDC68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5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7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0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49CE620B-B96D-4A7F-BC68-FD9C92509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56792"/>
            <a:ext cx="8153400" cy="1368152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40</a:t>
            </a:r>
            <a:r>
              <a:rPr lang="ru-RU" altLang="ru-RU" dirty="0">
                <a:solidFill>
                  <a:srgbClr val="FF3300"/>
                </a:solidFill>
              </a:rPr>
              <a:t>. Поворот. Симметрия </a:t>
            </a:r>
            <a:r>
              <a:rPr lang="en-US" altLang="ru-RU" i="1" dirty="0">
                <a:solidFill>
                  <a:srgbClr val="FF3300"/>
                </a:solidFill>
              </a:rPr>
              <a:t>n</a:t>
            </a:r>
            <a:r>
              <a:rPr lang="ru-RU" altLang="ru-RU" dirty="0">
                <a:solidFill>
                  <a:srgbClr val="FF3300"/>
                </a:solidFill>
              </a:rPr>
              <a:t>-го порядка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B43DF873-0B50-416D-B758-685C6DD21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3</a:t>
            </a:r>
          </a:p>
        </p:txBody>
      </p:sp>
      <p:sp>
        <p:nvSpPr>
          <p:cNvPr id="421891" name="Text Box 3">
            <a:extLst>
              <a:ext uri="{FF2B5EF4-FFF2-40B4-BE49-F238E27FC236}">
                <a16:creationId xmlns:a16="http://schemas.microsoft.com/office/drawing/2014/main" id="{6932ED87-0593-47FA-9904-595F9E10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Сформулируйте свойства поворота.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1892" name="Text Box 4">
            <a:extLst>
              <a:ext uri="{FF2B5EF4-FFF2-40B4-BE49-F238E27FC236}">
                <a16:creationId xmlns:a16="http://schemas.microsoft.com/office/drawing/2014/main" id="{F516F0C6-8DF0-4961-ABFF-598310FB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229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chemeClr val="accent1"/>
                </a:solidFill>
              </a:rPr>
              <a:t>	</a:t>
            </a:r>
            <a:r>
              <a:rPr lang="ru-RU" altLang="ru-RU" sz="3200" dirty="0"/>
              <a:t>1. Поворот</a:t>
            </a:r>
            <a:r>
              <a:rPr lang="ru-RU" altLang="ru-RU" sz="3200" dirty="0">
                <a:cs typeface="Times New Roman" panose="02020603050405020304" pitchFamily="18" charset="0"/>
              </a:rPr>
              <a:t> сохраняет расстояния между точками.</a:t>
            </a:r>
            <a:endParaRPr lang="ru-RU" altLang="ru-RU" sz="3200" dirty="0"/>
          </a:p>
          <a:p>
            <a:pPr algn="just">
              <a:spcBef>
                <a:spcPct val="50000"/>
              </a:spcBef>
            </a:pPr>
            <a:r>
              <a:rPr lang="ru-RU" altLang="ru-RU" sz="3200" dirty="0"/>
              <a:t>	2. Поворот</a:t>
            </a:r>
            <a:r>
              <a:rPr lang="ru-RU" altLang="ru-RU" sz="3200" dirty="0">
                <a:cs typeface="Times New Roman" panose="02020603050405020304" pitchFamily="18" charset="0"/>
              </a:rPr>
              <a:t> переводит отрезки в отрезки, лучи в лучи и прямые в прямые. 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3. </a:t>
            </a:r>
            <a:r>
              <a:rPr lang="ru-RU" altLang="ru-RU" sz="3200" dirty="0"/>
              <a:t>Поворот сохраняет углы.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14E527A8-BE47-4A0E-9043-E851DDA2D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78883" name="Text Box 3">
            <a:extLst>
              <a:ext uri="{FF2B5EF4-FFF2-40B4-BE49-F238E27FC236}">
                <a16:creationId xmlns:a16="http://schemas.microsoft.com/office/drawing/2014/main" id="{B97E4039-61DD-45FE-BFAE-8574A227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68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какой угол нужно повернуть прямую, чтобы полученная прямая была: а) перпендикулярна исходной; б) параллельна исходной.</a:t>
            </a:r>
          </a:p>
        </p:txBody>
      </p:sp>
      <p:sp>
        <p:nvSpPr>
          <p:cNvPr id="378884" name="Text Box 4">
            <a:extLst>
              <a:ext uri="{FF2B5EF4-FFF2-40B4-BE49-F238E27FC236}">
                <a16:creationId xmlns:a16="http://schemas.microsoft.com/office/drawing/2014/main" id="{CD595117-851F-4FCD-A397-DC66C78E8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а) 90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378887" name="Text Box 7">
            <a:extLst>
              <a:ext uri="{FF2B5EF4-FFF2-40B4-BE49-F238E27FC236}">
                <a16:creationId xmlns:a16="http://schemas.microsoft.com/office/drawing/2014/main" id="{90C209DB-2449-4472-8BAC-C89CC2BC6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6482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180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860AE367-4C99-4786-8175-7056183BD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4353F4BA-DA4C-4B2D-AEC8-5C70CCC2F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6195"/>
            <a:ext cx="8839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Правильный треугольник повернули на 60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вокруг центра описанной окружности. Какой многоугольник является общей частью полученного и исходного треугольников? Найдите его сторону, если стороны исходного треугольника равны 1.</a:t>
            </a:r>
          </a:p>
        </p:txBody>
      </p:sp>
      <p:pic>
        <p:nvPicPr>
          <p:cNvPr id="305172" name="Picture 20">
            <a:extLst>
              <a:ext uri="{FF2B5EF4-FFF2-40B4-BE49-F238E27FC236}">
                <a16:creationId xmlns:a16="http://schemas.microsoft.com/office/drawing/2014/main" id="{7E033E3C-6B7D-4AFA-8834-6396F86FC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436813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98E0D2-2017-449A-8DA6-54F22E2ABE2A}"/>
              </a:ext>
            </a:extLst>
          </p:cNvPr>
          <p:cNvGrpSpPr/>
          <p:nvPr/>
        </p:nvGrpSpPr>
        <p:grpSpPr>
          <a:xfrm>
            <a:off x="685800" y="3068960"/>
            <a:ext cx="8206680" cy="3574548"/>
            <a:chOff x="685800" y="3068960"/>
            <a:chExt cx="8206680" cy="3574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6">
                  <a:extLst>
                    <a:ext uri="{FF2B5EF4-FFF2-40B4-BE49-F238E27FC236}">
                      <a16:creationId xmlns:a16="http://schemas.microsoft.com/office/drawing/2014/main" id="{5B0B5153-C2C7-4F7C-ACE2-118EC80AF5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" y="5853292"/>
                  <a:ext cx="8206680" cy="790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Ответ: </a:t>
                  </a:r>
                  <a:r>
                    <a:rPr lang="ru-RU" altLang="ru-RU" sz="3200" dirty="0"/>
                    <a:t>правильный шестиугольник,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altLang="ru-R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altLang="ru-RU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3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7910" name="Text Box 6">
                  <a:extLst>
                    <a:ext uri="{FF2B5EF4-FFF2-40B4-BE49-F238E27FC236}">
                      <a16:creationId xmlns:a16="http://schemas.microsoft.com/office/drawing/2014/main" id="{FECE597E-FF20-4936-8EB1-25DCD5803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" y="5853292"/>
                  <a:ext cx="8206680" cy="790216"/>
                </a:xfrm>
                <a:prstGeom prst="rect">
                  <a:avLst/>
                </a:prstGeom>
                <a:blipFill>
                  <a:blip r:embed="rId4"/>
                  <a:stretch>
                    <a:fillRect l="-1932" b="-923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DD5A9F5-4462-4AC1-A4DD-3DEA7D81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0137" y="3068960"/>
              <a:ext cx="2414538" cy="2550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:a16="http://schemas.microsoft.com/office/drawing/2014/main" id="{09C670A5-6A51-4D97-A1DC-EA8A0C97A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01763" name="Text Box 3">
            <a:extLst>
              <a:ext uri="{FF2B5EF4-FFF2-40B4-BE49-F238E27FC236}">
                <a16:creationId xmlns:a16="http://schemas.microsoft.com/office/drawing/2014/main" id="{E91EE90A-8C3A-4576-ACCC-3C497CF1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Квадрат повернули вокруг точки пересечения диагоналей на угол 45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Какой многоугольник является общей частью полученного и исходного квадратов? Найдите его сторону, если стороны исходного квадрата равны 1.</a:t>
            </a:r>
          </a:p>
        </p:txBody>
      </p:sp>
      <p:grpSp>
        <p:nvGrpSpPr>
          <p:cNvPr id="501764" name="Group 4">
            <a:extLst>
              <a:ext uri="{FF2B5EF4-FFF2-40B4-BE49-F238E27FC236}">
                <a16:creationId xmlns:a16="http://schemas.microsoft.com/office/drawing/2014/main" id="{FD8D9300-F1EC-4030-96B5-0FE03EE25E4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743200"/>
            <a:ext cx="8915400" cy="3757614"/>
            <a:chOff x="96" y="1728"/>
            <a:chExt cx="5616" cy="23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1765" name="Text Box 5">
                  <a:extLst>
                    <a:ext uri="{FF2B5EF4-FFF2-40B4-BE49-F238E27FC236}">
                      <a16:creationId xmlns:a16="http://schemas.microsoft.com/office/drawing/2014/main" id="{8CB26954-32EE-47DB-BDB9-3E770AAB5F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3696"/>
                  <a:ext cx="5616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ru-RU" altLang="ru-RU" sz="32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3200" dirty="0">
                      <a:cs typeface="Times New Roman" panose="02020603050405020304" pitchFamily="18" charset="0"/>
                    </a:rPr>
                    <a:t>Правильный восьмиугольник,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altLang="ru-RU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  <m:r>
                        <a:rPr lang="ru-RU" altLang="ru-RU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ru-RU" altLang="ru-RU" sz="3200" dirty="0"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01765" name="Text Box 5">
                  <a:extLst>
                    <a:ext uri="{FF2B5EF4-FFF2-40B4-BE49-F238E27FC236}">
                      <a16:creationId xmlns:a16="http://schemas.microsoft.com/office/drawing/2014/main" id="{8CB26954-32EE-47DB-BDB9-3E770AAB5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3696"/>
                  <a:ext cx="5616" cy="399"/>
                </a:xfrm>
                <a:prstGeom prst="rect">
                  <a:avLst/>
                </a:prstGeom>
                <a:blipFill>
                  <a:blip r:embed="rId3"/>
                  <a:stretch>
                    <a:fillRect l="-1709" t="-5825" b="-300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1766" name="Picture 6">
              <a:extLst>
                <a:ext uri="{FF2B5EF4-FFF2-40B4-BE49-F238E27FC236}">
                  <a16:creationId xmlns:a16="http://schemas.microsoft.com/office/drawing/2014/main" id="{373181D6-6A83-4237-8004-9F3E9970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28"/>
              <a:ext cx="2047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40BD1DCB-2F9E-4581-8B3F-32A0F159C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524291" name="Text Box 3">
            <a:extLst>
              <a:ext uri="{FF2B5EF4-FFF2-40B4-BE49-F238E27FC236}">
                <a16:creationId xmlns:a16="http://schemas.microsoft.com/office/drawing/2014/main" id="{FC903995-A570-41DC-BEB6-29C43182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Правильный пятиугольник</a:t>
            </a:r>
            <a:r>
              <a:rPr lang="ru-RU" altLang="ru-RU" sz="3200" dirty="0">
                <a:cs typeface="Times New Roman" panose="02020603050405020304" pitchFamily="18" charset="0"/>
              </a:rPr>
              <a:t> повернули вокруг </a:t>
            </a:r>
            <a:r>
              <a:rPr lang="ru-RU" altLang="ru-RU" sz="3200" dirty="0"/>
              <a:t>центра описанной окружности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</a:t>
            </a:r>
            <a:r>
              <a:rPr lang="ru-RU" altLang="ru-RU" sz="3200" dirty="0"/>
              <a:t>36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Какой многоугольник является общей частью полученного и исходного </a:t>
            </a:r>
            <a:r>
              <a:rPr lang="ru-RU" altLang="ru-RU" sz="3200" dirty="0"/>
              <a:t>пятиугольников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24295" name="Picture 7">
            <a:extLst>
              <a:ext uri="{FF2B5EF4-FFF2-40B4-BE49-F238E27FC236}">
                <a16:creationId xmlns:a16="http://schemas.microsoft.com/office/drawing/2014/main" id="{639DED01-13CB-4201-9BF6-B28D9D62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3048000"/>
            <a:ext cx="2211387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4297" name="Group 9">
            <a:extLst>
              <a:ext uri="{FF2B5EF4-FFF2-40B4-BE49-F238E27FC236}">
                <a16:creationId xmlns:a16="http://schemas.microsoft.com/office/drawing/2014/main" id="{FF33155F-7B57-41BC-84F7-482BF3D3D16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048000"/>
            <a:ext cx="8915400" cy="3398838"/>
            <a:chOff x="96" y="1920"/>
            <a:chExt cx="5616" cy="2141"/>
          </a:xfrm>
        </p:grpSpPr>
        <p:sp>
          <p:nvSpPr>
            <p:cNvPr id="524293" name="Text Box 5">
              <a:extLst>
                <a:ext uri="{FF2B5EF4-FFF2-40B4-BE49-F238E27FC236}">
                  <a16:creationId xmlns:a16="http://schemas.microsoft.com/office/drawing/2014/main" id="{EC304E84-AF8E-45EA-A2C5-909E4830D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696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>
                  <a:cs typeface="Times New Roman" panose="02020603050405020304" pitchFamily="18" charset="0"/>
                </a:rPr>
                <a:t>Правильный </a:t>
              </a:r>
              <a:r>
                <a:rPr lang="ru-RU" altLang="ru-RU" sz="3200"/>
                <a:t>десяти</a:t>
              </a:r>
              <a:r>
                <a:rPr lang="ru-RU" altLang="ru-RU" sz="3200">
                  <a:cs typeface="Times New Roman" panose="02020603050405020304" pitchFamily="18" charset="0"/>
                </a:rPr>
                <a:t>угольник </a:t>
              </a:r>
            </a:p>
          </p:txBody>
        </p:sp>
        <p:pic>
          <p:nvPicPr>
            <p:cNvPr id="524296" name="Picture 8">
              <a:extLst>
                <a:ext uri="{FF2B5EF4-FFF2-40B4-BE49-F238E27FC236}">
                  <a16:creationId xmlns:a16="http://schemas.microsoft.com/office/drawing/2014/main" id="{2B4C9CED-6327-499F-AFC7-7175E8E0C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920"/>
              <a:ext cx="1400" cy="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>
            <a:extLst>
              <a:ext uri="{FF2B5EF4-FFF2-40B4-BE49-F238E27FC236}">
                <a16:creationId xmlns:a16="http://schemas.microsoft.com/office/drawing/2014/main" id="{CCCFD4E2-C37A-4871-93B0-6CFA8D1ED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526339" name="Text Box 3">
            <a:extLst>
              <a:ext uri="{FF2B5EF4-FFF2-40B4-BE49-F238E27FC236}">
                <a16:creationId xmlns:a16="http://schemas.microsoft.com/office/drawing/2014/main" id="{93117E13-6EEA-4BE9-881A-3C92E1826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Правильный шестиугольник</a:t>
            </a:r>
            <a:r>
              <a:rPr lang="ru-RU" altLang="ru-RU" sz="2800" dirty="0">
                <a:cs typeface="Times New Roman" panose="02020603050405020304" pitchFamily="18" charset="0"/>
              </a:rPr>
              <a:t> повернули вокруг </a:t>
            </a:r>
            <a:r>
              <a:rPr lang="ru-RU" altLang="ru-RU" sz="2800" dirty="0"/>
              <a:t>центра описанной окружности</a:t>
            </a:r>
            <a:r>
              <a:rPr lang="ru-RU" altLang="ru-RU" sz="2800" dirty="0">
                <a:cs typeface="Times New Roman" panose="02020603050405020304" pitchFamily="18" charset="0"/>
              </a:rPr>
              <a:t> на угол </a:t>
            </a:r>
            <a:r>
              <a:rPr lang="ru-RU" altLang="ru-RU" sz="2800" dirty="0"/>
              <a:t>30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Какой многоугольник является общей частью полученного и исходного </a:t>
            </a:r>
            <a:r>
              <a:rPr lang="ru-RU" altLang="ru-RU" sz="2800" dirty="0"/>
              <a:t>шестиугольников</a:t>
            </a:r>
            <a:r>
              <a:rPr lang="ru-RU" altLang="ru-RU" sz="2800" dirty="0">
                <a:cs typeface="Times New Roman" panose="02020603050405020304" pitchFamily="18" charset="0"/>
              </a:rPr>
              <a:t>? Найдите его сторону, если стороны исходного шестиугольника равны 1.</a:t>
            </a:r>
          </a:p>
        </p:txBody>
      </p:sp>
      <p:pic>
        <p:nvPicPr>
          <p:cNvPr id="526344" name="Picture 8">
            <a:extLst>
              <a:ext uri="{FF2B5EF4-FFF2-40B4-BE49-F238E27FC236}">
                <a16:creationId xmlns:a16="http://schemas.microsoft.com/office/drawing/2014/main" id="{9819C6B3-763B-4406-AE12-ECEC5EEF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124200"/>
            <a:ext cx="2339975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6346" name="Group 10">
            <a:extLst>
              <a:ext uri="{FF2B5EF4-FFF2-40B4-BE49-F238E27FC236}">
                <a16:creationId xmlns:a16="http://schemas.microsoft.com/office/drawing/2014/main" id="{FCDACAD1-D266-42EB-9CD4-E9D7924385F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971800"/>
            <a:ext cx="8915400" cy="3459163"/>
            <a:chOff x="96" y="1872"/>
            <a:chExt cx="5616" cy="2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6342" name="Text Box 6">
                  <a:extLst>
                    <a:ext uri="{FF2B5EF4-FFF2-40B4-BE49-F238E27FC236}">
                      <a16:creationId xmlns:a16="http://schemas.microsoft.com/office/drawing/2014/main" id="{F69E61A5-CF67-4974-8A00-8388E604E0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3696"/>
                  <a:ext cx="5616" cy="3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Правильный </a:t>
                  </a:r>
                  <a:r>
                    <a:rPr lang="ru-RU" altLang="ru-RU" sz="2800" dirty="0" err="1"/>
                    <a:t>двенадцати</a:t>
                  </a:r>
                  <a:r>
                    <a:rPr lang="ru-RU" altLang="ru-RU" sz="2800" dirty="0" err="1">
                      <a:cs typeface="Times New Roman" panose="02020603050405020304" pitchFamily="18" charset="0"/>
                    </a:rPr>
                    <a:t>угольник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altLang="ru-RU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ru-RU" altLang="ru-R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altLang="ru-RU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3.</m:t>
                      </m:r>
                    </m:oMath>
                  </a14:m>
                  <a:r>
                    <a:rPr lang="ru-RU" altLang="ru-RU" sz="2800" dirty="0"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26342" name="Text Box 6">
                  <a:extLst>
                    <a:ext uri="{FF2B5EF4-FFF2-40B4-BE49-F238E27FC236}">
                      <a16:creationId xmlns:a16="http://schemas.microsoft.com/office/drawing/2014/main" id="{F69E61A5-CF67-4974-8A00-8388E604E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3696"/>
                  <a:ext cx="5616" cy="355"/>
                </a:xfrm>
                <a:prstGeom prst="rect">
                  <a:avLst/>
                </a:prstGeom>
                <a:blipFill>
                  <a:blip r:embed="rId4"/>
                  <a:stretch>
                    <a:fillRect l="-1367" t="-4348" b="-2934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26345" name="Picture 9">
              <a:extLst>
                <a:ext uri="{FF2B5EF4-FFF2-40B4-BE49-F238E27FC236}">
                  <a16:creationId xmlns:a16="http://schemas.microsoft.com/office/drawing/2014/main" id="{ECED955B-406F-49AC-A106-1E2A60E01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872"/>
              <a:ext cx="1474" cy="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C47244F4-BAE8-4767-A6EE-361452E67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EB3608DD-4C7E-406F-B47A-A94B0EB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Какие фигуры, изображенные на рисунке, при некотором повороте переходят сами в себя? Укажите центры и углы поворота.</a:t>
            </a:r>
          </a:p>
        </p:txBody>
      </p:sp>
      <p:sp>
        <p:nvSpPr>
          <p:cNvPr id="446468" name="Text Box 4">
            <a:extLst>
              <a:ext uri="{FF2B5EF4-FFF2-40B4-BE49-F238E27FC236}">
                <a16:creationId xmlns:a16="http://schemas.microsoft.com/office/drawing/2014/main" id="{D8380597-6C5D-44BE-85D5-36481255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а) Центр описанной окружности, 120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446469" name="Picture 5">
            <a:extLst>
              <a:ext uri="{FF2B5EF4-FFF2-40B4-BE49-F238E27FC236}">
                <a16:creationId xmlns:a16="http://schemas.microsoft.com/office/drawing/2014/main" id="{4920569D-8A40-444E-9454-CF524593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7413"/>
            <a:ext cx="4756820" cy="309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6470" name="Text Box 6">
            <a:extLst>
              <a:ext uri="{FF2B5EF4-FFF2-40B4-BE49-F238E27FC236}">
                <a16:creationId xmlns:a16="http://schemas.microsoft.com/office/drawing/2014/main" id="{ECAACE50-76B2-47C4-BC76-790F190C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точка пересечения диагоналей, 180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; </a:t>
            </a:r>
            <a:endParaRPr lang="ru-RU" altLang="ru-RU"/>
          </a:p>
        </p:txBody>
      </p:sp>
      <p:sp>
        <p:nvSpPr>
          <p:cNvPr id="446471" name="Text Box 7">
            <a:extLst>
              <a:ext uri="{FF2B5EF4-FFF2-40B4-BE49-F238E27FC236}">
                <a16:creationId xmlns:a16="http://schemas.microsoft.com/office/drawing/2014/main" id="{33ADCDA2-F9C8-4E8B-A5BE-B93E6F2E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38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центр описанной окружности, 60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; </a:t>
            </a:r>
            <a:endParaRPr lang="ru-RU" altLang="ru-RU"/>
          </a:p>
        </p:txBody>
      </p:sp>
      <p:sp>
        <p:nvSpPr>
          <p:cNvPr id="446472" name="Text Box 8">
            <a:extLst>
              <a:ext uri="{FF2B5EF4-FFF2-40B4-BE49-F238E27FC236}">
                <a16:creationId xmlns:a16="http://schemas.microsoft.com/office/drawing/2014/main" id="{58C7E909-BEBC-4CEF-83AD-AB859D32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4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центр окружности, произвольный угол; </a:t>
            </a:r>
            <a:endParaRPr lang="ru-RU" altLang="ru-RU"/>
          </a:p>
        </p:txBody>
      </p:sp>
      <p:sp>
        <p:nvSpPr>
          <p:cNvPr id="446473" name="Text Box 9">
            <a:extLst>
              <a:ext uri="{FF2B5EF4-FFF2-40B4-BE49-F238E27FC236}">
                <a16:creationId xmlns:a16="http://schemas.microsoft.com/office/drawing/2014/main" id="{D3F92D90-7C3D-4C61-8B8B-800438D10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д) центр описанной окружности, 72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utoUpdateAnimBg="0"/>
      <p:bldP spid="446470" grpId="0" autoUpdateAnimBg="0"/>
      <p:bldP spid="446471" grpId="0" autoUpdateAnimBg="0"/>
      <p:bldP spid="446472" grpId="0" autoUpdateAnimBg="0"/>
      <p:bldP spid="44647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5F086643-FDB9-4306-87A0-EABDDDEBE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62399DC4-9BF1-4632-995F-35CA4702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буквы латинского алфавита, имеющие центр симметрии</a:t>
            </a:r>
            <a:r>
              <a:rPr lang="ru-RU" altLang="ru-RU" sz="3200" dirty="0"/>
              <a:t> 2-го порядка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1284" name="Text Box 4">
            <a:extLst>
              <a:ext uri="{FF2B5EF4-FFF2-40B4-BE49-F238E27FC236}">
                <a16:creationId xmlns:a16="http://schemas.microsoft.com/office/drawing/2014/main" id="{A1D23516-5EBC-47A3-AB2E-9498B017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H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I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N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O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S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X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Z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81285" name="Picture 5">
            <a:extLst>
              <a:ext uri="{FF2B5EF4-FFF2-40B4-BE49-F238E27FC236}">
                <a16:creationId xmlns:a16="http://schemas.microsoft.com/office/drawing/2014/main" id="{DA3BCD56-59A7-4810-B561-E214F758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892425"/>
            <a:ext cx="67024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>
            <a:extLst>
              <a:ext uri="{FF2B5EF4-FFF2-40B4-BE49-F238E27FC236}">
                <a16:creationId xmlns:a16="http://schemas.microsoft.com/office/drawing/2014/main" id="{ABB84A3B-197D-4BF5-B0B8-42C2BA61F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8515" name="Text Box 3">
            <a:extLst>
              <a:ext uri="{FF2B5EF4-FFF2-40B4-BE49-F238E27FC236}">
                <a16:creationId xmlns:a16="http://schemas.microsoft.com/office/drawing/2014/main" id="{C380CE0F-524A-48EB-9328-BEBD4183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Центром симметрии какого порядка является точка пересечения диагоналей: а) параллелограмма; б) ромба; в) прямоугольника; г) квадрата</a:t>
            </a:r>
            <a:r>
              <a:rPr lang="ru-RU" altLang="ru-RU" sz="3200" dirty="0"/>
              <a:t>; д) правильного пятиугольника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8516" name="Text Box 4">
            <a:extLst>
              <a:ext uri="{FF2B5EF4-FFF2-40B4-BE49-F238E27FC236}">
                <a16:creationId xmlns:a16="http://schemas.microsoft.com/office/drawing/2014/main" id="{266A0A4E-7CC0-4A1F-8300-72A3C058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2-го порядка; </a:t>
            </a:r>
          </a:p>
        </p:txBody>
      </p:sp>
      <p:sp>
        <p:nvSpPr>
          <p:cNvPr id="448517" name="Text Box 5">
            <a:extLst>
              <a:ext uri="{FF2B5EF4-FFF2-40B4-BE49-F238E27FC236}">
                <a16:creationId xmlns:a16="http://schemas.microsoft.com/office/drawing/2014/main" id="{92CD3FA0-2B79-4B9A-9EAF-C12E492DD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816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г) 4-го порядка. </a:t>
            </a:r>
            <a:endParaRPr lang="ru-RU" altLang="ru-RU"/>
          </a:p>
        </p:txBody>
      </p:sp>
      <p:sp>
        <p:nvSpPr>
          <p:cNvPr id="448518" name="Text Box 6">
            <a:extLst>
              <a:ext uri="{FF2B5EF4-FFF2-40B4-BE49-F238E27FC236}">
                <a16:creationId xmlns:a16="http://schemas.microsoft.com/office/drawing/2014/main" id="{51AE8724-C5BF-408A-B5BD-DA21E7B4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-го порядка. </a:t>
            </a:r>
            <a:endParaRPr lang="ru-RU" altLang="ru-RU"/>
          </a:p>
        </p:txBody>
      </p:sp>
      <p:sp>
        <p:nvSpPr>
          <p:cNvPr id="448519" name="Text Box 7">
            <a:extLst>
              <a:ext uri="{FF2B5EF4-FFF2-40B4-BE49-F238E27FC236}">
                <a16:creationId xmlns:a16="http://schemas.microsoft.com/office/drawing/2014/main" id="{F42424CD-8DC8-4472-8102-16D5EE77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7244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-го порядка. </a:t>
            </a:r>
            <a:endParaRPr lang="ru-RU" altLang="ru-RU"/>
          </a:p>
        </p:txBody>
      </p:sp>
      <p:sp>
        <p:nvSpPr>
          <p:cNvPr id="448520" name="Text Box 8">
            <a:extLst>
              <a:ext uri="{FF2B5EF4-FFF2-40B4-BE49-F238E27FC236}">
                <a16:creationId xmlns:a16="http://schemas.microsoft.com/office/drawing/2014/main" id="{EFAA81E4-A774-491D-868F-B64539E05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д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-го порядка.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utoUpdateAnimBg="0"/>
      <p:bldP spid="448517" grpId="0" autoUpdateAnimBg="0"/>
      <p:bldP spid="448518" grpId="0" autoUpdateAnimBg="0"/>
      <p:bldP spid="448519" grpId="0" autoUpdateAnimBg="0"/>
      <p:bldP spid="44852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75C7FBCC-A21B-440E-B434-0E228EDA8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73091" name="Text Box 3">
            <a:extLst>
              <a:ext uri="{FF2B5EF4-FFF2-40B4-BE49-F238E27FC236}">
                <a16:creationId xmlns:a16="http://schemas.microsoft.com/office/drawing/2014/main" id="{B82EDFC5-8285-4C51-898A-77823FEB3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Симметрией какого порядка обладают снежинки?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3092" name="Text Box 4">
            <a:extLst>
              <a:ext uri="{FF2B5EF4-FFF2-40B4-BE49-F238E27FC236}">
                <a16:creationId xmlns:a16="http://schemas.microsoft.com/office/drawing/2014/main" id="{B0F3A915-E1D0-44C7-A72E-B019E6CC8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6-го порядка.</a:t>
            </a:r>
          </a:p>
        </p:txBody>
      </p:sp>
      <p:pic>
        <p:nvPicPr>
          <p:cNvPr id="473094" name="Picture 6">
            <a:extLst>
              <a:ext uri="{FF2B5EF4-FFF2-40B4-BE49-F238E27FC236}">
                <a16:creationId xmlns:a16="http://schemas.microsoft.com/office/drawing/2014/main" id="{1AD3C764-FFF8-4BD8-8210-D80EB635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081463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9891" name="Text Box 35">
                <a:extLst>
                  <a:ext uri="{FF2B5EF4-FFF2-40B4-BE49-F238E27FC236}">
                    <a16:creationId xmlns:a16="http://schemas.microsoft.com/office/drawing/2014/main" id="{16A54D8F-C9E4-4063-9BB7-6527397A7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93201"/>
                <a:ext cx="9144000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Говорят, что точка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' плоскости получается из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поворотом</a:t>
                </a:r>
                <a:r>
                  <a:rPr lang="ru-RU" altLang="ru-RU" i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, если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OA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 =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OA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AOA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  <a:r>
                  <a:rPr lang="en-US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49891" name="Text Box 35">
                <a:extLst>
                  <a:ext uri="{FF2B5EF4-FFF2-40B4-BE49-F238E27FC236}">
                    <a16:creationId xmlns:a16="http://schemas.microsoft.com/office/drawing/2014/main" id="{16A54D8F-C9E4-4063-9BB7-6527397A7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3201"/>
                <a:ext cx="9144000" cy="892552"/>
              </a:xfrm>
              <a:prstGeom prst="rect">
                <a:avLst/>
              </a:prstGeom>
              <a:blipFill>
                <a:blip r:embed="rId3"/>
                <a:stretch>
                  <a:fillRect l="-1000" r="-1000" b="-1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893" name="Text Box 37">
                <a:extLst>
                  <a:ext uri="{FF2B5EF4-FFF2-40B4-BE49-F238E27FC236}">
                    <a16:creationId xmlns:a16="http://schemas.microsoft.com/office/drawing/2014/main" id="{A6637FEB-3AC4-4E8B-AD2B-7E927CC687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705348"/>
                <a:ext cx="9144000" cy="2000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Соответствие, при котором данная точка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 плоскости остается на месте, а все остальные точки поворачиваются 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 одном и том же направлении (против часовой стрелки или по часовой стрелке) на заданный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, называется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поворотом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9893" name="Text Box 37">
                <a:extLst>
                  <a:ext uri="{FF2B5EF4-FFF2-40B4-BE49-F238E27FC236}">
                    <a16:creationId xmlns:a16="http://schemas.microsoft.com/office/drawing/2014/main" id="{A6637FEB-3AC4-4E8B-AD2B-7E927CC68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05348"/>
                <a:ext cx="9144000" cy="2000548"/>
              </a:xfrm>
              <a:prstGeom prst="rect">
                <a:avLst/>
              </a:prstGeom>
              <a:blipFill>
                <a:blip r:embed="rId4"/>
                <a:stretch>
                  <a:fillRect l="-1000" r="-1000" b="-60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9895" name="Picture 39">
            <a:extLst>
              <a:ext uri="{FF2B5EF4-FFF2-40B4-BE49-F238E27FC236}">
                <a16:creationId xmlns:a16="http://schemas.microsoft.com/office/drawing/2014/main" id="{2164F1BA-AE43-4CB3-85A3-7026B7DE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490147"/>
            <a:ext cx="25146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5">
            <a:extLst>
              <a:ext uri="{FF2B5EF4-FFF2-40B4-BE49-F238E27FC236}">
                <a16:creationId xmlns:a16="http://schemas.microsoft.com/office/drawing/2014/main" id="{CC86DC02-8241-4CA9-ACDF-C9AEFB42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0589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Отметим, что поворот на угол 180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является центральной симметрией.</a:t>
            </a:r>
            <a:endParaRPr lang="en-US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48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E0B53EF0-856B-4C17-8849-30899291D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83331" name="Text Box 3">
            <a:extLst>
              <a:ext uri="{FF2B5EF4-FFF2-40B4-BE49-F238E27FC236}">
                <a16:creationId xmlns:a16="http://schemas.microsoft.com/office/drawing/2014/main" id="{1F271909-9238-4DA5-B8E0-7C8F6904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Может ли центр симметрии </a:t>
            </a:r>
            <a:r>
              <a:rPr lang="en-US" altLang="ru-RU" sz="3200" i="1" dirty="0">
                <a:cs typeface="Times New Roman" panose="02020603050405020304" pitchFamily="18" charset="0"/>
              </a:rPr>
              <a:t>n</a:t>
            </a:r>
            <a:r>
              <a:rPr lang="ru-RU" altLang="ru-RU" sz="3200" dirty="0"/>
              <a:t>-го порядка</a:t>
            </a:r>
            <a:r>
              <a:rPr lang="ru-RU" altLang="ru-RU" sz="3200" i="1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фигуры не принадлежать ей?</a:t>
            </a:r>
          </a:p>
        </p:txBody>
      </p:sp>
      <p:sp>
        <p:nvSpPr>
          <p:cNvPr id="483332" name="Text Box 4">
            <a:extLst>
              <a:ext uri="{FF2B5EF4-FFF2-40B4-BE49-F238E27FC236}">
                <a16:creationId xmlns:a16="http://schemas.microsoft.com/office/drawing/2014/main" id="{AA7B8D2E-1124-433F-B3BF-1E8FB734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Да.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8321A04C-24FC-492F-A03D-F860225E1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85379" name="Text Box 3">
            <a:extLst>
              <a:ext uri="{FF2B5EF4-FFF2-40B4-BE49-F238E27FC236}">
                <a16:creationId xmlns:a16="http://schemas.microsoft.com/office/drawing/2014/main" id="{5677BF5C-FD94-479E-A482-4C0BC749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точку </a:t>
            </a:r>
            <a:r>
              <a:rPr lang="en-US" altLang="ru-RU" sz="3200" i="1" dirty="0"/>
              <a:t>A’</a:t>
            </a:r>
            <a:r>
              <a:rPr lang="ru-RU" altLang="ru-RU" sz="3200" dirty="0"/>
              <a:t>, полученную из точки </a:t>
            </a:r>
            <a:r>
              <a:rPr lang="en-US" altLang="ru-RU" sz="3200" i="1" dirty="0"/>
              <a:t>A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против часовой стрелки.</a:t>
            </a:r>
          </a:p>
        </p:txBody>
      </p:sp>
      <p:pic>
        <p:nvPicPr>
          <p:cNvPr id="485381" name="Picture 5">
            <a:extLst>
              <a:ext uri="{FF2B5EF4-FFF2-40B4-BE49-F238E27FC236}">
                <a16:creationId xmlns:a16="http://schemas.microsoft.com/office/drawing/2014/main" id="{97E45673-5024-49FA-9419-C46EB766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5383" name="Group 7">
            <a:extLst>
              <a:ext uri="{FF2B5EF4-FFF2-40B4-BE49-F238E27FC236}">
                <a16:creationId xmlns:a16="http://schemas.microsoft.com/office/drawing/2014/main" id="{13935A38-6FF6-409B-A0D5-27E950B54B0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819400"/>
            <a:ext cx="5221288" cy="3048000"/>
            <a:chOff x="528" y="1488"/>
            <a:chExt cx="3289" cy="1920"/>
          </a:xfrm>
        </p:grpSpPr>
        <p:sp>
          <p:nvSpPr>
            <p:cNvPr id="485380" name="Text Box 4">
              <a:extLst>
                <a:ext uri="{FF2B5EF4-FFF2-40B4-BE49-F238E27FC236}">
                  <a16:creationId xmlns:a16="http://schemas.microsoft.com/office/drawing/2014/main" id="{112800D5-F222-41DC-B93C-CE4DE7497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024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5382" name="Picture 6">
              <a:extLst>
                <a:ext uri="{FF2B5EF4-FFF2-40B4-BE49-F238E27FC236}">
                  <a16:creationId xmlns:a16="http://schemas.microsoft.com/office/drawing/2014/main" id="{8BEBE49D-C40A-4647-8364-E74D635C1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488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D188EC0F-4AA7-4194-9F72-C0C7C2E32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93571" name="Text Box 3">
            <a:extLst>
              <a:ext uri="{FF2B5EF4-FFF2-40B4-BE49-F238E27FC236}">
                <a16:creationId xmlns:a16="http://schemas.microsoft.com/office/drawing/2014/main" id="{B2D1F9CF-168E-4168-87F1-1A01384F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точку </a:t>
            </a:r>
            <a:r>
              <a:rPr lang="en-US" altLang="ru-RU" sz="3200" i="1" dirty="0"/>
              <a:t>A’</a:t>
            </a:r>
            <a:r>
              <a:rPr lang="ru-RU" altLang="ru-RU" sz="3200" dirty="0"/>
              <a:t>, полученную из точки </a:t>
            </a:r>
            <a:r>
              <a:rPr lang="en-US" altLang="ru-RU" sz="3200" i="1" dirty="0"/>
              <a:t>A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270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против часовой стрелки.</a:t>
            </a:r>
          </a:p>
        </p:txBody>
      </p:sp>
      <p:pic>
        <p:nvPicPr>
          <p:cNvPr id="493576" name="Picture 8">
            <a:extLst>
              <a:ext uri="{FF2B5EF4-FFF2-40B4-BE49-F238E27FC236}">
                <a16:creationId xmlns:a16="http://schemas.microsoft.com/office/drawing/2014/main" id="{FC67A82B-26DB-4748-A47F-DF13EF48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3087688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3578" name="Group 10">
            <a:extLst>
              <a:ext uri="{FF2B5EF4-FFF2-40B4-BE49-F238E27FC236}">
                <a16:creationId xmlns:a16="http://schemas.microsoft.com/office/drawing/2014/main" id="{6730D382-8CF8-440B-9F1A-EBD2C21D1BE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667000"/>
            <a:ext cx="5176838" cy="3246438"/>
            <a:chOff x="528" y="1632"/>
            <a:chExt cx="3261" cy="2045"/>
          </a:xfrm>
        </p:grpSpPr>
        <p:sp>
          <p:nvSpPr>
            <p:cNvPr id="493574" name="Text Box 6">
              <a:extLst>
                <a:ext uri="{FF2B5EF4-FFF2-40B4-BE49-F238E27FC236}">
                  <a16:creationId xmlns:a16="http://schemas.microsoft.com/office/drawing/2014/main" id="{8F32A119-F575-466E-AF83-D303942EA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12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3577" name="Picture 9">
              <a:extLst>
                <a:ext uri="{FF2B5EF4-FFF2-40B4-BE49-F238E27FC236}">
                  <a16:creationId xmlns:a16="http://schemas.microsoft.com/office/drawing/2014/main" id="{4E93F107-951A-4F24-A27B-482DDD2EB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32"/>
              <a:ext cx="1965" cy="1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E6ED894D-250F-4B38-9FE3-E6F2EC2EB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20195" name="Text Box 3">
            <a:extLst>
              <a:ext uri="{FF2B5EF4-FFF2-40B4-BE49-F238E27FC236}">
                <a16:creationId xmlns:a16="http://schemas.microsoft.com/office/drawing/2014/main" id="{C5605941-D102-4076-ACE0-103C8C9D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Точка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</a:t>
            </a:r>
            <a:r>
              <a:rPr lang="ru-RU" altLang="ru-RU" sz="3200" dirty="0"/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поворотом </a:t>
            </a:r>
            <a:r>
              <a:rPr lang="ru-RU" altLang="ru-RU" sz="3200" dirty="0"/>
              <a:t>точки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 Укажите центр поворота.</a:t>
            </a:r>
            <a:r>
              <a:rPr lang="ru-RU" altLang="ru-RU" sz="3200" dirty="0"/>
              <a:t> </a:t>
            </a:r>
          </a:p>
        </p:txBody>
      </p:sp>
      <p:pic>
        <p:nvPicPr>
          <p:cNvPr id="520204" name="Picture 12">
            <a:extLst>
              <a:ext uri="{FF2B5EF4-FFF2-40B4-BE49-F238E27FC236}">
                <a16:creationId xmlns:a16="http://schemas.microsoft.com/office/drawing/2014/main" id="{58FEFDF0-65C2-489E-BE0E-2D8D4A14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988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0206" name="Group 14">
            <a:extLst>
              <a:ext uri="{FF2B5EF4-FFF2-40B4-BE49-F238E27FC236}">
                <a16:creationId xmlns:a16="http://schemas.microsoft.com/office/drawing/2014/main" id="{56837574-31F8-4303-88EA-23CA7A4BD80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362200"/>
            <a:ext cx="5080000" cy="3627438"/>
            <a:chOff x="672" y="1488"/>
            <a:chExt cx="3200" cy="2285"/>
          </a:xfrm>
        </p:grpSpPr>
        <p:sp>
          <p:nvSpPr>
            <p:cNvPr id="520198" name="Text Box 6">
              <a:extLst>
                <a:ext uri="{FF2B5EF4-FFF2-40B4-BE49-F238E27FC236}">
                  <a16:creationId xmlns:a16="http://schemas.microsoft.com/office/drawing/2014/main" id="{C328C2E0-3A38-4654-AB64-8DE52B1D4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20205" name="Picture 13">
              <a:extLst>
                <a:ext uri="{FF2B5EF4-FFF2-40B4-BE49-F238E27FC236}">
                  <a16:creationId xmlns:a16="http://schemas.microsoft.com/office/drawing/2014/main" id="{9F8698B5-962E-48D8-85FE-0C383606F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88"/>
              <a:ext cx="1952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73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BC3F09C8-3269-43FA-9212-3E63703A7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542723" name="Text Box 3">
            <a:extLst>
              <a:ext uri="{FF2B5EF4-FFF2-40B4-BE49-F238E27FC236}">
                <a16:creationId xmlns:a16="http://schemas.microsoft.com/office/drawing/2014/main" id="{97EED6BB-85AF-46DF-9780-B2EF2373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Точка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</a:t>
            </a:r>
            <a:r>
              <a:rPr lang="ru-RU" altLang="ru-RU" sz="3200" dirty="0"/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поворотом </a:t>
            </a:r>
            <a:r>
              <a:rPr lang="ru-RU" altLang="ru-RU" sz="3200" dirty="0"/>
              <a:t>точки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</a:t>
            </a:r>
            <a:r>
              <a:rPr lang="ru-RU" altLang="ru-RU" sz="3200" dirty="0"/>
              <a:t>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</a:t>
            </a:r>
            <a:r>
              <a:rPr lang="ru-RU" altLang="ru-RU" sz="32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часовой стрелк</a:t>
            </a:r>
            <a:r>
              <a:rPr lang="ru-RU" altLang="ru-RU" sz="3200" dirty="0"/>
              <a:t>е</a:t>
            </a:r>
            <a:r>
              <a:rPr lang="ru-RU" altLang="ru-RU" sz="3200" dirty="0">
                <a:cs typeface="Times New Roman" panose="02020603050405020304" pitchFamily="18" charset="0"/>
              </a:rPr>
              <a:t>. Укажите центр поворота.</a:t>
            </a:r>
            <a:r>
              <a:rPr lang="ru-RU" altLang="ru-RU" sz="3200" dirty="0"/>
              <a:t> </a:t>
            </a:r>
          </a:p>
        </p:txBody>
      </p:sp>
      <p:pic>
        <p:nvPicPr>
          <p:cNvPr id="542728" name="Picture 8">
            <a:extLst>
              <a:ext uri="{FF2B5EF4-FFF2-40B4-BE49-F238E27FC236}">
                <a16:creationId xmlns:a16="http://schemas.microsoft.com/office/drawing/2014/main" id="{448418A8-2EB2-41E2-8B23-B84D1364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209800"/>
            <a:ext cx="30988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730" name="Group 10">
            <a:extLst>
              <a:ext uri="{FF2B5EF4-FFF2-40B4-BE49-F238E27FC236}">
                <a16:creationId xmlns:a16="http://schemas.microsoft.com/office/drawing/2014/main" id="{6BC7BB18-8186-451A-B88C-B99A58C815D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209800"/>
            <a:ext cx="5054600" cy="3779838"/>
            <a:chOff x="672" y="1392"/>
            <a:chExt cx="3184" cy="2381"/>
          </a:xfrm>
        </p:grpSpPr>
        <p:sp>
          <p:nvSpPr>
            <p:cNvPr id="542726" name="Text Box 6">
              <a:extLst>
                <a:ext uri="{FF2B5EF4-FFF2-40B4-BE49-F238E27FC236}">
                  <a16:creationId xmlns:a16="http://schemas.microsoft.com/office/drawing/2014/main" id="{AB75473B-5F2C-4805-896F-B85BC862F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42729" name="Picture 9">
              <a:extLst>
                <a:ext uri="{FF2B5EF4-FFF2-40B4-BE49-F238E27FC236}">
                  <a16:creationId xmlns:a16="http://schemas.microsoft.com/office/drawing/2014/main" id="{024C11CB-B142-4653-9182-664F85341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1392"/>
              <a:ext cx="1952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6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5EB402C5-8558-4A24-BB00-C2A5C7E5C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487427" name="Text Box 3">
            <a:extLst>
              <a:ext uri="{FF2B5EF4-FFF2-40B4-BE49-F238E27FC236}">
                <a16:creationId xmlns:a16="http://schemas.microsoft.com/office/drawing/2014/main" id="{C8AEE128-1E4C-40B2-919C-DC9F952E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отрезок </a:t>
            </a:r>
            <a:r>
              <a:rPr lang="en-US" altLang="ru-RU" sz="3200" i="1" dirty="0"/>
              <a:t>A’B’</a:t>
            </a:r>
            <a:r>
              <a:rPr lang="ru-RU" altLang="ru-RU" sz="3200" dirty="0"/>
              <a:t>, полученный из отрезка </a:t>
            </a:r>
            <a:r>
              <a:rPr lang="en-US" altLang="ru-RU" sz="3200" i="1" dirty="0"/>
              <a:t>AB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90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по часовой стрелке.</a:t>
            </a:r>
          </a:p>
        </p:txBody>
      </p:sp>
      <p:pic>
        <p:nvPicPr>
          <p:cNvPr id="487432" name="Picture 8">
            <a:extLst>
              <a:ext uri="{FF2B5EF4-FFF2-40B4-BE49-F238E27FC236}">
                <a16:creationId xmlns:a16="http://schemas.microsoft.com/office/drawing/2014/main" id="{798B5C53-B6DD-41CC-ABF6-1E7EFA26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7434" name="Group 10">
            <a:extLst>
              <a:ext uri="{FF2B5EF4-FFF2-40B4-BE49-F238E27FC236}">
                <a16:creationId xmlns:a16="http://schemas.microsoft.com/office/drawing/2014/main" id="{E7E90BBF-0A44-49C1-A266-D2655BAC87D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667000"/>
            <a:ext cx="5221288" cy="3048000"/>
            <a:chOff x="528" y="1680"/>
            <a:chExt cx="3289" cy="1920"/>
          </a:xfrm>
        </p:grpSpPr>
        <p:sp>
          <p:nvSpPr>
            <p:cNvPr id="487430" name="Text Box 6">
              <a:extLst>
                <a:ext uri="{FF2B5EF4-FFF2-40B4-BE49-F238E27FC236}">
                  <a16:creationId xmlns:a16="http://schemas.microsoft.com/office/drawing/2014/main" id="{E9A209F2-95D5-4C98-B3F6-48DC66AC2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16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7433" name="Picture 9">
              <a:extLst>
                <a:ext uri="{FF2B5EF4-FFF2-40B4-BE49-F238E27FC236}">
                  <a16:creationId xmlns:a16="http://schemas.microsoft.com/office/drawing/2014/main" id="{1922BB6D-F5A5-4B67-851E-52DEA10D8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680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ACEC505E-8C9F-4F83-9605-FD262E1F8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522243" name="Text Box 3">
            <a:extLst>
              <a:ext uri="{FF2B5EF4-FFF2-40B4-BE49-F238E27FC236}">
                <a16:creationId xmlns:a16="http://schemas.microsoft.com/office/drawing/2014/main" id="{D638F274-1E14-4619-A900-805655E19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 поворотом отрезка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по часовой стрелке. Укажите центр поворота.</a:t>
            </a:r>
          </a:p>
        </p:txBody>
      </p:sp>
      <p:pic>
        <p:nvPicPr>
          <p:cNvPr id="522248" name="Picture 8">
            <a:extLst>
              <a:ext uri="{FF2B5EF4-FFF2-40B4-BE49-F238E27FC236}">
                <a16:creationId xmlns:a16="http://schemas.microsoft.com/office/drawing/2014/main" id="{E847CCAD-0453-45F0-94D8-9CA7EE88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743200"/>
            <a:ext cx="308768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2250" name="Group 10">
            <a:extLst>
              <a:ext uri="{FF2B5EF4-FFF2-40B4-BE49-F238E27FC236}">
                <a16:creationId xmlns:a16="http://schemas.microsoft.com/office/drawing/2014/main" id="{C57F894B-1752-4E52-989D-265975BBB22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43200"/>
            <a:ext cx="5276850" cy="3079750"/>
            <a:chOff x="528" y="1728"/>
            <a:chExt cx="3324" cy="1940"/>
          </a:xfrm>
        </p:grpSpPr>
        <p:sp>
          <p:nvSpPr>
            <p:cNvPr id="522246" name="Text Box 6">
              <a:extLst>
                <a:ext uri="{FF2B5EF4-FFF2-40B4-BE49-F238E27FC236}">
                  <a16:creationId xmlns:a16="http://schemas.microsoft.com/office/drawing/2014/main" id="{74A0210D-4AF9-4CEB-8F2D-203F61B67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16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22249" name="Picture 9">
              <a:extLst>
                <a:ext uri="{FF2B5EF4-FFF2-40B4-BE49-F238E27FC236}">
                  <a16:creationId xmlns:a16="http://schemas.microsoft.com/office/drawing/2014/main" id="{B83701DA-191E-469E-BB0F-87C83B38E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728"/>
              <a:ext cx="194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ACEC505E-8C9F-4F83-9605-FD262E1F8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522243" name="Text Box 3">
            <a:extLst>
              <a:ext uri="{FF2B5EF4-FFF2-40B4-BE49-F238E27FC236}">
                <a16:creationId xmlns:a16="http://schemas.microsoft.com/office/drawing/2014/main" id="{D638F274-1E14-4619-A900-805655E19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A’B’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 поворотом отрезка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 Укажите центр поворота.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8D0612-5D30-41C7-A5A8-B3AF84177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18" y="2490863"/>
            <a:ext cx="3858163" cy="377242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4D43FA1-F2BF-4B31-9A0F-A65B0E3B9705}"/>
              </a:ext>
            </a:extLst>
          </p:cNvPr>
          <p:cNvGrpSpPr/>
          <p:nvPr/>
        </p:nvGrpSpPr>
        <p:grpSpPr>
          <a:xfrm>
            <a:off x="838200" y="2500981"/>
            <a:ext cx="5662881" cy="3810532"/>
            <a:chOff x="838200" y="2500981"/>
            <a:chExt cx="5662881" cy="3810532"/>
          </a:xfrm>
        </p:grpSpPr>
        <p:sp>
          <p:nvSpPr>
            <p:cNvPr id="522246" name="Text Box 6">
              <a:extLst>
                <a:ext uri="{FF2B5EF4-FFF2-40B4-BE49-F238E27FC236}">
                  <a16:creationId xmlns:a16="http://schemas.microsoft.com/office/drawing/2014/main" id="{74A0210D-4AF9-4CEB-8F2D-203F61B67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5105400"/>
              <a:ext cx="1524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87CD3D2-2411-4F64-9C2C-0FF198D95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0549" y="2500981"/>
              <a:ext cx="3810532" cy="3810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2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EC7DCF43-46FC-4D47-A863-8282C07F9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489475" name="Text Box 3">
            <a:extLst>
              <a:ext uri="{FF2B5EF4-FFF2-40B4-BE49-F238E27FC236}">
                <a16:creationId xmlns:a16="http://schemas.microsoft.com/office/drawing/2014/main" id="{B9E09F29-DA5A-4686-9191-56EA985D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полученный из треугольника </a:t>
            </a:r>
            <a:r>
              <a:rPr lang="en-US" altLang="ru-RU" sz="3200" i="1" dirty="0"/>
              <a:t>AB</a:t>
            </a:r>
            <a:r>
              <a:rPr lang="ru-RU" altLang="ru-RU" sz="3200" i="1" dirty="0"/>
              <a:t>С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90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против часовой стрелки.</a:t>
            </a:r>
          </a:p>
        </p:txBody>
      </p:sp>
      <p:pic>
        <p:nvPicPr>
          <p:cNvPr id="489481" name="Picture 9">
            <a:extLst>
              <a:ext uri="{FF2B5EF4-FFF2-40B4-BE49-F238E27FC236}">
                <a16:creationId xmlns:a16="http://schemas.microsoft.com/office/drawing/2014/main" id="{370D3F22-D925-4D27-B5D8-9264E9A4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9483" name="Group 11">
            <a:extLst>
              <a:ext uri="{FF2B5EF4-FFF2-40B4-BE49-F238E27FC236}">
                <a16:creationId xmlns:a16="http://schemas.microsoft.com/office/drawing/2014/main" id="{315EB77E-D92C-4F63-A484-9EE7F76A128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971800"/>
            <a:ext cx="4992688" cy="3048000"/>
            <a:chOff x="672" y="1872"/>
            <a:chExt cx="3145" cy="1920"/>
          </a:xfrm>
        </p:grpSpPr>
        <p:sp>
          <p:nvSpPr>
            <p:cNvPr id="489478" name="Text Box 6">
              <a:extLst>
                <a:ext uri="{FF2B5EF4-FFF2-40B4-BE49-F238E27FC236}">
                  <a16:creationId xmlns:a16="http://schemas.microsoft.com/office/drawing/2014/main" id="{8F2B6D6F-7E5D-4E2E-ABB3-2744AEAB7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9482" name="Picture 10">
              <a:extLst>
                <a:ext uri="{FF2B5EF4-FFF2-40B4-BE49-F238E27FC236}">
                  <a16:creationId xmlns:a16="http://schemas.microsoft.com/office/drawing/2014/main" id="{CAEF1374-17F2-4860-9662-E5E9C9893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7EF60B78-F8BF-4EC2-AF4C-CA1DF8E7C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516099" name="Text Box 3">
            <a:extLst>
              <a:ext uri="{FF2B5EF4-FFF2-40B4-BE49-F238E27FC236}">
                <a16:creationId xmlns:a16="http://schemas.microsoft.com/office/drawing/2014/main" id="{ED3C5810-919B-41E8-AA93-00D346E12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Изобразите треугольник, полученный поворотом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вокруг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O </a:t>
            </a:r>
            <a:r>
              <a:rPr lang="ru-RU" altLang="ru-RU" sz="3200" dirty="0">
                <a:cs typeface="Times New Roman" panose="02020603050405020304" pitchFamily="18" charset="0"/>
              </a:rPr>
              <a:t>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по часовой стрелке.</a:t>
            </a:r>
            <a:r>
              <a:rPr lang="ru-RU" altLang="ru-RU" sz="3200" dirty="0"/>
              <a:t> </a:t>
            </a:r>
          </a:p>
        </p:txBody>
      </p:sp>
      <p:pic>
        <p:nvPicPr>
          <p:cNvPr id="516104" name="Picture 8">
            <a:extLst>
              <a:ext uri="{FF2B5EF4-FFF2-40B4-BE49-F238E27FC236}">
                <a16:creationId xmlns:a16="http://schemas.microsoft.com/office/drawing/2014/main" id="{30BAC31C-2AE0-468A-AFD3-02565EE7D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078163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6106" name="Group 10">
            <a:extLst>
              <a:ext uri="{FF2B5EF4-FFF2-40B4-BE49-F238E27FC236}">
                <a16:creationId xmlns:a16="http://schemas.microsoft.com/office/drawing/2014/main" id="{1130C107-FE27-4A0D-A971-74B6C4CADDD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90800"/>
            <a:ext cx="5043488" cy="3398838"/>
            <a:chOff x="672" y="1632"/>
            <a:chExt cx="3177" cy="2141"/>
          </a:xfrm>
        </p:grpSpPr>
        <p:sp>
          <p:nvSpPr>
            <p:cNvPr id="516102" name="Text Box 6">
              <a:extLst>
                <a:ext uri="{FF2B5EF4-FFF2-40B4-BE49-F238E27FC236}">
                  <a16:creationId xmlns:a16="http://schemas.microsoft.com/office/drawing/2014/main" id="{6D3222D8-34C1-437C-B374-6DC05B68F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16105" name="Picture 9">
              <a:extLst>
                <a:ext uri="{FF2B5EF4-FFF2-40B4-BE49-F238E27FC236}">
                  <a16:creationId xmlns:a16="http://schemas.microsoft.com/office/drawing/2014/main" id="{DB552287-5D44-4E6C-9AA9-816E34A56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1632"/>
              <a:ext cx="1939" cy="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1026">
            <a:extLst>
              <a:ext uri="{FF2B5EF4-FFF2-40B4-BE49-F238E27FC236}">
                <a16:creationId xmlns:a16="http://schemas.microsoft.com/office/drawing/2014/main" id="{8B9E24A6-8C01-4677-B5D8-5D9EA01B6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Симметрия </a:t>
            </a:r>
            <a:r>
              <a:rPr lang="en-US" altLang="ru-RU" sz="3600" i="1">
                <a:solidFill>
                  <a:srgbClr val="FF3300"/>
                </a:solidFill>
              </a:rPr>
              <a:t>n</a:t>
            </a:r>
            <a:r>
              <a:rPr lang="ru-RU" altLang="ru-RU" sz="3600">
                <a:solidFill>
                  <a:srgbClr val="FF3300"/>
                </a:solidFill>
              </a:rPr>
              <a:t>-го порядка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4899" name="Text Box 1027">
                <a:extLst>
                  <a:ext uri="{FF2B5EF4-FFF2-40B4-BE49-F238E27FC236}">
                    <a16:creationId xmlns:a16="http://schemas.microsoft.com/office/drawing/2014/main" id="{D53C31CD-EDAF-4B52-8528-B72958925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609600"/>
                <a:ext cx="883920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Говорят, что фигура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получается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поворотом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/>
                  <a:t> 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, если все точки 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получаются всевозможными поворотами точек 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4899" name="Text Box 1027">
                <a:extLst>
                  <a:ext uri="{FF2B5EF4-FFF2-40B4-BE49-F238E27FC236}">
                    <a16:creationId xmlns:a16="http://schemas.microsoft.com/office/drawing/2014/main" id="{D53C31CD-EDAF-4B52-8528-B72958925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8839200" cy="1631216"/>
              </a:xfrm>
              <a:prstGeom prst="rect">
                <a:avLst/>
              </a:prstGeom>
              <a:blipFill>
                <a:blip r:embed="rId3"/>
                <a:stretch>
                  <a:fillRect l="-1034" r="-1034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4904" name="Picture 1032">
            <a:extLst>
              <a:ext uri="{FF2B5EF4-FFF2-40B4-BE49-F238E27FC236}">
                <a16:creationId xmlns:a16="http://schemas.microsoft.com/office/drawing/2014/main" id="{0DE91527-96F3-49ED-9A0F-E1A37761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57928"/>
            <a:ext cx="2723212" cy="237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4905" name="Text Box 1033">
                <a:extLst>
                  <a:ext uri="{FF2B5EF4-FFF2-40B4-BE49-F238E27FC236}">
                    <a16:creationId xmlns:a16="http://schemas.microsoft.com/office/drawing/2014/main" id="{644282D7-DDE9-44A7-B836-AE1409E89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675314"/>
                <a:ext cx="9144000" cy="1386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Точка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называется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центром симметрии </a:t>
                </a:r>
                <a:r>
                  <a:rPr lang="en-US" altLang="ru-RU" i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- го порядка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если при повороте 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 угол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 </a:t>
                </a:r>
                <a:r>
                  <a:rPr lang="ru-RU" altLang="ru-RU" dirty="0"/>
                  <a:t>       </a:t>
                </a:r>
                <a:r>
                  <a:rPr lang="en-US" altLang="ru-RU" dirty="0"/>
                  <a:t> 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фигура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совмещается сама с собой.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464905" name="Text Box 1033">
                <a:extLst>
                  <a:ext uri="{FF2B5EF4-FFF2-40B4-BE49-F238E27FC236}">
                    <a16:creationId xmlns:a16="http://schemas.microsoft.com/office/drawing/2014/main" id="{644282D7-DDE9-44A7-B836-AE1409E89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75314"/>
                <a:ext cx="9144000" cy="1386020"/>
              </a:xfrm>
              <a:prstGeom prst="rect">
                <a:avLst/>
              </a:prstGeom>
              <a:blipFill>
                <a:blip r:embed="rId5"/>
                <a:stretch>
                  <a:fillRect l="-1000" t="-3524" r="-1000" b="-79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4908" name="Picture 1036">
            <a:extLst>
              <a:ext uri="{FF2B5EF4-FFF2-40B4-BE49-F238E27FC236}">
                <a16:creationId xmlns:a16="http://schemas.microsoft.com/office/drawing/2014/main" id="{F4F2494C-40EE-4C86-A15B-592101A9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80" y="2538930"/>
            <a:ext cx="218749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33">
            <a:extLst>
              <a:ext uri="{FF2B5EF4-FFF2-40B4-BE49-F238E27FC236}">
                <a16:creationId xmlns:a16="http://schemas.microsoft.com/office/drawing/2014/main" id="{9B0B6A0E-8FE0-4EEC-982B-CC1A45D1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" y="602700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Отметим, что центр симметрии 2-го порядка является центром симметрии.</a:t>
            </a:r>
            <a:endParaRPr lang="ru-RU" alt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9FB7289A-0A50-4C51-954D-60F761679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503811" name="Text Box 3">
            <a:extLst>
              <a:ext uri="{FF2B5EF4-FFF2-40B4-BE49-F238E27FC236}">
                <a16:creationId xmlns:a16="http://schemas.microsoft.com/office/drawing/2014/main" id="{151E7DE2-3BE3-410A-B205-0321FE0E1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треугольник, полученный из треугольника </a:t>
            </a:r>
            <a:r>
              <a:rPr lang="en-US" altLang="ru-RU" sz="3200" i="1" dirty="0"/>
              <a:t>OAB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</a:t>
            </a:r>
            <a:r>
              <a:rPr lang="en-US" altLang="ru-RU" sz="3200" dirty="0"/>
              <a:t>6</a:t>
            </a:r>
            <a:r>
              <a:rPr lang="ru-RU" altLang="ru-RU" sz="3200" dirty="0"/>
              <a:t>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против часовой стрелки.</a:t>
            </a:r>
          </a:p>
        </p:txBody>
      </p:sp>
      <p:pic>
        <p:nvPicPr>
          <p:cNvPr id="503816" name="Picture 8">
            <a:extLst>
              <a:ext uri="{FF2B5EF4-FFF2-40B4-BE49-F238E27FC236}">
                <a16:creationId xmlns:a16="http://schemas.microsoft.com/office/drawing/2014/main" id="{CE0FA73C-BAA4-4741-958E-608A1AE1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15607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3818" name="Group 10">
            <a:extLst>
              <a:ext uri="{FF2B5EF4-FFF2-40B4-BE49-F238E27FC236}">
                <a16:creationId xmlns:a16="http://schemas.microsoft.com/office/drawing/2014/main" id="{033EDBC1-F1BE-47AD-9F46-B603103FAC2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133600"/>
            <a:ext cx="5603875" cy="3856038"/>
            <a:chOff x="672" y="1344"/>
            <a:chExt cx="3530" cy="2429"/>
          </a:xfrm>
        </p:grpSpPr>
        <p:sp>
          <p:nvSpPr>
            <p:cNvPr id="503814" name="Text Box 6">
              <a:extLst>
                <a:ext uri="{FF2B5EF4-FFF2-40B4-BE49-F238E27FC236}">
                  <a16:creationId xmlns:a16="http://schemas.microsoft.com/office/drawing/2014/main" id="{2791A181-8167-41D3-BE64-2BBF4DDD4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3817" name="Picture 9">
              <a:extLst>
                <a:ext uri="{FF2B5EF4-FFF2-40B4-BE49-F238E27FC236}">
                  <a16:creationId xmlns:a16="http://schemas.microsoft.com/office/drawing/2014/main" id="{4C6AF30F-F442-4DBA-9C24-CF1FB36EE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44"/>
              <a:ext cx="2618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6F2BE04F-B08E-415E-8BBA-B9E9C030C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A9383AD7-E385-4A4A-81B3-A86DB92BB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треугольник, полученный из треугольника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</a:t>
            </a:r>
            <a:r>
              <a:rPr lang="en-US" altLang="ru-RU" sz="3200" dirty="0"/>
              <a:t>4</a:t>
            </a:r>
            <a:r>
              <a:rPr lang="ru-RU" altLang="ru-RU" sz="3200" dirty="0"/>
              <a:t>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по часовой стрелке.</a:t>
            </a:r>
          </a:p>
        </p:txBody>
      </p:sp>
      <p:pic>
        <p:nvPicPr>
          <p:cNvPr id="505864" name="Picture 8">
            <a:extLst>
              <a:ext uri="{FF2B5EF4-FFF2-40B4-BE49-F238E27FC236}">
                <a16:creationId xmlns:a16="http://schemas.microsoft.com/office/drawing/2014/main" id="{EC378538-1EA4-4B46-91D7-9D05FF10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15607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5866" name="Group 10">
            <a:extLst>
              <a:ext uri="{FF2B5EF4-FFF2-40B4-BE49-F238E27FC236}">
                <a16:creationId xmlns:a16="http://schemas.microsoft.com/office/drawing/2014/main" id="{126EDD6C-A6F4-4493-A207-EC5FBC5B867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133600"/>
            <a:ext cx="5603875" cy="3856038"/>
            <a:chOff x="672" y="1344"/>
            <a:chExt cx="3530" cy="2429"/>
          </a:xfrm>
        </p:grpSpPr>
        <p:sp>
          <p:nvSpPr>
            <p:cNvPr id="505862" name="Text Box 6">
              <a:extLst>
                <a:ext uri="{FF2B5EF4-FFF2-40B4-BE49-F238E27FC236}">
                  <a16:creationId xmlns:a16="http://schemas.microsoft.com/office/drawing/2014/main" id="{9031E555-C794-43CA-AF47-129579441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5865" name="Picture 9">
              <a:extLst>
                <a:ext uri="{FF2B5EF4-FFF2-40B4-BE49-F238E27FC236}">
                  <a16:creationId xmlns:a16="http://schemas.microsoft.com/office/drawing/2014/main" id="{7F6250F9-FB24-4AC6-BF65-DF05CB7F8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44"/>
              <a:ext cx="2618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6116440E-11D5-4D75-B481-E54D1F570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540675" name="Text Box 3">
            <a:extLst>
              <a:ext uri="{FF2B5EF4-FFF2-40B4-BE49-F238E27FC236}">
                <a16:creationId xmlns:a16="http://schemas.microsoft.com/office/drawing/2014/main" id="{7667CE2B-89EE-417C-A7FF-736DF28A7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DEF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 поворотом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 Укажите центр поворота.</a:t>
            </a:r>
            <a:r>
              <a:rPr lang="ru-RU" altLang="ru-RU" sz="3200" dirty="0"/>
              <a:t> </a:t>
            </a:r>
          </a:p>
        </p:txBody>
      </p:sp>
      <p:pic>
        <p:nvPicPr>
          <p:cNvPr id="540676" name="Picture 4">
            <a:extLst>
              <a:ext uri="{FF2B5EF4-FFF2-40B4-BE49-F238E27FC236}">
                <a16:creationId xmlns:a16="http://schemas.microsoft.com/office/drawing/2014/main" id="{8A61D83E-9256-48B7-8F46-433972C6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0677" name="Group 5">
            <a:extLst>
              <a:ext uri="{FF2B5EF4-FFF2-40B4-BE49-F238E27FC236}">
                <a16:creationId xmlns:a16="http://schemas.microsoft.com/office/drawing/2014/main" id="{9F145DE2-53AE-4D08-9558-57E48F6E691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90800"/>
            <a:ext cx="5048250" cy="3398838"/>
            <a:chOff x="672" y="1632"/>
            <a:chExt cx="3180" cy="2141"/>
          </a:xfrm>
        </p:grpSpPr>
        <p:sp>
          <p:nvSpPr>
            <p:cNvPr id="540678" name="Text Box 6">
              <a:extLst>
                <a:ext uri="{FF2B5EF4-FFF2-40B4-BE49-F238E27FC236}">
                  <a16:creationId xmlns:a16="http://schemas.microsoft.com/office/drawing/2014/main" id="{E9F3BD3A-3701-4080-AC54-DDE65F28D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40679" name="Picture 7">
              <a:extLst>
                <a:ext uri="{FF2B5EF4-FFF2-40B4-BE49-F238E27FC236}">
                  <a16:creationId xmlns:a16="http://schemas.microsoft.com/office/drawing/2014/main" id="{ED7AEF62-A5D3-498E-AE30-54AE0172F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632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>
            <a:extLst>
              <a:ext uri="{FF2B5EF4-FFF2-40B4-BE49-F238E27FC236}">
                <a16:creationId xmlns:a16="http://schemas.microsoft.com/office/drawing/2014/main" id="{5662D03B-193C-4D9E-9EA5-648477063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532483" name="Text Box 3">
            <a:extLst>
              <a:ext uri="{FF2B5EF4-FFF2-40B4-BE49-F238E27FC236}">
                <a16:creationId xmlns:a16="http://schemas.microsoft.com/office/drawing/2014/main" id="{078E7032-3A68-4D44-BCDD-DC3E3E839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i="1" dirty="0">
                <a:cs typeface="Times New Roman" panose="02020603050405020304" pitchFamily="18" charset="0"/>
              </a:rPr>
              <a:t>’ </a:t>
            </a:r>
            <a:r>
              <a:rPr lang="ru-RU" altLang="ru-RU" sz="2800" dirty="0">
                <a:cs typeface="Times New Roman" panose="02020603050405020304" pitchFamily="18" charset="0"/>
              </a:rPr>
              <a:t>получен поворотом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по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часовой стрелке вокруг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угол поворота.</a:t>
            </a:r>
            <a:r>
              <a:rPr lang="ru-RU" altLang="ru-RU" sz="3200" dirty="0"/>
              <a:t> </a:t>
            </a:r>
          </a:p>
        </p:txBody>
      </p:sp>
      <p:sp>
        <p:nvSpPr>
          <p:cNvPr id="532486" name="Text Box 6">
            <a:extLst>
              <a:ext uri="{FF2B5EF4-FFF2-40B4-BE49-F238E27FC236}">
                <a16:creationId xmlns:a16="http://schemas.microsoft.com/office/drawing/2014/main" id="{C1A8D55E-E59E-4C13-9C17-44CAF8A58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90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32488" name="Picture 8">
            <a:extLst>
              <a:ext uri="{FF2B5EF4-FFF2-40B4-BE49-F238E27FC236}">
                <a16:creationId xmlns:a16="http://schemas.microsoft.com/office/drawing/2014/main" id="{2407D30B-5D68-43FB-B3C7-1C63EA35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AEC89114-1DAD-4649-B709-FCF860416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24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0A1C4AF7-E8EC-48FE-8046-4C26F3988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i="1" dirty="0">
                <a:cs typeface="Times New Roman" panose="02020603050405020304" pitchFamily="18" charset="0"/>
              </a:rPr>
              <a:t>’ </a:t>
            </a:r>
            <a:r>
              <a:rPr lang="ru-RU" altLang="ru-RU" sz="2800" dirty="0">
                <a:cs typeface="Times New Roman" panose="02020603050405020304" pitchFamily="18" charset="0"/>
              </a:rPr>
              <a:t>получен поворотом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по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часовой стрелке вокруг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угол поворота.</a:t>
            </a:r>
            <a:r>
              <a:rPr lang="ru-RU" altLang="ru-RU" sz="3200" dirty="0"/>
              <a:t> </a:t>
            </a:r>
          </a:p>
        </p:txBody>
      </p:sp>
      <p:sp>
        <p:nvSpPr>
          <p:cNvPr id="534532" name="Text Box 4">
            <a:extLst>
              <a:ext uri="{FF2B5EF4-FFF2-40B4-BE49-F238E27FC236}">
                <a16:creationId xmlns:a16="http://schemas.microsoft.com/office/drawing/2014/main" id="{EB6D2269-4632-449E-BB09-80DD512E9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180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34534" name="Picture 6">
            <a:extLst>
              <a:ext uri="{FF2B5EF4-FFF2-40B4-BE49-F238E27FC236}">
                <a16:creationId xmlns:a16="http://schemas.microsoft.com/office/drawing/2014/main" id="{373749A3-4FAD-42F1-8190-F55595FA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>
            <a:extLst>
              <a:ext uri="{FF2B5EF4-FFF2-40B4-BE49-F238E27FC236}">
                <a16:creationId xmlns:a16="http://schemas.microsoft.com/office/drawing/2014/main" id="{2D8971A0-0D39-472F-9C6A-F1BB075F2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25</a:t>
            </a:r>
          </a:p>
        </p:txBody>
      </p:sp>
      <p:sp>
        <p:nvSpPr>
          <p:cNvPr id="536579" name="Text Box 3">
            <a:extLst>
              <a:ext uri="{FF2B5EF4-FFF2-40B4-BE49-F238E27FC236}">
                <a16:creationId xmlns:a16="http://schemas.microsoft.com/office/drawing/2014/main" id="{E3522D60-6B5F-47F7-B722-65846C34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i="1" dirty="0">
                <a:cs typeface="Times New Roman" panose="02020603050405020304" pitchFamily="18" charset="0"/>
              </a:rPr>
              <a:t>’ </a:t>
            </a:r>
            <a:r>
              <a:rPr lang="ru-RU" altLang="ru-RU" sz="2800" dirty="0">
                <a:cs typeface="Times New Roman" panose="02020603050405020304" pitchFamily="18" charset="0"/>
              </a:rPr>
              <a:t>получен поворотом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по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часовой стрелке вокруг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угол поворота.</a:t>
            </a:r>
            <a:r>
              <a:rPr lang="ru-RU" altLang="ru-RU" sz="3200" dirty="0"/>
              <a:t> </a:t>
            </a:r>
          </a:p>
        </p:txBody>
      </p:sp>
      <p:sp>
        <p:nvSpPr>
          <p:cNvPr id="536580" name="Text Box 4">
            <a:extLst>
              <a:ext uri="{FF2B5EF4-FFF2-40B4-BE49-F238E27FC236}">
                <a16:creationId xmlns:a16="http://schemas.microsoft.com/office/drawing/2014/main" id="{8E8866D5-739E-485B-9E08-594160EF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45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36582" name="Picture 6">
            <a:extLst>
              <a:ext uri="{FF2B5EF4-FFF2-40B4-BE49-F238E27FC236}">
                <a16:creationId xmlns:a16="http://schemas.microsoft.com/office/drawing/2014/main" id="{7913E9B5-603D-426A-8F7A-CE7291C3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394005CB-EC97-4E4F-80F9-EF81C60C9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26</a:t>
            </a:r>
          </a:p>
        </p:txBody>
      </p:sp>
      <p:sp>
        <p:nvSpPr>
          <p:cNvPr id="538627" name="Text Box 3">
            <a:extLst>
              <a:ext uri="{FF2B5EF4-FFF2-40B4-BE49-F238E27FC236}">
                <a16:creationId xmlns:a16="http://schemas.microsoft.com/office/drawing/2014/main" id="{DD8CB09B-BEA7-4E5D-BAFA-80577ABEB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получен поворотом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против часовой стрелки вокруг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угол поворота. </a:t>
            </a:r>
          </a:p>
        </p:txBody>
      </p:sp>
      <p:sp>
        <p:nvSpPr>
          <p:cNvPr id="538628" name="Text Box 4">
            <a:extLst>
              <a:ext uri="{FF2B5EF4-FFF2-40B4-BE49-F238E27FC236}">
                <a16:creationId xmlns:a16="http://schemas.microsoft.com/office/drawing/2014/main" id="{91110BF1-6E09-4DBD-94CF-3F1D11DF7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135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38630" name="Picture 6">
            <a:extLst>
              <a:ext uri="{FF2B5EF4-FFF2-40B4-BE49-F238E27FC236}">
                <a16:creationId xmlns:a16="http://schemas.microsoft.com/office/drawing/2014/main" id="{E50F8C2C-4E2C-4917-8C5A-1ABB1665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08927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9C39A893-5BFA-44A2-A9E6-99F228549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27</a:t>
            </a:r>
          </a:p>
        </p:txBody>
      </p:sp>
      <p:sp>
        <p:nvSpPr>
          <p:cNvPr id="507907" name="Text Box 3">
            <a:extLst>
              <a:ext uri="{FF2B5EF4-FFF2-40B4-BE49-F238E27FC236}">
                <a16:creationId xmlns:a16="http://schemas.microsoft.com/office/drawing/2014/main" id="{C8C7F2C0-E07F-4548-8FD8-66D5D0309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Изобразите четырехугольник, полученный поворотом четырёхугольника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вокруг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O </a:t>
            </a:r>
            <a:r>
              <a:rPr lang="ru-RU" altLang="ru-RU" sz="3200" dirty="0">
                <a:cs typeface="Times New Roman" panose="02020603050405020304" pitchFamily="18" charset="0"/>
              </a:rPr>
              <a:t>на угол 270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</a:t>
            </a:r>
            <a:r>
              <a:rPr lang="ru-RU" altLang="ru-RU" sz="3200" dirty="0"/>
              <a:t> </a:t>
            </a:r>
          </a:p>
        </p:txBody>
      </p:sp>
      <p:pic>
        <p:nvPicPr>
          <p:cNvPr id="507912" name="Picture 8">
            <a:extLst>
              <a:ext uri="{FF2B5EF4-FFF2-40B4-BE49-F238E27FC236}">
                <a16:creationId xmlns:a16="http://schemas.microsoft.com/office/drawing/2014/main" id="{36198D70-8C9E-4D07-B8FB-0CAE13FF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7914" name="Group 10">
            <a:extLst>
              <a:ext uri="{FF2B5EF4-FFF2-40B4-BE49-F238E27FC236}">
                <a16:creationId xmlns:a16="http://schemas.microsoft.com/office/drawing/2014/main" id="{A6DC8877-3CD4-47F8-90C1-06EB318F558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743200"/>
            <a:ext cx="8001000" cy="3551238"/>
            <a:chOff x="336" y="1728"/>
            <a:chExt cx="5040" cy="2237"/>
          </a:xfrm>
        </p:grpSpPr>
        <p:sp>
          <p:nvSpPr>
            <p:cNvPr id="507910" name="Text Box 6">
              <a:extLst>
                <a:ext uri="{FF2B5EF4-FFF2-40B4-BE49-F238E27FC236}">
                  <a16:creationId xmlns:a16="http://schemas.microsoft.com/office/drawing/2014/main" id="{63474028-02DB-4C94-B537-6C3485B2E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7913" name="Picture 9">
              <a:extLst>
                <a:ext uri="{FF2B5EF4-FFF2-40B4-BE49-F238E27FC236}">
                  <a16:creationId xmlns:a16="http://schemas.microsoft.com/office/drawing/2014/main" id="{ED0A3CC9-A711-46A1-9461-AB5052C4D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728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>
            <a:extLst>
              <a:ext uri="{FF2B5EF4-FFF2-40B4-BE49-F238E27FC236}">
                <a16:creationId xmlns:a16="http://schemas.microsoft.com/office/drawing/2014/main" id="{D045CBF2-9B0B-477C-AB9A-D0F33E4D4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28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34E6713F-AE19-4A76-B2EF-CAEFCA453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Центром симметрии какого порядка является точка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для шестиугольника, изображенного на рисунке?</a:t>
            </a:r>
          </a:p>
        </p:txBody>
      </p:sp>
      <p:sp>
        <p:nvSpPr>
          <p:cNvPr id="518148" name="Text Box 4">
            <a:extLst>
              <a:ext uri="{FF2B5EF4-FFF2-40B4-BE49-F238E27FC236}">
                <a16:creationId xmlns:a16="http://schemas.microsoft.com/office/drawing/2014/main" id="{8238581D-E57F-4CB1-81A1-6C57949AE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Второго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8149" name="Picture 5">
            <a:extLst>
              <a:ext uri="{FF2B5EF4-FFF2-40B4-BE49-F238E27FC236}">
                <a16:creationId xmlns:a16="http://schemas.microsoft.com/office/drawing/2014/main" id="{8F914C3F-2AE8-4822-BD71-357158687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2B9C3485-57AD-4DC7-8D9A-2BC50DCC9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29</a:t>
            </a:r>
          </a:p>
        </p:txBody>
      </p:sp>
      <p:sp>
        <p:nvSpPr>
          <p:cNvPr id="509955" name="Text Box 3">
            <a:extLst>
              <a:ext uri="{FF2B5EF4-FFF2-40B4-BE49-F238E27FC236}">
                <a16:creationId xmlns:a16="http://schemas.microsoft.com/office/drawing/2014/main" id="{40FDCE5E-668B-46E7-83F6-2F4A2EBD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Центром симметрии какого порядка является точка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для восьмиугольника, изображенного на рисунке?</a:t>
            </a:r>
          </a:p>
        </p:txBody>
      </p:sp>
      <p:sp>
        <p:nvSpPr>
          <p:cNvPr id="509958" name="Text Box 6">
            <a:extLst>
              <a:ext uri="{FF2B5EF4-FFF2-40B4-BE49-F238E27FC236}">
                <a16:creationId xmlns:a16="http://schemas.microsoft.com/office/drawing/2014/main" id="{EAD75047-6460-4793-9635-F6379A8E3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Четвертого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09959" name="Picture 7">
            <a:extLst>
              <a:ext uri="{FF2B5EF4-FFF2-40B4-BE49-F238E27FC236}">
                <a16:creationId xmlns:a16="http://schemas.microsoft.com/office/drawing/2014/main" id="{52CA6FA1-EEF0-407D-958F-3608B56F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08768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Text Box 1027">
            <a:extLst>
              <a:ext uri="{FF2B5EF4-FFF2-40B4-BE49-F238E27FC236}">
                <a16:creationId xmlns:a16="http://schemas.microsoft.com/office/drawing/2014/main" id="{C1EB0ACA-5112-47F5-9F3E-07070E35D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Фигуру, полученную поворотом данной, можно получить в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нужно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инструмент  «Поворот вокруг точки», указать фигуру и центр поворота. После этого откроется окно, в котором нужно указать угол поворота и нажать </a:t>
            </a:r>
            <a:r>
              <a:rPr lang="en-US" dirty="0">
                <a:ea typeface="Times New Roman" panose="02020603050405020304" pitchFamily="18" charset="0"/>
              </a:rPr>
              <a:t>“Enter”. </a:t>
            </a:r>
            <a:r>
              <a:rPr lang="ru-RU" dirty="0">
                <a:ea typeface="Times New Roman" panose="02020603050405020304" pitchFamily="18" charset="0"/>
              </a:rPr>
              <a:t>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полотне появится искомая фигура. На рисунке треугольник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A’B’C’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 поворотом треугольника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вокруг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угол 90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против часовой стрелки.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D6E1F-8129-40C0-9C84-B62572B5F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87446"/>
            <a:ext cx="4925740" cy="39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:a16="http://schemas.microsoft.com/office/drawing/2014/main" id="{012D73B4-4C6D-435F-824E-6B4C228F9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30</a:t>
            </a:r>
          </a:p>
        </p:txBody>
      </p:sp>
      <p:sp>
        <p:nvSpPr>
          <p:cNvPr id="512003" name="Text Box 3">
            <a:extLst>
              <a:ext uri="{FF2B5EF4-FFF2-40B4-BE49-F238E27FC236}">
                <a16:creationId xmlns:a16="http://schemas.microsoft.com/office/drawing/2014/main" id="{3753E626-6FE2-48BB-92DC-CE55071BA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Центром симметрии какого порядка является точка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для многоугольника, изображенного на рисунке?</a:t>
            </a:r>
          </a:p>
        </p:txBody>
      </p:sp>
      <p:sp>
        <p:nvSpPr>
          <p:cNvPr id="512004" name="Text Box 4">
            <a:extLst>
              <a:ext uri="{FF2B5EF4-FFF2-40B4-BE49-F238E27FC236}">
                <a16:creationId xmlns:a16="http://schemas.microsoft.com/office/drawing/2014/main" id="{2257E6B6-2CC2-4BDD-A7B5-C6CEE927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Девятого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006" name="Picture 6">
            <a:extLst>
              <a:ext uri="{FF2B5EF4-FFF2-40B4-BE49-F238E27FC236}">
                <a16:creationId xmlns:a16="http://schemas.microsoft.com/office/drawing/2014/main" id="{63A60D80-1918-4CED-9001-F2562442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3877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31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Центром симметрии какого порядка является точка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для звездчатого многоугольника, изображенного на рисунке?</a:t>
            </a:r>
          </a:p>
        </p:txBody>
      </p:sp>
      <p:sp>
        <p:nvSpPr>
          <p:cNvPr id="514052" name="Text Box 4">
            <a:extLst>
              <a:ext uri="{FF2B5EF4-FFF2-40B4-BE49-F238E27FC236}">
                <a16:creationId xmlns:a16="http://schemas.microsoft.com/office/drawing/2014/main" id="{4B1EDBDA-5004-4B8C-B9E7-2B6AAC063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Девятого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4054" name="Picture 6">
            <a:extLst>
              <a:ext uri="{FF2B5EF4-FFF2-40B4-BE49-F238E27FC236}">
                <a16:creationId xmlns:a16="http://schemas.microsoft.com/office/drawing/2014/main" id="{991DD816-ADE2-436B-87F8-C9C46FBB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3877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32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Окружность с центром </a:t>
            </a:r>
            <a:r>
              <a:rPr lang="en-US" altLang="ru-RU" sz="3200" i="1" dirty="0"/>
              <a:t>O</a:t>
            </a:r>
            <a:r>
              <a:rPr lang="en-US" altLang="ru-RU" sz="3200" baseline="-25000" dirty="0"/>
              <a:t>2</a:t>
            </a:r>
            <a:r>
              <a:rPr lang="en-US" altLang="ru-RU" sz="3200" dirty="0"/>
              <a:t> </a:t>
            </a:r>
            <a:r>
              <a:rPr lang="ru-RU" altLang="ru-RU" sz="3200" dirty="0"/>
              <a:t>получена поворотом окружности с центром </a:t>
            </a:r>
            <a:r>
              <a:rPr lang="en-US" altLang="ru-RU" sz="3200" i="1" dirty="0"/>
              <a:t>O</a:t>
            </a:r>
            <a:r>
              <a:rPr lang="en-US" altLang="ru-RU" sz="3200" baseline="-25000" dirty="0"/>
              <a:t>1</a:t>
            </a:r>
            <a:r>
              <a:rPr lang="ru-RU" altLang="ru-RU" sz="3200" i="1" dirty="0"/>
              <a:t>. </a:t>
            </a:r>
            <a:r>
              <a:rPr lang="ru-RU" altLang="ru-RU" sz="3200" dirty="0"/>
              <a:t>Укажите все возможные центры поворота.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ED75A-2CDF-4117-AC7C-316A92625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2309537"/>
            <a:ext cx="4104456" cy="341186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586547F-D7F6-4A8A-A9B9-70F7F4241C2C}"/>
              </a:ext>
            </a:extLst>
          </p:cNvPr>
          <p:cNvGrpSpPr/>
          <p:nvPr/>
        </p:nvGrpSpPr>
        <p:grpSpPr>
          <a:xfrm>
            <a:off x="0" y="2600706"/>
            <a:ext cx="9144000" cy="4103496"/>
            <a:chOff x="0" y="2600706"/>
            <a:chExt cx="9144000" cy="4103496"/>
          </a:xfrm>
        </p:grpSpPr>
        <p:sp>
          <p:nvSpPr>
            <p:cNvPr id="514052" name="Text Box 4">
              <a:extLst>
                <a:ext uri="{FF2B5EF4-FFF2-40B4-BE49-F238E27FC236}">
                  <a16:creationId xmlns:a16="http://schemas.microsoft.com/office/drawing/2014/main" id="{4B1EDBDA-5004-4B8C-B9E7-2B6AAC063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688539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 dirty="0"/>
                <a:t>точки </a:t>
              </a:r>
              <a:r>
                <a:rPr lang="en-US" altLang="ru-RU" sz="2800" i="1" dirty="0"/>
                <a:t>C</a:t>
              </a:r>
              <a:r>
                <a:rPr lang="en-US" altLang="ru-RU" sz="2800" dirty="0"/>
                <a:t>, </a:t>
              </a:r>
              <a:r>
                <a:rPr lang="ru-RU" altLang="ru-RU" sz="2800" dirty="0"/>
                <a:t>принадлежащие серединному перпендикуляру к отрезку </a:t>
              </a:r>
              <a:r>
                <a:rPr lang="en-US" altLang="ru-RU" sz="2800" i="1" dirty="0"/>
                <a:t>O</a:t>
              </a:r>
              <a:r>
                <a:rPr lang="en-US" altLang="ru-RU" sz="2800" baseline="-25000" dirty="0"/>
                <a:t>1</a:t>
              </a:r>
              <a:r>
                <a:rPr lang="en-US" altLang="ru-RU" sz="2800" i="1" dirty="0"/>
                <a:t>O</a:t>
              </a:r>
              <a:r>
                <a:rPr lang="en-US" altLang="ru-RU" sz="2800" baseline="-25000" dirty="0"/>
                <a:t>2</a:t>
              </a:r>
              <a:r>
                <a:rPr lang="ru-RU" altLang="ru-RU" sz="2800" dirty="0"/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FA6DD46-3695-4A29-9730-0E2C7E65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925" y="2600706"/>
              <a:ext cx="4104456" cy="3092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4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33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Прямая </a:t>
            </a:r>
            <a:r>
              <a:rPr lang="en-US" altLang="ru-RU" sz="3200" i="1" dirty="0"/>
              <a:t>b </a:t>
            </a:r>
            <a:r>
              <a:rPr lang="ru-RU" altLang="ru-RU" sz="3200" dirty="0"/>
              <a:t>получена поворотом прямой </a:t>
            </a:r>
            <a:r>
              <a:rPr lang="en-US" altLang="ru-RU" sz="3200" i="1" dirty="0"/>
              <a:t>a</a:t>
            </a:r>
            <a:r>
              <a:rPr lang="ru-RU" altLang="ru-RU" sz="3200" i="1" dirty="0"/>
              <a:t>. </a:t>
            </a:r>
            <a:r>
              <a:rPr lang="ru-RU" altLang="ru-RU" sz="3200" dirty="0"/>
              <a:t>Укажите все возможные центры поворота.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849CAC-2DB4-4703-80DD-0526EE6D0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71" y="1965214"/>
            <a:ext cx="3813057" cy="345740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23CB449-1EC6-4BB8-9167-CC2052F13A94}"/>
              </a:ext>
            </a:extLst>
          </p:cNvPr>
          <p:cNvGrpSpPr/>
          <p:nvPr/>
        </p:nvGrpSpPr>
        <p:grpSpPr>
          <a:xfrm>
            <a:off x="0" y="1954614"/>
            <a:ext cx="9144000" cy="4749588"/>
            <a:chOff x="0" y="1954614"/>
            <a:chExt cx="9144000" cy="4749588"/>
          </a:xfrm>
        </p:grpSpPr>
        <p:sp>
          <p:nvSpPr>
            <p:cNvPr id="514052" name="Text Box 4">
              <a:extLst>
                <a:ext uri="{FF2B5EF4-FFF2-40B4-BE49-F238E27FC236}">
                  <a16:creationId xmlns:a16="http://schemas.microsoft.com/office/drawing/2014/main" id="{4B1EDBDA-5004-4B8C-B9E7-2B6AAC063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688539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 dirty="0"/>
                <a:t>точки </a:t>
              </a:r>
              <a:r>
                <a:rPr lang="en-US" altLang="ru-RU" sz="2800" i="1" dirty="0"/>
                <a:t>C</a:t>
              </a:r>
              <a:r>
                <a:rPr lang="ru-RU" altLang="ru-RU" sz="2800" baseline="-25000" dirty="0"/>
                <a:t>1</a:t>
              </a:r>
              <a:r>
                <a:rPr lang="en-US" altLang="ru-RU" sz="2800" dirty="0"/>
                <a:t>, </a:t>
              </a:r>
              <a:r>
                <a:rPr lang="en-US" altLang="ru-RU" sz="2800" i="1" dirty="0"/>
                <a:t>C</a:t>
              </a:r>
              <a:r>
                <a:rPr lang="en-US" altLang="ru-RU" sz="2800" baseline="-25000" dirty="0"/>
                <a:t>2</a:t>
              </a:r>
              <a:r>
                <a:rPr lang="en-US" altLang="ru-RU" sz="2800" i="1" dirty="0"/>
                <a:t> </a:t>
              </a:r>
              <a:r>
                <a:rPr lang="ru-RU" altLang="ru-RU" sz="2800" dirty="0"/>
                <a:t>биссектрис углов, образованных данными прямыми.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39E15DF-F1F2-442C-BC9D-3859A2FB8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801" y="1954614"/>
              <a:ext cx="4176464" cy="373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1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34*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Докажите, что для любых двух равных отрезков существует поворот, переводящий один из этих отрезков в другой.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6A85561-E8C4-41EB-97CB-D266431B8D99}"/>
              </a:ext>
            </a:extLst>
          </p:cNvPr>
          <p:cNvGrpSpPr/>
          <p:nvPr/>
        </p:nvGrpSpPr>
        <p:grpSpPr>
          <a:xfrm>
            <a:off x="225155" y="1302152"/>
            <a:ext cx="8944834" cy="2865400"/>
            <a:chOff x="199166" y="1592656"/>
            <a:chExt cx="8944834" cy="2865400"/>
          </a:xfrm>
        </p:grpSpPr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976ACD57-8AEF-46FD-A880-FF76BCB0B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547" y="1592656"/>
              <a:ext cx="644645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/>
                <a:t>	</a:t>
              </a:r>
              <a:r>
                <a:rPr lang="ru-RU" altLang="ru-RU" dirty="0">
                  <a:solidFill>
                    <a:srgbClr val="FF0000"/>
                  </a:solidFill>
                </a:rPr>
                <a:t>Решение. </a:t>
              </a:r>
              <a:r>
                <a:rPr lang="ru-RU" altLang="ru-RU" dirty="0"/>
                <a:t>Рассмотрим два равных отрезка </a:t>
              </a:r>
              <a:r>
                <a:rPr lang="en-US" altLang="ru-RU" i="1" dirty="0"/>
                <a:t>AB </a:t>
              </a:r>
              <a:r>
                <a:rPr lang="ru-RU" altLang="ru-RU" dirty="0"/>
                <a:t>и </a:t>
              </a:r>
              <a:r>
                <a:rPr lang="en-US" altLang="ru-RU" i="1" dirty="0"/>
                <a:t>CD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endParaRPr lang="ru-RU" alt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AA75037-FAAC-4599-9A83-FC04BEB95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166" y="2047895"/>
              <a:ext cx="2095792" cy="2410161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423F2E6-88BB-4ECA-8FC6-09C51FD3B4F8}"/>
              </a:ext>
            </a:extLst>
          </p:cNvPr>
          <p:cNvGrpSpPr/>
          <p:nvPr/>
        </p:nvGrpSpPr>
        <p:grpSpPr>
          <a:xfrm>
            <a:off x="225155" y="1735576"/>
            <a:ext cx="8921090" cy="2410161"/>
            <a:chOff x="216791" y="2060847"/>
            <a:chExt cx="8921090" cy="2410161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582C46F2-144F-484E-BE0F-5DAB8A804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1428" y="2352963"/>
              <a:ext cx="6446453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/>
                <a:t>	</a:t>
              </a:r>
              <a:r>
                <a:rPr lang="ru-RU" altLang="ru-RU" dirty="0"/>
                <a:t>Проведём серединные перпендикуляры к отрезкам </a:t>
              </a:r>
              <a:r>
                <a:rPr lang="en-US" altLang="ru-RU" i="1" dirty="0"/>
                <a:t>AC </a:t>
              </a:r>
              <a:r>
                <a:rPr lang="ru-RU" altLang="ru-RU" dirty="0"/>
                <a:t> и </a:t>
              </a:r>
              <a:r>
                <a:rPr lang="en-US" altLang="ru-RU" i="1" dirty="0"/>
                <a:t>BD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Предположим, что они пересекаются в точке </a:t>
              </a:r>
              <a:r>
                <a:rPr lang="en-US" altLang="ru-RU" i="1" dirty="0"/>
                <a:t>O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6BCEF8A-18FD-4C0F-B63B-30D412B14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791" y="2060847"/>
              <a:ext cx="2162477" cy="241016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67574BB-3265-40B7-828B-1660B62EB947}"/>
              </a:ext>
            </a:extLst>
          </p:cNvPr>
          <p:cNvGrpSpPr/>
          <p:nvPr/>
        </p:nvGrpSpPr>
        <p:grpSpPr>
          <a:xfrm>
            <a:off x="225155" y="1700808"/>
            <a:ext cx="8918845" cy="2410161"/>
            <a:chOff x="225155" y="2060846"/>
            <a:chExt cx="8918845" cy="2410161"/>
          </a:xfrm>
        </p:grpSpPr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3C7D3DC4-AEEB-4CDC-88B2-3459B0D74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3536" y="3505617"/>
              <a:ext cx="64204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/>
                <a:t>	</a:t>
              </a:r>
              <a:r>
                <a:rPr lang="ru-RU" altLang="ru-RU" dirty="0"/>
                <a:t>Треугольники </a:t>
              </a:r>
              <a:r>
                <a:rPr lang="en-US" altLang="ru-RU" i="1" dirty="0"/>
                <a:t>AOB </a:t>
              </a:r>
              <a:r>
                <a:rPr lang="ru-RU" altLang="ru-RU" dirty="0"/>
                <a:t>и </a:t>
              </a:r>
              <a:r>
                <a:rPr lang="en-US" altLang="ru-RU" i="1" dirty="0"/>
                <a:t>COD </a:t>
              </a:r>
              <a:r>
                <a:rPr lang="ru-RU" altLang="ru-RU" dirty="0"/>
                <a:t>равны по трём сторонам. 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DBC903B-99CA-483A-A313-8C7FE537B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155" y="2060846"/>
              <a:ext cx="2162477" cy="24101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AB1F83-6932-44CF-BFC1-4AD3FA8A48A9}"/>
                  </a:ext>
                </a:extLst>
              </p:cNvPr>
              <p:cNvSpPr txBox="1"/>
              <p:nvPr/>
            </p:nvSpPr>
            <p:spPr>
              <a:xfrm>
                <a:off x="25989" y="4236511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dirty="0"/>
                  <a:t>Следовательно,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𝐵𝑂𝐷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ea typeface="Cambria Math" panose="02040503050406030204" pitchFamily="18" charset="0"/>
                  </a:rPr>
                  <a:t> Значит, отрезок </a:t>
                </a:r>
                <a:r>
                  <a:rPr lang="en-US" altLang="ru-RU" i="1" dirty="0">
                    <a:ea typeface="Cambria Math" panose="02040503050406030204" pitchFamily="18" charset="0"/>
                  </a:rPr>
                  <a:t>CD </a:t>
                </a:r>
                <a:r>
                  <a:rPr lang="ru-RU" altLang="ru-RU" dirty="0">
                    <a:ea typeface="Cambria Math" panose="02040503050406030204" pitchFamily="18" charset="0"/>
                  </a:rPr>
                  <a:t>получается поворотом отрезка </a:t>
                </a:r>
                <a:r>
                  <a:rPr lang="en-US" altLang="ru-RU" i="1" dirty="0">
                    <a:ea typeface="Cambria Math" panose="02040503050406030204" pitchFamily="18" charset="0"/>
                  </a:rPr>
                  <a:t>AB </a:t>
                </a:r>
                <a:r>
                  <a:rPr lang="ru-RU" altLang="ru-RU" dirty="0">
                    <a:ea typeface="Cambria Math" panose="02040503050406030204" pitchFamily="18" charset="0"/>
                  </a:rPr>
                  <a:t>вокруг точки </a:t>
                </a:r>
                <a:r>
                  <a:rPr lang="en-US" altLang="ru-RU" i="1" dirty="0">
                    <a:ea typeface="Cambria Math" panose="02040503050406030204" pitchFamily="18" charset="0"/>
                  </a:rPr>
                  <a:t>O</a:t>
                </a:r>
                <a:r>
                  <a:rPr lang="ru-RU" altLang="ru-RU" dirty="0">
                    <a:ea typeface="Cambria Math" panose="02040503050406030204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AB1F83-6932-44CF-BFC1-4AD3FA8A4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9" y="4236511"/>
                <a:ext cx="9144000" cy="1200329"/>
              </a:xfrm>
              <a:prstGeom prst="rect">
                <a:avLst/>
              </a:prstGeom>
              <a:blipFill>
                <a:blip r:embed="rId6"/>
                <a:stretch>
                  <a:fillRect l="-1000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790B565-A9EF-43D1-94E0-E9EBC2CF1BBD}"/>
              </a:ext>
            </a:extLst>
          </p:cNvPr>
          <p:cNvSpPr txBox="1"/>
          <p:nvPr/>
        </p:nvSpPr>
        <p:spPr>
          <a:xfrm>
            <a:off x="25989" y="55276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dirty="0"/>
              <a:t>	Случай, когда серединные перпендикуляры параллельны или совпадают, рассмотрим на следующем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790B565-A9EF-43D1-94E0-E9EBC2CF1BBD}"/>
              </a:ext>
            </a:extLst>
          </p:cNvPr>
          <p:cNvSpPr txBox="1"/>
          <p:nvPr/>
        </p:nvSpPr>
        <p:spPr>
          <a:xfrm>
            <a:off x="25989" y="1166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dirty="0"/>
              <a:t>	Если серединные перпендикуляры к отрезкам </a:t>
            </a:r>
            <a:r>
              <a:rPr lang="en-US" altLang="ru-RU" i="1" dirty="0"/>
              <a:t>AC </a:t>
            </a:r>
            <a:r>
              <a:rPr lang="ru-RU" altLang="ru-RU" dirty="0"/>
              <a:t> и </a:t>
            </a:r>
            <a:r>
              <a:rPr lang="en-US" altLang="ru-RU" i="1" dirty="0"/>
              <a:t>BD</a:t>
            </a:r>
            <a:r>
              <a:rPr lang="ru-RU" altLang="ru-RU" dirty="0"/>
              <a:t> параллельны или совпадают, то эти отрезки параллельны. </a:t>
            </a:r>
          </a:p>
          <a:p>
            <a:pPr algn="just"/>
            <a:r>
              <a:rPr lang="ru-RU" dirty="0"/>
              <a:t>	В этом случае четырёхугольник </a:t>
            </a:r>
            <a:r>
              <a:rPr lang="en-US" i="1" dirty="0"/>
              <a:t>ABCD</a:t>
            </a:r>
            <a:r>
              <a:rPr lang="ru-RU" dirty="0"/>
              <a:t> является параллелограммом или равнобедренной трапецией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BD1201-AACE-4C43-81D6-CC64096E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33" y="1916832"/>
            <a:ext cx="5650733" cy="201622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0ED8E68-5168-49DF-B56F-FA2220AA30CA}"/>
              </a:ext>
            </a:extLst>
          </p:cNvPr>
          <p:cNvGrpSpPr/>
          <p:nvPr/>
        </p:nvGrpSpPr>
        <p:grpSpPr>
          <a:xfrm>
            <a:off x="25989" y="1916832"/>
            <a:ext cx="9144000" cy="3657892"/>
            <a:chOff x="25989" y="1916832"/>
            <a:chExt cx="9144000" cy="36578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B006B5-1FE3-4FD5-BD47-3E38E3310026}"/>
                </a:ext>
              </a:extLst>
            </p:cNvPr>
            <p:cNvSpPr txBox="1"/>
            <p:nvPr/>
          </p:nvSpPr>
          <p:spPr>
            <a:xfrm>
              <a:off x="25989" y="4005064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ru-RU" dirty="0"/>
                <a:t>	В случае параллелограмма искомым центром поворота является точка </a:t>
              </a:r>
              <a:r>
                <a:rPr lang="en-US" altLang="ru-RU" i="1" dirty="0"/>
                <a:t>O </a:t>
              </a:r>
              <a:r>
                <a:rPr lang="ru-RU" altLang="ru-RU" dirty="0"/>
                <a:t>пересечения диагоналей</a:t>
              </a:r>
              <a:r>
                <a:rPr lang="en-US" altLang="ru-RU" i="1" dirty="0"/>
                <a:t> AD </a:t>
              </a:r>
              <a:r>
                <a:rPr lang="ru-RU" altLang="ru-RU" dirty="0"/>
                <a:t>и </a:t>
              </a:r>
              <a:r>
                <a:rPr lang="en-US" altLang="ru-RU" i="1" dirty="0"/>
                <a:t>BC.</a:t>
              </a:r>
              <a:r>
                <a:rPr lang="en-US" altLang="ru-RU" dirty="0"/>
                <a:t> </a:t>
              </a:r>
              <a:endParaRPr lang="ru-RU" altLang="ru-RU" dirty="0"/>
            </a:p>
            <a:p>
              <a:pPr algn="just"/>
              <a:r>
                <a:rPr lang="ru-RU" altLang="ru-RU" dirty="0"/>
                <a:t>	В случае трапеции искомым центром является точка </a:t>
              </a:r>
              <a:r>
                <a:rPr lang="en-US" altLang="ru-RU" i="1" dirty="0"/>
                <a:t>O </a:t>
              </a:r>
              <a:r>
                <a:rPr lang="ru-RU" altLang="ru-RU" dirty="0"/>
                <a:t>пересечения прямых </a:t>
              </a:r>
              <a:r>
                <a:rPr lang="en-US" altLang="ru-RU" i="1" dirty="0"/>
                <a:t>AB </a:t>
              </a:r>
              <a:r>
                <a:rPr lang="ru-RU" altLang="ru-RU" dirty="0"/>
                <a:t>и </a:t>
              </a:r>
              <a:r>
                <a:rPr lang="en-US" altLang="ru-RU" i="1" dirty="0"/>
                <a:t>CD</a:t>
              </a:r>
              <a:r>
                <a:rPr lang="ru-RU" altLang="ru-RU" dirty="0"/>
                <a:t>.</a:t>
              </a:r>
              <a:endParaRPr lang="ru-RU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8083C04-243B-4FD7-A30E-061648DE4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6633" y="1916832"/>
              <a:ext cx="6088466" cy="201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3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r>
              <a:rPr lang="ru-RU" altLang="ru-RU" sz="36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Докажите, что если у фигуры имеется два центра симметрии </a:t>
            </a:r>
            <a:r>
              <a:rPr lang="en-US" altLang="ru-RU" i="1" dirty="0"/>
              <a:t>n</a:t>
            </a:r>
            <a:r>
              <a:rPr lang="en-US" altLang="ru-RU" dirty="0"/>
              <a:t>-</a:t>
            </a:r>
            <a:r>
              <a:rPr lang="ru-RU" altLang="ru-RU" dirty="0"/>
              <a:t>го порядка, то у неё имеется бесконечно много центров симметрии </a:t>
            </a:r>
            <a:r>
              <a:rPr lang="en-US" altLang="ru-RU" i="1" dirty="0"/>
              <a:t>n</a:t>
            </a:r>
            <a:r>
              <a:rPr lang="ru-RU" altLang="ru-RU" dirty="0"/>
              <a:t>-го порядка.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9E24CAF-394E-421D-9255-4CA3F28A92E5}"/>
              </a:ext>
            </a:extLst>
          </p:cNvPr>
          <p:cNvGrpSpPr/>
          <p:nvPr/>
        </p:nvGrpSpPr>
        <p:grpSpPr>
          <a:xfrm>
            <a:off x="0" y="1266748"/>
            <a:ext cx="9144001" cy="5591252"/>
            <a:chOff x="0" y="1266748"/>
            <a:chExt cx="9144001" cy="559125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7781D68-A4B0-4F69-88C0-656FF04CA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635726"/>
              <a:ext cx="4176463" cy="3341169"/>
            </a:xfrm>
            <a:prstGeom prst="rect">
              <a:avLst/>
            </a:prstGeom>
          </p:spPr>
        </p:pic>
        <p:sp>
          <p:nvSpPr>
            <p:cNvPr id="18" name="Text Box 3">
              <a:extLst>
                <a:ext uri="{FF2B5EF4-FFF2-40B4-BE49-F238E27FC236}">
                  <a16:creationId xmlns:a16="http://schemas.microsoft.com/office/drawing/2014/main" id="{B6A48C26-9A54-461B-A1F1-42ED5D5AE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1" y="1266748"/>
              <a:ext cx="4572000" cy="397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3200" dirty="0"/>
                <a:t>	</a:t>
              </a:r>
              <a:r>
                <a:rPr lang="ru-RU" altLang="ru-RU" sz="2000" dirty="0"/>
                <a:t>Пусть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2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центры симметрии </a:t>
              </a:r>
              <a:r>
                <a:rPr lang="en-US" altLang="ru-RU" sz="2000" i="1" dirty="0"/>
                <a:t>n</a:t>
              </a:r>
              <a:r>
                <a:rPr lang="en-US" altLang="ru-RU" sz="2000" dirty="0"/>
                <a:t>-</a:t>
              </a:r>
              <a:r>
                <a:rPr lang="ru-RU" altLang="ru-RU" sz="2000" dirty="0"/>
                <a:t>го порядка. Обозначим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точку, полученную поворотом точки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вокруг точки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2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по часовой стрелки. Пусть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– точка фигуры,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 – </a:t>
              </a:r>
              <a:r>
                <a:rPr lang="ru-RU" altLang="ru-RU" sz="2000" dirty="0"/>
                <a:t>точка, полученная поворотом точки </a:t>
              </a:r>
              <a:r>
                <a:rPr lang="en-US" altLang="ru-RU" sz="2000" i="1" dirty="0"/>
                <a:t>A</a:t>
              </a:r>
              <a:r>
                <a:rPr lang="ru-RU" altLang="ru-RU" sz="2000" dirty="0"/>
                <a:t> 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по часовой стрелке; </a:t>
              </a:r>
              <a:r>
                <a:rPr lang="en-US" altLang="ru-RU" sz="2000" i="1" dirty="0"/>
                <a:t>A</a:t>
              </a:r>
              <a:r>
                <a:rPr lang="ru-RU" altLang="ru-RU" sz="2000" baseline="-25000" dirty="0"/>
                <a:t>2</a:t>
              </a:r>
              <a:r>
                <a:rPr lang="en-US" altLang="ru-RU" sz="2000" dirty="0"/>
                <a:t> – </a:t>
              </a:r>
              <a:r>
                <a:rPr lang="ru-RU" altLang="ru-RU" sz="2000" dirty="0"/>
                <a:t>точка, полученная поворотом точки </a:t>
              </a:r>
              <a:r>
                <a:rPr lang="en-US" altLang="ru-RU" sz="2000" i="1" dirty="0"/>
                <a:t>A</a:t>
              </a:r>
              <a:r>
                <a:rPr lang="ru-RU" altLang="ru-RU" sz="2000" baseline="-25000" dirty="0"/>
                <a:t>1</a:t>
              </a:r>
              <a:r>
                <a:rPr lang="ru-RU" altLang="ru-RU" sz="2000" dirty="0"/>
                <a:t> 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против часовой стрелки; </a:t>
              </a:r>
              <a:r>
                <a:rPr lang="en-US" altLang="ru-RU" sz="2000" i="1" dirty="0"/>
                <a:t>A</a:t>
              </a:r>
              <a:r>
                <a:rPr lang="ru-RU" altLang="ru-RU" sz="2000" baseline="-25000" dirty="0"/>
                <a:t>3</a:t>
              </a:r>
              <a:r>
                <a:rPr lang="en-US" altLang="ru-RU" sz="2000" dirty="0"/>
                <a:t> – </a:t>
              </a:r>
              <a:r>
                <a:rPr lang="ru-RU" altLang="ru-RU" sz="2000" dirty="0"/>
                <a:t>точка, полученная поворотом точки </a:t>
              </a:r>
              <a:r>
                <a:rPr lang="en-US" altLang="ru-RU" sz="2000" i="1" dirty="0"/>
                <a:t>A</a:t>
              </a:r>
              <a:r>
                <a:rPr lang="ru-RU" altLang="ru-RU" sz="2000" baseline="-25000" dirty="0"/>
                <a:t>2</a:t>
              </a:r>
              <a:r>
                <a:rPr lang="ru-RU" altLang="ru-RU" sz="2000" dirty="0"/>
                <a:t> 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против часовой стрелки. 	</a:t>
              </a:r>
            </a:p>
          </p:txBody>
        </p:sp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44C2C6F8-AAE7-4375-AEBF-B762C50FD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49895"/>
              <a:ext cx="9144000" cy="1508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3200" dirty="0"/>
                <a:t>	</a:t>
              </a:r>
              <a:r>
                <a:rPr lang="ru-RU" altLang="ru-RU" sz="2000" dirty="0"/>
                <a:t> В программе </a:t>
              </a:r>
              <a:r>
                <a:rPr lang="en-US" altLang="ru-RU" sz="2000" dirty="0"/>
                <a:t>GeoGebra </a:t>
              </a:r>
              <a:r>
                <a:rPr lang="ru-RU" altLang="ru-RU" sz="2000" dirty="0"/>
                <a:t>можно проверить, что точка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получается поворотом точки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вокруг точки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против часовой стрелки. Значит, точка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является центром симметрии фигуры Ф </a:t>
              </a:r>
              <a:r>
                <a:rPr lang="en-US" altLang="ru-RU" sz="2000" i="1" dirty="0"/>
                <a:t>n</a:t>
              </a:r>
              <a:r>
                <a:rPr lang="en-US" altLang="ru-RU" sz="2000" dirty="0"/>
                <a:t>-</a:t>
              </a:r>
              <a:r>
                <a:rPr lang="ru-RU" altLang="ru-RU" sz="2000" dirty="0"/>
                <a:t>го порядка.</a:t>
              </a:r>
            </a:p>
            <a:p>
              <a:pPr algn="just">
                <a:spcBef>
                  <a:spcPts val="0"/>
                </a:spcBef>
              </a:pPr>
              <a:r>
                <a:rPr lang="ru-RU" altLang="ru-RU" sz="2000" dirty="0"/>
                <a:t>	Попробуйте доказать это самостоятельно.</a:t>
              </a:r>
            </a:p>
          </p:txBody>
        </p:sp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95FCE144-3F13-4A97-940C-AA66DC2BC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5" y="5124236"/>
              <a:ext cx="912433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en-US" altLang="ru-RU" sz="2000" dirty="0"/>
                <a:t>	</a:t>
              </a:r>
              <a:r>
                <a:rPr lang="ru-RU" altLang="ru-RU" sz="2000" dirty="0"/>
                <a:t>На рисунке показан случай </a:t>
              </a:r>
              <a:r>
                <a:rPr lang="en-US" altLang="ru-RU" sz="2000" i="1" dirty="0"/>
                <a:t>n = </a:t>
              </a:r>
              <a:r>
                <a:rPr lang="en-US" altLang="ru-RU" sz="2000" dirty="0"/>
                <a:t>3.</a:t>
              </a:r>
              <a:endParaRPr lang="ru-RU" alt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39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:a16="http://schemas.microsoft.com/office/drawing/2014/main" id="{BEA7DD0C-2278-4416-BA12-CC587832E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r>
              <a:rPr lang="ru-RU" altLang="ru-RU" sz="36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544771" name="Text Box 3">
            <a:extLst>
              <a:ext uri="{FF2B5EF4-FFF2-40B4-BE49-F238E27FC236}">
                <a16:creationId xmlns:a16="http://schemas.microsoft.com/office/drawing/2014/main" id="{8984BB8F-C096-4FA5-B796-7933AD78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Три соседа по дачным участкам решили вырыть общий колодец и проложить от него дорожки к своим домикам. Где нужно расположить колодец, чтобы суммарная длина дорожек была наименьшей?</a:t>
            </a:r>
          </a:p>
        </p:txBody>
      </p:sp>
      <p:pic>
        <p:nvPicPr>
          <p:cNvPr id="544776" name="Picture 8">
            <a:extLst>
              <a:ext uri="{FF2B5EF4-FFF2-40B4-BE49-F238E27FC236}">
                <a16:creationId xmlns:a16="http://schemas.microsoft.com/office/drawing/2014/main" id="{31FCE1DF-7981-47EE-9BF5-A4CE44F3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468563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F5FA690-0D76-4706-95FB-AE0416E391C0}"/>
              </a:ext>
            </a:extLst>
          </p:cNvPr>
          <p:cNvGrpSpPr/>
          <p:nvPr/>
        </p:nvGrpSpPr>
        <p:grpSpPr>
          <a:xfrm>
            <a:off x="0" y="2362200"/>
            <a:ext cx="9144000" cy="4313238"/>
            <a:chOff x="0" y="2362200"/>
            <a:chExt cx="9144000" cy="4313238"/>
          </a:xfrm>
        </p:grpSpPr>
        <p:grpSp>
          <p:nvGrpSpPr>
            <p:cNvPr id="544779" name="Group 11">
              <a:extLst>
                <a:ext uri="{FF2B5EF4-FFF2-40B4-BE49-F238E27FC236}">
                  <a16:creationId xmlns:a16="http://schemas.microsoft.com/office/drawing/2014/main" id="{0E3D736C-0229-471D-A6D2-8ADD7B7AD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62200"/>
              <a:ext cx="9144000" cy="4313238"/>
              <a:chOff x="0" y="1488"/>
              <a:chExt cx="5760" cy="2717"/>
            </a:xfrm>
          </p:grpSpPr>
          <p:sp>
            <p:nvSpPr>
              <p:cNvPr id="544772" name="Text Box 4">
                <a:extLst>
                  <a:ext uri="{FF2B5EF4-FFF2-40B4-BE49-F238E27FC236}">
                    <a16:creationId xmlns:a16="http://schemas.microsoft.com/office/drawing/2014/main" id="{8CDA8662-E32A-4E45-8809-FAD13FD80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1488"/>
                <a:ext cx="3312" cy="1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Решение: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П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овернём  треугольник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вокруг вершины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на угол 60</a:t>
                </a:r>
                <a:r>
                  <a:rPr lang="ru-RU" altLang="ru-RU" baseline="30000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При этом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перейдёт в точку </a:t>
                </a:r>
                <a:r>
                  <a:rPr lang="en-US" altLang="ru-RU" i="1" dirty="0"/>
                  <a:t>A’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– в точку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B’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K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– в точку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K’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/>
                  <a:t>Треугольник </a:t>
                </a:r>
                <a:r>
                  <a:rPr lang="en-US" altLang="ru-RU" i="1" dirty="0"/>
                  <a:t>CKK’ </a:t>
                </a:r>
                <a:r>
                  <a:rPr lang="ru-RU" altLang="ru-RU" dirty="0"/>
                  <a:t>– равносторонний, следовательно </a:t>
                </a:r>
                <a:r>
                  <a:rPr lang="en-US" altLang="ru-RU" i="1" dirty="0"/>
                  <a:t>CK = KK’</a:t>
                </a:r>
                <a:r>
                  <a:rPr lang="en-US" altLang="ru-RU" dirty="0"/>
                  <a:t>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544778" name="Text Box 10">
                <a:extLst>
                  <a:ext uri="{FF2B5EF4-FFF2-40B4-BE49-F238E27FC236}">
                    <a16:creationId xmlns:a16="http://schemas.microsoft.com/office/drawing/2014/main" id="{3648E32C-F5F6-4808-B73B-A13D05E28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216"/>
                <a:ext cx="5760" cy="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умма расстояний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AK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BK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CK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равна длине </a:t>
                </a:r>
                <a:r>
                  <a:rPr lang="ru-RU" altLang="ru-RU" dirty="0"/>
                  <a:t>ломаной </a:t>
                </a:r>
                <a:r>
                  <a:rPr lang="en-US" altLang="ru-RU" i="1" dirty="0"/>
                  <a:t>AKK’B’</a:t>
                </a:r>
                <a:r>
                  <a:rPr lang="ru-RU" altLang="ru-RU" dirty="0"/>
                  <a:t>, длина которой будет наименьшей, если точки </a:t>
                </a:r>
                <a:r>
                  <a:rPr lang="en-US" altLang="ru-RU" i="1" dirty="0"/>
                  <a:t>A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K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K’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B’ </a:t>
                </a:r>
                <a:r>
                  <a:rPr lang="ru-RU" altLang="ru-RU" dirty="0"/>
                  <a:t>принадлежат одной прямой. Это будет, если углы </a:t>
                </a:r>
                <a:r>
                  <a:rPr lang="en-US" altLang="ru-RU" i="1" dirty="0"/>
                  <a:t>AKC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BKC </a:t>
                </a:r>
                <a:r>
                  <a:rPr lang="ru-RU" altLang="ru-RU" dirty="0"/>
                  <a:t>равны 120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, т. е. если колодец </a:t>
                </a:r>
                <a:r>
                  <a:rPr lang="en-US" altLang="ru-RU" i="1" dirty="0"/>
                  <a:t>K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расположен в точке Торричелли.</a:t>
                </a:r>
              </a:p>
            </p:txBody>
          </p:sp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4EA3DD-6F09-4981-9B81-96E14FE8E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2422731"/>
              <a:ext cx="3376387" cy="26175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1030">
            <a:extLst>
              <a:ext uri="{FF2B5EF4-FFF2-40B4-BE49-F238E27FC236}">
                <a16:creationId xmlns:a16="http://schemas.microsoft.com/office/drawing/2014/main" id="{1DF709FE-6727-4875-917D-D8CD1D5D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Свойство 1. </a:t>
            </a:r>
            <a:r>
              <a:rPr lang="ru-RU" altLang="ru-RU" sz="3200" dirty="0">
                <a:cs typeface="Times New Roman" panose="02020603050405020304" pitchFamily="18" charset="0"/>
              </a:rPr>
              <a:t>Поворот сохраняет расстояния между точками.</a:t>
            </a:r>
          </a:p>
        </p:txBody>
      </p:sp>
      <p:pic>
        <p:nvPicPr>
          <p:cNvPr id="391191" name="Picture 1047">
            <a:extLst>
              <a:ext uri="{FF2B5EF4-FFF2-40B4-BE49-F238E27FC236}">
                <a16:creationId xmlns:a16="http://schemas.microsoft.com/office/drawing/2014/main" id="{18EB29FF-C220-420E-AF41-9B880F8D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30035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30">
            <a:extLst>
              <a:ext uri="{FF2B5EF4-FFF2-40B4-BE49-F238E27FC236}">
                <a16:creationId xmlns:a16="http://schemas.microsoft.com/office/drawing/2014/main" id="{0B7FED2F-DAAC-4475-8272-323B2C4F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38167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получены поворотом вокруг точки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точек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соответственно. Тогда треугольники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АОВ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(по пер­вому признаку равенства треугольников) и, следовательно,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92" name="Text Box 1048">
            <a:extLst>
              <a:ext uri="{FF2B5EF4-FFF2-40B4-BE49-F238E27FC236}">
                <a16:creationId xmlns:a16="http://schemas.microsoft.com/office/drawing/2014/main" id="{E2C3373F-1DDC-43CF-9876-596CC17C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1568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Свойство 2. </a:t>
            </a:r>
            <a:r>
              <a:rPr lang="ru-RU" altLang="ru-RU" sz="3200" dirty="0">
                <a:cs typeface="Times New Roman" panose="02020603050405020304" pitchFamily="18" charset="0"/>
              </a:rPr>
              <a:t>Поворот переводит отрезки в отрезки, лучи в лучи и прямые в прямые.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86C00762-8EAD-4C76-B95A-A0BD8689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65104"/>
            <a:ext cx="86106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Пусть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принадлежат одной прямой, причем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лежит между точками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Тогда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соответствующих точек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будет выполняться равенство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лежит на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 точками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отрезок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переводится в отрезок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CB779D-A4B0-4CE8-8EE1-B029BC1B7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155250"/>
            <a:ext cx="3024336" cy="30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1030">
            <a:extLst>
              <a:ext uri="{FF2B5EF4-FFF2-40B4-BE49-F238E27FC236}">
                <a16:creationId xmlns:a16="http://schemas.microsoft.com/office/drawing/2014/main" id="{1DF709FE-6727-4875-917D-D8CD1D5D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Свойство </a:t>
            </a:r>
            <a:r>
              <a:rPr lang="en-US" altLang="ru-RU" sz="3200" dirty="0">
                <a:solidFill>
                  <a:srgbClr val="FF3300"/>
                </a:solidFill>
              </a:rPr>
              <a:t>3</a:t>
            </a:r>
            <a:r>
              <a:rPr lang="ru-RU" altLang="ru-RU" sz="3200" dirty="0">
                <a:solidFill>
                  <a:srgbClr val="FF3300"/>
                </a:solidFill>
              </a:rPr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Поворот сохраняет углы, т. е. переводит угол в равный ему угол.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FBBBDC3-242A-4397-8D7D-C5844BE2849A}"/>
              </a:ext>
            </a:extLst>
          </p:cNvPr>
          <p:cNvGrpSpPr/>
          <p:nvPr/>
        </p:nvGrpSpPr>
        <p:grpSpPr>
          <a:xfrm>
            <a:off x="152400" y="1311107"/>
            <a:ext cx="8991600" cy="3780174"/>
            <a:chOff x="152400" y="1311107"/>
            <a:chExt cx="8991600" cy="3780174"/>
          </a:xfrm>
        </p:grpSpPr>
        <p:sp>
          <p:nvSpPr>
            <p:cNvPr id="9" name="Text Box 1030">
              <a:extLst>
                <a:ext uri="{FF2B5EF4-FFF2-40B4-BE49-F238E27FC236}">
                  <a16:creationId xmlns:a16="http://schemas.microsoft.com/office/drawing/2014/main" id="{0B7FED2F-DAAC-4475-8272-323B2C4F6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4260284"/>
              <a:ext cx="899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</a:t>
              </a:r>
              <a:r>
                <a:rPr lang="ru-RU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Доказательство.</a:t>
              </a:r>
              <a:r>
                <a:rPr lang="ru-RU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ea typeface="Times New Roman" panose="02020603050405020304" pitchFamily="18" charset="0"/>
                </a:rPr>
                <a:t>Пусть угол с вершиной </a:t>
              </a:r>
              <a:r>
                <a:rPr lang="en-US" i="1" dirty="0">
                  <a:ea typeface="Times New Roman" panose="02020603050405020304" pitchFamily="18" charset="0"/>
                </a:rPr>
                <a:t>C </a:t>
              </a:r>
              <a:r>
                <a:rPr lang="ru-RU" dirty="0">
                  <a:ea typeface="Times New Roman" panose="02020603050405020304" pitchFamily="18" charset="0"/>
                </a:rPr>
                <a:t>переводится в угол с вершиной </a:t>
              </a:r>
              <a:r>
                <a:rPr lang="en-US" i="1" dirty="0">
                  <a:ea typeface="Times New Roman" panose="02020603050405020304" pitchFamily="18" charset="0"/>
                </a:rPr>
                <a:t>C’</a:t>
              </a:r>
              <a:r>
                <a:rPr lang="ru-RU" dirty="0">
                  <a:ea typeface="Times New Roman" panose="02020603050405020304" pitchFamily="18" charset="0"/>
                </a:rPr>
                <a:t>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DA070ED-19CC-462E-92F4-9FC3614C7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4356" y="1311107"/>
              <a:ext cx="2715288" cy="2715288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67A1655-FB0E-46FC-84D1-3232608530E5}"/>
              </a:ext>
            </a:extLst>
          </p:cNvPr>
          <p:cNvGrpSpPr/>
          <p:nvPr/>
        </p:nvGrpSpPr>
        <p:grpSpPr>
          <a:xfrm>
            <a:off x="0" y="1311106"/>
            <a:ext cx="9144000" cy="5568751"/>
            <a:chOff x="0" y="1311106"/>
            <a:chExt cx="9144000" cy="5568751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2B3A345B-DF0F-44C7-A26C-6CC0B5DC6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79309"/>
              <a:ext cx="9144000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0000"/>
                  </a:solidFill>
                </a:rPr>
                <a:t>	</a:t>
              </a:r>
              <a:r>
                <a:rPr lang="ru-RU" dirty="0">
                  <a:ea typeface="Times New Roman" panose="02020603050405020304" pitchFamily="18" charset="0"/>
                </a:rPr>
                <a:t> Выберем на сторонах угла </a:t>
              </a:r>
              <a:r>
                <a:rPr lang="en-US" i="1" dirty="0">
                  <a:ea typeface="Times New Roman" panose="02020603050405020304" pitchFamily="18" charset="0"/>
                </a:rPr>
                <a:t>C </a:t>
              </a:r>
              <a:r>
                <a:rPr lang="ru-RU" dirty="0">
                  <a:ea typeface="Times New Roman" panose="02020603050405020304" pitchFamily="18" charset="0"/>
                </a:rPr>
                <a:t>точки </a:t>
              </a:r>
              <a:r>
                <a:rPr lang="en-US" i="1" dirty="0">
                  <a:ea typeface="Times New Roman" panose="02020603050405020304" pitchFamily="18" charset="0"/>
                </a:rPr>
                <a:t>A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B</a:t>
              </a:r>
              <a:r>
                <a:rPr lang="ru-RU" dirty="0">
                  <a:ea typeface="Times New Roman" panose="02020603050405020304" pitchFamily="18" charset="0"/>
                </a:rPr>
                <a:t>. Они переводятся соответственно в точки </a:t>
              </a:r>
              <a:r>
                <a:rPr lang="en-US" i="1" dirty="0">
                  <a:ea typeface="Times New Roman" panose="02020603050405020304" pitchFamily="18" charset="0"/>
                </a:rPr>
                <a:t>A’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B’</a:t>
              </a:r>
              <a:r>
                <a:rPr lang="ru-RU" dirty="0">
                  <a:ea typeface="Times New Roman" panose="02020603050405020304" pitchFamily="18" charset="0"/>
                </a:rPr>
                <a:t>. Так как поворот сохраняет расстояния, то треугольники </a:t>
              </a:r>
              <a:r>
                <a:rPr lang="en-US" i="1" dirty="0">
                  <a:ea typeface="Times New Roman" panose="02020603050405020304" pitchFamily="18" charset="0"/>
                </a:rPr>
                <a:t>ABC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A’B’C’ </a:t>
              </a:r>
              <a:r>
                <a:rPr lang="ru-RU" dirty="0">
                  <a:ea typeface="Times New Roman" panose="02020603050405020304" pitchFamily="18" charset="0"/>
                </a:rPr>
                <a:t>равны по третьему признаку равенства треугольников. Следовательно, равны углы </a:t>
              </a:r>
              <a:r>
                <a:rPr lang="en-US" i="1" dirty="0">
                  <a:ea typeface="Times New Roman" panose="02020603050405020304" pitchFamily="18" charset="0"/>
                </a:rPr>
                <a:t>C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C’ </a:t>
              </a:r>
              <a:r>
                <a:rPr lang="ru-RU" dirty="0">
                  <a:ea typeface="Times New Roman" panose="02020603050405020304" pitchFamily="18" charset="0"/>
                </a:rPr>
                <a:t>этих треугольников.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92CC15C-C0F7-44A9-B6FD-D441918A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1840" y="1311106"/>
              <a:ext cx="2797804" cy="2706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5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52A5D763-F0C1-4C7B-8E8E-3085B6F77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1</a:t>
            </a:r>
          </a:p>
        </p:txBody>
      </p:sp>
      <p:sp>
        <p:nvSpPr>
          <p:cNvPr id="389123" name="Text Box 3">
            <a:extLst>
              <a:ext uri="{FF2B5EF4-FFF2-40B4-BE49-F238E27FC236}">
                <a16:creationId xmlns:a16="http://schemas.microsoft.com/office/drawing/2014/main" id="{9A7D02F9-84B7-480A-875E-F1ED80E7B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называется поворотом вокруг точки? </a:t>
            </a:r>
          </a:p>
        </p:txBody>
      </p:sp>
      <p:sp>
        <p:nvSpPr>
          <p:cNvPr id="389124" name="Text Box 4">
            <a:extLst>
              <a:ext uri="{FF2B5EF4-FFF2-40B4-BE49-F238E27FC236}">
                <a16:creationId xmlns:a16="http://schemas.microsoft.com/office/drawing/2014/main" id="{0758CB5B-31F1-4B2D-A88E-77298AC2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88392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Соответствие, при котором данная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 плоскости остается на месте, а все остальные точки поворачиваются вокруг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в одном и том же направлении (против часовой стрелки или по часовой стрелке) на заданный угол </a:t>
            </a:r>
            <a:r>
              <a:rPr lang="en-US" altLang="ru-RU" sz="2800" dirty="0">
                <a:cs typeface="Times New Roman" panose="02020603050405020304" pitchFamily="18" charset="0"/>
              </a:rPr>
              <a:t>φ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 поворотом вокруг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en-US" altLang="ru-RU" sz="2800" i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на угол </a:t>
            </a:r>
            <a:r>
              <a:rPr lang="en-US" altLang="ru-RU" sz="2800" dirty="0">
                <a:cs typeface="Times New Roman" panose="02020603050405020304" pitchFamily="18" charset="0"/>
              </a:rPr>
              <a:t>φ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AF79E794-2E18-499F-BAFC-2E3385D6F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2</a:t>
            </a:r>
          </a:p>
        </p:txBody>
      </p:sp>
      <p:sp>
        <p:nvSpPr>
          <p:cNvPr id="417795" name="Text Box 3">
            <a:extLst>
              <a:ext uri="{FF2B5EF4-FFF2-40B4-BE49-F238E27FC236}">
                <a16:creationId xmlns:a16="http://schemas.microsoft.com/office/drawing/2014/main" id="{AC661C9A-01C9-4EEE-8CC5-551DDC0F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Какая точка называется центром симметрии </a:t>
            </a:r>
            <a:r>
              <a:rPr lang="en-US" altLang="ru-RU" sz="3200" i="1" dirty="0">
                <a:cs typeface="Times New Roman" panose="02020603050405020304" pitchFamily="18" charset="0"/>
              </a:rPr>
              <a:t>n</a:t>
            </a:r>
            <a:r>
              <a:rPr lang="ru-RU" altLang="ru-RU" sz="3200" dirty="0">
                <a:cs typeface="Times New Roman" panose="02020603050405020304" pitchFamily="18" charset="0"/>
              </a:rPr>
              <a:t>-го порядка?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796" name="Text Box 4">
                <a:extLst>
                  <a:ext uri="{FF2B5EF4-FFF2-40B4-BE49-F238E27FC236}">
                    <a16:creationId xmlns:a16="http://schemas.microsoft.com/office/drawing/2014/main" id="{E4E9670C-211B-4B3A-BCB7-BA92679882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2362200"/>
                <a:ext cx="8305800" cy="2069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2800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Точка 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называется центром симметрии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- го порядка фигуры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если при повороте фигуры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вокруг точки 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на угол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altLang="ru-RU" sz="2800" dirty="0"/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фигура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совмещается сама с собой.</a:t>
                </a:r>
              </a:p>
            </p:txBody>
          </p:sp>
        </mc:Choice>
        <mc:Fallback xmlns="">
          <p:sp>
            <p:nvSpPr>
              <p:cNvPr id="417796" name="Text Box 4">
                <a:extLst>
                  <a:ext uri="{FF2B5EF4-FFF2-40B4-BE49-F238E27FC236}">
                    <a16:creationId xmlns:a16="http://schemas.microsoft.com/office/drawing/2014/main" id="{E4E9670C-211B-4B3A-BCB7-BA9267988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362200"/>
                <a:ext cx="8305800" cy="2069156"/>
              </a:xfrm>
              <a:prstGeom prst="rect">
                <a:avLst/>
              </a:prstGeom>
              <a:blipFill>
                <a:blip r:embed="rId3"/>
                <a:stretch>
                  <a:fillRect l="-1542" t="-885" r="-1468" b="-70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2532</Words>
  <Application>Microsoft Office PowerPoint</Application>
  <PresentationFormat>Экран (4:3)</PresentationFormat>
  <Paragraphs>251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Cambria Math</vt:lpstr>
      <vt:lpstr>Times New Roman</vt:lpstr>
      <vt:lpstr>Оформление по умолчанию</vt:lpstr>
      <vt:lpstr>40. Поворот. Симметрия n-го порядка</vt:lpstr>
      <vt:lpstr>Презентация PowerPoint</vt:lpstr>
      <vt:lpstr>Симметрия n-го порядка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1</vt:lpstr>
      <vt:lpstr>Вопрос 2</vt:lpstr>
      <vt:lpstr>Вопрос 3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Упражнение 29</vt:lpstr>
      <vt:lpstr>Упражнение 30</vt:lpstr>
      <vt:lpstr>Упражнение 31</vt:lpstr>
      <vt:lpstr>Упражнение 32</vt:lpstr>
      <vt:lpstr>Упражнение 33</vt:lpstr>
      <vt:lpstr>Упражнение 34*</vt:lpstr>
      <vt:lpstr>Презентация PowerPoint</vt:lpstr>
      <vt:lpstr>Упражнение 35*</vt:lpstr>
      <vt:lpstr>Упражнение 36*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131</cp:revision>
  <dcterms:created xsi:type="dcterms:W3CDTF">2008-04-30T05:51:18Z</dcterms:created>
  <dcterms:modified xsi:type="dcterms:W3CDTF">2022-01-13T07:30:35Z</dcterms:modified>
</cp:coreProperties>
</file>