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355" r:id="rId2"/>
    <p:sldId id="356" r:id="rId3"/>
    <p:sldId id="481" r:id="rId4"/>
    <p:sldId id="453" r:id="rId5"/>
    <p:sldId id="485" r:id="rId6"/>
    <p:sldId id="422" r:id="rId7"/>
    <p:sldId id="482" r:id="rId8"/>
    <p:sldId id="487" r:id="rId9"/>
    <p:sldId id="483" r:id="rId10"/>
    <p:sldId id="421" r:id="rId11"/>
    <p:sldId id="430" r:id="rId12"/>
    <p:sldId id="431" r:id="rId13"/>
    <p:sldId id="443" r:id="rId14"/>
    <p:sldId id="432" r:id="rId15"/>
    <p:sldId id="416" r:id="rId16"/>
    <p:sldId id="417" r:id="rId17"/>
    <p:sldId id="418" r:id="rId18"/>
    <p:sldId id="419" r:id="rId19"/>
    <p:sldId id="381" r:id="rId20"/>
    <p:sldId id="1031" r:id="rId21"/>
    <p:sldId id="444" r:id="rId22"/>
    <p:sldId id="445" r:id="rId23"/>
    <p:sldId id="458" r:id="rId24"/>
    <p:sldId id="459" r:id="rId25"/>
    <p:sldId id="457" r:id="rId26"/>
    <p:sldId id="488" r:id="rId27"/>
    <p:sldId id="447" r:id="rId28"/>
    <p:sldId id="446" r:id="rId29"/>
    <p:sldId id="460" r:id="rId30"/>
    <p:sldId id="461" r:id="rId31"/>
    <p:sldId id="462" r:id="rId32"/>
    <p:sldId id="463" r:id="rId33"/>
    <p:sldId id="464" r:id="rId34"/>
    <p:sldId id="470" r:id="rId35"/>
    <p:sldId id="475" r:id="rId36"/>
    <p:sldId id="476" r:id="rId37"/>
    <p:sldId id="465" r:id="rId38"/>
    <p:sldId id="466" r:id="rId39"/>
    <p:sldId id="467" r:id="rId40"/>
    <p:sldId id="478" r:id="rId41"/>
    <p:sldId id="468" r:id="rId42"/>
    <p:sldId id="473" r:id="rId43"/>
    <p:sldId id="477" r:id="rId44"/>
    <p:sldId id="480" r:id="rId45"/>
    <p:sldId id="479" r:id="rId46"/>
    <p:sldId id="471" r:id="rId47"/>
    <p:sldId id="469" r:id="rId48"/>
    <p:sldId id="472" r:id="rId49"/>
    <p:sldId id="574" r:id="rId50"/>
    <p:sldId id="484" r:id="rId5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21C4EC5-54E8-4A44-99D7-9482ACA261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D413F71-A6E9-488D-A5E3-AFFC3950985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25CD3B9-03E5-445B-9995-885F378114C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806CC31-04E6-48D3-9CC6-1BDACB6754E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8055174-1A96-436B-BE44-6753956FCC8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7C3FED6D-221C-40C0-849B-17D71FD3BE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300D9F-EE80-4BB0-B481-42FC3FA4741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1DB2CE-A976-4F0C-B02A-6D6841B49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3F7E2B-4B46-46BB-B7DB-75A8DAC56A70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509E625B-6C4C-445A-AA5D-CD766C389D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DD39A599-DA23-40E3-8772-FB7079DB1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754C02-6721-4346-94EF-F769FC5597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C68CBD-FDB9-45DD-938F-5A821FD1C658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EC26A4F9-7692-4746-AC30-852ECB2FC8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9D397499-55DA-4D82-93C6-1CD27D68A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22CC90-0AF8-4BA9-99D5-E08410B5F5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8B591-A1F2-4FDA-9F50-F7C9D695D266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B524BE4C-CAC5-4C14-B3C7-06714A4EF1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C0B60FA7-987A-4446-99E2-48A4105140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855128-7A57-4515-A54B-A757BA971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3F180D-0DE5-4805-BEF1-58E51379BE1D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20866" name="Rectangle 2">
            <a:extLst>
              <a:ext uri="{FF2B5EF4-FFF2-40B4-BE49-F238E27FC236}">
                <a16:creationId xmlns:a16="http://schemas.microsoft.com/office/drawing/2014/main" id="{C1919178-7FC2-4CE7-B8C5-503262765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0867" name="Rectangle 3">
            <a:extLst>
              <a:ext uri="{FF2B5EF4-FFF2-40B4-BE49-F238E27FC236}">
                <a16:creationId xmlns:a16="http://schemas.microsoft.com/office/drawing/2014/main" id="{BA13B1C9-3CC4-4E11-8C22-F258872D5E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97DCB2-2CE0-4E70-911A-EADAF8A8E3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8690E-E0B3-407E-B8CA-2B4C70B8DB4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ED17A59D-0A2B-464F-84EB-98536CC532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A764D75E-20A4-486F-9DF0-18D82E908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8D39FA-74B9-4521-9AE7-031A6CD90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8C46FF-20C6-46C8-A133-003D113051B3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22914" name="Rectangle 2">
            <a:extLst>
              <a:ext uri="{FF2B5EF4-FFF2-40B4-BE49-F238E27FC236}">
                <a16:creationId xmlns:a16="http://schemas.microsoft.com/office/drawing/2014/main" id="{3C5B64C8-7C8A-47D6-90FC-6913979DFA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26F7CD38-5E09-4468-9911-2141B5398A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203A62-79BC-4469-ABDA-D19F9BF1FB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1C1E92-FFB7-428F-B0E1-12795E93CE09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A1B1EC6-2550-4FB2-9417-8F459C3960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328230BA-2066-44E9-B4D0-E10CD389D0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901BE3-F16F-46F4-BEA7-7AE54EB739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253F1C-178E-43D3-A803-10B98C2CDC63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90237974-C2CD-4375-8DAD-BCEEEDAAC2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5AF0B973-C56A-4D93-9B53-69DC47FB10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F2AF10-E647-46FE-91D1-15506137D8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B256B-CD33-4DB1-97D2-CEE4AF37DF1B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620CBE6E-0DED-4324-BD8F-55DA5B38F1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28275F7C-FB81-49B5-A215-A3D0E1C41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9C000E-DCD2-4CB8-9AFE-D7D4B1EE03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1F8248-0DC0-497A-9141-5990046E173C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E0E48599-D586-49AC-B01B-6200114024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48D2E3E1-DAF4-404E-AE06-2B83EDD68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6980BE-5676-4299-A483-D41F98BEA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F3BF07-1DB5-4C58-822C-3EE7D27425AD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74CEE440-7D48-49A1-B3EC-96F39D55D7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FE458724-4E7B-4889-BB21-B8C79F5A15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1DB2CE-A976-4F0C-B02A-6D6841B49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3F7E2B-4B46-46BB-B7DB-75A8DAC56A70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509E625B-6C4C-445A-AA5D-CD766C389D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DD39A599-DA23-40E3-8772-FB7079DB1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890144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6980BE-5676-4299-A483-D41F98BEA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F3BF07-1DB5-4C58-822C-3EE7D27425AD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74CEE440-7D48-49A1-B3EC-96F39D55D7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FE458724-4E7B-4889-BB21-B8C79F5A15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676825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D5D44-F579-4C66-B4C6-83CA685243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757069-7F06-4CD9-9AF7-AE81B00AE2A6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47490" name="Rectangle 2">
            <a:extLst>
              <a:ext uri="{FF2B5EF4-FFF2-40B4-BE49-F238E27FC236}">
                <a16:creationId xmlns:a16="http://schemas.microsoft.com/office/drawing/2014/main" id="{45BFCBAA-EBBD-4C32-9300-E89BA9AFFE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7491" name="Rectangle 3">
            <a:extLst>
              <a:ext uri="{FF2B5EF4-FFF2-40B4-BE49-F238E27FC236}">
                <a16:creationId xmlns:a16="http://schemas.microsoft.com/office/drawing/2014/main" id="{0128413B-51DE-43A4-AA26-03F9B72B87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D7A86A-4B53-451C-B131-FB12DA656C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1DB888-4CF5-41C0-990A-7E084B20D453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449538" name="Rectangle 2">
            <a:extLst>
              <a:ext uri="{FF2B5EF4-FFF2-40B4-BE49-F238E27FC236}">
                <a16:creationId xmlns:a16="http://schemas.microsoft.com/office/drawing/2014/main" id="{17691EEA-E186-40F4-A9DC-30DE41F91D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9539" name="Rectangle 3">
            <a:extLst>
              <a:ext uri="{FF2B5EF4-FFF2-40B4-BE49-F238E27FC236}">
                <a16:creationId xmlns:a16="http://schemas.microsoft.com/office/drawing/2014/main" id="{D125A692-F988-45FC-8C86-F38AEE636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5DAA19-81E1-4895-A2F6-C3D8348C2B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980176-8CEA-4D83-907C-4546CD81A0B4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09091B87-1BC2-456A-AE49-1FE69E5173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0259" name="Rectangle 3">
            <a:extLst>
              <a:ext uri="{FF2B5EF4-FFF2-40B4-BE49-F238E27FC236}">
                <a16:creationId xmlns:a16="http://schemas.microsoft.com/office/drawing/2014/main" id="{319E290D-18FD-4568-8386-A03E01E1D0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78F553-33BB-42F1-BA07-BD6DBD9093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5DAFC-C7CE-4204-89D3-1EDDEBF05DCC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82306" name="Rectangle 2">
            <a:extLst>
              <a:ext uri="{FF2B5EF4-FFF2-40B4-BE49-F238E27FC236}">
                <a16:creationId xmlns:a16="http://schemas.microsoft.com/office/drawing/2014/main" id="{67A8C9E4-A047-45D7-B2D5-CBE8A4D526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8FE8DE9A-A607-4E90-A46E-90A933159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E79DBE-9BC3-436B-8F6F-8376AAAF4A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0470D6-6181-4077-8D3C-2F16853DC200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9ED6A816-0D6D-4187-8162-8BD14099AD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600D0AEE-A36D-4E91-8528-A00AA4912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E79DBE-9BC3-436B-8F6F-8376AAAF4A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0470D6-6181-4077-8D3C-2F16853DC200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9ED6A816-0D6D-4187-8162-8BD14099AD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600D0AEE-A36D-4E91-8528-A00AA4912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342721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E38A37-D2DD-4410-B416-B736D33690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78D5F9-AEF3-4B9A-9933-E1CA1AF8057E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453634" name="Rectangle 2">
            <a:extLst>
              <a:ext uri="{FF2B5EF4-FFF2-40B4-BE49-F238E27FC236}">
                <a16:creationId xmlns:a16="http://schemas.microsoft.com/office/drawing/2014/main" id="{22206237-450E-43EF-A6CC-16A0ABAFC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A629817B-3203-4D91-A8C0-4490C6CCDD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BC3EBD-F98D-4D57-AD70-0377D8FDFE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0EE22-2FA6-4E46-A7D0-F0866E6A3F36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451586" name="Rectangle 2">
            <a:extLst>
              <a:ext uri="{FF2B5EF4-FFF2-40B4-BE49-F238E27FC236}">
                <a16:creationId xmlns:a16="http://schemas.microsoft.com/office/drawing/2014/main" id="{A8D71AC3-31A7-4371-B460-30EA17466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1587" name="Rectangle 3">
            <a:extLst>
              <a:ext uri="{FF2B5EF4-FFF2-40B4-BE49-F238E27FC236}">
                <a16:creationId xmlns:a16="http://schemas.microsoft.com/office/drawing/2014/main" id="{BB16ED10-2981-43A4-A379-D54DD359A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117229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EE2D70-B2C9-4B1E-BB1E-8165B2CAFA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88580-EB81-4F6E-BA6B-1648B70521F2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5EF1FA33-9161-43C3-AC03-945A611380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E0645B27-250D-4E11-8C2B-E1A1A4BB0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1DB2CE-A976-4F0C-B02A-6D6841B49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3F7E2B-4B46-46BB-B7DB-75A8DAC56A70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509E625B-6C4C-445A-AA5D-CD766C389D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DD39A599-DA23-40E3-8772-FB7079DB1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13658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1C8EAB-6760-447B-B800-6B2E97C3CB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44CD9D-CF36-4236-A8EF-67FD72266E74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D4E0EA45-7AE2-48BD-AF46-B23919F388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22360007-043B-4EFC-B923-1CE290326F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D8E1712-FE97-40E8-AE7B-1ADFE69B33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706E75-3433-4013-A705-84551C975D45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488450" name="Rectangle 2">
            <a:extLst>
              <a:ext uri="{FF2B5EF4-FFF2-40B4-BE49-F238E27FC236}">
                <a16:creationId xmlns:a16="http://schemas.microsoft.com/office/drawing/2014/main" id="{C8881835-2ECD-459B-BA90-68D88EF7DA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8451" name="Rectangle 3">
            <a:extLst>
              <a:ext uri="{FF2B5EF4-FFF2-40B4-BE49-F238E27FC236}">
                <a16:creationId xmlns:a16="http://schemas.microsoft.com/office/drawing/2014/main" id="{2EF4381F-8C5E-48CA-B0F0-AFB84C083A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712F37-909E-457C-A6B5-ED8B251C7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691A2-CA40-433C-95F0-B91B08DAC478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490498" name="Rectangle 2">
            <a:extLst>
              <a:ext uri="{FF2B5EF4-FFF2-40B4-BE49-F238E27FC236}">
                <a16:creationId xmlns:a16="http://schemas.microsoft.com/office/drawing/2014/main" id="{A711AAF7-51F7-4A27-B7BA-4BAC7D4BAF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DF3C474E-62DB-4AE2-BB62-9979FF499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738081-2695-4187-A167-373CB7411E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450C81-8B1F-49E1-B972-AE44A9E9559F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82F3F613-7769-416C-9502-7D723D77B0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30A05EA1-E652-4E89-AE98-874754262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4F9B88-156D-4B01-B736-D53B022C97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0A51A3-ADEA-47F1-9479-5910BE2C5D80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504834" name="Rectangle 2">
            <a:extLst>
              <a:ext uri="{FF2B5EF4-FFF2-40B4-BE49-F238E27FC236}">
                <a16:creationId xmlns:a16="http://schemas.microsoft.com/office/drawing/2014/main" id="{89F6B79B-1952-4199-A98A-8B57F085C7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4835" name="Rectangle 3">
            <a:extLst>
              <a:ext uri="{FF2B5EF4-FFF2-40B4-BE49-F238E27FC236}">
                <a16:creationId xmlns:a16="http://schemas.microsoft.com/office/drawing/2014/main" id="{4E4A62D2-2D45-44A0-AEBE-A6EDED0812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7968678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7DFCE1-2B7C-4AF5-A92C-6549C44689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4B2D9-0782-4F15-9103-7596B8EA6CD0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515074" name="Rectangle 2">
            <a:extLst>
              <a:ext uri="{FF2B5EF4-FFF2-40B4-BE49-F238E27FC236}">
                <a16:creationId xmlns:a16="http://schemas.microsoft.com/office/drawing/2014/main" id="{1869065F-9D04-4D89-9A91-B49543F7EF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5075" name="Rectangle 3">
            <a:extLst>
              <a:ext uri="{FF2B5EF4-FFF2-40B4-BE49-F238E27FC236}">
                <a16:creationId xmlns:a16="http://schemas.microsoft.com/office/drawing/2014/main" id="{FC154C69-471D-46F1-8386-95B80BCD8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8E0E85A-4B23-4E0B-B023-3FB2B77919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5BA32B-8436-4C30-8B30-6DB9E3BE6C4A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517122" name="Rectangle 2">
            <a:extLst>
              <a:ext uri="{FF2B5EF4-FFF2-40B4-BE49-F238E27FC236}">
                <a16:creationId xmlns:a16="http://schemas.microsoft.com/office/drawing/2014/main" id="{B87B1303-989E-4863-9174-4147AA4453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7123" name="Rectangle 3">
            <a:extLst>
              <a:ext uri="{FF2B5EF4-FFF2-40B4-BE49-F238E27FC236}">
                <a16:creationId xmlns:a16="http://schemas.microsoft.com/office/drawing/2014/main" id="{197F6BFC-EB70-4D3E-8CC1-E645B3C7D1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3482E3-8FC0-4CF4-90E7-C9E0C32063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0EDAAB-787E-463E-B3AE-066DAD060DD5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1AB8C079-11BC-43EA-B7B3-61689A357D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6165BBD3-B637-4FCB-8C2B-E395EB760F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D6A444-C286-4919-9382-1FECA80100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1D6281-4641-48BC-9A53-1992E0BD3508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697C2AC6-77B5-4474-AFD8-049E44B015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2C7A1200-015E-4458-8C1D-BD50E2E47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268CDA-7AF5-48B8-AA92-52BD7AC0E0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D6A79D-12C0-4175-9D3D-CB2B53559C08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498690" name="Rectangle 2">
            <a:extLst>
              <a:ext uri="{FF2B5EF4-FFF2-40B4-BE49-F238E27FC236}">
                <a16:creationId xmlns:a16="http://schemas.microsoft.com/office/drawing/2014/main" id="{BA978142-16AB-42C4-A258-539C16E52A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4321A818-448A-4DDC-9399-359E0D8235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EF2E3C-0AF4-4FC3-BC5D-E2A885FADE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EEE183-ACCD-46CC-A661-215BC104CC0A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B03B6854-B7F6-4714-869F-18A9E29484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FCEA328C-0363-4A5A-971A-45CB788D8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628058-DC80-457C-8574-85F3E4808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754E34-DE56-4DB5-AC10-0D730F63052C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521218" name="Rectangle 2">
            <a:extLst>
              <a:ext uri="{FF2B5EF4-FFF2-40B4-BE49-F238E27FC236}">
                <a16:creationId xmlns:a16="http://schemas.microsoft.com/office/drawing/2014/main" id="{8EB7A9D8-7F6C-47A0-B03D-1125B7FFF3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EB74C715-E7EC-4B10-ADD9-42300FA53B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9739913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79F5F6-CA27-41EB-8164-2926419D4D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3A9FA0-81EE-4B02-9CB6-F9B813B5BA61}" type="slidenum">
              <a:rPr lang="ru-RU" altLang="ru-RU"/>
              <a:pPr/>
              <a:t>41</a:t>
            </a:fld>
            <a:endParaRPr lang="ru-RU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0C927506-EE13-472A-AF88-76D23D9EA3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371520CD-1293-410E-9512-9D2B453D22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D9730D-CAD6-41EA-A536-127330F9F4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53349B-125A-4C79-8559-25A5A5096E4C}" type="slidenum">
              <a:rPr lang="ru-RU" altLang="ru-RU"/>
              <a:pPr/>
              <a:t>42</a:t>
            </a:fld>
            <a:endParaRPr lang="ru-RU" altLang="ru-RU"/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6268579D-EE2A-4A76-BD67-62D3140A00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2BADA5DE-ABD6-4079-AF3C-CBA418BBE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772449-4E1A-4D86-A020-7EA5B7975A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8A6009-F4A7-444F-9306-BB0566404CE7}" type="slidenum">
              <a:rPr lang="ru-RU" altLang="ru-RU"/>
              <a:pPr/>
              <a:t>43</a:t>
            </a:fld>
            <a:endParaRPr lang="ru-RU" altLang="ru-RU"/>
          </a:p>
        </p:txBody>
      </p:sp>
      <p:sp>
        <p:nvSpPr>
          <p:cNvPr id="519170" name="Rectangle 2">
            <a:extLst>
              <a:ext uri="{FF2B5EF4-FFF2-40B4-BE49-F238E27FC236}">
                <a16:creationId xmlns:a16="http://schemas.microsoft.com/office/drawing/2014/main" id="{565A0D15-6469-41F7-A63A-05D1F1DFB6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9171" name="Rectangle 3">
            <a:extLst>
              <a:ext uri="{FF2B5EF4-FFF2-40B4-BE49-F238E27FC236}">
                <a16:creationId xmlns:a16="http://schemas.microsoft.com/office/drawing/2014/main" id="{5AECB8C4-CF8C-4E56-8328-DCAAFEA5A4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492643-542A-4B98-882D-C2CE4BE9C6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FBC5A3-591F-4F09-83F9-536BCDFE90AB}" type="slidenum">
              <a:rPr lang="ru-RU" altLang="ru-RU"/>
              <a:pPr/>
              <a:t>44</a:t>
            </a:fld>
            <a:endParaRPr lang="ru-RU" altLang="ru-RU"/>
          </a:p>
        </p:txBody>
      </p:sp>
      <p:sp>
        <p:nvSpPr>
          <p:cNvPr id="525314" name="Rectangle 2">
            <a:extLst>
              <a:ext uri="{FF2B5EF4-FFF2-40B4-BE49-F238E27FC236}">
                <a16:creationId xmlns:a16="http://schemas.microsoft.com/office/drawing/2014/main" id="{3CB873DC-CC88-45C7-B164-38264E555A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5315" name="Rectangle 3">
            <a:extLst>
              <a:ext uri="{FF2B5EF4-FFF2-40B4-BE49-F238E27FC236}">
                <a16:creationId xmlns:a16="http://schemas.microsoft.com/office/drawing/2014/main" id="{13867C83-1523-4404-8E20-14D54E531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76E157-B828-4EC1-8821-2FE10DB960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1F2B0-B946-40E2-B910-05E7B3DF2181}" type="slidenum">
              <a:rPr lang="ru-RU" altLang="ru-RU"/>
              <a:pPr/>
              <a:t>45</a:t>
            </a:fld>
            <a:endParaRPr lang="ru-RU" altLang="ru-RU"/>
          </a:p>
        </p:txBody>
      </p:sp>
      <p:sp>
        <p:nvSpPr>
          <p:cNvPr id="523266" name="Rectangle 2">
            <a:extLst>
              <a:ext uri="{FF2B5EF4-FFF2-40B4-BE49-F238E27FC236}">
                <a16:creationId xmlns:a16="http://schemas.microsoft.com/office/drawing/2014/main" id="{4D82C01F-BE1F-405C-AAE3-8A14EA7B34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>
            <a:extLst>
              <a:ext uri="{FF2B5EF4-FFF2-40B4-BE49-F238E27FC236}">
                <a16:creationId xmlns:a16="http://schemas.microsoft.com/office/drawing/2014/main" id="{96D90052-9F29-48E4-AAEE-815E12356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7E8508-D300-438B-9A73-9EFC651309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05965A-220B-4EF0-A990-73181F8CAAF9}" type="slidenum">
              <a:rPr lang="ru-RU" altLang="ru-RU"/>
              <a:pPr/>
              <a:t>46</a:t>
            </a:fld>
            <a:endParaRPr lang="ru-RU" altLang="ru-RU"/>
          </a:p>
        </p:txBody>
      </p:sp>
      <p:sp>
        <p:nvSpPr>
          <p:cNvPr id="506882" name="Rectangle 2">
            <a:extLst>
              <a:ext uri="{FF2B5EF4-FFF2-40B4-BE49-F238E27FC236}">
                <a16:creationId xmlns:a16="http://schemas.microsoft.com/office/drawing/2014/main" id="{AADD4004-1230-4C50-9F0E-A19B5033B8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B9B679B5-AD1A-4574-AF5C-52459F2BB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B1A1F4-21BD-47DD-A198-20053720A3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B1C2EB-0E0D-43DA-8342-55B4B21635DA}" type="slidenum">
              <a:rPr lang="ru-RU" altLang="ru-RU"/>
              <a:pPr/>
              <a:t>47</a:t>
            </a:fld>
            <a:endParaRPr lang="ru-RU" altLang="ru-RU"/>
          </a:p>
        </p:txBody>
      </p:sp>
      <p:sp>
        <p:nvSpPr>
          <p:cNvPr id="502786" name="Rectangle 2">
            <a:extLst>
              <a:ext uri="{FF2B5EF4-FFF2-40B4-BE49-F238E27FC236}">
                <a16:creationId xmlns:a16="http://schemas.microsoft.com/office/drawing/2014/main" id="{E13A7EAD-45E8-4851-997C-074974AB9A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9A78C3F6-8CAF-4DB2-A427-E4B1262E0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55E454-6492-4354-BEB1-A884D1FC19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155B7-8545-4FF0-AF0F-88B35786CE6A}" type="slidenum">
              <a:rPr lang="ru-RU" altLang="ru-RU"/>
              <a:pPr/>
              <a:t>48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19030ED1-F731-468B-9681-6CA10B0028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2E784187-88B4-4454-A901-2255806ED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55E454-6492-4354-BEB1-A884D1FC19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155B7-8545-4FF0-AF0F-88B35786CE6A}" type="slidenum">
              <a:rPr lang="ru-RU" altLang="ru-RU"/>
              <a:pPr/>
              <a:t>49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19030ED1-F731-468B-9681-6CA10B0028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2E784187-88B4-4454-A901-2255806ED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20546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EF2E3C-0AF4-4FC3-BC5D-E2A885FADE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EEE183-ACCD-46CC-A661-215BC104CC0A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B03B6854-B7F6-4714-869F-18A9E29484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FCEA328C-0363-4A5A-971A-45CB788D8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7673496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55E454-6492-4354-BEB1-A884D1FC19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155B7-8545-4FF0-AF0F-88B35786CE6A}" type="slidenum">
              <a:rPr lang="ru-RU" altLang="ru-RU"/>
              <a:pPr/>
              <a:t>50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19030ED1-F731-468B-9681-6CA10B0028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2E784187-88B4-4454-A901-2255806ED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48325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280A4D-CBB4-4DF2-83ED-E778992757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1F6E1-630C-4509-8D02-50286328A4A9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003232D5-19B7-449C-B229-4DCC368D32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FF45ED17-3007-4285-91A7-382FCC7119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280A4D-CBB4-4DF2-83ED-E778992757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1F6E1-630C-4509-8D02-50286328A4A9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003232D5-19B7-449C-B229-4DCC368D32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FF45ED17-3007-4285-91A7-382FCC7119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5915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280A4D-CBB4-4DF2-83ED-E778992757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1F6E1-630C-4509-8D02-50286328A4A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003232D5-19B7-449C-B229-4DCC368D32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FF45ED17-3007-4285-91A7-382FCC7119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76884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280A4D-CBB4-4DF2-83ED-E778992757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1F6E1-630C-4509-8D02-50286328A4A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003232D5-19B7-449C-B229-4DCC368D32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FF45ED17-3007-4285-91A7-382FCC7119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87061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67D3BE-822C-4F9E-8ACF-83EC4FB5E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B9487E-D6F8-42B5-8AE1-09E70F8B5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5E60BE-CAEE-4D78-9EEC-94744CF4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B4327F-74AD-4662-8DF0-838B4895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83BF55-5FCC-4DC8-91AF-ADB692F56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3BF99-F0AA-4F42-B725-C653F7C9CF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9991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7ED89C-5D15-4506-A1B5-E039FB735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76C5059-762B-42BE-9148-1C0BB6465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30D425-CDD6-46EA-80F3-1F7101E00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99710F-2A5B-43DF-8C18-3F320D07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AC9E56-3742-4767-ADFC-AD84D6916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46C30-D443-446D-9C4E-94E61D7B65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699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673554B-9F4B-4129-BA1E-606C5087A8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9EE49F9-D20D-4D2A-BA2D-5C6C37ECF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2AEA8E-134B-48B9-A1AB-CAA23A47D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09FE93-9845-4CEC-8821-08E6C397F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DBA9B0-C231-47D2-A07A-A02562FD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4611C-726D-414A-9B5F-A2FBCFA70C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853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74005-A7BC-4ED1-A576-DE94BF18B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D38330-137E-4BA9-B5A9-7CDC7EE12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BF876E-AFC6-4E7C-805D-09ED42059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869ABE-4A82-4905-BC42-1651F0321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8FAB0F-C538-43AC-A32C-19E5AAED3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7CE8F-0E5C-4093-9940-35829CD4C7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9461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04E329-1EE0-45EE-836F-52E344A2D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DBCFBD-5BB5-4633-8FF8-5D10CA2EF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216910-3B07-48A1-AB10-DF42AD21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9895EA-C6B6-4ED4-9E27-B80A6BE5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731D07-0588-4BFE-8A4D-79F71DD10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EC2DD-04C6-40FB-A7C0-F764CC35DC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777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9675A-D4C4-4052-BF2E-B19AE102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F5BF3B-C94A-46C6-96EC-337DA549D3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0B60E9-ECD3-4E5C-9B54-A45E3B435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8872AF-BFA1-458B-AE48-8668D705C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B88995-AA14-459E-A4F7-A65F6E17D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EC6F1C-91F5-49E1-92E4-93D02F35F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6C634-5396-4ECA-A503-3A15D5D472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176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A4A2-3747-4768-BF69-57BEAA19F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8B5534-B35A-439E-94A7-16D767A09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AD7E11-2001-426D-AEF5-B341E178E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E77569E-0427-4E51-86C9-78F8FCEC7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7640FAD-976E-467B-A251-147CEA3E8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D53B0BE-08F2-4364-A964-E32C8C165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505F642-49F0-4E26-8CD9-89C02A8A1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8C0324C-F1DA-4D5E-898F-421EF093F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8BF17-2EA6-4408-B14B-CD51DFC926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610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0FACFE-7D51-41B1-9E07-5C166C997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71816E4-F134-4913-BCE3-4DD214F74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8B9B3A9-0367-42C5-9077-93DDCCF9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931E125-1074-4514-8FAD-22FCDFEAE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83DC5-64FA-4180-872A-D54F85FA94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922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76634F5-7DB3-4702-B6BE-3678A7A0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719083-7028-4DBF-BBA3-D3828EEDD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7D507CF-EFDF-4E4D-A900-538D2FBE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FCA6A-94DA-4E09-846A-4996942F54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758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9DDFEF-F784-4D29-A51C-57AC8A98C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D99200-84EA-47CA-903A-E22C661C6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A319F3-F339-4FCB-B104-B0CDDE47D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447ADBD-0149-4BB5-9BD6-1497A8AFB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C37D4E-2B57-4467-BF76-9AD1ACC3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815E0C-12D9-4C61-BCDF-DF939FF65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300D4-E36B-4C61-A328-0ADFAC2174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405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7E0B94-1752-48C4-BD2E-D7233A047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7A77B90-C507-4A1D-B2C9-C0A9E3408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3F07D2-FC99-4442-A80B-5E4BB001D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5BBFD3-1DC7-4CA6-A7AC-3BEBAA15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0F2B7A-CDE7-4CB0-AF2D-01C0CAF6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60A72C-1389-4550-A28C-CC25AEC4F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D6309-5D4F-495D-BB46-EE1B5D1310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265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DB4CE2-9029-4059-B479-8F6AF41CE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DF545F-57B4-4424-A140-1DC89334BC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A42FFE9-5BD4-4990-82A0-EA75BEEAAC8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5AB8033-1CC4-406E-BD83-0531BDB03B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7D77CE6-F397-4A9F-AA77-FAAC45354DC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C47796-69DB-455E-900D-4096AD921B0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6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8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0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4.png"/><Relationship Id="rId4" Type="http://schemas.openxmlformats.org/officeDocument/2006/relationships/image" Target="../media/image58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41F555B5-C8E4-46B4-A5F2-26CB99B85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44824"/>
            <a:ext cx="8153400" cy="1268760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39</a:t>
            </a:r>
            <a:r>
              <a:rPr lang="ru-RU" altLang="ru-RU" dirty="0">
                <a:solidFill>
                  <a:srgbClr val="FF3300"/>
                </a:solidFill>
              </a:rPr>
              <a:t>. Центральная симметрия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FAAA674A-BF9E-43B6-A30B-6C254974F6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7724FBE0-5F85-477D-8700-CE25F9A1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точки называются симметричными относительно точки?</a:t>
            </a: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7FC99C1E-D0DB-4709-9118-E64356652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362200"/>
            <a:ext cx="88392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А'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 симметричными относительно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если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является серединой отрезка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АА'</a:t>
            </a:r>
            <a:r>
              <a:rPr lang="ru-RU" altLang="ru-RU" sz="2800" dirty="0">
                <a:cs typeface="Times New Roman" panose="02020603050405020304" pitchFamily="18" charset="0"/>
              </a:rPr>
              <a:t>. Точка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считается симметричной сама себе.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79436026-BDEB-465D-A0C7-D099D7AD2E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D0B5182C-329B-4AE7-9E23-9F83BCFB3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называется центральной симметрией?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F129B900-8173-4965-87EA-2EA631733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3058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Ц</a:t>
            </a:r>
            <a:r>
              <a:rPr lang="ru-RU" altLang="ru-RU" sz="2800" dirty="0">
                <a:cs typeface="Times New Roman" panose="02020603050405020304" pitchFamily="18" charset="0"/>
              </a:rPr>
              <a:t>ентральной симметрией</a:t>
            </a:r>
            <a:r>
              <a:rPr lang="ru-RU" altLang="ru-RU" sz="2800" dirty="0"/>
              <a:t> называется соответствие</a:t>
            </a:r>
            <a:r>
              <a:rPr lang="ru-RU" altLang="ru-RU" sz="2800" dirty="0">
                <a:cs typeface="Times New Roman" panose="02020603050405020304" pitchFamily="18" charset="0"/>
              </a:rPr>
              <a:t>, при котором каждой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плоскости сопоставляется симметричная ей относительно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точка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en-US" altLang="ru-RU" sz="2800" i="1" dirty="0">
                <a:cs typeface="Times New Roman" panose="02020603050405020304" pitchFamily="18" charset="0"/>
              </a:rPr>
              <a:t>’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id="{5D986539-10C0-403C-98E8-015FEBDD3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419843" name="Text Box 3">
            <a:extLst>
              <a:ext uri="{FF2B5EF4-FFF2-40B4-BE49-F238E27FC236}">
                <a16:creationId xmlns:a16="http://schemas.microsoft.com/office/drawing/2014/main" id="{8AACCBD6-7E12-4A3D-A65D-22095E46C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фигуры называются центрально-симметричными?</a:t>
            </a:r>
          </a:p>
        </p:txBody>
      </p:sp>
      <p:sp>
        <p:nvSpPr>
          <p:cNvPr id="419844" name="Text Box 4">
            <a:extLst>
              <a:ext uri="{FF2B5EF4-FFF2-40B4-BE49-F238E27FC236}">
                <a16:creationId xmlns:a16="http://schemas.microsoft.com/office/drawing/2014/main" id="{2C280C0A-0881-4D88-9A5A-413B95E3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Две фигуры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 центрально-симметричными относительно центра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если каждой точке одной фигуры соответствует симметричная точка другой фигуры.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1026">
            <a:extLst>
              <a:ext uri="{FF2B5EF4-FFF2-40B4-BE49-F238E27FC236}">
                <a16:creationId xmlns:a16="http://schemas.microsoft.com/office/drawing/2014/main" id="{3CBFBDB6-9C81-4ABF-9303-EA5BDAE12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444419" name="Text Box 1027">
            <a:extLst>
              <a:ext uri="{FF2B5EF4-FFF2-40B4-BE49-F238E27FC236}">
                <a16:creationId xmlns:a16="http://schemas.microsoft.com/office/drawing/2014/main" id="{11258FF6-1039-464D-A095-F3507B360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фигура называется центрально- симметричной?</a:t>
            </a:r>
          </a:p>
        </p:txBody>
      </p:sp>
      <p:sp>
        <p:nvSpPr>
          <p:cNvPr id="444420" name="Text Box 1028">
            <a:extLst>
              <a:ext uri="{FF2B5EF4-FFF2-40B4-BE49-F238E27FC236}">
                <a16:creationId xmlns:a16="http://schemas.microsoft.com/office/drawing/2014/main" id="{97427E6E-FBE3-4BEA-AAFC-A74F05995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Фигура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называется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центрально-симметричной относительно центра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если она симметрична сама себе.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1026">
            <a:extLst>
              <a:ext uri="{FF2B5EF4-FFF2-40B4-BE49-F238E27FC236}">
                <a16:creationId xmlns:a16="http://schemas.microsoft.com/office/drawing/2014/main" id="{ED112D4A-EAEB-43B1-9C76-2AA8406112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421891" name="Text Box 1027">
            <a:extLst>
              <a:ext uri="{FF2B5EF4-FFF2-40B4-BE49-F238E27FC236}">
                <a16:creationId xmlns:a16="http://schemas.microsoft.com/office/drawing/2014/main" id="{54EBED72-DBEB-4C22-B5A9-85280DFA4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Сформулируйте свойства центральной симметрии.</a:t>
            </a:r>
          </a:p>
        </p:txBody>
      </p:sp>
      <p:sp>
        <p:nvSpPr>
          <p:cNvPr id="421892" name="Text Box 1028">
            <a:extLst>
              <a:ext uri="{FF2B5EF4-FFF2-40B4-BE49-F238E27FC236}">
                <a16:creationId xmlns:a16="http://schemas.microsoft.com/office/drawing/2014/main" id="{D8069D1E-242B-455A-B7B8-F0D21A95B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82296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1. </a:t>
            </a:r>
            <a:r>
              <a:rPr lang="ru-RU" altLang="ru-RU" sz="3200" dirty="0">
                <a:cs typeface="Times New Roman" panose="02020603050405020304" pitchFamily="18" charset="0"/>
              </a:rPr>
              <a:t>Центральная симметрия сохраняет расстояния между точками.</a:t>
            </a:r>
            <a:endParaRPr lang="ru-RU" altLang="ru-RU" sz="3200" dirty="0"/>
          </a:p>
          <a:p>
            <a:pPr algn="just">
              <a:spcBef>
                <a:spcPts val="0"/>
              </a:spcBef>
            </a:pPr>
            <a:r>
              <a:rPr lang="ru-RU" altLang="ru-RU" sz="3200" dirty="0"/>
              <a:t>	2. </a:t>
            </a:r>
            <a:r>
              <a:rPr lang="ru-RU" altLang="ru-RU" sz="3200" dirty="0">
                <a:cs typeface="Times New Roman" panose="02020603050405020304" pitchFamily="18" charset="0"/>
              </a:rPr>
              <a:t>Центральная симметрия переводит отрезки в отрезки, лучи в лучи и прямые в прямые. </a:t>
            </a:r>
            <a:endParaRPr lang="ru-RU" altLang="ru-RU" sz="3200" dirty="0"/>
          </a:p>
          <a:p>
            <a:pPr algn="just">
              <a:spcBef>
                <a:spcPts val="0"/>
              </a:spcBef>
            </a:pPr>
            <a:r>
              <a:rPr lang="ru-RU" altLang="ru-RU" sz="3200" dirty="0"/>
              <a:t>	</a:t>
            </a:r>
            <a:r>
              <a:rPr lang="en-US" altLang="ru-RU" sz="3200" dirty="0"/>
              <a:t>3</a:t>
            </a:r>
            <a:r>
              <a:rPr lang="ru-RU" altLang="ru-RU" sz="3200" dirty="0"/>
              <a:t>. Центральная симметрия сохраняет углы. </a:t>
            </a:r>
            <a:endParaRPr lang="en-US" altLang="ru-RU" sz="3200" dirty="0"/>
          </a:p>
          <a:p>
            <a:pPr algn="just">
              <a:spcBef>
                <a:spcPts val="0"/>
              </a:spcBef>
            </a:pPr>
            <a:r>
              <a:rPr lang="en-US" altLang="ru-RU" sz="3200" dirty="0"/>
              <a:t>	4</a:t>
            </a:r>
            <a:r>
              <a:rPr lang="ru-RU" altLang="ru-RU" sz="3200" dirty="0"/>
              <a:t>. </a:t>
            </a:r>
            <a:r>
              <a:rPr lang="ru-RU" altLang="ru-RU" sz="3200" dirty="0">
                <a:cs typeface="Times New Roman" panose="02020603050405020304" pitchFamily="18" charset="0"/>
              </a:rPr>
              <a:t>Центральная симметрия </a:t>
            </a:r>
            <a:r>
              <a:rPr lang="ru-RU" altLang="ru-RU" sz="3200" dirty="0"/>
              <a:t>переводит прямую, не проходящую через центр симметрии, в параллельную ей прямую.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D6CF4652-9E5F-42CD-AF7E-D3F3037805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39A09FD3-CAB4-4FB0-845E-E8D2C3604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точка при центральной симметрии переходит в себя?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DF3586E4-38E3-4E52-9492-5DDA9A89F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Центр симметрии.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4E65BF3B-30D5-4EDD-83A3-1CFABE14F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80316C53-1DAB-4687-8137-09842ECAF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прямые при центральной симметрии переходят в себя?</a:t>
            </a: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0488B1B3-0DAC-48EB-AD4D-BFC7E7F5F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672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Прямые, проходящие через центр симметрии.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1026">
            <a:extLst>
              <a:ext uri="{FF2B5EF4-FFF2-40B4-BE49-F238E27FC236}">
                <a16:creationId xmlns:a16="http://schemas.microsoft.com/office/drawing/2014/main" id="{74F12C9D-7141-4EAB-9665-3C581FD85E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82979" name="Text Box 1027">
            <a:extLst>
              <a:ext uri="{FF2B5EF4-FFF2-40B4-BE49-F238E27FC236}">
                <a16:creationId xmlns:a16="http://schemas.microsoft.com/office/drawing/2014/main" id="{C325C2F3-1A76-41F1-B793-22CE3BA99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/>
              <a:t>Имеет ли отрезок центр</a:t>
            </a:r>
            <a:r>
              <a:rPr lang="ru-RU" altLang="ru-RU" sz="3200">
                <a:cs typeface="Times New Roman" panose="02020603050405020304" pitchFamily="18" charset="0"/>
              </a:rPr>
              <a:t> симметрии?</a:t>
            </a:r>
          </a:p>
        </p:txBody>
      </p:sp>
      <p:sp>
        <p:nvSpPr>
          <p:cNvPr id="382980" name="Text Box 1028">
            <a:extLst>
              <a:ext uri="{FF2B5EF4-FFF2-40B4-BE49-F238E27FC236}">
                <a16:creationId xmlns:a16="http://schemas.microsoft.com/office/drawing/2014/main" id="{A4081AB7-54D2-41D3-BD9A-6C990C013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Да.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D3481069-1A3B-4F0D-AB44-A7A48A876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85028" name="Text Box 4">
            <a:extLst>
              <a:ext uri="{FF2B5EF4-FFF2-40B4-BE49-F238E27FC236}">
                <a16:creationId xmlns:a16="http://schemas.microsoft.com/office/drawing/2014/main" id="{ECE777AF-E8BC-4183-BD10-9F2FF7F67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 середине отрезка </a:t>
            </a:r>
            <a:r>
              <a:rPr lang="en-US" altLang="ru-RU" sz="3200" i="1" dirty="0">
                <a:cs typeface="Times New Roman" panose="02020603050405020304" pitchFamily="18" charset="0"/>
              </a:rPr>
              <a:t>AA</a:t>
            </a:r>
            <a:r>
              <a:rPr lang="ru-RU" altLang="ru-RU" sz="3200" dirty="0">
                <a:cs typeface="Times New Roman" panose="02020603050405020304" pitchFamily="18" charset="0"/>
              </a:rPr>
              <a:t>'. </a:t>
            </a:r>
          </a:p>
        </p:txBody>
      </p:sp>
      <p:sp>
        <p:nvSpPr>
          <p:cNvPr id="385027" name="Text Box 3">
            <a:extLst>
              <a:ext uri="{FF2B5EF4-FFF2-40B4-BE49-F238E27FC236}">
                <a16:creationId xmlns:a16="http://schemas.microsoft.com/office/drawing/2014/main" id="{AC1D4669-C643-489C-B870-A5B0BD953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Центральная симметрия переводит точку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в точку </a:t>
            </a:r>
            <a:r>
              <a:rPr lang="ru-RU" altLang="ru-RU" sz="3200" i="1" dirty="0">
                <a:cs typeface="Times New Roman" panose="02020603050405020304" pitchFamily="18" charset="0"/>
              </a:rPr>
              <a:t>А'</a:t>
            </a:r>
            <a:r>
              <a:rPr lang="ru-RU" altLang="ru-RU" sz="3200" dirty="0">
                <a:cs typeface="Times New Roman" panose="02020603050405020304" pitchFamily="18" charset="0"/>
              </a:rPr>
              <a:t>.  Где находится центр симметрии?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23C4A0CD-F8C5-4E6D-A5F0-B496629558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0A212E41-1D5A-4582-9A7B-CE23EE3FA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66800"/>
            <a:ext cx="678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Имеет ли луч центр симметрии?</a:t>
            </a:r>
          </a:p>
        </p:txBody>
      </p:sp>
      <p:sp>
        <p:nvSpPr>
          <p:cNvPr id="305156" name="Text Box 4">
            <a:extLst>
              <a:ext uri="{FF2B5EF4-FFF2-40B4-BE49-F238E27FC236}">
                <a16:creationId xmlns:a16="http://schemas.microsoft.com/office/drawing/2014/main" id="{B87C55C8-5D0C-45D4-B5C0-D78C7FC0F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Нет.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10FF553-7B68-47D5-B2E9-63A3D9C30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18356"/>
            <a:ext cx="9144000" cy="602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ru-RU" altLang="ru-RU" sz="2800" dirty="0">
                <a:solidFill>
                  <a:schemeClr val="tx1"/>
                </a:solidFill>
              </a:rPr>
              <a:t>	</a:t>
            </a:r>
          </a:p>
          <a:p>
            <a:r>
              <a:rPr lang="ru-RU" altLang="ru-RU" sz="3200" dirty="0">
                <a:solidFill>
                  <a:srgbClr val="FF0000"/>
                </a:solidFill>
              </a:rPr>
              <a:t>Литература</a:t>
            </a:r>
          </a:p>
          <a:p>
            <a:pPr algn="just"/>
            <a:r>
              <a:rPr lang="ru-RU" altLang="ru-RU" sz="2800" dirty="0">
                <a:solidFill>
                  <a:schemeClr val="tx1"/>
                </a:solidFill>
              </a:rPr>
              <a:t>	1. Вейль Г. Симметрия. – М.: Наука, 1968.</a:t>
            </a:r>
          </a:p>
          <a:p>
            <a:pPr algn="just"/>
            <a:r>
              <a:rPr lang="ru-RU" altLang="ru-RU" sz="2800" dirty="0">
                <a:solidFill>
                  <a:schemeClr val="tx1"/>
                </a:solidFill>
              </a:rPr>
              <a:t>	2. Волошинов А.В. Математика и искусство. – М.: Просвещение, 2000.</a:t>
            </a:r>
          </a:p>
          <a:p>
            <a:pPr algn="just"/>
            <a:r>
              <a:rPr lang="ru-RU" altLang="ru-RU" sz="2800" dirty="0">
                <a:solidFill>
                  <a:schemeClr val="tx1"/>
                </a:solidFill>
              </a:rPr>
              <a:t>	3. </a:t>
            </a:r>
            <a:r>
              <a:rPr lang="ru-RU" altLang="ru-RU" sz="2800" dirty="0" err="1">
                <a:solidFill>
                  <a:schemeClr val="tx1"/>
                </a:solidFill>
              </a:rPr>
              <a:t>Гильде</a:t>
            </a:r>
            <a:r>
              <a:rPr lang="ru-RU" altLang="ru-RU" sz="2800" dirty="0">
                <a:solidFill>
                  <a:schemeClr val="tx1"/>
                </a:solidFill>
              </a:rPr>
              <a:t> В. Зеркальный мир. – М.: Мир, 1982.</a:t>
            </a:r>
            <a:r>
              <a:rPr lang="ru-RU" altLang="ru-RU" sz="2800" dirty="0">
                <a:solidFill>
                  <a:srgbClr val="FF3300"/>
                </a:solidFill>
              </a:rPr>
              <a:t>	</a:t>
            </a:r>
          </a:p>
          <a:p>
            <a:pPr algn="just"/>
            <a:r>
              <a:rPr lang="ru-RU" altLang="ru-RU" sz="2800" dirty="0">
                <a:solidFill>
                  <a:schemeClr val="tx1"/>
                </a:solidFill>
              </a:rPr>
              <a:t>	4. Парамонова И.М. Симметрия в математике. – М.: МЦНМО, 2000.</a:t>
            </a:r>
          </a:p>
          <a:p>
            <a:pPr algn="just"/>
            <a:r>
              <a:rPr lang="ru-RU" altLang="ru-RU" sz="2800" dirty="0">
                <a:solidFill>
                  <a:schemeClr val="tx1"/>
                </a:solidFill>
              </a:rPr>
              <a:t>	5. </a:t>
            </a:r>
            <a:r>
              <a:rPr lang="ru-RU" altLang="ru-RU" sz="2800" dirty="0" err="1">
                <a:solidFill>
                  <a:schemeClr val="tx1"/>
                </a:solidFill>
              </a:rPr>
              <a:t>Пидоу</a:t>
            </a:r>
            <a:r>
              <a:rPr lang="ru-RU" altLang="ru-RU" sz="2800" dirty="0">
                <a:solidFill>
                  <a:schemeClr val="tx1"/>
                </a:solidFill>
              </a:rPr>
              <a:t> Д. Геометрия и искусство. – М.: Мир, 1979.</a:t>
            </a:r>
          </a:p>
          <a:p>
            <a:pPr algn="just"/>
            <a:r>
              <a:rPr lang="ru-RU" altLang="ru-RU" sz="2800" dirty="0">
                <a:solidFill>
                  <a:schemeClr val="tx1"/>
                </a:solidFill>
              </a:rPr>
              <a:t>	6. Тарасов Л.В. Этот удивительно симметричный мир. – М.: Просвещение, 1982.</a:t>
            </a:r>
            <a:endParaRPr lang="en-US" altLang="ru-RU" sz="2800" dirty="0">
              <a:solidFill>
                <a:schemeClr val="tx1"/>
              </a:solidFill>
            </a:endParaRPr>
          </a:p>
          <a:p>
            <a:pPr algn="just"/>
            <a:r>
              <a:rPr lang="en-US" altLang="ru-RU" sz="2800" dirty="0">
                <a:solidFill>
                  <a:schemeClr val="tx1"/>
                </a:solidFill>
              </a:rPr>
              <a:t>	</a:t>
            </a:r>
            <a:r>
              <a:rPr lang="ru-RU" altLang="ru-RU" sz="2800" dirty="0">
                <a:solidFill>
                  <a:schemeClr val="tx1"/>
                </a:solidFill>
              </a:rPr>
              <a:t>7. Шафрановский И.И. Симметрия в природе. – Л.: Недра, 1968.</a:t>
            </a:r>
          </a:p>
          <a:p>
            <a:pPr algn="just"/>
            <a:r>
              <a:rPr lang="ru-RU" altLang="ru-RU" sz="2800" dirty="0">
                <a:solidFill>
                  <a:schemeClr val="tx1"/>
                </a:solidFill>
              </a:rPr>
              <a:t>	8. Шубников А.В., </a:t>
            </a:r>
            <a:r>
              <a:rPr lang="ru-RU" altLang="ru-RU" sz="2800" dirty="0" err="1">
                <a:solidFill>
                  <a:schemeClr val="tx1"/>
                </a:solidFill>
              </a:rPr>
              <a:t>Копцик</a:t>
            </a:r>
            <a:r>
              <a:rPr lang="ru-RU" altLang="ru-RU" sz="2800" dirty="0">
                <a:solidFill>
                  <a:schemeClr val="tx1"/>
                </a:solidFill>
              </a:rPr>
              <a:t> В.А. Симметрия в науке и искусстве. – М.: Наука, 1972.</a:t>
            </a:r>
          </a:p>
          <a:p>
            <a:pPr algn="just"/>
            <a:r>
              <a:rPr lang="ru-RU" altLang="ru-RU" sz="2800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12374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23C4A0CD-F8C5-4E6D-A5F0-B496629558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0A212E41-1D5A-4582-9A7B-CE23EE3FA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66800"/>
            <a:ext cx="678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Имеет ли прямая центр симметрии?</a:t>
            </a:r>
          </a:p>
        </p:txBody>
      </p:sp>
      <p:sp>
        <p:nvSpPr>
          <p:cNvPr id="305156" name="Text Box 4">
            <a:extLst>
              <a:ext uri="{FF2B5EF4-FFF2-40B4-BE49-F238E27FC236}">
                <a16:creationId xmlns:a16="http://schemas.microsoft.com/office/drawing/2014/main" id="{B87C55C8-5D0C-45D4-B5C0-D78C7FC0F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Да. </a:t>
            </a:r>
          </a:p>
        </p:txBody>
      </p:sp>
    </p:spTree>
    <p:extLst>
      <p:ext uri="{BB962C8B-B14F-4D97-AF65-F5344CB8AC3E}">
        <p14:creationId xmlns:p14="http://schemas.microsoft.com/office/powerpoint/2010/main" val="181398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96FE6C6F-190B-4D1A-943B-017334459F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446467" name="Text Box 3">
            <a:extLst>
              <a:ext uri="{FF2B5EF4-FFF2-40B4-BE49-F238E27FC236}">
                <a16:creationId xmlns:a16="http://schemas.microsoft.com/office/drawing/2014/main" id="{44F4AA9F-145C-4643-90A6-DDB984244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534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Имеет ли центр симметрии пара: а) параллельных; б) пересекающихся прямых?</a:t>
            </a:r>
          </a:p>
        </p:txBody>
      </p:sp>
      <p:sp>
        <p:nvSpPr>
          <p:cNvPr id="446468" name="Text Box 4">
            <a:extLst>
              <a:ext uri="{FF2B5EF4-FFF2-40B4-BE49-F238E27FC236}">
                <a16:creationId xmlns:a16="http://schemas.microsoft.com/office/drawing/2014/main" id="{C6982354-2B41-4ECE-9D85-DCD580D38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а), б) 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>
            <a:extLst>
              <a:ext uri="{FF2B5EF4-FFF2-40B4-BE49-F238E27FC236}">
                <a16:creationId xmlns:a16="http://schemas.microsoft.com/office/drawing/2014/main" id="{8E02DFDA-89DA-45D8-AF90-4FA0BF11A0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7948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448515" name="Text Box 3">
            <a:extLst>
              <a:ext uri="{FF2B5EF4-FFF2-40B4-BE49-F238E27FC236}">
                <a16:creationId xmlns:a16="http://schemas.microsoft.com/office/drawing/2014/main" id="{6044DEF6-9D63-4018-895D-2550274DE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3205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Имеет ли центр симметрии: а) правильный треугольник; б) квадрат; в) ромб; г) прямоугольник; д) параллелограмм; е) трапеция; ж) правильный многоугольник с нечётным числом сторон?</a:t>
            </a:r>
          </a:p>
        </p:txBody>
      </p:sp>
      <p:sp>
        <p:nvSpPr>
          <p:cNvPr id="448516" name="Text Box 4">
            <a:extLst>
              <a:ext uri="{FF2B5EF4-FFF2-40B4-BE49-F238E27FC236}">
                <a16:creationId xmlns:a16="http://schemas.microsoft.com/office/drawing/2014/main" id="{C2923AB6-1F2A-4D8A-9096-DE1DAC822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10" y="3290812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а) нет.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2C30DAB4-9C9B-4EB5-99FC-69E1CF94D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3870250"/>
            <a:ext cx="597024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б) да;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93C8B875-6B85-4234-867D-6161CB5B8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406" y="4309221"/>
            <a:ext cx="6002594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в) да;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7F617520-8E59-4478-845B-4ABD5EAD5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406" y="4765749"/>
            <a:ext cx="6002594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г) да;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772B215F-1894-493A-B321-BE7DBB446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406" y="5204720"/>
            <a:ext cx="6002594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д) да;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0FD2A113-0E56-436A-ACE7-4E8FB18FB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406" y="5661248"/>
            <a:ext cx="6002594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е) нет.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935D1A9A-026A-47FD-BDDB-8A18C8036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406" y="6040633"/>
            <a:ext cx="6002594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ж) нет.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6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959C1750-4291-4ADE-8896-142BC1FA5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79235" name="Text Box 3">
            <a:extLst>
              <a:ext uri="{FF2B5EF4-FFF2-40B4-BE49-F238E27FC236}">
                <a16:creationId xmlns:a16="http://schemas.microsoft.com/office/drawing/2014/main" id="{88AED8BA-D361-48B2-AF4A-66A53BF8C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из фигур, изображенных на рисунке, имеют центр симметрии?</a:t>
            </a:r>
          </a:p>
        </p:txBody>
      </p:sp>
      <p:sp>
        <p:nvSpPr>
          <p:cNvPr id="479236" name="Text Box 4">
            <a:extLst>
              <a:ext uri="{FF2B5EF4-FFF2-40B4-BE49-F238E27FC236}">
                <a16:creationId xmlns:a16="http://schemas.microsoft.com/office/drawing/2014/main" id="{02B163D2-76B3-4BCF-8964-7F65457FF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91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б), в), г), д). </a:t>
            </a:r>
          </a:p>
        </p:txBody>
      </p:sp>
      <p:pic>
        <p:nvPicPr>
          <p:cNvPr id="479237" name="Picture 5">
            <a:extLst>
              <a:ext uri="{FF2B5EF4-FFF2-40B4-BE49-F238E27FC236}">
                <a16:creationId xmlns:a16="http://schemas.microsoft.com/office/drawing/2014/main" id="{3EADD132-6A5E-46EE-913B-49859C35C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1670050"/>
            <a:ext cx="5065713" cy="352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E3FBD3AD-AAF6-4257-BC8E-D05194EB5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81283" name="Text Box 3">
            <a:extLst>
              <a:ext uri="{FF2B5EF4-FFF2-40B4-BE49-F238E27FC236}">
                <a16:creationId xmlns:a16="http://schemas.microsoft.com/office/drawing/2014/main" id="{64D1A8FE-A73E-4708-9A04-D0C9DE1E7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укажите буквы латинского алфавита, имеющие центр симметрии.</a:t>
            </a:r>
          </a:p>
        </p:txBody>
      </p:sp>
      <p:sp>
        <p:nvSpPr>
          <p:cNvPr id="481284" name="Text Box 4">
            <a:extLst>
              <a:ext uri="{FF2B5EF4-FFF2-40B4-BE49-F238E27FC236}">
                <a16:creationId xmlns:a16="http://schemas.microsoft.com/office/drawing/2014/main" id="{64E469C2-5986-4DCF-A9D1-13084DD13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H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I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N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S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Z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81285" name="Picture 5">
            <a:extLst>
              <a:ext uri="{FF2B5EF4-FFF2-40B4-BE49-F238E27FC236}">
                <a16:creationId xmlns:a16="http://schemas.microsoft.com/office/drawing/2014/main" id="{54104969-0459-4BF3-A34A-C31C93C3C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2892425"/>
            <a:ext cx="67024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8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B06D8F1F-7BC8-4DF0-8EF8-9EEE5BDCE6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477187" name="Text Box 3">
            <a:extLst>
              <a:ext uri="{FF2B5EF4-FFF2-40B4-BE49-F238E27FC236}">
                <a16:creationId xmlns:a16="http://schemas.microsoft.com/office/drawing/2014/main" id="{271388B3-2262-493A-B2F8-EDE54985C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 если четырёхугольник имеет центр симметрии, то он является параллелограммом?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C46957F0-D7AA-4D8A-BA7E-B736FDDDD6DC}"/>
              </a:ext>
            </a:extLst>
          </p:cNvPr>
          <p:cNvGrpSpPr/>
          <p:nvPr/>
        </p:nvGrpSpPr>
        <p:grpSpPr>
          <a:xfrm>
            <a:off x="29497" y="1965778"/>
            <a:ext cx="9144000" cy="4173397"/>
            <a:chOff x="29497" y="1965778"/>
            <a:chExt cx="9144000" cy="4173397"/>
          </a:xfrm>
        </p:grpSpPr>
        <p:sp>
          <p:nvSpPr>
            <p:cNvPr id="477189" name="Text Box 5">
              <a:extLst>
                <a:ext uri="{FF2B5EF4-FFF2-40B4-BE49-F238E27FC236}">
                  <a16:creationId xmlns:a16="http://schemas.microsoft.com/office/drawing/2014/main" id="{B874F4AB-6037-4DA1-810D-A79CBF4C87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97" y="4077072"/>
              <a:ext cx="9144000" cy="2062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Рассмотрим центрально-симметричный четырёхугольник </a:t>
              </a:r>
              <a:r>
                <a:rPr lang="en-US" altLang="ru-RU" i="1" dirty="0"/>
                <a:t>ABCD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Пусть вершины </a:t>
              </a:r>
              <a:r>
                <a:rPr lang="en-US" altLang="ru-RU" i="1" dirty="0"/>
                <a:t>C </a:t>
              </a:r>
              <a:r>
                <a:rPr lang="ru-RU" altLang="ru-RU" dirty="0"/>
                <a:t>и </a:t>
              </a:r>
              <a:r>
                <a:rPr lang="en-US" altLang="ru-RU" i="1" dirty="0"/>
                <a:t>D </a:t>
              </a:r>
              <a:r>
                <a:rPr lang="ru-RU" altLang="ru-RU" dirty="0"/>
                <a:t>центрально-симметричны соответственно вершинам </a:t>
              </a:r>
              <a:r>
                <a:rPr lang="en-US" altLang="ru-RU" i="1" dirty="0"/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B</a:t>
              </a:r>
              <a:r>
                <a:rPr lang="ru-RU" altLang="ru-RU" dirty="0"/>
                <a:t>. Тогда стороны </a:t>
              </a:r>
              <a:r>
                <a:rPr lang="en-US" altLang="ru-RU" i="1" dirty="0"/>
                <a:t>AB </a:t>
              </a:r>
              <a:r>
                <a:rPr lang="ru-RU" altLang="ru-RU" dirty="0"/>
                <a:t>и </a:t>
              </a:r>
              <a:r>
                <a:rPr lang="en-US" altLang="ru-RU" i="1" dirty="0"/>
                <a:t>CD </a:t>
              </a:r>
              <a:r>
                <a:rPr lang="ru-RU" altLang="ru-RU" dirty="0"/>
                <a:t>этого четырёхугольника равны и параллельны. Следовательно, этот четырёхугольник – параллелограмм.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39EA2CCD-B44C-4DFD-B801-0E15C1D16E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27784" y="1965778"/>
              <a:ext cx="3272887" cy="177077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B06D8F1F-7BC8-4DF0-8EF8-9EEE5BDCE6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477187" name="Text Box 3">
            <a:extLst>
              <a:ext uri="{FF2B5EF4-FFF2-40B4-BE49-F238E27FC236}">
                <a16:creationId xmlns:a16="http://schemas.microsoft.com/office/drawing/2014/main" id="{271388B3-2262-493A-B2F8-EDE54985C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 правильный многоугольник с чётным числом сторон имеет центр симметрии?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E21DAF3-6B32-4E44-BEFE-9D11F4B9AEA0}"/>
              </a:ext>
            </a:extLst>
          </p:cNvPr>
          <p:cNvGrpSpPr/>
          <p:nvPr/>
        </p:nvGrpSpPr>
        <p:grpSpPr>
          <a:xfrm>
            <a:off x="29497" y="1712961"/>
            <a:ext cx="9144000" cy="4795546"/>
            <a:chOff x="29497" y="1712961"/>
            <a:chExt cx="9144000" cy="479554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7189" name="Text Box 5">
                  <a:extLst>
                    <a:ext uri="{FF2B5EF4-FFF2-40B4-BE49-F238E27FC236}">
                      <a16:creationId xmlns:a16="http://schemas.microsoft.com/office/drawing/2014/main" id="{B874F4AB-6037-4DA1-810D-A79CBF4C874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97" y="4077072"/>
                  <a:ext cx="9144000" cy="24314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32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</a:t>
                  </a:r>
                  <a:r>
                    <a:rPr lang="ru-RU" altLang="ru-RU" dirty="0">
                      <a:solidFill>
                        <a:schemeClr val="accent1"/>
                      </a:solidFill>
                    </a:rPr>
                    <a:t> </a:t>
                  </a:r>
                  <a:r>
                    <a:rPr lang="ru-RU" altLang="ru-RU" dirty="0"/>
                    <a:t>Рассмотрим правильный </a:t>
                  </a:r>
                  <a:r>
                    <a:rPr lang="en-US" altLang="ru-RU" dirty="0"/>
                    <a:t>2</a:t>
                  </a:r>
                  <a:r>
                    <a:rPr lang="en-US" altLang="ru-RU" i="1" dirty="0"/>
                    <a:t>n-</a:t>
                  </a:r>
                  <a:r>
                    <a:rPr lang="ru-RU" altLang="ru-RU" dirty="0"/>
                    <a:t>угольник. Обозначим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его центр описанной окружности. Тогда для вершин </a:t>
                  </a:r>
                  <a:r>
                    <a:rPr lang="en-US" altLang="ru-RU" i="1" dirty="0"/>
                    <a:t>A</a:t>
                  </a:r>
                  <a:r>
                    <a:rPr lang="en-US" altLang="ru-RU" i="1" baseline="-25000" dirty="0"/>
                    <a:t>i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 err="1"/>
                    <a:t>A</a:t>
                  </a:r>
                  <a:r>
                    <a:rPr lang="en-US" altLang="ru-RU" i="1" baseline="-25000" dirty="0" err="1"/>
                    <a:t>n+i</a:t>
                  </a:r>
                  <a:r>
                    <a:rPr lang="en-US" altLang="ru-RU" i="1" baseline="-25000" dirty="0"/>
                    <a:t> </a:t>
                  </a:r>
                  <a:r>
                    <a:rPr lang="ru-RU" altLang="ru-RU" dirty="0"/>
                    <a:t>(</a:t>
                  </a:r>
                  <a14:m>
                    <m:oMath xmlns:m="http://schemas.openxmlformats.org/officeDocument/2006/math">
                      <m:r>
                        <a:rPr lang="ru-RU" altLang="ru-RU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ru-RU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altLang="ru-RU" dirty="0"/>
                    <a:t>) </a:t>
                  </a:r>
                  <a:r>
                    <a:rPr lang="ru-RU" altLang="ru-RU" dirty="0"/>
                    <a:t>будут иметь место равенства: </a:t>
                  </a:r>
                  <a:r>
                    <a:rPr lang="en-US" altLang="ru-RU" i="1" dirty="0" err="1"/>
                    <a:t>OA</a:t>
                  </a:r>
                  <a:r>
                    <a:rPr lang="en-US" altLang="ru-RU" i="1" baseline="-25000" dirty="0" err="1"/>
                    <a:t>i</a:t>
                  </a:r>
                  <a:r>
                    <a:rPr lang="en-US" altLang="ru-RU" i="1" dirty="0"/>
                    <a:t> = </a:t>
                  </a:r>
                  <a:r>
                    <a:rPr lang="en-US" altLang="ru-RU" i="1" dirty="0" err="1"/>
                    <a:t>OA</a:t>
                  </a:r>
                  <a:r>
                    <a:rPr lang="en-US" altLang="ru-RU" i="1" baseline="-25000" dirty="0" err="1"/>
                    <a:t>n+i</a:t>
                  </a:r>
                  <a:r>
                    <a:rPr lang="en-US" altLang="ru-RU" dirty="0"/>
                    <a:t>, </a:t>
                  </a:r>
                  <a14:m>
                    <m:oMath xmlns:m="http://schemas.openxmlformats.org/officeDocument/2006/math">
                      <m:r>
                        <a:rPr lang="en-US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sSub>
                        <m:sSubPr>
                          <m:ctrlPr>
                            <a:rPr lang="en-US" alt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  <m:sSub>
                        <m:sSubPr>
                          <m:ctrlP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</m:oMath>
                  </a14:m>
                  <a:r>
                    <a:rPr lang="en-US" altLang="ru-RU" dirty="0"/>
                    <a:t>.</a:t>
                  </a:r>
                  <a:r>
                    <a:rPr lang="ru-RU" altLang="ru-RU" dirty="0"/>
                    <a:t> Следовательно, вершины </a:t>
                  </a:r>
                  <a:r>
                    <a:rPr lang="en-US" altLang="ru-RU" i="1" dirty="0"/>
                    <a:t>A</a:t>
                  </a:r>
                  <a:r>
                    <a:rPr lang="en-US" altLang="ru-RU" i="1" baseline="-25000" dirty="0"/>
                    <a:t>i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 err="1"/>
                    <a:t>A</a:t>
                  </a:r>
                  <a:r>
                    <a:rPr lang="en-US" altLang="ru-RU" i="1" baseline="-25000" dirty="0" err="1"/>
                    <a:t>n+i</a:t>
                  </a:r>
                  <a:r>
                    <a:rPr lang="en-US" altLang="ru-RU" i="1" baseline="-25000" dirty="0"/>
                    <a:t> </a:t>
                  </a:r>
                  <a:r>
                    <a:rPr lang="ru-RU" altLang="ru-RU" dirty="0"/>
                    <a:t>центрально симметричны относительно центра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описанной окружности. Значит,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является центром симметрии данного многоугольника.</a:t>
                  </a:r>
                  <a:endParaRPr lang="ru-RU" altLang="ru-RU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77189" name="Text Box 5">
                  <a:extLst>
                    <a:ext uri="{FF2B5EF4-FFF2-40B4-BE49-F238E27FC236}">
                      <a16:creationId xmlns:a16="http://schemas.microsoft.com/office/drawing/2014/main" id="{B874F4AB-6037-4DA1-810D-A79CBF4C87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497" y="4077072"/>
                  <a:ext cx="9144000" cy="2431435"/>
                </a:xfrm>
                <a:prstGeom prst="rect">
                  <a:avLst/>
                </a:prstGeom>
                <a:blipFill>
                  <a:blip r:embed="rId3"/>
                  <a:stretch>
                    <a:fillRect l="-1067" r="-1000" b="-476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472A055D-5570-4D31-A945-4A7E57973B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49369" y="1712961"/>
              <a:ext cx="2048161" cy="2219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342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>
            <a:extLst>
              <a:ext uri="{FF2B5EF4-FFF2-40B4-BE49-F238E27FC236}">
                <a16:creationId xmlns:a16="http://schemas.microsoft.com/office/drawing/2014/main" id="{0B0E4BD7-CDBA-480E-A274-7BB69C5B4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52611" name="Text Box 3">
            <a:extLst>
              <a:ext uri="{FF2B5EF4-FFF2-40B4-BE49-F238E27FC236}">
                <a16:creationId xmlns:a16="http://schemas.microsoft.com/office/drawing/2014/main" id="{63EA7227-F828-4DE1-B49D-E240C2CB8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центр симметрии фигуры не принадлежать ей?</a:t>
            </a:r>
          </a:p>
        </p:txBody>
      </p:sp>
      <p:sp>
        <p:nvSpPr>
          <p:cNvPr id="452612" name="Text Box 4">
            <a:extLst>
              <a:ext uri="{FF2B5EF4-FFF2-40B4-BE49-F238E27FC236}">
                <a16:creationId xmlns:a16="http://schemas.microsoft.com/office/drawing/2014/main" id="{452720A7-1267-4902-8DBD-1C3E711DC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58348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Да, например, центр окружности является её центром симметрии.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>
            <a:extLst>
              <a:ext uri="{FF2B5EF4-FFF2-40B4-BE49-F238E27FC236}">
                <a16:creationId xmlns:a16="http://schemas.microsoft.com/office/drawing/2014/main" id="{7DEAC554-C46F-4DB7-81C7-5CFFF38A8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50563" name="Text Box 3">
            <a:extLst>
              <a:ext uri="{FF2B5EF4-FFF2-40B4-BE49-F238E27FC236}">
                <a16:creationId xmlns:a16="http://schemas.microsoft.com/office/drawing/2014/main" id="{F8503E00-3413-4CD0-8879-B3DB073BF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фигура иметь </a:t>
            </a:r>
            <a:r>
              <a:rPr lang="ru-RU" altLang="ru-RU" sz="3200" dirty="0"/>
              <a:t>более одного</a:t>
            </a:r>
            <a:r>
              <a:rPr lang="ru-RU" altLang="ru-RU" sz="3200" dirty="0">
                <a:cs typeface="Times New Roman" panose="02020603050405020304" pitchFamily="18" charset="0"/>
              </a:rPr>
              <a:t> центр</a:t>
            </a:r>
            <a:r>
              <a:rPr lang="ru-RU" altLang="ru-RU" sz="3200" dirty="0"/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симметрии?</a:t>
            </a:r>
            <a:r>
              <a:rPr lang="ru-RU" altLang="ru-RU" sz="3200" b="1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50564" name="Text Box 4">
            <a:extLst>
              <a:ext uri="{FF2B5EF4-FFF2-40B4-BE49-F238E27FC236}">
                <a16:creationId xmlns:a16="http://schemas.microsoft.com/office/drawing/2014/main" id="{75312910-749E-490C-99CB-77D36697C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Да, например прямая имеет бесконечно много центров симметрии.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60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4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>
            <a:extLst>
              <a:ext uri="{FF2B5EF4-FFF2-40B4-BE49-F238E27FC236}">
                <a16:creationId xmlns:a16="http://schemas.microsoft.com/office/drawing/2014/main" id="{01BEA583-716F-4EB1-A4C7-C0ECEDD182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483331" name="Text Box 3">
            <a:extLst>
              <a:ext uri="{FF2B5EF4-FFF2-40B4-BE49-F238E27FC236}">
                <a16:creationId xmlns:a16="http://schemas.microsoft.com/office/drawing/2014/main" id="{FD980418-49E1-4FFC-AF7F-0688525E1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точку </a:t>
            </a:r>
            <a:r>
              <a:rPr lang="en-US" altLang="ru-RU" sz="3200" i="1" dirty="0"/>
              <a:t>A’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симметричную точке </a:t>
            </a:r>
            <a:r>
              <a:rPr lang="en-US" altLang="ru-RU" sz="3200" i="1" dirty="0"/>
              <a:t>A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83334" name="Picture 6">
            <a:extLst>
              <a:ext uri="{FF2B5EF4-FFF2-40B4-BE49-F238E27FC236}">
                <a16:creationId xmlns:a16="http://schemas.microsoft.com/office/drawing/2014/main" id="{3832143D-00D6-4C50-8783-E747C1D1B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14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3336" name="Group 8">
            <a:extLst>
              <a:ext uri="{FF2B5EF4-FFF2-40B4-BE49-F238E27FC236}">
                <a16:creationId xmlns:a16="http://schemas.microsoft.com/office/drawing/2014/main" id="{BBE6D910-3ACF-4A76-9198-148A8AFDBCA7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514600"/>
            <a:ext cx="4916488" cy="3094038"/>
            <a:chOff x="720" y="1584"/>
            <a:chExt cx="3097" cy="1949"/>
          </a:xfrm>
        </p:grpSpPr>
        <p:sp>
          <p:nvSpPr>
            <p:cNvPr id="483332" name="Text Box 4">
              <a:extLst>
                <a:ext uri="{FF2B5EF4-FFF2-40B4-BE49-F238E27FC236}">
                  <a16:creationId xmlns:a16="http://schemas.microsoft.com/office/drawing/2014/main" id="{2B339697-5180-4DBB-AC3E-CFA387F9C7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3335" name="Picture 7">
              <a:extLst>
                <a:ext uri="{FF2B5EF4-FFF2-40B4-BE49-F238E27FC236}">
                  <a16:creationId xmlns:a16="http://schemas.microsoft.com/office/drawing/2014/main" id="{CBC7716B-2A0E-48B1-887B-DB4598F76F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584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1" name="Text Box 35">
            <a:extLst>
              <a:ext uri="{FF2B5EF4-FFF2-40B4-BE49-F238E27FC236}">
                <a16:creationId xmlns:a16="http://schemas.microsoft.com/office/drawing/2014/main" id="{E8E33AAF-F469-47FE-AB29-3FE390177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95672"/>
            <a:ext cx="8534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А'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симметричными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относительно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если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является серединой отрезка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АА'</a:t>
            </a:r>
            <a:r>
              <a:rPr lang="ru-RU" altLang="ru-RU" sz="2800" dirty="0">
                <a:cs typeface="Times New Roman" panose="02020603050405020304" pitchFamily="18" charset="0"/>
              </a:rPr>
              <a:t>. Точка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считается симметричной сама себе.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49893" name="Text Box 37">
            <a:extLst>
              <a:ext uri="{FF2B5EF4-FFF2-40B4-BE49-F238E27FC236}">
                <a16:creationId xmlns:a16="http://schemas.microsoft.com/office/drawing/2014/main" id="{8999FEF5-A97D-4592-91C6-6046C0125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29000"/>
            <a:ext cx="85344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Соответствие, при котором каждой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плоскости сопоставляется симметричная ей относительно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точка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А'</a:t>
            </a:r>
            <a:r>
              <a:rPr lang="ru-RU" altLang="ru-RU" sz="2800" dirty="0">
                <a:cs typeface="Times New Roman" panose="02020603050405020304" pitchFamily="18" charset="0"/>
              </a:rPr>
              <a:t>,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центральной симметрией</a:t>
            </a:r>
            <a:r>
              <a:rPr lang="ru-RU" altLang="ru-RU" sz="2800" dirty="0">
                <a:cs typeface="Times New Roman" panose="02020603050405020304" pitchFamily="18" charset="0"/>
              </a:rPr>
              <a:t>. Точка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при этом называется центром симметрии.</a:t>
            </a:r>
          </a:p>
        </p:txBody>
      </p:sp>
      <p:pic>
        <p:nvPicPr>
          <p:cNvPr id="249894" name="Picture 38">
            <a:extLst>
              <a:ext uri="{FF2B5EF4-FFF2-40B4-BE49-F238E27FC236}">
                <a16:creationId xmlns:a16="http://schemas.microsoft.com/office/drawing/2014/main" id="{0D0E5FB8-6A37-4CDA-A538-AFB30663C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76872"/>
            <a:ext cx="37719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35893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0415398A-93D5-4923-B4C0-AE1F2D1FA9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485379" name="Text Box 3">
            <a:extLst>
              <a:ext uri="{FF2B5EF4-FFF2-40B4-BE49-F238E27FC236}">
                <a16:creationId xmlns:a16="http://schemas.microsoft.com/office/drawing/2014/main" id="{969C9D22-B944-43A9-8696-B48B0E581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точку </a:t>
            </a:r>
            <a:r>
              <a:rPr lang="en-US" altLang="ru-RU" sz="3200" i="1" dirty="0"/>
              <a:t>A’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симметричную точке </a:t>
            </a:r>
            <a:r>
              <a:rPr lang="en-US" altLang="ru-RU" sz="3200" i="1" dirty="0"/>
              <a:t>A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85384" name="Picture 8">
            <a:extLst>
              <a:ext uri="{FF2B5EF4-FFF2-40B4-BE49-F238E27FC236}">
                <a16:creationId xmlns:a16="http://schemas.microsoft.com/office/drawing/2014/main" id="{72CB2FAC-311C-4517-853B-2D27936BC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5386" name="Group 10">
            <a:extLst>
              <a:ext uri="{FF2B5EF4-FFF2-40B4-BE49-F238E27FC236}">
                <a16:creationId xmlns:a16="http://schemas.microsoft.com/office/drawing/2014/main" id="{5B5C8272-825D-4E63-A027-0B6DCF2AADA2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438400"/>
            <a:ext cx="4972050" cy="3170238"/>
            <a:chOff x="720" y="1536"/>
            <a:chExt cx="3132" cy="1997"/>
          </a:xfrm>
        </p:grpSpPr>
        <p:sp>
          <p:nvSpPr>
            <p:cNvPr id="485382" name="Text Box 6">
              <a:extLst>
                <a:ext uri="{FF2B5EF4-FFF2-40B4-BE49-F238E27FC236}">
                  <a16:creationId xmlns:a16="http://schemas.microsoft.com/office/drawing/2014/main" id="{F9B1DF31-F88B-415E-BE0F-390B153F7C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5385" name="Picture 9">
              <a:extLst>
                <a:ext uri="{FF2B5EF4-FFF2-40B4-BE49-F238E27FC236}">
                  <a16:creationId xmlns:a16="http://schemas.microsoft.com/office/drawing/2014/main" id="{545B04CF-AE28-4B7F-A498-B3A9E832F8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>
            <a:extLst>
              <a:ext uri="{FF2B5EF4-FFF2-40B4-BE49-F238E27FC236}">
                <a16:creationId xmlns:a16="http://schemas.microsoft.com/office/drawing/2014/main" id="{EA7E0B14-F116-4063-8129-A491020EC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487427" name="Text Box 3">
            <a:extLst>
              <a:ext uri="{FF2B5EF4-FFF2-40B4-BE49-F238E27FC236}">
                <a16:creationId xmlns:a16="http://schemas.microsoft.com/office/drawing/2014/main" id="{762D0D91-0400-4BFE-B872-786AF633A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отрезок </a:t>
            </a:r>
            <a:r>
              <a:rPr lang="en-US" altLang="ru-RU" sz="3200" i="1" dirty="0"/>
              <a:t>A’B’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отрезку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87432" name="Picture 8">
            <a:extLst>
              <a:ext uri="{FF2B5EF4-FFF2-40B4-BE49-F238E27FC236}">
                <a16:creationId xmlns:a16="http://schemas.microsoft.com/office/drawing/2014/main" id="{F4605CCD-2406-403F-BE84-CEE7FA3AF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7435" name="Group 11">
            <a:extLst>
              <a:ext uri="{FF2B5EF4-FFF2-40B4-BE49-F238E27FC236}">
                <a16:creationId xmlns:a16="http://schemas.microsoft.com/office/drawing/2014/main" id="{3A7400E4-19A4-4E9E-BFFE-292E671C9570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438400"/>
            <a:ext cx="4764088" cy="3170238"/>
            <a:chOff x="720" y="1536"/>
            <a:chExt cx="3001" cy="1997"/>
          </a:xfrm>
        </p:grpSpPr>
        <p:sp>
          <p:nvSpPr>
            <p:cNvPr id="487430" name="Text Box 6">
              <a:extLst>
                <a:ext uri="{FF2B5EF4-FFF2-40B4-BE49-F238E27FC236}">
                  <a16:creationId xmlns:a16="http://schemas.microsoft.com/office/drawing/2014/main" id="{2DEE1823-EF55-4DC4-AF01-B64F1D601F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7434" name="Picture 10">
              <a:extLst>
                <a:ext uri="{FF2B5EF4-FFF2-40B4-BE49-F238E27FC236}">
                  <a16:creationId xmlns:a16="http://schemas.microsoft.com/office/drawing/2014/main" id="{116A90CB-C8AC-4060-8A26-29B2288BB1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>
            <a:extLst>
              <a:ext uri="{FF2B5EF4-FFF2-40B4-BE49-F238E27FC236}">
                <a16:creationId xmlns:a16="http://schemas.microsoft.com/office/drawing/2014/main" id="{DCE3C0DC-0A1D-4DA9-AD73-9342CFC51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489475" name="Text Box 3">
            <a:extLst>
              <a:ext uri="{FF2B5EF4-FFF2-40B4-BE49-F238E27FC236}">
                <a16:creationId xmlns:a16="http://schemas.microsoft.com/office/drawing/2014/main" id="{75479B97-8EBD-4A44-BD50-3D32F5F00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отрезок </a:t>
            </a:r>
            <a:r>
              <a:rPr lang="en-US" altLang="ru-RU" sz="3200" i="1" dirty="0"/>
              <a:t>A’B’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отрезку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89481" name="Picture 9">
            <a:extLst>
              <a:ext uri="{FF2B5EF4-FFF2-40B4-BE49-F238E27FC236}">
                <a16:creationId xmlns:a16="http://schemas.microsoft.com/office/drawing/2014/main" id="{4342EF04-E71F-4B0F-B730-992DE39B8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9483" name="Group 11">
            <a:extLst>
              <a:ext uri="{FF2B5EF4-FFF2-40B4-BE49-F238E27FC236}">
                <a16:creationId xmlns:a16="http://schemas.microsoft.com/office/drawing/2014/main" id="{615F29AE-3629-412B-8260-B48D278C2DFE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438400"/>
            <a:ext cx="4687888" cy="3170238"/>
            <a:chOff x="720" y="1536"/>
            <a:chExt cx="2953" cy="1997"/>
          </a:xfrm>
        </p:grpSpPr>
        <p:sp>
          <p:nvSpPr>
            <p:cNvPr id="489478" name="Text Box 6">
              <a:extLst>
                <a:ext uri="{FF2B5EF4-FFF2-40B4-BE49-F238E27FC236}">
                  <a16:creationId xmlns:a16="http://schemas.microsoft.com/office/drawing/2014/main" id="{119F689A-ACCB-4AAF-9A77-49DCC3315F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9482" name="Picture 10">
              <a:extLst>
                <a:ext uri="{FF2B5EF4-FFF2-40B4-BE49-F238E27FC236}">
                  <a16:creationId xmlns:a16="http://schemas.microsoft.com/office/drawing/2014/main" id="{12B61749-B95F-4E70-A320-CBC4926789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>
            <a:extLst>
              <a:ext uri="{FF2B5EF4-FFF2-40B4-BE49-F238E27FC236}">
                <a16:creationId xmlns:a16="http://schemas.microsoft.com/office/drawing/2014/main" id="{E5C07864-7315-4A73-B6B7-0317FCEC2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491523" name="Text Box 3">
            <a:extLst>
              <a:ext uri="{FF2B5EF4-FFF2-40B4-BE49-F238E27FC236}">
                <a16:creationId xmlns:a16="http://schemas.microsoft.com/office/drawing/2014/main" id="{80133DC1-0617-4DAA-AAB0-6041C6856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отрезок </a:t>
            </a:r>
            <a:r>
              <a:rPr lang="en-US" altLang="ru-RU" sz="3200" i="1" dirty="0"/>
              <a:t>A’B’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отрезку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91528" name="Picture 8">
            <a:extLst>
              <a:ext uri="{FF2B5EF4-FFF2-40B4-BE49-F238E27FC236}">
                <a16:creationId xmlns:a16="http://schemas.microsoft.com/office/drawing/2014/main" id="{D54F7251-C877-464F-AB09-EA84B8DC8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1530" name="Group 10">
            <a:extLst>
              <a:ext uri="{FF2B5EF4-FFF2-40B4-BE49-F238E27FC236}">
                <a16:creationId xmlns:a16="http://schemas.microsoft.com/office/drawing/2014/main" id="{51583613-F0CD-4C59-84CF-42467C907783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362200"/>
            <a:ext cx="4916488" cy="3246438"/>
            <a:chOff x="720" y="1488"/>
            <a:chExt cx="3097" cy="2045"/>
          </a:xfrm>
        </p:grpSpPr>
        <p:sp>
          <p:nvSpPr>
            <p:cNvPr id="491526" name="Text Box 6">
              <a:extLst>
                <a:ext uri="{FF2B5EF4-FFF2-40B4-BE49-F238E27FC236}">
                  <a16:creationId xmlns:a16="http://schemas.microsoft.com/office/drawing/2014/main" id="{45656F85-83B4-48B2-9C9E-0114D41EC2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1529" name="Picture 9">
              <a:extLst>
                <a:ext uri="{FF2B5EF4-FFF2-40B4-BE49-F238E27FC236}">
                  <a16:creationId xmlns:a16="http://schemas.microsoft.com/office/drawing/2014/main" id="{F246DC74-0A86-45EA-80AD-E4C9C09A75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488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>
            <a:extLst>
              <a:ext uri="{FF2B5EF4-FFF2-40B4-BE49-F238E27FC236}">
                <a16:creationId xmlns:a16="http://schemas.microsoft.com/office/drawing/2014/main" id="{3DC9C197-7C01-4A59-B9DA-6816E604C5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503811" name="Text Box 3">
            <a:extLst>
              <a:ext uri="{FF2B5EF4-FFF2-40B4-BE49-F238E27FC236}">
                <a16:creationId xmlns:a16="http://schemas.microsoft.com/office/drawing/2014/main" id="{A137C64C-08D3-4C99-BF25-2E781A308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Отрезки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CD </a:t>
            </a:r>
            <a:r>
              <a:rPr lang="ru-RU" altLang="ru-RU" sz="3200" dirty="0">
                <a:cs typeface="Times New Roman" panose="02020603050405020304" pitchFamily="18" charset="0"/>
              </a:rPr>
              <a:t>являются центрально-симметричными. Укажите центр симметрии.</a:t>
            </a:r>
            <a:r>
              <a:rPr lang="ru-RU" altLang="ru-RU" sz="3200" dirty="0"/>
              <a:t> </a:t>
            </a:r>
          </a:p>
        </p:txBody>
      </p:sp>
      <p:pic>
        <p:nvPicPr>
          <p:cNvPr id="503818" name="Picture 10">
            <a:extLst>
              <a:ext uri="{FF2B5EF4-FFF2-40B4-BE49-F238E27FC236}">
                <a16:creationId xmlns:a16="http://schemas.microsoft.com/office/drawing/2014/main" id="{4108A997-8856-40BC-B8B6-8F793BC01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743200"/>
            <a:ext cx="28003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3820" name="Group 12">
            <a:extLst>
              <a:ext uri="{FF2B5EF4-FFF2-40B4-BE49-F238E27FC236}">
                <a16:creationId xmlns:a16="http://schemas.microsoft.com/office/drawing/2014/main" id="{EFC9D5F1-BF4A-4348-AD28-14B26FE51693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743200"/>
            <a:ext cx="5467350" cy="2762250"/>
            <a:chOff x="336" y="1728"/>
            <a:chExt cx="3444" cy="1740"/>
          </a:xfrm>
        </p:grpSpPr>
        <p:sp>
          <p:nvSpPr>
            <p:cNvPr id="503814" name="Text Box 6">
              <a:extLst>
                <a:ext uri="{FF2B5EF4-FFF2-40B4-BE49-F238E27FC236}">
                  <a16:creationId xmlns:a16="http://schemas.microsoft.com/office/drawing/2014/main" id="{FBA7A2DA-89AE-42BE-9BD5-CB4EA3CE08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72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03819" name="Picture 11">
              <a:extLst>
                <a:ext uri="{FF2B5EF4-FFF2-40B4-BE49-F238E27FC236}">
                  <a16:creationId xmlns:a16="http://schemas.microsoft.com/office/drawing/2014/main" id="{1368CF71-7E64-4AB5-8148-4ED0C1549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728"/>
              <a:ext cx="1764" cy="1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9973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E7EF6974-ECAE-497A-A949-F6E38E71A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514051" name="Text Box 3">
            <a:extLst>
              <a:ext uri="{FF2B5EF4-FFF2-40B4-BE49-F238E27FC236}">
                <a16:creationId xmlns:a16="http://schemas.microsoft.com/office/drawing/2014/main" id="{48372BED-46BB-4A69-8732-ECB5E4FB5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Изобразите прямую, симметричную данной прямой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относительно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  <a:endParaRPr lang="en-US" altLang="ru-RU" sz="3200" dirty="0"/>
          </a:p>
        </p:txBody>
      </p:sp>
      <p:pic>
        <p:nvPicPr>
          <p:cNvPr id="514056" name="Picture 8">
            <a:extLst>
              <a:ext uri="{FF2B5EF4-FFF2-40B4-BE49-F238E27FC236}">
                <a16:creationId xmlns:a16="http://schemas.microsoft.com/office/drawing/2014/main" id="{4479ABE6-6A9E-4832-81AB-D09633227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4058" name="Group 10">
            <a:extLst>
              <a:ext uri="{FF2B5EF4-FFF2-40B4-BE49-F238E27FC236}">
                <a16:creationId xmlns:a16="http://schemas.microsoft.com/office/drawing/2014/main" id="{9ADA7E45-E6CA-47F7-A3E4-41F40B727EE5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438400"/>
            <a:ext cx="5029200" cy="3170238"/>
            <a:chOff x="720" y="1536"/>
            <a:chExt cx="3168" cy="1997"/>
          </a:xfrm>
        </p:grpSpPr>
        <p:sp>
          <p:nvSpPr>
            <p:cNvPr id="514054" name="Text Box 6">
              <a:extLst>
                <a:ext uri="{FF2B5EF4-FFF2-40B4-BE49-F238E27FC236}">
                  <a16:creationId xmlns:a16="http://schemas.microsoft.com/office/drawing/2014/main" id="{46D10A71-6A41-4A9D-91EC-831872A61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14057" name="Picture 9">
              <a:extLst>
                <a:ext uri="{FF2B5EF4-FFF2-40B4-BE49-F238E27FC236}">
                  <a16:creationId xmlns:a16="http://schemas.microsoft.com/office/drawing/2014/main" id="{9A6BA52A-FF72-4282-91E0-768676C992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36"/>
              <a:ext cx="1968" cy="1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>
            <a:extLst>
              <a:ext uri="{FF2B5EF4-FFF2-40B4-BE49-F238E27FC236}">
                <a16:creationId xmlns:a16="http://schemas.microsoft.com/office/drawing/2014/main" id="{33AE3001-38FC-4DF7-A926-5AFDC7884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516099" name="Text Box 3">
            <a:extLst>
              <a:ext uri="{FF2B5EF4-FFF2-40B4-BE49-F238E27FC236}">
                <a16:creationId xmlns:a16="http://schemas.microsoft.com/office/drawing/2014/main" id="{28110753-F588-47BC-995A-51625992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Изобразите прямую, симметричную данной прямой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относительно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  <a:endParaRPr lang="en-US" altLang="ru-RU" sz="3200" dirty="0"/>
          </a:p>
        </p:txBody>
      </p:sp>
      <p:pic>
        <p:nvPicPr>
          <p:cNvPr id="516104" name="Picture 8">
            <a:extLst>
              <a:ext uri="{FF2B5EF4-FFF2-40B4-BE49-F238E27FC236}">
                <a16:creationId xmlns:a16="http://schemas.microsoft.com/office/drawing/2014/main" id="{0F97F345-7A36-4D1C-8175-B05B243DF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2789238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6106" name="Group 10">
            <a:extLst>
              <a:ext uri="{FF2B5EF4-FFF2-40B4-BE49-F238E27FC236}">
                <a16:creationId xmlns:a16="http://schemas.microsoft.com/office/drawing/2014/main" id="{30985749-778F-4346-8471-04A07815621B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362200"/>
            <a:ext cx="4800600" cy="3246438"/>
            <a:chOff x="720" y="1488"/>
            <a:chExt cx="3024" cy="2045"/>
          </a:xfrm>
        </p:grpSpPr>
        <p:sp>
          <p:nvSpPr>
            <p:cNvPr id="516102" name="Text Box 6">
              <a:extLst>
                <a:ext uri="{FF2B5EF4-FFF2-40B4-BE49-F238E27FC236}">
                  <a16:creationId xmlns:a16="http://schemas.microsoft.com/office/drawing/2014/main" id="{A4B91283-490E-4D44-B29B-1F9991ABA3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16105" name="Picture 9">
              <a:extLst>
                <a:ext uri="{FF2B5EF4-FFF2-40B4-BE49-F238E27FC236}">
                  <a16:creationId xmlns:a16="http://schemas.microsoft.com/office/drawing/2014/main" id="{6581B392-6EBA-402D-A8FE-DF31A4473D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488"/>
              <a:ext cx="1776" cy="17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>
            <a:extLst>
              <a:ext uri="{FF2B5EF4-FFF2-40B4-BE49-F238E27FC236}">
                <a16:creationId xmlns:a16="http://schemas.microsoft.com/office/drawing/2014/main" id="{F949D758-93CB-48C3-8968-6764B6D9B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493571" name="Text Box 3">
            <a:extLst>
              <a:ext uri="{FF2B5EF4-FFF2-40B4-BE49-F238E27FC236}">
                <a16:creationId xmlns:a16="http://schemas.microsoft.com/office/drawing/2014/main" id="{62EC252A-64B1-4F99-840C-373E7B368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A’B’</a:t>
            </a:r>
            <a:r>
              <a:rPr lang="ru-RU" altLang="ru-RU" sz="3200" i="1" dirty="0"/>
              <a:t>С</a:t>
            </a:r>
            <a:r>
              <a:rPr lang="en-US" altLang="ru-RU" sz="3200" i="1" dirty="0"/>
              <a:t>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93576" name="Picture 8">
            <a:extLst>
              <a:ext uri="{FF2B5EF4-FFF2-40B4-BE49-F238E27FC236}">
                <a16:creationId xmlns:a16="http://schemas.microsoft.com/office/drawing/2014/main" id="{BF2AC8D3-8328-4721-B501-6FE04437F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3578" name="Group 10">
            <a:extLst>
              <a:ext uri="{FF2B5EF4-FFF2-40B4-BE49-F238E27FC236}">
                <a16:creationId xmlns:a16="http://schemas.microsoft.com/office/drawing/2014/main" id="{86A03EAE-D86D-492C-A11C-60E5B0E072D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514600"/>
            <a:ext cx="4992688" cy="3094038"/>
            <a:chOff x="720" y="1584"/>
            <a:chExt cx="3145" cy="1949"/>
          </a:xfrm>
        </p:grpSpPr>
        <p:sp>
          <p:nvSpPr>
            <p:cNvPr id="493574" name="Text Box 6">
              <a:extLst>
                <a:ext uri="{FF2B5EF4-FFF2-40B4-BE49-F238E27FC236}">
                  <a16:creationId xmlns:a16="http://schemas.microsoft.com/office/drawing/2014/main" id="{70ADE161-9A27-4582-BC25-1BE5CEF09E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3577" name="Picture 9">
              <a:extLst>
                <a:ext uri="{FF2B5EF4-FFF2-40B4-BE49-F238E27FC236}">
                  <a16:creationId xmlns:a16="http://schemas.microsoft.com/office/drawing/2014/main" id="{4DC7252A-4851-420E-93BB-60210C176C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84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16F0B6EC-16A3-4EAC-A412-F0E5AF2F6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495619" name="Text Box 3">
            <a:extLst>
              <a:ext uri="{FF2B5EF4-FFF2-40B4-BE49-F238E27FC236}">
                <a16:creationId xmlns:a16="http://schemas.microsoft.com/office/drawing/2014/main" id="{4D385485-D94D-4505-B17F-B0D93DF22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A’B’</a:t>
            </a:r>
            <a:r>
              <a:rPr lang="ru-RU" altLang="ru-RU" sz="3200" i="1" dirty="0"/>
              <a:t>С</a:t>
            </a:r>
            <a:r>
              <a:rPr lang="en-US" altLang="ru-RU" sz="3200" i="1" dirty="0"/>
              <a:t>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95624" name="Picture 8">
            <a:extLst>
              <a:ext uri="{FF2B5EF4-FFF2-40B4-BE49-F238E27FC236}">
                <a16:creationId xmlns:a16="http://schemas.microsoft.com/office/drawing/2014/main" id="{6C300DF2-9606-4F6C-A80E-D527FEC5E6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14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5626" name="Group 10">
            <a:extLst>
              <a:ext uri="{FF2B5EF4-FFF2-40B4-BE49-F238E27FC236}">
                <a16:creationId xmlns:a16="http://schemas.microsoft.com/office/drawing/2014/main" id="{DC380FB9-54AF-43E6-966A-9A613116BAF0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514600"/>
            <a:ext cx="4916488" cy="3094038"/>
            <a:chOff x="720" y="1584"/>
            <a:chExt cx="3097" cy="1949"/>
          </a:xfrm>
        </p:grpSpPr>
        <p:sp>
          <p:nvSpPr>
            <p:cNvPr id="495622" name="Text Box 6">
              <a:extLst>
                <a:ext uri="{FF2B5EF4-FFF2-40B4-BE49-F238E27FC236}">
                  <a16:creationId xmlns:a16="http://schemas.microsoft.com/office/drawing/2014/main" id="{90264B1B-0608-46C3-8026-DB5BDE09B2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5625" name="Picture 9">
              <a:extLst>
                <a:ext uri="{FF2B5EF4-FFF2-40B4-BE49-F238E27FC236}">
                  <a16:creationId xmlns:a16="http://schemas.microsoft.com/office/drawing/2014/main" id="{E7D7DD28-EDC3-4246-B1AC-5A3594D672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584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>
            <a:extLst>
              <a:ext uri="{FF2B5EF4-FFF2-40B4-BE49-F238E27FC236}">
                <a16:creationId xmlns:a16="http://schemas.microsoft.com/office/drawing/2014/main" id="{89140B3E-C378-46B7-A499-57D77E3A1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497667" name="Text Box 3">
            <a:extLst>
              <a:ext uri="{FF2B5EF4-FFF2-40B4-BE49-F238E27FC236}">
                <a16:creationId xmlns:a16="http://schemas.microsoft.com/office/drawing/2014/main" id="{CC70CF81-CBA5-4F71-944B-DC2DD5F09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A’B’</a:t>
            </a:r>
            <a:r>
              <a:rPr lang="ru-RU" altLang="ru-RU" sz="3200" i="1" dirty="0"/>
              <a:t>С</a:t>
            </a:r>
            <a:r>
              <a:rPr lang="en-US" altLang="ru-RU" sz="3200" i="1" dirty="0"/>
              <a:t>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97672" name="Picture 8">
            <a:extLst>
              <a:ext uri="{FF2B5EF4-FFF2-40B4-BE49-F238E27FC236}">
                <a16:creationId xmlns:a16="http://schemas.microsoft.com/office/drawing/2014/main" id="{607653A2-656D-4F88-BC7A-3F69F29EF1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908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7674" name="Group 10">
            <a:extLst>
              <a:ext uri="{FF2B5EF4-FFF2-40B4-BE49-F238E27FC236}">
                <a16:creationId xmlns:a16="http://schemas.microsoft.com/office/drawing/2014/main" id="{4FA6FA2F-7F64-4B52-B518-0B260B3C6D42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590800"/>
            <a:ext cx="4992688" cy="3048000"/>
            <a:chOff x="720" y="1632"/>
            <a:chExt cx="3145" cy="1920"/>
          </a:xfrm>
        </p:grpSpPr>
        <p:sp>
          <p:nvSpPr>
            <p:cNvPr id="497670" name="Text Box 6">
              <a:extLst>
                <a:ext uri="{FF2B5EF4-FFF2-40B4-BE49-F238E27FC236}">
                  <a16:creationId xmlns:a16="http://schemas.microsoft.com/office/drawing/2014/main" id="{66D53A65-17EA-454E-B48C-CDC163BB70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7673" name="Picture 9">
              <a:extLst>
                <a:ext uri="{FF2B5EF4-FFF2-40B4-BE49-F238E27FC236}">
                  <a16:creationId xmlns:a16="http://schemas.microsoft.com/office/drawing/2014/main" id="{872D5584-926E-4CD7-9B77-4B5BC0C36F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632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9" name="Text Box 1027">
            <a:extLst>
              <a:ext uri="{FF2B5EF4-FFF2-40B4-BE49-F238E27FC236}">
                <a16:creationId xmlns:a16="http://schemas.microsoft.com/office/drawing/2014/main" id="{C1EB0ACA-5112-47F5-9F3E-07070E35D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5344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Две фигуры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центрально-симметричными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относительно центра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если каждой точке одной фигуры соответствует симметричная точка другой фигуры. Фигура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называется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центрально-симметричной </a:t>
            </a:r>
            <a:r>
              <a:rPr lang="ru-RU" altLang="ru-RU" sz="2800" dirty="0">
                <a:cs typeface="Times New Roman" panose="02020603050405020304" pitchFamily="18" charset="0"/>
              </a:rPr>
              <a:t>относительно центра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если она симметрична сама себе.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A1F78CF-35D4-4133-93A8-B04BC6929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429000"/>
            <a:ext cx="7812360" cy="2152574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54F2FB4-14AC-400C-95EC-B774DA7E1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520195" name="Text Box 3">
            <a:extLst>
              <a:ext uri="{FF2B5EF4-FFF2-40B4-BE49-F238E27FC236}">
                <a16:creationId xmlns:a16="http://schemas.microsoft.com/office/drawing/2014/main" id="{8C5D9EB1-AA30-49A1-BED5-12F0B5BCC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Треугольники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DEF </a:t>
            </a:r>
            <a:r>
              <a:rPr lang="ru-RU" altLang="ru-RU" sz="3200" dirty="0">
                <a:cs typeface="Times New Roman" panose="02020603050405020304" pitchFamily="18" charset="0"/>
              </a:rPr>
              <a:t>являются центрально-симметричными. Укажите центр симметрии.</a:t>
            </a:r>
            <a:r>
              <a:rPr lang="ru-RU" altLang="ru-RU" sz="3200" dirty="0"/>
              <a:t> </a:t>
            </a:r>
          </a:p>
        </p:txBody>
      </p:sp>
      <p:pic>
        <p:nvPicPr>
          <p:cNvPr id="520200" name="Picture 8">
            <a:extLst>
              <a:ext uri="{FF2B5EF4-FFF2-40B4-BE49-F238E27FC236}">
                <a16:creationId xmlns:a16="http://schemas.microsoft.com/office/drawing/2014/main" id="{D18AB340-8006-489B-93B7-13829D3D3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28844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0202" name="Group 10">
            <a:extLst>
              <a:ext uri="{FF2B5EF4-FFF2-40B4-BE49-F238E27FC236}">
                <a16:creationId xmlns:a16="http://schemas.microsoft.com/office/drawing/2014/main" id="{EEA521CD-7155-421D-9440-8A31258752E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514600"/>
            <a:ext cx="5399088" cy="3048000"/>
            <a:chOff x="336" y="1584"/>
            <a:chExt cx="3401" cy="1920"/>
          </a:xfrm>
        </p:grpSpPr>
        <p:sp>
          <p:nvSpPr>
            <p:cNvPr id="520198" name="Text Box 6">
              <a:extLst>
                <a:ext uri="{FF2B5EF4-FFF2-40B4-BE49-F238E27FC236}">
                  <a16:creationId xmlns:a16="http://schemas.microsoft.com/office/drawing/2014/main" id="{EF82BA07-1892-4402-8012-55E6673FF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72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0201" name="Picture 9">
              <a:extLst>
                <a:ext uri="{FF2B5EF4-FFF2-40B4-BE49-F238E27FC236}">
                  <a16:creationId xmlns:a16="http://schemas.microsoft.com/office/drawing/2014/main" id="{C0F9FC13-7CBE-4C33-AD98-6054932736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84"/>
              <a:ext cx="1817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8659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6F68A5E5-1FEE-4877-B025-81F46F5A14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25</a:t>
            </a:r>
          </a:p>
        </p:txBody>
      </p:sp>
      <p:sp>
        <p:nvSpPr>
          <p:cNvPr id="499715" name="Text Box 3">
            <a:extLst>
              <a:ext uri="{FF2B5EF4-FFF2-40B4-BE49-F238E27FC236}">
                <a16:creationId xmlns:a16="http://schemas.microsoft.com/office/drawing/2014/main" id="{21E21944-1AFB-48DF-A3DE-A670A5640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четырёхугольник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четырёхугольнику </a:t>
            </a:r>
            <a:r>
              <a:rPr lang="en-US" altLang="ru-RU" sz="3200" i="1" dirty="0"/>
              <a:t>ABCD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99721" name="Picture 9">
            <a:extLst>
              <a:ext uri="{FF2B5EF4-FFF2-40B4-BE49-F238E27FC236}">
                <a16:creationId xmlns:a16="http://schemas.microsoft.com/office/drawing/2014/main" id="{8B876655-118D-450F-8996-D86C9B05B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743200"/>
            <a:ext cx="3259138" cy="321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9723" name="Group 11">
            <a:extLst>
              <a:ext uri="{FF2B5EF4-FFF2-40B4-BE49-F238E27FC236}">
                <a16:creationId xmlns:a16="http://schemas.microsoft.com/office/drawing/2014/main" id="{8A61F9E5-17BF-4819-9692-50CBB2C68C37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743200"/>
            <a:ext cx="5087938" cy="3216275"/>
            <a:chOff x="720" y="1728"/>
            <a:chExt cx="3205" cy="2026"/>
          </a:xfrm>
        </p:grpSpPr>
        <p:sp>
          <p:nvSpPr>
            <p:cNvPr id="499718" name="Text Box 6">
              <a:extLst>
                <a:ext uri="{FF2B5EF4-FFF2-40B4-BE49-F238E27FC236}">
                  <a16:creationId xmlns:a16="http://schemas.microsoft.com/office/drawing/2014/main" id="{46B9934C-F79E-4C2A-ADC1-E34BFD6F37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360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9722" name="Picture 10">
              <a:extLst>
                <a:ext uri="{FF2B5EF4-FFF2-40B4-BE49-F238E27FC236}">
                  <a16:creationId xmlns:a16="http://schemas.microsoft.com/office/drawing/2014/main" id="{09F50765-F812-4E2D-9089-092B1F9A9B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728"/>
              <a:ext cx="2053" cy="20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CC7B2D38-77DF-4AC7-BE54-A7B7104E6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26</a:t>
            </a:r>
          </a:p>
        </p:txBody>
      </p:sp>
      <p:sp>
        <p:nvSpPr>
          <p:cNvPr id="509955" name="Text Box 3">
            <a:extLst>
              <a:ext uri="{FF2B5EF4-FFF2-40B4-BE49-F238E27FC236}">
                <a16:creationId xmlns:a16="http://schemas.microsoft.com/office/drawing/2014/main" id="{BE91AE16-3A67-405A-B1D5-0F27FC02C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четырёхугольник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четырёхугольнику </a:t>
            </a:r>
            <a:r>
              <a:rPr lang="en-US" altLang="ru-RU" sz="3200" i="1" dirty="0"/>
              <a:t>ABCD</a:t>
            </a:r>
            <a:r>
              <a:rPr lang="ru-RU" altLang="ru-RU" sz="3200" dirty="0"/>
              <a:t>, относительно точки </a:t>
            </a:r>
            <a:r>
              <a:rPr lang="en-US" altLang="ru-RU" sz="3200" i="1" dirty="0"/>
              <a:t>O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509960" name="Picture 8">
            <a:extLst>
              <a:ext uri="{FF2B5EF4-FFF2-40B4-BE49-F238E27FC236}">
                <a16:creationId xmlns:a16="http://schemas.microsoft.com/office/drawing/2014/main" id="{81BFEC72-9751-48FC-B954-832EE4139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9962" name="Group 10">
            <a:extLst>
              <a:ext uri="{FF2B5EF4-FFF2-40B4-BE49-F238E27FC236}">
                <a16:creationId xmlns:a16="http://schemas.microsoft.com/office/drawing/2014/main" id="{2E490B8B-E65E-4EE2-8E41-11C84A6774B9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438400"/>
            <a:ext cx="5029200" cy="3475038"/>
            <a:chOff x="720" y="1536"/>
            <a:chExt cx="3168" cy="2189"/>
          </a:xfrm>
        </p:grpSpPr>
        <p:sp>
          <p:nvSpPr>
            <p:cNvPr id="509958" name="Text Box 6">
              <a:extLst>
                <a:ext uri="{FF2B5EF4-FFF2-40B4-BE49-F238E27FC236}">
                  <a16:creationId xmlns:a16="http://schemas.microsoft.com/office/drawing/2014/main" id="{A151AF5A-9D2F-4DF7-9924-DC2457140B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360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09961" name="Picture 9">
              <a:extLst>
                <a:ext uri="{FF2B5EF4-FFF2-40B4-BE49-F238E27FC236}">
                  <a16:creationId xmlns:a16="http://schemas.microsoft.com/office/drawing/2014/main" id="{B93B3248-3C56-4253-B70A-8EED3942B8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36"/>
              <a:ext cx="1968" cy="1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>
            <a:extLst>
              <a:ext uri="{FF2B5EF4-FFF2-40B4-BE49-F238E27FC236}">
                <a16:creationId xmlns:a16="http://schemas.microsoft.com/office/drawing/2014/main" id="{64E30F7F-500D-44F3-A842-80A2EB17D4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27</a:t>
            </a:r>
          </a:p>
        </p:txBody>
      </p:sp>
      <p:sp>
        <p:nvSpPr>
          <p:cNvPr id="518147" name="Text Box 3">
            <a:extLst>
              <a:ext uri="{FF2B5EF4-FFF2-40B4-BE49-F238E27FC236}">
                <a16:creationId xmlns:a16="http://schemas.microsoft.com/office/drawing/2014/main" id="{30FED2EC-8A57-461E-869E-262DD1577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Имеет ли четырёхугольник, изображённый на рисунке, центр симметрии? Если да, укажите его.</a:t>
            </a:r>
            <a:r>
              <a:rPr lang="ru-RU" altLang="ru-RU" sz="3200" dirty="0"/>
              <a:t> </a:t>
            </a:r>
          </a:p>
        </p:txBody>
      </p:sp>
      <p:pic>
        <p:nvPicPr>
          <p:cNvPr id="518152" name="Picture 8">
            <a:extLst>
              <a:ext uri="{FF2B5EF4-FFF2-40B4-BE49-F238E27FC236}">
                <a16:creationId xmlns:a16="http://schemas.microsoft.com/office/drawing/2014/main" id="{BA2B831A-1FA8-4AFF-836B-68474434E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19400"/>
            <a:ext cx="2841625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8154" name="Group 10">
            <a:extLst>
              <a:ext uri="{FF2B5EF4-FFF2-40B4-BE49-F238E27FC236}">
                <a16:creationId xmlns:a16="http://schemas.microsoft.com/office/drawing/2014/main" id="{F01A5CD5-A2B1-4D94-8D05-08C942669CE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19400"/>
            <a:ext cx="8001000" cy="2865438"/>
            <a:chOff x="336" y="1776"/>
            <a:chExt cx="5040" cy="1805"/>
          </a:xfrm>
        </p:grpSpPr>
        <p:sp>
          <p:nvSpPr>
            <p:cNvPr id="518150" name="Text Box 6">
              <a:extLst>
                <a:ext uri="{FF2B5EF4-FFF2-40B4-BE49-F238E27FC236}">
                  <a16:creationId xmlns:a16="http://schemas.microsoft.com/office/drawing/2014/main" id="{829E75BE-3D69-4CBE-8547-C18DB600B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18153" name="Picture 9">
              <a:extLst>
                <a:ext uri="{FF2B5EF4-FFF2-40B4-BE49-F238E27FC236}">
                  <a16:creationId xmlns:a16="http://schemas.microsoft.com/office/drawing/2014/main" id="{52227ABE-DE3A-4236-B906-CB41BC5958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5" y="1776"/>
              <a:ext cx="1790" cy="17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>
            <a:extLst>
              <a:ext uri="{FF2B5EF4-FFF2-40B4-BE49-F238E27FC236}">
                <a16:creationId xmlns:a16="http://schemas.microsoft.com/office/drawing/2014/main" id="{441B5B08-DA6B-4073-82BE-943633051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28</a:t>
            </a:r>
          </a:p>
        </p:txBody>
      </p:sp>
      <p:sp>
        <p:nvSpPr>
          <p:cNvPr id="524291" name="Text Box 3">
            <a:extLst>
              <a:ext uri="{FF2B5EF4-FFF2-40B4-BE49-F238E27FC236}">
                <a16:creationId xmlns:a16="http://schemas.microsoft.com/office/drawing/2014/main" id="{DD675EB9-A6E7-4503-AF12-F8FC1DCAE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Имеет ли четырёхугольник, изображённый на рисунке, центр симметрии? Если да, укажите его.</a:t>
            </a:r>
            <a:r>
              <a:rPr lang="ru-RU" altLang="ru-RU" sz="3200" dirty="0"/>
              <a:t> </a:t>
            </a:r>
          </a:p>
        </p:txBody>
      </p:sp>
      <p:pic>
        <p:nvPicPr>
          <p:cNvPr id="524296" name="Picture 8">
            <a:extLst>
              <a:ext uri="{FF2B5EF4-FFF2-40B4-BE49-F238E27FC236}">
                <a16:creationId xmlns:a16="http://schemas.microsoft.com/office/drawing/2014/main" id="{C4495EE8-4273-412C-B932-60B01E09E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3024188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4298" name="Group 10">
            <a:extLst>
              <a:ext uri="{FF2B5EF4-FFF2-40B4-BE49-F238E27FC236}">
                <a16:creationId xmlns:a16="http://schemas.microsoft.com/office/drawing/2014/main" id="{FA01AD10-48D8-43C8-A1DA-19C0BB2C874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514600"/>
            <a:ext cx="8001000" cy="3170238"/>
            <a:chOff x="336" y="1584"/>
            <a:chExt cx="5040" cy="1997"/>
          </a:xfrm>
        </p:grpSpPr>
        <p:sp>
          <p:nvSpPr>
            <p:cNvPr id="524294" name="Text Box 6">
              <a:extLst>
                <a:ext uri="{FF2B5EF4-FFF2-40B4-BE49-F238E27FC236}">
                  <a16:creationId xmlns:a16="http://schemas.microsoft.com/office/drawing/2014/main" id="{ACE3B35E-A472-4F1A-8E82-442540DCB2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24297" name="Picture 9">
              <a:extLst>
                <a:ext uri="{FF2B5EF4-FFF2-40B4-BE49-F238E27FC236}">
                  <a16:creationId xmlns:a16="http://schemas.microsoft.com/office/drawing/2014/main" id="{472F1E48-1CFB-48BE-8E2A-C41CC688F1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7" y="1584"/>
              <a:ext cx="1905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>
            <a:extLst>
              <a:ext uri="{FF2B5EF4-FFF2-40B4-BE49-F238E27FC236}">
                <a16:creationId xmlns:a16="http://schemas.microsoft.com/office/drawing/2014/main" id="{2454F503-7C7C-4878-90B7-7320DD486C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29</a:t>
            </a:r>
          </a:p>
        </p:txBody>
      </p:sp>
      <p:sp>
        <p:nvSpPr>
          <p:cNvPr id="522243" name="Text Box 3">
            <a:extLst>
              <a:ext uri="{FF2B5EF4-FFF2-40B4-BE49-F238E27FC236}">
                <a16:creationId xmlns:a16="http://schemas.microsoft.com/office/drawing/2014/main" id="{9A02C390-65E0-4BFB-B0CC-FD6C0DEFA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Имеет ли шестиугольник, изображённый на клетчатой бумаге, клетками которой являются квадраты, центр симметрии?</a:t>
            </a:r>
          </a:p>
        </p:txBody>
      </p:sp>
      <p:pic>
        <p:nvPicPr>
          <p:cNvPr id="522244" name="Picture 4">
            <a:extLst>
              <a:ext uri="{FF2B5EF4-FFF2-40B4-BE49-F238E27FC236}">
                <a16:creationId xmlns:a16="http://schemas.microsoft.com/office/drawing/2014/main" id="{14E39250-E05D-4E18-82F7-D7069E635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2245" name="Group 5">
            <a:extLst>
              <a:ext uri="{FF2B5EF4-FFF2-40B4-BE49-F238E27FC236}">
                <a16:creationId xmlns:a16="http://schemas.microsoft.com/office/drawing/2014/main" id="{693ABFF6-B26C-49D5-907D-7F4E10927ED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438400"/>
            <a:ext cx="8001000" cy="3856038"/>
            <a:chOff x="336" y="1536"/>
            <a:chExt cx="5040" cy="2429"/>
          </a:xfrm>
        </p:grpSpPr>
        <p:sp>
          <p:nvSpPr>
            <p:cNvPr id="522246" name="Text Box 6">
              <a:extLst>
                <a:ext uri="{FF2B5EF4-FFF2-40B4-BE49-F238E27FC236}">
                  <a16:creationId xmlns:a16="http://schemas.microsoft.com/office/drawing/2014/main" id="{51D4E896-7586-4DE1-A543-37C6FE9661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22247" name="Picture 7">
              <a:extLst>
                <a:ext uri="{FF2B5EF4-FFF2-40B4-BE49-F238E27FC236}">
                  <a16:creationId xmlns:a16="http://schemas.microsoft.com/office/drawing/2014/main" id="{CBE40EC8-7A0A-4BC5-9870-C4C64E2402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6711FBBC-20C3-4D97-8E43-B9FF8599B4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30</a:t>
            </a:r>
          </a:p>
        </p:txBody>
      </p:sp>
      <p:sp>
        <p:nvSpPr>
          <p:cNvPr id="505859" name="Text Box 3">
            <a:extLst>
              <a:ext uri="{FF2B5EF4-FFF2-40B4-BE49-F238E27FC236}">
                <a16:creationId xmlns:a16="http://schemas.microsoft.com/office/drawing/2014/main" id="{A2FEF93A-0EC0-43BB-88BB-2119575B2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Имеет ли восьмиугольник, изображённый на клетчатой бумаге, клетками которой являются квадраты, центр симметрии?</a:t>
            </a:r>
          </a:p>
        </p:txBody>
      </p:sp>
      <p:pic>
        <p:nvPicPr>
          <p:cNvPr id="505860" name="Picture 4">
            <a:extLst>
              <a:ext uri="{FF2B5EF4-FFF2-40B4-BE49-F238E27FC236}">
                <a16:creationId xmlns:a16="http://schemas.microsoft.com/office/drawing/2014/main" id="{E1E1C371-ECC2-4697-B020-E93EA0FD5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308768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5861" name="Group 5">
            <a:extLst>
              <a:ext uri="{FF2B5EF4-FFF2-40B4-BE49-F238E27FC236}">
                <a16:creationId xmlns:a16="http://schemas.microsoft.com/office/drawing/2014/main" id="{B1618FC3-F46B-4D48-8A5C-A816EA2F98B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514600"/>
            <a:ext cx="8001000" cy="3779838"/>
            <a:chOff x="336" y="1584"/>
            <a:chExt cx="5040" cy="2381"/>
          </a:xfrm>
        </p:grpSpPr>
        <p:sp>
          <p:nvSpPr>
            <p:cNvPr id="505862" name="Text Box 6">
              <a:extLst>
                <a:ext uri="{FF2B5EF4-FFF2-40B4-BE49-F238E27FC236}">
                  <a16:creationId xmlns:a16="http://schemas.microsoft.com/office/drawing/2014/main" id="{1AD64808-5E33-4D0D-9D6D-7D3A1166D3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05863" name="Picture 7">
              <a:extLst>
                <a:ext uri="{FF2B5EF4-FFF2-40B4-BE49-F238E27FC236}">
                  <a16:creationId xmlns:a16="http://schemas.microsoft.com/office/drawing/2014/main" id="{65CB694C-9237-4660-A014-8748E70AD2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" y="1584"/>
              <a:ext cx="1945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>
            <a:extLst>
              <a:ext uri="{FF2B5EF4-FFF2-40B4-BE49-F238E27FC236}">
                <a16:creationId xmlns:a16="http://schemas.microsoft.com/office/drawing/2014/main" id="{8B251844-4FAF-460C-B719-983F8DC45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31</a:t>
            </a:r>
          </a:p>
        </p:txBody>
      </p:sp>
      <p:sp>
        <p:nvSpPr>
          <p:cNvPr id="501763" name="Text Box 3">
            <a:extLst>
              <a:ext uri="{FF2B5EF4-FFF2-40B4-BE49-F238E27FC236}">
                <a16:creationId xmlns:a16="http://schemas.microsoft.com/office/drawing/2014/main" id="{7117917C-BA46-4CEB-B222-3BC414BE7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Изобразите треугольник</a:t>
            </a:r>
            <a:r>
              <a:rPr lang="en-US" altLang="ru-RU" sz="3200"/>
              <a:t>, </a:t>
            </a:r>
            <a:r>
              <a:rPr lang="ru-RU" altLang="ru-RU" sz="3200"/>
              <a:t>симметричный треугольнику </a:t>
            </a:r>
            <a:r>
              <a:rPr lang="en-US" altLang="ru-RU" sz="3200" i="1"/>
              <a:t>OAB</a:t>
            </a:r>
            <a:r>
              <a:rPr lang="ru-RU" altLang="ru-RU" sz="3200"/>
              <a:t>, относительно точки </a:t>
            </a:r>
            <a:r>
              <a:rPr lang="en-US" altLang="ru-RU" sz="3200" i="1"/>
              <a:t>O</a:t>
            </a:r>
            <a:r>
              <a:rPr lang="ru-RU" altLang="ru-RU" sz="3200"/>
              <a:t>.</a:t>
            </a:r>
            <a:endParaRPr lang="en-US" altLang="ru-RU" sz="3200"/>
          </a:p>
        </p:txBody>
      </p:sp>
      <p:pic>
        <p:nvPicPr>
          <p:cNvPr id="501772" name="Picture 12">
            <a:extLst>
              <a:ext uri="{FF2B5EF4-FFF2-40B4-BE49-F238E27FC236}">
                <a16:creationId xmlns:a16="http://schemas.microsoft.com/office/drawing/2014/main" id="{24861F00-5043-4DFF-8F00-7F0759EB2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05000"/>
            <a:ext cx="4156075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1774" name="Group 14">
            <a:extLst>
              <a:ext uri="{FF2B5EF4-FFF2-40B4-BE49-F238E27FC236}">
                <a16:creationId xmlns:a16="http://schemas.microsoft.com/office/drawing/2014/main" id="{A05482AC-3327-41C8-A15D-D1889C51866E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1905000"/>
            <a:ext cx="5527675" cy="3932238"/>
            <a:chOff x="720" y="1200"/>
            <a:chExt cx="3482" cy="2477"/>
          </a:xfrm>
        </p:grpSpPr>
        <p:sp>
          <p:nvSpPr>
            <p:cNvPr id="501766" name="Text Box 6">
              <a:extLst>
                <a:ext uri="{FF2B5EF4-FFF2-40B4-BE49-F238E27FC236}">
                  <a16:creationId xmlns:a16="http://schemas.microsoft.com/office/drawing/2014/main" id="{2AA967F5-49E3-4586-92EB-1CDDE0A8A7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312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01773" name="Picture 13">
              <a:extLst>
                <a:ext uri="{FF2B5EF4-FFF2-40B4-BE49-F238E27FC236}">
                  <a16:creationId xmlns:a16="http://schemas.microsoft.com/office/drawing/2014/main" id="{76C34A4D-2BDC-4FED-A37E-6DB637B50D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200"/>
              <a:ext cx="2618" cy="2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7A68873F-4994-41DE-A1CF-20155496C8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32</a:t>
            </a:r>
          </a:p>
        </p:txBody>
      </p:sp>
      <p:sp>
        <p:nvSpPr>
          <p:cNvPr id="507907" name="Text Box 3">
            <a:extLst>
              <a:ext uri="{FF2B5EF4-FFF2-40B4-BE49-F238E27FC236}">
                <a16:creationId xmlns:a16="http://schemas.microsoft.com/office/drawing/2014/main" id="{1E1847FF-0BE9-445F-891D-648582D59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Изобразите треугольник </a:t>
            </a:r>
            <a:r>
              <a:rPr lang="en-US" altLang="ru-RU" sz="3200" i="1"/>
              <a:t>A’B’</a:t>
            </a:r>
            <a:r>
              <a:rPr lang="ru-RU" altLang="ru-RU" sz="3200" i="1"/>
              <a:t>С</a:t>
            </a:r>
            <a:r>
              <a:rPr lang="en-US" altLang="ru-RU" sz="3200" i="1"/>
              <a:t>’</a:t>
            </a:r>
            <a:r>
              <a:rPr lang="en-US" altLang="ru-RU" sz="3200"/>
              <a:t>, </a:t>
            </a:r>
            <a:r>
              <a:rPr lang="ru-RU" altLang="ru-RU" sz="3200"/>
              <a:t>симметричный треугольнику </a:t>
            </a:r>
            <a:r>
              <a:rPr lang="en-US" altLang="ru-RU" sz="3200" i="1"/>
              <a:t>ABC</a:t>
            </a:r>
            <a:r>
              <a:rPr lang="ru-RU" altLang="ru-RU" sz="3200"/>
              <a:t>, относительно точки </a:t>
            </a:r>
            <a:r>
              <a:rPr lang="en-US" altLang="ru-RU" sz="3200" i="1"/>
              <a:t>O</a:t>
            </a:r>
            <a:r>
              <a:rPr lang="ru-RU" altLang="ru-RU" sz="3200"/>
              <a:t>.</a:t>
            </a:r>
            <a:endParaRPr lang="en-US" altLang="ru-RU" sz="3200"/>
          </a:p>
        </p:txBody>
      </p:sp>
      <p:pic>
        <p:nvPicPr>
          <p:cNvPr id="507908" name="Picture 4">
            <a:extLst>
              <a:ext uri="{FF2B5EF4-FFF2-40B4-BE49-F238E27FC236}">
                <a16:creationId xmlns:a16="http://schemas.microsoft.com/office/drawing/2014/main" id="{973FD374-D204-4811-AE01-6456F7702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33600"/>
            <a:ext cx="4156075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7909" name="Group 5">
            <a:extLst>
              <a:ext uri="{FF2B5EF4-FFF2-40B4-BE49-F238E27FC236}">
                <a16:creationId xmlns:a16="http://schemas.microsoft.com/office/drawing/2014/main" id="{92A52745-04F7-4ABF-8DA1-70E14E1CEC94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133600"/>
            <a:ext cx="5603875" cy="3849688"/>
            <a:chOff x="720" y="1344"/>
            <a:chExt cx="3530" cy="2425"/>
          </a:xfrm>
        </p:grpSpPr>
        <p:sp>
          <p:nvSpPr>
            <p:cNvPr id="507910" name="Text Box 6">
              <a:extLst>
                <a:ext uri="{FF2B5EF4-FFF2-40B4-BE49-F238E27FC236}">
                  <a16:creationId xmlns:a16="http://schemas.microsoft.com/office/drawing/2014/main" id="{FECE597E-FF20-4936-8EB1-25DCD5803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312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07911" name="Picture 7">
              <a:extLst>
                <a:ext uri="{FF2B5EF4-FFF2-40B4-BE49-F238E27FC236}">
                  <a16:creationId xmlns:a16="http://schemas.microsoft.com/office/drawing/2014/main" id="{9C72616E-EA37-4483-8F3D-138A255679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344"/>
              <a:ext cx="2618" cy="2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7A68873F-4994-41DE-A1CF-20155496C8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07907" name="Text Box 3">
            <a:extLst>
              <a:ext uri="{FF2B5EF4-FFF2-40B4-BE49-F238E27FC236}">
                <a16:creationId xmlns:a16="http://schemas.microsoft.com/office/drawing/2014/main" id="{1E1847FF-0BE9-445F-891D-648582D59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Правильный треугольник </a:t>
            </a:r>
            <a:r>
              <a:rPr lang="en-US" altLang="ru-RU" sz="2800" i="1" dirty="0"/>
              <a:t>AB</a:t>
            </a:r>
            <a:r>
              <a:rPr lang="ru-RU" altLang="ru-RU" sz="2800" i="1" dirty="0"/>
              <a:t>С</a:t>
            </a:r>
            <a:r>
              <a:rPr lang="en-US" altLang="ru-RU" sz="2800" dirty="0"/>
              <a:t> </a:t>
            </a:r>
            <a:r>
              <a:rPr lang="ru-RU" altLang="ru-RU" sz="2800" dirty="0"/>
              <a:t>симметрично отразили относительно центра </a:t>
            </a:r>
            <a:r>
              <a:rPr lang="en-US" altLang="ru-RU" sz="2800" i="1" dirty="0"/>
              <a:t>O </a:t>
            </a:r>
            <a:r>
              <a:rPr lang="ru-RU" altLang="ru-RU" sz="2800" dirty="0"/>
              <a:t>описанной окружности. Какой многоугольник является общей частью исходного треугольника и отражённого? Найдите его стороны, если стороны исходного </a:t>
            </a:r>
            <a:r>
              <a:rPr lang="ru-RU" altLang="ru-RU" sz="2800"/>
              <a:t>треугольника равны 1.</a:t>
            </a:r>
            <a:endParaRPr lang="en-US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ECA4C58-54A3-4373-AA1A-AF22CC2C2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2917925"/>
            <a:ext cx="2811706" cy="2455292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2C6A17F-445C-4AAF-9653-8B612FFA55DE}"/>
              </a:ext>
            </a:extLst>
          </p:cNvPr>
          <p:cNvGrpSpPr/>
          <p:nvPr/>
        </p:nvGrpSpPr>
        <p:grpSpPr>
          <a:xfrm>
            <a:off x="685800" y="2959756"/>
            <a:ext cx="8206680" cy="3683752"/>
            <a:chOff x="685800" y="2959756"/>
            <a:chExt cx="8206680" cy="36837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7910" name="Text Box 6">
                  <a:extLst>
                    <a:ext uri="{FF2B5EF4-FFF2-40B4-BE49-F238E27FC236}">
                      <a16:creationId xmlns:a16="http://schemas.microsoft.com/office/drawing/2014/main" id="{FECE597E-FF20-4936-8EB1-25DCD580358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85800" y="5853292"/>
                  <a:ext cx="8206680" cy="79021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3200" dirty="0">
                      <a:solidFill>
                        <a:srgbClr val="FF3300"/>
                      </a:solidFill>
                    </a:rPr>
                    <a:t>Ответ: </a:t>
                  </a:r>
                  <a:r>
                    <a:rPr lang="ru-RU" altLang="ru-RU" sz="3200" dirty="0"/>
                    <a:t>правильный шестиугольник,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altLang="ru-RU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altLang="ru-RU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altLang="ru-RU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altLang="ru-RU" sz="32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3200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07910" name="Text Box 6">
                  <a:extLst>
                    <a:ext uri="{FF2B5EF4-FFF2-40B4-BE49-F238E27FC236}">
                      <a16:creationId xmlns:a16="http://schemas.microsoft.com/office/drawing/2014/main" id="{FECE597E-FF20-4936-8EB1-25DCD58035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85800" y="5853292"/>
                  <a:ext cx="8206680" cy="790216"/>
                </a:xfrm>
                <a:prstGeom prst="rect">
                  <a:avLst/>
                </a:prstGeom>
                <a:blipFill>
                  <a:blip r:embed="rId4"/>
                  <a:stretch>
                    <a:fillRect l="-1932" b="-923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7AF0C5E6-1132-4F5F-85EF-274DA9CD6F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71433" y="2959756"/>
              <a:ext cx="2812735" cy="29711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786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9" name="Text Box 1027">
            <a:extLst>
              <a:ext uri="{FF2B5EF4-FFF2-40B4-BE49-F238E27FC236}">
                <a16:creationId xmlns:a16="http://schemas.microsoft.com/office/drawing/2014/main" id="{C1EB0ACA-5112-47F5-9F3E-07070E35D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Фигуру, центрально-симметричную данной, можно получить в программе </a:t>
            </a:r>
            <a:r>
              <a:rPr lang="en-US" altLang="ru-RU" sz="2800" dirty="0">
                <a:cs typeface="Times New Roman" panose="02020603050405020304" pitchFamily="18" charset="0"/>
              </a:rPr>
              <a:t>GeoGebra.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этого нужно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выбрать инструмент  «Отражение относительно точки», указать фигуру и центр симметрии. После этого на полотне появится фигура, симметричная указанной.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8179ACD-10AE-453F-898A-AD91B8CB6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438166"/>
            <a:ext cx="5760640" cy="434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279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7A68873F-4994-41DE-A1CF-20155496C8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2162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34*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007FEA0B-91BE-49D1-BE6C-5D0C730D0998}"/>
              </a:ext>
            </a:extLst>
          </p:cNvPr>
          <p:cNvGrpSpPr/>
          <p:nvPr/>
        </p:nvGrpSpPr>
        <p:grpSpPr>
          <a:xfrm>
            <a:off x="179511" y="1123495"/>
            <a:ext cx="8918502" cy="2135016"/>
            <a:chOff x="179511" y="1248380"/>
            <a:chExt cx="8918502" cy="2135016"/>
          </a:xfrm>
        </p:grpSpPr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010440DE-E8BE-4568-A6F9-6B40441DA9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9511" y="1248380"/>
              <a:ext cx="3850655" cy="2135016"/>
            </a:xfrm>
            <a:prstGeom prst="rect">
              <a:avLst/>
            </a:prstGeom>
          </p:spPr>
        </p:pic>
        <p:sp>
          <p:nvSpPr>
            <p:cNvPr id="11" name="Text Box 3">
              <a:extLst>
                <a:ext uri="{FF2B5EF4-FFF2-40B4-BE49-F238E27FC236}">
                  <a16:creationId xmlns:a16="http://schemas.microsoft.com/office/drawing/2014/main" id="{481FC7EE-ED8B-41CA-9B22-3E64D0F8B8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5936" y="1347076"/>
              <a:ext cx="5102077" cy="18158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ru-RU" altLang="ru-RU" sz="3200" dirty="0"/>
                <a:t>	</a:t>
              </a:r>
              <a:r>
                <a:rPr lang="ru-RU" altLang="ru-RU" sz="2000" dirty="0">
                  <a:solidFill>
                    <a:srgbClr val="FF3300"/>
                  </a:solidFill>
                </a:rPr>
                <a:t>Доказательство.</a:t>
              </a:r>
              <a:r>
                <a:rPr lang="ru-RU" altLang="ru-RU" sz="2000" dirty="0"/>
                <a:t> Докажем, что е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сли 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r>
                <a:rPr lang="ru-RU" sz="20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r>
                <a:rPr lang="ru-RU" sz="20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– центры симметрии фигуры Ф, то точка 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r>
                <a:rPr lang="ru-RU" sz="20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симметричная 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r>
                <a:rPr lang="ru-RU" sz="20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относительно 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r>
                <a:rPr lang="ru-RU" sz="20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 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также является центром симметрии этой фигуры. </a:t>
              </a:r>
              <a:endParaRPr lang="en-US" altLang="ru-RU" sz="3200" dirty="0"/>
            </a:p>
          </p:txBody>
        </p:sp>
      </p:grpSp>
      <p:sp>
        <p:nvSpPr>
          <p:cNvPr id="12" name="Text Box 3">
            <a:extLst>
              <a:ext uri="{FF2B5EF4-FFF2-40B4-BE49-F238E27FC236}">
                <a16:creationId xmlns:a16="http://schemas.microsoft.com/office/drawing/2014/main" id="{FFB21C3A-152D-424A-8A01-DB1F3E3D8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77272"/>
            <a:ext cx="9098013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000" dirty="0">
                <a:solidFill>
                  <a:srgbClr val="FF3300"/>
                </a:solidFill>
              </a:rPr>
              <a:t>Следствие. </a:t>
            </a:r>
            <a:r>
              <a:rPr lang="ru-RU" altLang="ru-RU" sz="2000" dirty="0"/>
              <a:t>Фигура может не иметь центра симметрии, иметь один или бесконечно много центров симметрии. </a:t>
            </a:r>
            <a:endParaRPr lang="en-US" altLang="ru-RU" sz="3200" dirty="0"/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9B430306-D2F4-4E4B-A6C4-B9EDBC24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026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dirty="0"/>
              <a:t>	</a:t>
            </a:r>
            <a:r>
              <a:rPr lang="ru-RU" altLang="ru-RU" dirty="0"/>
              <a:t>Докажите, что у фигуры имеется два центра симметрии, то у неё имеется бесконечно много центров симметрии.</a:t>
            </a:r>
            <a:endParaRPr lang="en-US" altLang="ru-RU" dirty="0"/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9950E51F-0046-4935-B9C1-6A765B62A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2" y="3117543"/>
            <a:ext cx="9180512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точка фигуры Ф</a:t>
            </a:r>
            <a:r>
              <a:rPr lang="ru-RU" sz="2000" dirty="0">
                <a:ea typeface="Times New Roman" panose="02020603050405020304" pitchFamily="18" charset="0"/>
              </a:rPr>
              <a:t>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Точка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baseline="-25000" dirty="0"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симметричная ей, относительно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2000" baseline="-25000" dirty="0"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будет принадлежать фигуре Ф. Точка,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baseline="-25000" dirty="0">
                <a:ea typeface="Times New Roman" panose="02020603050405020304" pitchFamily="18" charset="0"/>
              </a:rPr>
              <a:t>2</a:t>
            </a:r>
            <a:r>
              <a:rPr lang="ru-RU" sz="2000" dirty="0">
                <a:ea typeface="Times New Roman" panose="02020603050405020304" pitchFamily="18" charset="0"/>
              </a:rPr>
              <a:t>,</a:t>
            </a:r>
            <a:r>
              <a:rPr lang="ru-RU" sz="2000" baseline="-25000" dirty="0"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симметричная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baseline="-25000" dirty="0"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относительно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2000" baseline="-25000" dirty="0">
                <a:ea typeface="Times New Roman" panose="02020603050405020304" pitchFamily="18" charset="0"/>
              </a:rPr>
              <a:t>2</a:t>
            </a:r>
            <a:r>
              <a:rPr lang="ru-RU" sz="2000" dirty="0">
                <a:ea typeface="Times New Roman" panose="02020603050405020304" pitchFamily="18" charset="0"/>
              </a:rPr>
              <a:t>, будет принадлежать фигуре Ф.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Точка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симметричная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baseline="-25000" dirty="0"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относительно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2000" baseline="-25000" dirty="0">
                <a:ea typeface="Times New Roman" panose="02020603050405020304" pitchFamily="18" charset="0"/>
              </a:rPr>
              <a:t>1</a:t>
            </a:r>
            <a:r>
              <a:rPr lang="ru-RU" sz="2000" dirty="0">
                <a:ea typeface="Times New Roman" panose="02020603050405020304" pitchFamily="18" charset="0"/>
              </a:rPr>
              <a:t>, будет принадлежать фигуре Ф. Т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реугольники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2000" baseline="-25000" dirty="0">
                <a:ea typeface="Times New Roman" panose="02020603050405020304" pitchFamily="18" charset="0"/>
              </a:rPr>
              <a:t>1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000" baseline="-25000" dirty="0">
                <a:ea typeface="Times New Roman" panose="02020603050405020304" pitchFamily="18" charset="0"/>
              </a:rPr>
              <a:t>1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равны. Так как </a:t>
            </a:r>
            <a:r>
              <a:rPr lang="en-US" sz="2000" i="1" dirty="0">
                <a:ea typeface="Times New Roman" panose="02020603050405020304" pitchFamily="18" charset="0"/>
              </a:rPr>
              <a:t>A</a:t>
            </a:r>
            <a:r>
              <a:rPr lang="en-US" sz="2000" baseline="-25000" dirty="0"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000" i="1" baseline="-25000" dirty="0">
                <a:ea typeface="Times New Roman" panose="02020603050405020304" pitchFamily="18" charset="0"/>
              </a:rPr>
              <a:t>2</a:t>
            </a:r>
            <a:r>
              <a:rPr lang="en-US" sz="2000" i="1" dirty="0">
                <a:ea typeface="Times New Roman" panose="02020603050405020304" pitchFamily="18" charset="0"/>
              </a:rPr>
              <a:t> = O</a:t>
            </a:r>
            <a:r>
              <a:rPr lang="en-US" sz="2000" baseline="-25000" dirty="0">
                <a:ea typeface="Times New Roman" panose="02020603050405020304" pitchFamily="18" charset="0"/>
              </a:rPr>
              <a:t>2</a:t>
            </a:r>
            <a:r>
              <a:rPr lang="en-US" sz="2000" i="1" dirty="0">
                <a:ea typeface="Times New Roman" panose="02020603050405020304" pitchFamily="18" charset="0"/>
              </a:rPr>
              <a:t>A</a:t>
            </a:r>
            <a:r>
              <a:rPr lang="en-US" sz="2000" baseline="-25000" dirty="0">
                <a:ea typeface="Times New Roman" panose="02020603050405020304" pitchFamily="18" charset="0"/>
              </a:rPr>
              <a:t>2</a:t>
            </a:r>
            <a:r>
              <a:rPr lang="en-US" sz="2000" dirty="0"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a typeface="Times New Roman" panose="02020603050405020304" pitchFamily="18" charset="0"/>
              </a:rPr>
              <a:t>O</a:t>
            </a:r>
            <a:r>
              <a:rPr lang="en-US" sz="2000" baseline="-25000" dirty="0">
                <a:ea typeface="Times New Roman" panose="02020603050405020304" pitchFamily="18" charset="0"/>
              </a:rPr>
              <a:t>2</a:t>
            </a:r>
            <a:r>
              <a:rPr lang="en-US" sz="2000" i="1" dirty="0">
                <a:ea typeface="Times New Roman" panose="02020603050405020304" pitchFamily="18" charset="0"/>
              </a:rPr>
              <a:t>A</a:t>
            </a:r>
            <a:r>
              <a:rPr lang="en-US" sz="2000" baseline="-25000" dirty="0">
                <a:ea typeface="Times New Roman" panose="02020603050405020304" pitchFamily="18" charset="0"/>
              </a:rPr>
              <a:t>2</a:t>
            </a:r>
            <a:r>
              <a:rPr lang="en-US" sz="2000" dirty="0">
                <a:ea typeface="Times New Roman" panose="02020603050405020304" pitchFamily="18" charset="0"/>
              </a:rPr>
              <a:t>, </a:t>
            </a:r>
            <a:r>
              <a:rPr lang="ru-RU" sz="2000" dirty="0">
                <a:ea typeface="Times New Roman" panose="02020603050405020304" pitchFamily="18" charset="0"/>
              </a:rPr>
              <a:t>то</a:t>
            </a:r>
            <a:r>
              <a:rPr lang="en-US" sz="2000" i="1" dirty="0">
                <a:ea typeface="Times New Roman" panose="02020603050405020304" pitchFamily="18" charset="0"/>
              </a:rPr>
              <a:t> AO</a:t>
            </a:r>
            <a:r>
              <a:rPr lang="en-US" sz="2000" i="1" baseline="-25000" dirty="0">
                <a:ea typeface="Times New Roman" panose="02020603050405020304" pitchFamily="18" charset="0"/>
              </a:rPr>
              <a:t>3</a:t>
            </a:r>
            <a:r>
              <a:rPr lang="en-US" sz="2000" dirty="0"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a typeface="Times New Roman" panose="02020603050405020304" pitchFamily="18" charset="0"/>
              </a:rPr>
              <a:t>O</a:t>
            </a:r>
            <a:r>
              <a:rPr lang="en-US" sz="2000" i="1" baseline="-25000" dirty="0">
                <a:ea typeface="Times New Roman" panose="02020603050405020304" pitchFamily="18" charset="0"/>
              </a:rPr>
              <a:t>3</a:t>
            </a:r>
            <a:r>
              <a:rPr lang="en-US" sz="2000" i="1" dirty="0">
                <a:ea typeface="Times New Roman" panose="02020603050405020304" pitchFamily="18" charset="0"/>
              </a:rPr>
              <a:t>A</a:t>
            </a:r>
            <a:r>
              <a:rPr lang="en-US" sz="2000" i="1" baseline="-25000" dirty="0">
                <a:ea typeface="Times New Roman" panose="02020603050405020304" pitchFamily="18" charset="0"/>
              </a:rPr>
              <a:t>3</a:t>
            </a:r>
            <a:r>
              <a:rPr lang="en-US" sz="2000" i="1" dirty="0">
                <a:ea typeface="Times New Roman" panose="02020603050405020304" pitchFamily="18" charset="0"/>
              </a:rPr>
              <a:t>.</a:t>
            </a:r>
            <a:r>
              <a:rPr lang="ru-RU" sz="2000" i="1" dirty="0"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Следовательно, точки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симметричны относительно точки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Таким образом, точка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000" dirty="0">
                <a:ea typeface="Times New Roman" panose="02020603050405020304" pitchFamily="18" charset="0"/>
              </a:rPr>
              <a:t>, симметричная точке </a:t>
            </a:r>
            <a:r>
              <a:rPr lang="en-US" sz="2000" i="1" dirty="0">
                <a:ea typeface="Times New Roman" panose="02020603050405020304" pitchFamily="18" charset="0"/>
              </a:rPr>
              <a:t>A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относительно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000" dirty="0">
                <a:ea typeface="Times New Roman" panose="02020603050405020304" pitchFamily="18" charset="0"/>
              </a:rPr>
              <a:t>, принадлежит фигуре Ф.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Следовательно, при этой симметрии фигура Ф переходит сама в себя, т. е.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является центром симметрии фигуры Ф.</a:t>
            </a:r>
            <a:r>
              <a:rPr lang="ru-RU" altLang="ru-RU" sz="2000" dirty="0"/>
              <a:t> </a:t>
            </a:r>
          </a:p>
          <a:p>
            <a:pPr algn="just"/>
            <a:r>
              <a:rPr lang="ru-RU" altLang="ru-RU" sz="2000" dirty="0">
                <a:cs typeface="Times New Roman" panose="02020603050405020304" pitchFamily="18" charset="0"/>
              </a:rPr>
              <a:t>Аналогичным образом можно построить центры симметрии </a:t>
            </a:r>
            <a:r>
              <a:rPr lang="en-US" altLang="ru-RU" sz="2000" i="1" dirty="0">
                <a:cs typeface="Times New Roman" panose="02020603050405020304" pitchFamily="18" charset="0"/>
              </a:rPr>
              <a:t>O</a:t>
            </a:r>
            <a:r>
              <a:rPr lang="en-US" altLang="ru-RU" sz="2000" baseline="-25000" dirty="0">
                <a:cs typeface="Times New Roman" panose="02020603050405020304" pitchFamily="18" charset="0"/>
              </a:rPr>
              <a:t>4</a:t>
            </a:r>
            <a:r>
              <a:rPr lang="en-US" altLang="ru-RU" sz="2000" dirty="0">
                <a:cs typeface="Times New Roman" panose="02020603050405020304" pitchFamily="18" charset="0"/>
              </a:rPr>
              <a:t>, … .</a:t>
            </a:r>
            <a:endParaRPr lang="ru-RU" alt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28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BAB06644-7173-4D6B-AE0B-1978A1A88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Свойство 1. </a:t>
            </a:r>
            <a:r>
              <a:rPr lang="ru-RU" altLang="ru-RU" sz="2800" dirty="0">
                <a:cs typeface="Times New Roman" panose="02020603050405020304" pitchFamily="18" charset="0"/>
              </a:rPr>
              <a:t>Центральная симметрия сохраняет расстояния между точками.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5F9D4F97-1E04-49E8-B72D-8839C0AE5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6422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Доказательство.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получены центральной симметрией относительно точки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точек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соответственно. Тогда треугольники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ОАВ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ОА'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равны (по первому признаку равенства треугольников), следовательно,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 =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5860067-5E06-47A9-B673-C53E557732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1916832"/>
            <a:ext cx="3618889" cy="2360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90" name="Text Box 22">
            <a:extLst>
              <a:ext uri="{FF2B5EF4-FFF2-40B4-BE49-F238E27FC236}">
                <a16:creationId xmlns:a16="http://schemas.microsoft.com/office/drawing/2014/main" id="{6AC64307-148F-445A-9213-A7C9CD346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60648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Свойство 2.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Центральная симметрия переводит отрезки в отрезки, лучи в лучи и прямые в прямые. </a:t>
            </a:r>
          </a:p>
        </p:txBody>
      </p:sp>
      <p:pic>
        <p:nvPicPr>
          <p:cNvPr id="391191" name="Picture 23">
            <a:extLst>
              <a:ext uri="{FF2B5EF4-FFF2-40B4-BE49-F238E27FC236}">
                <a16:creationId xmlns:a16="http://schemas.microsoft.com/office/drawing/2014/main" id="{E215272F-B470-46F6-91E3-BB1A25A61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84610"/>
            <a:ext cx="3783013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22">
            <a:extLst>
              <a:ext uri="{FF2B5EF4-FFF2-40B4-BE49-F238E27FC236}">
                <a16:creationId xmlns:a16="http://schemas.microsoft.com/office/drawing/2014/main" id="{E2D4BC6C-F5CF-4750-91F9-53A46E06F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365104"/>
            <a:ext cx="86106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Доказательство.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Пусть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принадлежат одной прямой, причем точка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лежит между точками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Тогда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Для центрально-симметричных точек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будет выполняться равенство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=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Следовательно, точка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лежит на прямой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между точками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Значит, отрезок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переводится в отрезок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30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BAB06644-7173-4D6B-AE0B-1978A1A88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4978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Свойство 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r>
              <a:rPr lang="ru-RU" altLang="ru-RU" sz="2800" dirty="0">
                <a:solidFill>
                  <a:srgbClr val="FF3300"/>
                </a:solidFill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Центральная симметрия сохраняет углы, т. е. переводит угол в равный ему угол.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5F9D4F97-1E04-49E8-B72D-8839C0AE5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08117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Доказательство.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угол с вершиной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переводится в угол с вершиной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94D657B-34EA-4AB9-92A4-2F9F1A710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0520" y="1173446"/>
            <a:ext cx="4222959" cy="2376264"/>
          </a:xfrm>
          <a:prstGeom prst="rect">
            <a:avLst/>
          </a:prstGeom>
        </p:spPr>
      </p:pic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AAF50EFF-F9A7-4741-BB85-D8719E425440}"/>
              </a:ext>
            </a:extLst>
          </p:cNvPr>
          <p:cNvGrpSpPr/>
          <p:nvPr/>
        </p:nvGrpSpPr>
        <p:grpSpPr>
          <a:xfrm>
            <a:off x="0" y="1058290"/>
            <a:ext cx="9144000" cy="5379370"/>
            <a:chOff x="0" y="1058290"/>
            <a:chExt cx="9144000" cy="5379370"/>
          </a:xfrm>
        </p:grpSpPr>
        <p:sp>
          <p:nvSpPr>
            <p:cNvPr id="10" name="Text Box 6">
              <a:extLst>
                <a:ext uri="{FF2B5EF4-FFF2-40B4-BE49-F238E27FC236}">
                  <a16:creationId xmlns:a16="http://schemas.microsoft.com/office/drawing/2014/main" id="{5A7DFC3C-141C-4912-A56E-88515E90BC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437112"/>
              <a:ext cx="9144000" cy="2000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0000"/>
                  </a:solidFill>
                </a:rPr>
                <a:t>	</a:t>
              </a:r>
              <a:r>
                <a:rPr lang="ru-RU" dirty="0">
                  <a:ea typeface="Times New Roman" panose="02020603050405020304" pitchFamily="18" charset="0"/>
                </a:rPr>
                <a:t> Выберем на сторонах угла </a:t>
              </a:r>
              <a:r>
                <a:rPr lang="en-US" i="1" dirty="0">
                  <a:ea typeface="Times New Roman" panose="02020603050405020304" pitchFamily="18" charset="0"/>
                </a:rPr>
                <a:t>C </a:t>
              </a:r>
              <a:r>
                <a:rPr lang="ru-RU" dirty="0">
                  <a:ea typeface="Times New Roman" panose="02020603050405020304" pitchFamily="18" charset="0"/>
                </a:rPr>
                <a:t>точки </a:t>
              </a:r>
              <a:r>
                <a:rPr lang="en-US" i="1" dirty="0">
                  <a:ea typeface="Times New Roman" panose="02020603050405020304" pitchFamily="18" charset="0"/>
                </a:rPr>
                <a:t>A </a:t>
              </a:r>
              <a:r>
                <a:rPr lang="ru-RU" dirty="0">
                  <a:ea typeface="Times New Roman" panose="02020603050405020304" pitchFamily="18" charset="0"/>
                </a:rPr>
                <a:t>и </a:t>
              </a:r>
              <a:r>
                <a:rPr lang="en-US" i="1" dirty="0">
                  <a:ea typeface="Times New Roman" panose="02020603050405020304" pitchFamily="18" charset="0"/>
                </a:rPr>
                <a:t>B</a:t>
              </a:r>
              <a:r>
                <a:rPr lang="ru-RU" dirty="0">
                  <a:ea typeface="Times New Roman" panose="02020603050405020304" pitchFamily="18" charset="0"/>
                </a:rPr>
                <a:t>. Они переводятся соответственно в точки </a:t>
              </a:r>
              <a:r>
                <a:rPr lang="en-US" i="1" dirty="0">
                  <a:ea typeface="Times New Roman" panose="02020603050405020304" pitchFamily="18" charset="0"/>
                </a:rPr>
                <a:t>A’ </a:t>
              </a:r>
              <a:r>
                <a:rPr lang="ru-RU" dirty="0">
                  <a:ea typeface="Times New Roman" panose="02020603050405020304" pitchFamily="18" charset="0"/>
                </a:rPr>
                <a:t>и </a:t>
              </a:r>
              <a:r>
                <a:rPr lang="en-US" i="1" dirty="0">
                  <a:ea typeface="Times New Roman" panose="02020603050405020304" pitchFamily="18" charset="0"/>
                </a:rPr>
                <a:t>B’</a:t>
              </a:r>
              <a:r>
                <a:rPr lang="ru-RU" dirty="0">
                  <a:ea typeface="Times New Roman" panose="02020603050405020304" pitchFamily="18" charset="0"/>
                </a:rPr>
                <a:t>. Так как центральная симметрия сохраняет расстояния, то треугольники </a:t>
              </a:r>
              <a:r>
                <a:rPr lang="en-US" i="1" dirty="0">
                  <a:ea typeface="Times New Roman" panose="02020603050405020304" pitchFamily="18" charset="0"/>
                </a:rPr>
                <a:t>ABC </a:t>
              </a:r>
              <a:r>
                <a:rPr lang="ru-RU" dirty="0">
                  <a:ea typeface="Times New Roman" panose="02020603050405020304" pitchFamily="18" charset="0"/>
                </a:rPr>
                <a:t>и </a:t>
              </a:r>
              <a:r>
                <a:rPr lang="en-US" i="1" dirty="0">
                  <a:ea typeface="Times New Roman" panose="02020603050405020304" pitchFamily="18" charset="0"/>
                </a:rPr>
                <a:t>A’B’C’ </a:t>
              </a:r>
              <a:r>
                <a:rPr lang="ru-RU" dirty="0">
                  <a:ea typeface="Times New Roman" panose="02020603050405020304" pitchFamily="18" charset="0"/>
                </a:rPr>
                <a:t>равны по третьему признаку равенства треугольников. Следовательно, равны углы </a:t>
              </a:r>
              <a:r>
                <a:rPr lang="en-US" i="1" dirty="0">
                  <a:ea typeface="Times New Roman" panose="02020603050405020304" pitchFamily="18" charset="0"/>
                </a:rPr>
                <a:t>C </a:t>
              </a:r>
              <a:r>
                <a:rPr lang="ru-RU" dirty="0">
                  <a:ea typeface="Times New Roman" panose="02020603050405020304" pitchFamily="18" charset="0"/>
                </a:rPr>
                <a:t>и </a:t>
              </a:r>
              <a:r>
                <a:rPr lang="en-US" i="1" dirty="0">
                  <a:ea typeface="Times New Roman" panose="02020603050405020304" pitchFamily="18" charset="0"/>
                </a:rPr>
                <a:t>C’ </a:t>
              </a:r>
              <a:r>
                <a:rPr lang="ru-RU" dirty="0">
                  <a:ea typeface="Times New Roman" panose="02020603050405020304" pitchFamily="18" charset="0"/>
                </a:rPr>
                <a:t>этих треугольников.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74DF0DFB-13CE-43B1-9693-F1A865363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47664" y="1058290"/>
              <a:ext cx="4717771" cy="25867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553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92" name="Text Box 24">
            <a:extLst>
              <a:ext uri="{FF2B5EF4-FFF2-40B4-BE49-F238E27FC236}">
                <a16:creationId xmlns:a16="http://schemas.microsoft.com/office/drawing/2014/main" id="{A20FCA32-6C49-4BB3-A225-F49C3214E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7376"/>
            <a:ext cx="8610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Свойство 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r>
              <a:rPr lang="ru-RU" altLang="ru-RU" sz="2800" dirty="0">
                <a:solidFill>
                  <a:srgbClr val="FF3300"/>
                </a:solidFill>
              </a:rPr>
              <a:t>.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Центральная симметрия </a:t>
            </a:r>
            <a:r>
              <a:rPr lang="ru-RU" altLang="ru-RU" sz="2800" dirty="0"/>
              <a:t>переводит прямую, не проходящую через центр симметрии, в параллельную ей прямую.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24">
                <a:extLst>
                  <a:ext uri="{FF2B5EF4-FFF2-40B4-BE49-F238E27FC236}">
                    <a16:creationId xmlns:a16="http://schemas.microsoft.com/office/drawing/2014/main" id="{92A5FC70-6623-4949-A8C6-3935CF4372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3933056"/>
                <a:ext cx="8610600" cy="2739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Решение</a:t>
                </a:r>
                <a:r>
                  <a:rPr lang="ru-RU" b="1" dirty="0">
                    <a:effectLst/>
                    <a:ea typeface="Times New Roman" panose="02020603050405020304" pitchFamily="18" charset="0"/>
                  </a:rPr>
                  <a:t>.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Рассмотрим какие-нибудь точки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на прямой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. Они переходят в точки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на прямой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. При этом треугольники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OAB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OA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равны (по первому признаку равенства треугольников, так как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OA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OA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OB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OB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ea typeface="Times New Roman" panose="02020603050405020304" pitchFamily="18" charset="0"/>
                  </a:rPr>
                  <a:t>AOB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OB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). Следовательно,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ea typeface="Times New Roman" panose="02020603050405020304" pitchFamily="18" charset="0"/>
                  </a:rPr>
                  <a:t>OAB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ea typeface="Times New Roman" panose="02020603050405020304" pitchFamily="18" charset="0"/>
                  </a:rPr>
                  <a:t>OA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. Но эти углы являются внутренними накрест лежащими. Значит, прямые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параллельны (по признаку параллельности двух прямых).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 Box 24">
                <a:extLst>
                  <a:ext uri="{FF2B5EF4-FFF2-40B4-BE49-F238E27FC236}">
                    <a16:creationId xmlns:a16="http://schemas.microsoft.com/office/drawing/2014/main" id="{92A5FC70-6623-4949-A8C6-3935CF437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3933056"/>
                <a:ext cx="8610600" cy="2739211"/>
              </a:xfrm>
              <a:prstGeom prst="rect">
                <a:avLst/>
              </a:prstGeom>
              <a:blipFill>
                <a:blip r:embed="rId4"/>
                <a:stretch>
                  <a:fillRect l="-1062" r="-991" b="-4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34CBD39-FFF0-45C9-8433-E1287AB1FA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5776" y="1490564"/>
            <a:ext cx="3600400" cy="259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04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2931</TotalTime>
  <Words>2369</Words>
  <Application>Microsoft Office PowerPoint</Application>
  <PresentationFormat>Экран (4:3)</PresentationFormat>
  <Paragraphs>260</Paragraphs>
  <Slides>50</Slides>
  <Notes>50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4" baseType="lpstr">
      <vt:lpstr>Arial</vt:lpstr>
      <vt:lpstr>Cambria Math</vt:lpstr>
      <vt:lpstr>Times New Roman</vt:lpstr>
      <vt:lpstr>Оформление по умолчанию</vt:lpstr>
      <vt:lpstr>39. Центральная симметрия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  <vt:lpstr>Упражнение 29</vt:lpstr>
      <vt:lpstr>Упражнение 30</vt:lpstr>
      <vt:lpstr>Упражнение 31</vt:lpstr>
      <vt:lpstr>Упражнение 32</vt:lpstr>
      <vt:lpstr>Упражнение 33</vt:lpstr>
      <vt:lpstr>Упражнение 34*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126</cp:revision>
  <dcterms:created xsi:type="dcterms:W3CDTF">2008-04-30T05:51:18Z</dcterms:created>
  <dcterms:modified xsi:type="dcterms:W3CDTF">2022-01-13T16:07:25Z</dcterms:modified>
</cp:coreProperties>
</file>