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355" r:id="rId2"/>
    <p:sldId id="416" r:id="rId3"/>
    <p:sldId id="356" r:id="rId4"/>
    <p:sldId id="415" r:id="rId5"/>
    <p:sldId id="345" r:id="rId6"/>
    <p:sldId id="379" r:id="rId7"/>
    <p:sldId id="380" r:id="rId8"/>
    <p:sldId id="391" r:id="rId9"/>
    <p:sldId id="409" r:id="rId10"/>
    <p:sldId id="411" r:id="rId11"/>
    <p:sldId id="413" r:id="rId12"/>
    <p:sldId id="412" r:id="rId13"/>
    <p:sldId id="417" r:id="rId14"/>
    <p:sldId id="410" r:id="rId15"/>
    <p:sldId id="381" r:id="rId16"/>
    <p:sldId id="382" r:id="rId17"/>
    <p:sldId id="399" r:id="rId18"/>
    <p:sldId id="400" r:id="rId19"/>
    <p:sldId id="401" r:id="rId20"/>
    <p:sldId id="402" r:id="rId21"/>
    <p:sldId id="403" r:id="rId22"/>
    <p:sldId id="404" r:id="rId23"/>
    <p:sldId id="405" r:id="rId24"/>
    <p:sldId id="406" r:id="rId25"/>
    <p:sldId id="407" r:id="rId26"/>
    <p:sldId id="408" r:id="rId27"/>
    <p:sldId id="384" r:id="rId28"/>
    <p:sldId id="392" r:id="rId29"/>
    <p:sldId id="393" r:id="rId30"/>
    <p:sldId id="394" r:id="rId31"/>
    <p:sldId id="395" r:id="rId32"/>
    <p:sldId id="396" r:id="rId33"/>
    <p:sldId id="397" r:id="rId3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7" d="100"/>
          <a:sy n="97" d="100"/>
        </p:scale>
        <p:origin x="3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EB77FC3-A16F-4CEE-8C64-56C7E05699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C9E7BA9-91C1-476C-9BE0-89F0C0733F0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8BF1F2F-A0D6-4B66-AE27-200167C4075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2D82F325-F8E8-4DA0-8BE3-98E64673725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A60BC19-CF64-47A2-84F4-768DE685EF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7FDCB4F-0533-453A-9008-A8284CF650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D98D2C-8B6F-40E7-AC7C-BC5E2AFBDF4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D6D5CE-07A3-4E30-86CF-B1F67CB268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52835D-361C-4EB3-A4CA-41B29E4D738F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68CA58CD-ABDA-414C-AFC5-56896F6C7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B50F2903-65AB-4183-894F-CEF3372245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2C5768-6596-49C9-B818-73E1580112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05F5FB-ABD4-4326-BEC2-EB771D091D58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69666" name="Rectangle 2">
            <a:extLst>
              <a:ext uri="{FF2B5EF4-FFF2-40B4-BE49-F238E27FC236}">
                <a16:creationId xmlns:a16="http://schemas.microsoft.com/office/drawing/2014/main" id="{281EDBCD-6A1F-4EE7-A304-29260D3B6B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9667" name="Rectangle 3">
            <a:extLst>
              <a:ext uri="{FF2B5EF4-FFF2-40B4-BE49-F238E27FC236}">
                <a16:creationId xmlns:a16="http://schemas.microsoft.com/office/drawing/2014/main" id="{ECDD175B-5C2B-4797-AD17-CBA6DCC2DE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EFF5E4-3295-44D0-B989-D86CDA9A2B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544A33-AC72-4205-8560-59D4072717A2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73762" name="Rectangle 2">
            <a:extLst>
              <a:ext uri="{FF2B5EF4-FFF2-40B4-BE49-F238E27FC236}">
                <a16:creationId xmlns:a16="http://schemas.microsoft.com/office/drawing/2014/main" id="{3B740262-5593-4274-9560-253164AF61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3763" name="Rectangle 3">
            <a:extLst>
              <a:ext uri="{FF2B5EF4-FFF2-40B4-BE49-F238E27FC236}">
                <a16:creationId xmlns:a16="http://schemas.microsoft.com/office/drawing/2014/main" id="{56256E45-D446-4E1B-83B5-AA35A07ED1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E37835F-69E0-4C5D-A320-1FE11D154A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61D1E7-2094-42B7-AF0E-4EF581CFE732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71714" name="Rectangle 2">
            <a:extLst>
              <a:ext uri="{FF2B5EF4-FFF2-40B4-BE49-F238E27FC236}">
                <a16:creationId xmlns:a16="http://schemas.microsoft.com/office/drawing/2014/main" id="{2698C77F-B919-4ADD-B1DE-74A5F9D5F3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1715" name="Rectangle 3">
            <a:extLst>
              <a:ext uri="{FF2B5EF4-FFF2-40B4-BE49-F238E27FC236}">
                <a16:creationId xmlns:a16="http://schemas.microsoft.com/office/drawing/2014/main" id="{E927CA31-920F-4D34-87B4-308BD5B26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E37835F-69E0-4C5D-A320-1FE11D154A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61D1E7-2094-42B7-AF0E-4EF581CFE732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71714" name="Rectangle 2">
            <a:extLst>
              <a:ext uri="{FF2B5EF4-FFF2-40B4-BE49-F238E27FC236}">
                <a16:creationId xmlns:a16="http://schemas.microsoft.com/office/drawing/2014/main" id="{2698C77F-B919-4ADD-B1DE-74A5F9D5F3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1715" name="Rectangle 3">
            <a:extLst>
              <a:ext uri="{FF2B5EF4-FFF2-40B4-BE49-F238E27FC236}">
                <a16:creationId xmlns:a16="http://schemas.microsoft.com/office/drawing/2014/main" id="{E927CA31-920F-4D34-87B4-308BD5B26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331574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4BE2CC-B45B-457E-9D8D-F4A22C6717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31B4DA-F8E4-4C05-8628-9547C0C250CC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67618" name="Rectangle 2">
            <a:extLst>
              <a:ext uri="{FF2B5EF4-FFF2-40B4-BE49-F238E27FC236}">
                <a16:creationId xmlns:a16="http://schemas.microsoft.com/office/drawing/2014/main" id="{F3848331-CF0D-4557-8D0F-F33DE4C873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Rectangle 3">
            <a:extLst>
              <a:ext uri="{FF2B5EF4-FFF2-40B4-BE49-F238E27FC236}">
                <a16:creationId xmlns:a16="http://schemas.microsoft.com/office/drawing/2014/main" id="{0AD24756-1515-4A1D-9A8A-2548911B99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EEB2C4-3294-4F1E-B909-A7C0E4D55B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99867-948E-44B2-90AF-E18A110E193B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44099631-20BC-41C4-974C-665D748CAC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26F3A6FA-2A07-4665-864A-8794F3DCF3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596A945-81F4-4B74-99D4-F1CD535F09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6A046E-7F73-4135-9B6B-44F5E7D60174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08226" name="Rectangle 2">
            <a:extLst>
              <a:ext uri="{FF2B5EF4-FFF2-40B4-BE49-F238E27FC236}">
                <a16:creationId xmlns:a16="http://schemas.microsoft.com/office/drawing/2014/main" id="{21592DC2-B7AF-4791-BB94-9925BCE3B0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7" name="Rectangle 3">
            <a:extLst>
              <a:ext uri="{FF2B5EF4-FFF2-40B4-BE49-F238E27FC236}">
                <a16:creationId xmlns:a16="http://schemas.microsoft.com/office/drawing/2014/main" id="{0CDFDC77-0F67-4CB7-8159-7E9029C2CA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78B2AE9-0355-46FE-ACD1-FAA0766A45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75CDED-0C3B-42F2-8627-0BE09D67988B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45090" name="Rectangle 2">
            <a:extLst>
              <a:ext uri="{FF2B5EF4-FFF2-40B4-BE49-F238E27FC236}">
                <a16:creationId xmlns:a16="http://schemas.microsoft.com/office/drawing/2014/main" id="{EC36B5FD-1C1D-46BB-AABF-BCF85798FC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743F4A5B-612F-400C-8A9B-3E2430A2A6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D51D90C-E221-4E4A-B5A3-9212683D78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959F67-7788-4E89-850B-B09AC1A02B90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47138" name="Rectangle 2">
            <a:extLst>
              <a:ext uri="{FF2B5EF4-FFF2-40B4-BE49-F238E27FC236}">
                <a16:creationId xmlns:a16="http://schemas.microsoft.com/office/drawing/2014/main" id="{A7DB9415-A30A-4F48-9B61-1A3A5DA00D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9" name="Rectangle 3">
            <a:extLst>
              <a:ext uri="{FF2B5EF4-FFF2-40B4-BE49-F238E27FC236}">
                <a16:creationId xmlns:a16="http://schemas.microsoft.com/office/drawing/2014/main" id="{8C7FC09F-288D-4B81-B9E6-E73A220BF5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F1CC135-1F36-4E74-B1F9-EC8583B503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C32F89-2916-4DEF-A493-7F3C1E5C158A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49186" name="Rectangle 2">
            <a:extLst>
              <a:ext uri="{FF2B5EF4-FFF2-40B4-BE49-F238E27FC236}">
                <a16:creationId xmlns:a16="http://schemas.microsoft.com/office/drawing/2014/main" id="{2F11CBB3-D97D-47A0-B0DD-B43573F1EB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Rectangle 3">
            <a:extLst>
              <a:ext uri="{FF2B5EF4-FFF2-40B4-BE49-F238E27FC236}">
                <a16:creationId xmlns:a16="http://schemas.microsoft.com/office/drawing/2014/main" id="{0A09D8B6-9D89-4CBC-932F-A566E43994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D6D5CE-07A3-4E30-86CF-B1F67CB268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52835D-361C-4EB3-A4CA-41B29E4D738F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68CA58CD-ABDA-414C-AFC5-56896F6C7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B50F2903-65AB-4183-894F-CEF3372245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947313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E32DC24-8959-4764-8C7C-B6E1EC4C92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BEE005-3F75-4D23-B258-37F03364AF32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51234" name="Rectangle 2">
            <a:extLst>
              <a:ext uri="{FF2B5EF4-FFF2-40B4-BE49-F238E27FC236}">
                <a16:creationId xmlns:a16="http://schemas.microsoft.com/office/drawing/2014/main" id="{A52757E4-93A3-43DE-9F90-380EF6C227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Rectangle 3">
            <a:extLst>
              <a:ext uri="{FF2B5EF4-FFF2-40B4-BE49-F238E27FC236}">
                <a16:creationId xmlns:a16="http://schemas.microsoft.com/office/drawing/2014/main" id="{E532E6AC-7F40-473D-A35A-2D6454EF04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184D5E-12F4-4C04-BA10-9156ECE485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377C83-66BA-46CA-B4F1-40FF786FA707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353282" name="Rectangle 2">
            <a:extLst>
              <a:ext uri="{FF2B5EF4-FFF2-40B4-BE49-F238E27FC236}">
                <a16:creationId xmlns:a16="http://schemas.microsoft.com/office/drawing/2014/main" id="{2A2C113A-5620-4B2E-AF65-1900F3180F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AD6BC2FC-92A6-4C14-B08F-5C9C3CCF70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436E07-8C86-42B2-AD25-64C6CC5EEB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908281-1D60-4D02-AB99-A9205C296B87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355330" name="Rectangle 2">
            <a:extLst>
              <a:ext uri="{FF2B5EF4-FFF2-40B4-BE49-F238E27FC236}">
                <a16:creationId xmlns:a16="http://schemas.microsoft.com/office/drawing/2014/main" id="{9BFC7609-E17B-4C51-BEEC-27EE7BB8E5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9B3F2F7F-F40B-4DFD-ACE5-8150A54039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89BA70-5FFD-438C-B58D-F764BA1E46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FE2772-A53C-4537-BD3A-6FE58196610D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357378" name="Rectangle 2">
            <a:extLst>
              <a:ext uri="{FF2B5EF4-FFF2-40B4-BE49-F238E27FC236}">
                <a16:creationId xmlns:a16="http://schemas.microsoft.com/office/drawing/2014/main" id="{90E4535D-1018-40FC-9826-78C31D2D4B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7379" name="Rectangle 3">
            <a:extLst>
              <a:ext uri="{FF2B5EF4-FFF2-40B4-BE49-F238E27FC236}">
                <a16:creationId xmlns:a16="http://schemas.microsoft.com/office/drawing/2014/main" id="{297AA2A1-36F9-4DE1-B1F5-676C050F50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8968A00-FDC0-49B8-AB73-45EDD545C9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C94414-7EDA-4C69-873E-2DDC5F9C096F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359426" name="Rectangle 2">
            <a:extLst>
              <a:ext uri="{FF2B5EF4-FFF2-40B4-BE49-F238E27FC236}">
                <a16:creationId xmlns:a16="http://schemas.microsoft.com/office/drawing/2014/main" id="{A002A425-AA80-4B04-90F3-8D479494A3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9427" name="Rectangle 3">
            <a:extLst>
              <a:ext uri="{FF2B5EF4-FFF2-40B4-BE49-F238E27FC236}">
                <a16:creationId xmlns:a16="http://schemas.microsoft.com/office/drawing/2014/main" id="{44076B6F-1C08-446C-8C16-347FF9DAA3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4E5BE9E-7475-4D8B-89BD-BAC92D29F3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EAB134-9BF2-4018-8BEA-B3789529802E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361474" name="Rectangle 2">
            <a:extLst>
              <a:ext uri="{FF2B5EF4-FFF2-40B4-BE49-F238E27FC236}">
                <a16:creationId xmlns:a16="http://schemas.microsoft.com/office/drawing/2014/main" id="{8615FFF7-4BBA-4C11-B777-EC2A642537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475" name="Rectangle 3">
            <a:extLst>
              <a:ext uri="{FF2B5EF4-FFF2-40B4-BE49-F238E27FC236}">
                <a16:creationId xmlns:a16="http://schemas.microsoft.com/office/drawing/2014/main" id="{373987DE-2709-41B1-A620-1E8A166F0C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9E7C35-EDB7-4F10-AE63-22D6177FFF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5E3C37-2A79-46C0-A336-89B1C3743953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363522" name="Rectangle 1026">
            <a:extLst>
              <a:ext uri="{FF2B5EF4-FFF2-40B4-BE49-F238E27FC236}">
                <a16:creationId xmlns:a16="http://schemas.microsoft.com/office/drawing/2014/main" id="{4D94E246-7153-4C5B-AFAE-E590A5A09C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3523" name="Rectangle 1027">
            <a:extLst>
              <a:ext uri="{FF2B5EF4-FFF2-40B4-BE49-F238E27FC236}">
                <a16:creationId xmlns:a16="http://schemas.microsoft.com/office/drawing/2014/main" id="{BA0C40ED-5642-413B-92CE-D0F50A8640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B337BFC-33C9-4C74-A592-8317DC705B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20D01C-45F5-41B4-A7FD-E02415A647A4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312322" name="Rectangle 2">
            <a:extLst>
              <a:ext uri="{FF2B5EF4-FFF2-40B4-BE49-F238E27FC236}">
                <a16:creationId xmlns:a16="http://schemas.microsoft.com/office/drawing/2014/main" id="{44D08479-C4F0-469B-8DA7-C12AA50368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2323" name="Rectangle 3">
            <a:extLst>
              <a:ext uri="{FF2B5EF4-FFF2-40B4-BE49-F238E27FC236}">
                <a16:creationId xmlns:a16="http://schemas.microsoft.com/office/drawing/2014/main" id="{73F4BFF4-E879-485F-9AE0-EBCB7257ED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AECE34F-68CE-4EBB-B576-D86DE9C955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900BB4-8D7D-4B64-890E-80F40282412D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330754" name="Rectangle 2">
            <a:extLst>
              <a:ext uri="{FF2B5EF4-FFF2-40B4-BE49-F238E27FC236}">
                <a16:creationId xmlns:a16="http://schemas.microsoft.com/office/drawing/2014/main" id="{B110C198-0492-4AE3-B28A-C647268809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29A091B0-5631-4F79-AAD2-E4DE3C6916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62244D-185E-45B8-9C26-0E406DC043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A3D9AE-0F93-4530-A8BD-6B088DA9B10A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332802" name="Rectangle 2">
            <a:extLst>
              <a:ext uri="{FF2B5EF4-FFF2-40B4-BE49-F238E27FC236}">
                <a16:creationId xmlns:a16="http://schemas.microsoft.com/office/drawing/2014/main" id="{B6DD4CDE-7350-48EE-A5C7-6285444DB4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2803" name="Rectangle 3">
            <a:extLst>
              <a:ext uri="{FF2B5EF4-FFF2-40B4-BE49-F238E27FC236}">
                <a16:creationId xmlns:a16="http://schemas.microsoft.com/office/drawing/2014/main" id="{E766A3EA-FFFD-4648-A709-AF1D6DEB1E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D27722-C2BE-4FDE-B3F1-58EDE8C896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03F37-A03F-43B5-9D99-505DC1473C82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9DA4D9F1-3D1C-44D7-A376-9105A6D895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2E920057-5168-4253-8B72-2EADDE6D08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C94F70-4765-4A28-8FC4-5FC3CE2A28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92357A-8F2E-44F5-BA65-97E31719C51B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334850" name="Rectangle 2">
            <a:extLst>
              <a:ext uri="{FF2B5EF4-FFF2-40B4-BE49-F238E27FC236}">
                <a16:creationId xmlns:a16="http://schemas.microsoft.com/office/drawing/2014/main" id="{CBAFE6D4-E610-4815-AF78-BFFF1E6D20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8980983B-6517-44E1-9CB2-6579ACEBCD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D26EAB-EE68-419C-B8CE-85C739C32A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166485-2EFC-4DC6-9D15-77008DBEB8EF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336898" name="Rectangle 2">
            <a:extLst>
              <a:ext uri="{FF2B5EF4-FFF2-40B4-BE49-F238E27FC236}">
                <a16:creationId xmlns:a16="http://schemas.microsoft.com/office/drawing/2014/main" id="{ABEB2DAC-E24D-45A7-8171-4C193F9827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6899" name="Rectangle 3">
            <a:extLst>
              <a:ext uri="{FF2B5EF4-FFF2-40B4-BE49-F238E27FC236}">
                <a16:creationId xmlns:a16="http://schemas.microsoft.com/office/drawing/2014/main" id="{96C3FEA4-4604-4FE4-BC4C-59B95339E5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00ACCE-1038-4511-A305-B3169785B5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77CCFC-69F4-43C0-B2E7-1428D39DC110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338946" name="Rectangle 2">
            <a:extLst>
              <a:ext uri="{FF2B5EF4-FFF2-40B4-BE49-F238E27FC236}">
                <a16:creationId xmlns:a16="http://schemas.microsoft.com/office/drawing/2014/main" id="{1B8A8102-F0C6-47D5-BD3D-CEAC4D9913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8947" name="Rectangle 3">
            <a:extLst>
              <a:ext uri="{FF2B5EF4-FFF2-40B4-BE49-F238E27FC236}">
                <a16:creationId xmlns:a16="http://schemas.microsoft.com/office/drawing/2014/main" id="{09D613B9-82E9-4906-AD63-5F9BE4A3F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93E286A-E20C-4EC7-AB7B-21478C1BB2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433174-C5ED-4476-A320-7AD902AD326E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340994" name="Rectangle 2">
            <a:extLst>
              <a:ext uri="{FF2B5EF4-FFF2-40B4-BE49-F238E27FC236}">
                <a16:creationId xmlns:a16="http://schemas.microsoft.com/office/drawing/2014/main" id="{78262A4B-92CD-45F5-897A-06330BEC7E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0995" name="Rectangle 3">
            <a:extLst>
              <a:ext uri="{FF2B5EF4-FFF2-40B4-BE49-F238E27FC236}">
                <a16:creationId xmlns:a16="http://schemas.microsoft.com/office/drawing/2014/main" id="{BAB535FE-BAC0-4A28-9E1B-35A0EB61EA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A57C07-2DD2-422A-BB65-411BA7A2B1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34BAFA-67B0-4EEE-8316-75185555F89E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77858" name="Rectangle 2">
            <a:extLst>
              <a:ext uri="{FF2B5EF4-FFF2-40B4-BE49-F238E27FC236}">
                <a16:creationId xmlns:a16="http://schemas.microsoft.com/office/drawing/2014/main" id="{6A3A8C36-1B6A-4CA1-841C-A37EF8E67D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7859" name="Rectangle 3">
            <a:extLst>
              <a:ext uri="{FF2B5EF4-FFF2-40B4-BE49-F238E27FC236}">
                <a16:creationId xmlns:a16="http://schemas.microsoft.com/office/drawing/2014/main" id="{FB3F629B-1AE4-4B2E-9F6C-76760B6B5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E01A85A-DC96-4184-AE71-45EA3F48B5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BBB55C-0015-45F7-9780-CCB4346A07DF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30402" name="Rectangle 2">
            <a:extLst>
              <a:ext uri="{FF2B5EF4-FFF2-40B4-BE49-F238E27FC236}">
                <a16:creationId xmlns:a16="http://schemas.microsoft.com/office/drawing/2014/main" id="{5DFC7262-7514-4F13-AC21-72623A21B5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FCBC574A-D791-44AE-9C08-7C99456C0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A314361-DFB4-414C-9DB2-32167D901D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9348FB-9FF3-45A2-A46A-20FD251D628D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00034" name="Rectangle 2">
            <a:extLst>
              <a:ext uri="{FF2B5EF4-FFF2-40B4-BE49-F238E27FC236}">
                <a16:creationId xmlns:a16="http://schemas.microsoft.com/office/drawing/2014/main" id="{DDFD1B14-409B-414C-9D44-D66BBB891E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0035" name="Rectangle 3">
            <a:extLst>
              <a:ext uri="{FF2B5EF4-FFF2-40B4-BE49-F238E27FC236}">
                <a16:creationId xmlns:a16="http://schemas.microsoft.com/office/drawing/2014/main" id="{B82AD755-5F3F-4770-8045-BAD7AE4C3F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413CCBD-7EC4-4245-B2D6-7CAAFEF5D8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E3591C-324A-4133-A8E7-C1420FF63431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04130" name="Rectangle 2">
            <a:extLst>
              <a:ext uri="{FF2B5EF4-FFF2-40B4-BE49-F238E27FC236}">
                <a16:creationId xmlns:a16="http://schemas.microsoft.com/office/drawing/2014/main" id="{3FE1FE64-6460-4E18-8DE0-6725A55FD1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4131" name="Rectangle 3">
            <a:extLst>
              <a:ext uri="{FF2B5EF4-FFF2-40B4-BE49-F238E27FC236}">
                <a16:creationId xmlns:a16="http://schemas.microsoft.com/office/drawing/2014/main" id="{58B83EC9-C442-4F12-9DCC-6F4AEED347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662D2BC-2252-4E25-97DF-1BD26081A1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D31A3-9FB1-4D95-A0C7-664695235689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28706" name="Rectangle 2">
            <a:extLst>
              <a:ext uri="{FF2B5EF4-FFF2-40B4-BE49-F238E27FC236}">
                <a16:creationId xmlns:a16="http://schemas.microsoft.com/office/drawing/2014/main" id="{BA129446-6A6B-4822-8DA5-B53F438028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8707" name="Rectangle 3">
            <a:extLst>
              <a:ext uri="{FF2B5EF4-FFF2-40B4-BE49-F238E27FC236}">
                <a16:creationId xmlns:a16="http://schemas.microsoft.com/office/drawing/2014/main" id="{1C099027-52C5-4781-A0BE-2D349C2DF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9B8D32-2FCC-407E-9D3F-4E4A967B52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3528FE-3C0A-4C79-A5F1-383C38B623FF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65570" name="Rectangle 2">
            <a:extLst>
              <a:ext uri="{FF2B5EF4-FFF2-40B4-BE49-F238E27FC236}">
                <a16:creationId xmlns:a16="http://schemas.microsoft.com/office/drawing/2014/main" id="{7EC545CA-AB3F-489E-AFFE-F4789DED08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42D6644C-1AB6-4211-805D-6713B4BF5D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4BFEB0-89B4-498D-BE0A-28DFE677C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87FA2B-1579-4FB9-96C5-80145762C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FE63EE-C779-4BF0-ACBE-CD76EE198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0A1AE5-4188-4A89-AEF7-F438AE351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C18988-7C77-4DFF-96A4-A2B2420E6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9800D-EF11-4704-81CE-F0D957463D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266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6E415D-ED2C-4A2A-8397-30490705C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F4A16E0-751C-4CB2-97BD-DE87D1A7E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CDED99-9530-47D2-A18E-280B8A234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C05CD3-8160-4134-867E-B0BACB49E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B98A8E-8506-4BDA-8AB3-3F67EC47B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0104E-5CFB-4140-B0B2-B096B769C9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034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202789D-8933-4781-A650-3184EC582A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CE61C73-8ABC-4ABD-B1E5-10B2E90CC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7C5C07-BBEE-481F-8072-2CE6F3A44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05CAE6-7AAA-48B4-A653-1D8CD04C5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25F18A-B329-445E-B3DB-5CAC71476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EEF2C-242F-4955-A77A-A15D5E370A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0971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8915A-01B1-41DA-B06D-4C99D5C92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B10A8C-DDEC-46C3-A145-95ED392C6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E0E04E-C7E5-4A1A-A5A5-A5E633C96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AFB3D5-725D-421E-9AE9-099C7F9CC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32B79E-D5C2-4123-967C-54F061DFE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F548D-9876-4032-8C6B-8851E759C1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42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86926A-BDF8-4A1B-880F-98180C05A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668C6F-F603-4591-B135-5633EAB00B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5EB6CF-F0D0-474E-B58F-ACE2C1F56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7558C6-4F77-4D72-8A02-3C63873E3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97C692-0066-4654-8E46-DF6EC796B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1ACB4D-7732-4B5B-BFC2-1F2A617B77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076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7ABDD4-2EA3-4822-912F-6DB08B60E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3A32AF-8470-4AD6-A806-925C20CBB8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B493CAC-65FA-47BB-B8E0-ABB261342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A6778A-1DED-4AE3-9848-D8F8F8EC3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04E4937-657F-4D98-9178-021ED545D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9CE7D0E-83D2-4541-B4C5-4B94DE456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2B9B6-280A-4392-A3A1-3C467A55A0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5282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B653C2-CF2D-4B23-B0BB-820195B19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84E76E5-140C-4433-97BD-5EA49C53F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6529FA9-DEC3-4159-B420-E1A6437F7C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794F63E-D578-4009-800E-A1D4800226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81E7544-820C-453D-A6E5-9E2DC2C73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AC55DEE-D8C0-45AC-A4E5-8F5B19998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11BF5D7-3C4D-4308-96CE-8CF4F25EF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35D69B2-C283-4AFB-973D-944A9A09B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1B05B-098A-4C2E-A975-F66BBC6EDF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5920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5CA134-BD23-44DB-940B-4C7CC978E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939757A-EA78-436B-894A-E036C07D7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15E256-ACBF-41A5-AC3B-AFA04557C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8278E0-1E29-48EF-B1C4-6FD49D17D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83A82-2F61-4027-9DF7-6BF202B951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1282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92B7FC2-7CC8-4DA5-8941-22960F00C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53B461A-6A51-43F8-9C10-56116EBE4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4201291-B363-4B24-96EE-F749866E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9F990-2828-464D-9B05-7CCE6BE374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7243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B9A84C-BEC1-418A-8055-7B2DF5313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FA2E92-6DC5-4D44-82F0-E02AB8BDA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7BEB2F6-1445-4B86-A06E-F4CCACA7B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77D6B57-CA17-49D1-92A0-175976CA3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E04D56B-6526-44BF-B69E-B60F87D14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BC41F7-AD82-4040-A137-F22AAE61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F1580-7508-4E92-B76F-E24696CCB6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6495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19A941-4D09-4BCF-8E09-841C0478C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C094B5A-784F-420E-BE4F-97A4C604B1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3D0106-B533-443B-B455-C74E8F863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5A1ADB6-B29E-41B3-980D-52973CDA9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9EA7A1-2ED1-4A9E-8457-6AE297493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127361-4925-4DEE-AD95-192B38064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45BADA-E98B-46B8-AA78-CF5156685F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2318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3350732-B56B-4C6D-941E-A8E24A7288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CF7635F-04C6-486F-9926-22F667090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9C34A38-87FA-4301-BB7E-0332964A5CC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29E3E93-E992-4705-AC9E-20C00BE59C5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19E7FDC-DA82-45D2-A7A5-AD6B0F5DB3D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983A685-44A3-408B-B57E-A2EFB740A1C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9.bin"/><Relationship Id="rId3" Type="http://schemas.openxmlformats.org/officeDocument/2006/relationships/image" Target="../media/image2.png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8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7.bin"/><Relationship Id="rId5" Type="http://schemas.openxmlformats.org/officeDocument/2006/relationships/image" Target="../media/image3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10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image" Target="../media/image4.png"/><Relationship Id="rId7" Type="http://schemas.openxmlformats.org/officeDocument/2006/relationships/oleObject" Target="../embeddings/oleObject13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FEF6F2E0-7B33-4C19-9BD8-D3E829512F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700808"/>
            <a:ext cx="7772400" cy="457200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1. Параллелограмм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>
            <a:extLst>
              <a:ext uri="{FF2B5EF4-FFF2-40B4-BE49-F238E27FC236}">
                <a16:creationId xmlns:a16="http://schemas.microsoft.com/office/drawing/2014/main" id="{AEFD526D-3E7E-49D4-986D-814BF6546E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368643" name="Text Box 3">
            <a:extLst>
              <a:ext uri="{FF2B5EF4-FFF2-40B4-BE49-F238E27FC236}">
                <a16:creationId xmlns:a16="http://schemas.microsoft.com/office/drawing/2014/main" id="{41654E15-9706-4D8F-83DA-BEA09E123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Изобразите параллелограмм </a:t>
            </a:r>
            <a:r>
              <a:rPr lang="en-US" altLang="ru-RU" sz="2800" i="1" dirty="0"/>
              <a:t>ABCD</a:t>
            </a:r>
            <a:r>
              <a:rPr lang="ru-RU" altLang="ru-RU" sz="2800" dirty="0"/>
              <a:t>, три вершины которого даны на рисунке.</a:t>
            </a:r>
            <a:endParaRPr lang="en-US" altLang="ru-RU" sz="2800" dirty="0"/>
          </a:p>
        </p:txBody>
      </p:sp>
      <p:pic>
        <p:nvPicPr>
          <p:cNvPr id="368648" name="Picture 8">
            <a:extLst>
              <a:ext uri="{FF2B5EF4-FFF2-40B4-BE49-F238E27FC236}">
                <a16:creationId xmlns:a16="http://schemas.microsoft.com/office/drawing/2014/main" id="{254ECE32-DEAA-4C60-B12D-AEFC04E00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0574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8650" name="Group 10">
            <a:extLst>
              <a:ext uri="{FF2B5EF4-FFF2-40B4-BE49-F238E27FC236}">
                <a16:creationId xmlns:a16="http://schemas.microsoft.com/office/drawing/2014/main" id="{6E7ABC6A-88A9-430F-93E7-F438694121E0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057400"/>
            <a:ext cx="5481638" cy="3094038"/>
            <a:chOff x="288" y="1296"/>
            <a:chExt cx="3453" cy="1949"/>
          </a:xfrm>
        </p:grpSpPr>
        <p:sp>
          <p:nvSpPr>
            <p:cNvPr id="368646" name="Text Box 6">
              <a:extLst>
                <a:ext uri="{FF2B5EF4-FFF2-40B4-BE49-F238E27FC236}">
                  <a16:creationId xmlns:a16="http://schemas.microsoft.com/office/drawing/2014/main" id="{A4C3471D-7447-474D-880A-A1AB82C0D0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880"/>
              <a:ext cx="14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368649" name="Picture 9">
              <a:extLst>
                <a:ext uri="{FF2B5EF4-FFF2-40B4-BE49-F238E27FC236}">
                  <a16:creationId xmlns:a16="http://schemas.microsoft.com/office/drawing/2014/main" id="{82A2E089-46C3-4CA2-B061-107D4ED16D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296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>
            <a:extLst>
              <a:ext uri="{FF2B5EF4-FFF2-40B4-BE49-F238E27FC236}">
                <a16:creationId xmlns:a16="http://schemas.microsoft.com/office/drawing/2014/main" id="{799FCC70-F17E-42D8-810B-F1B409DB1A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372739" name="Text Box 3">
            <a:extLst>
              <a:ext uri="{FF2B5EF4-FFF2-40B4-BE49-F238E27FC236}">
                <a16:creationId xmlns:a16="http://schemas.microsoft.com/office/drawing/2014/main" id="{6D2538EB-AF04-4091-A2B8-94BABBE49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Изобразите параллелограмм, три вершины которого даны на рисунке. Сколько решений имеет задача?</a:t>
            </a:r>
            <a:endParaRPr lang="en-US" altLang="ru-RU" sz="2800" dirty="0"/>
          </a:p>
        </p:txBody>
      </p:sp>
      <p:pic>
        <p:nvPicPr>
          <p:cNvPr id="372744" name="Picture 8">
            <a:extLst>
              <a:ext uri="{FF2B5EF4-FFF2-40B4-BE49-F238E27FC236}">
                <a16:creationId xmlns:a16="http://schemas.microsoft.com/office/drawing/2014/main" id="{E42D861F-5D69-4D01-9A0C-D8C069D9D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098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2746" name="Group 10">
            <a:extLst>
              <a:ext uri="{FF2B5EF4-FFF2-40B4-BE49-F238E27FC236}">
                <a16:creationId xmlns:a16="http://schemas.microsoft.com/office/drawing/2014/main" id="{77955A8B-0C32-4524-A2C0-FBF6D85D0032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209800"/>
            <a:ext cx="5557838" cy="3079750"/>
            <a:chOff x="288" y="1392"/>
            <a:chExt cx="3501" cy="1940"/>
          </a:xfrm>
        </p:grpSpPr>
        <p:sp>
          <p:nvSpPr>
            <p:cNvPr id="372742" name="Text Box 6">
              <a:extLst>
                <a:ext uri="{FF2B5EF4-FFF2-40B4-BE49-F238E27FC236}">
                  <a16:creationId xmlns:a16="http://schemas.microsoft.com/office/drawing/2014/main" id="{1C070F99-045D-43A6-B800-5FB8511469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880"/>
              <a:ext cx="14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3.</a:t>
              </a:r>
            </a:p>
          </p:txBody>
        </p:sp>
        <p:pic>
          <p:nvPicPr>
            <p:cNvPr id="372745" name="Picture 9">
              <a:extLst>
                <a:ext uri="{FF2B5EF4-FFF2-40B4-BE49-F238E27FC236}">
                  <a16:creationId xmlns:a16="http://schemas.microsoft.com/office/drawing/2014/main" id="{4B96F73B-0CB7-47CF-8C81-6A9C363728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392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2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>
            <a:extLst>
              <a:ext uri="{FF2B5EF4-FFF2-40B4-BE49-F238E27FC236}">
                <a16:creationId xmlns:a16="http://schemas.microsoft.com/office/drawing/2014/main" id="{9E341613-C7CB-4F0F-946C-B306DDBED4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370691" name="Text Box 3">
            <a:extLst>
              <a:ext uri="{FF2B5EF4-FFF2-40B4-BE49-F238E27FC236}">
                <a16:creationId xmlns:a16="http://schemas.microsoft.com/office/drawing/2014/main" id="{37C6D053-3A57-446D-86EB-5F2909DCD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Изобразите параллелограмм </a:t>
            </a:r>
            <a:r>
              <a:rPr lang="en-US" altLang="ru-RU" sz="2800" i="1" dirty="0"/>
              <a:t>ABCD</a:t>
            </a:r>
            <a:r>
              <a:rPr lang="ru-RU" altLang="ru-RU" sz="2800" dirty="0"/>
              <a:t>, середины сторон которого даны на рисунке.</a:t>
            </a:r>
            <a:endParaRPr lang="en-US" altLang="ru-RU" sz="2800" dirty="0"/>
          </a:p>
        </p:txBody>
      </p:sp>
      <p:pic>
        <p:nvPicPr>
          <p:cNvPr id="370696" name="Picture 8">
            <a:extLst>
              <a:ext uri="{FF2B5EF4-FFF2-40B4-BE49-F238E27FC236}">
                <a16:creationId xmlns:a16="http://schemas.microsoft.com/office/drawing/2014/main" id="{8CEA78D2-73FC-4946-8636-8E0DAAE3A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1336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0698" name="Group 10">
            <a:extLst>
              <a:ext uri="{FF2B5EF4-FFF2-40B4-BE49-F238E27FC236}">
                <a16:creationId xmlns:a16="http://schemas.microsoft.com/office/drawing/2014/main" id="{74B9797B-7D3C-4E69-83C5-10DD8CC5C710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133600"/>
            <a:ext cx="5634038" cy="3079750"/>
            <a:chOff x="288" y="1344"/>
            <a:chExt cx="3549" cy="1940"/>
          </a:xfrm>
        </p:grpSpPr>
        <p:sp>
          <p:nvSpPr>
            <p:cNvPr id="370694" name="Text Box 6">
              <a:extLst>
                <a:ext uri="{FF2B5EF4-FFF2-40B4-BE49-F238E27FC236}">
                  <a16:creationId xmlns:a16="http://schemas.microsoft.com/office/drawing/2014/main" id="{6DE0F70B-9234-40C2-9B3A-6BCA18B2E8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880"/>
              <a:ext cx="14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370697" name="Picture 9">
              <a:extLst>
                <a:ext uri="{FF2B5EF4-FFF2-40B4-BE49-F238E27FC236}">
                  <a16:creationId xmlns:a16="http://schemas.microsoft.com/office/drawing/2014/main" id="{75911F2A-F964-412F-9902-E170CAA7CC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344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0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>
            <a:extLst>
              <a:ext uri="{FF2B5EF4-FFF2-40B4-BE49-F238E27FC236}">
                <a16:creationId xmlns:a16="http://schemas.microsoft.com/office/drawing/2014/main" id="{9E341613-C7CB-4F0F-946C-B306DDBED4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15512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370691" name="Text Box 3">
            <a:extLst>
              <a:ext uri="{FF2B5EF4-FFF2-40B4-BE49-F238E27FC236}">
                <a16:creationId xmlns:a16="http://schemas.microsoft.com/office/drawing/2014/main" id="{37C6D053-3A57-446D-86EB-5F2909DCD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1688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Изобразите параллелограмм</a:t>
            </a:r>
            <a:r>
              <a:rPr lang="en-US" altLang="ru-RU" sz="2800" dirty="0"/>
              <a:t> </a:t>
            </a:r>
            <a:r>
              <a:rPr lang="en-US" altLang="ru-RU" sz="2800" i="1" dirty="0"/>
              <a:t>ABCD </a:t>
            </a:r>
            <a:r>
              <a:rPr lang="ru-RU" altLang="ru-RU" sz="2800" dirty="0"/>
              <a:t>с тремя данными вершинами </a:t>
            </a:r>
            <a:r>
              <a:rPr lang="en-US" altLang="ru-RU" sz="2800" i="1" dirty="0"/>
              <a:t>A</a:t>
            </a:r>
            <a:r>
              <a:rPr lang="en-US" altLang="ru-RU" sz="2800" dirty="0"/>
              <a:t>, </a:t>
            </a:r>
            <a:r>
              <a:rPr lang="en-US" altLang="ru-RU" sz="2800" i="1" dirty="0"/>
              <a:t>B</a:t>
            </a:r>
            <a:r>
              <a:rPr lang="en-US" altLang="ru-RU" sz="2800" dirty="0"/>
              <a:t>, </a:t>
            </a:r>
            <a:r>
              <a:rPr lang="en-US" altLang="ru-RU" sz="2800" i="1" dirty="0"/>
              <a:t>C</a:t>
            </a:r>
            <a:r>
              <a:rPr lang="ru-RU" altLang="ru-RU" sz="2800" dirty="0"/>
              <a:t> в программе </a:t>
            </a:r>
            <a:r>
              <a:rPr lang="en-US" altLang="ru-RU" sz="2800" dirty="0"/>
              <a:t>GeoGebra</a:t>
            </a:r>
            <a:r>
              <a:rPr lang="ru-RU" altLang="ru-RU" sz="2800" dirty="0"/>
              <a:t>.</a:t>
            </a:r>
            <a:endParaRPr lang="en-US" altLang="ru-RU" sz="28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0DBF531-E7C6-4C6E-AD6B-596D1320E7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484784"/>
            <a:ext cx="4463405" cy="3367429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FF0B81F1-2E65-4AE4-A91E-69A654A09F30}"/>
              </a:ext>
            </a:extLst>
          </p:cNvPr>
          <p:cNvGrpSpPr/>
          <p:nvPr/>
        </p:nvGrpSpPr>
        <p:grpSpPr>
          <a:xfrm>
            <a:off x="0" y="1484784"/>
            <a:ext cx="8991600" cy="5367977"/>
            <a:chOff x="0" y="1484784"/>
            <a:chExt cx="8991600" cy="5367977"/>
          </a:xfrm>
        </p:grpSpPr>
        <p:sp>
          <p:nvSpPr>
            <p:cNvPr id="10" name="Text Box 3">
              <a:extLst>
                <a:ext uri="{FF2B5EF4-FFF2-40B4-BE49-F238E27FC236}">
                  <a16:creationId xmlns:a16="http://schemas.microsoft.com/office/drawing/2014/main" id="{BCD07C97-D450-4489-A9D4-07D3376E3C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852213"/>
              <a:ext cx="8991600" cy="20005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0000"/>
                  </a:solidFill>
                </a:rPr>
                <a:t>	</a:t>
              </a:r>
              <a:r>
                <a:rPr lang="ru-RU" altLang="ru-RU" dirty="0">
                  <a:solidFill>
                    <a:srgbClr val="FF0000"/>
                  </a:solidFill>
                </a:rPr>
                <a:t>Решение. </a:t>
              </a:r>
              <a:r>
                <a:rPr lang="ru-RU" altLang="ru-RU" dirty="0"/>
                <a:t>Соединим отрезками точки </a:t>
              </a:r>
              <a:r>
                <a:rPr lang="en-US" altLang="ru-RU" i="1" dirty="0"/>
                <a:t>A </a:t>
              </a:r>
              <a:r>
                <a:rPr lang="ru-RU" altLang="ru-RU" dirty="0"/>
                <a:t>и </a:t>
              </a:r>
              <a:r>
                <a:rPr lang="en-US" altLang="ru-RU" i="1" dirty="0"/>
                <a:t>B</a:t>
              </a:r>
              <a:r>
                <a:rPr lang="en-US" altLang="ru-RU" dirty="0"/>
                <a:t>, </a:t>
              </a:r>
              <a:r>
                <a:rPr lang="en-US" altLang="ru-RU" i="1" dirty="0"/>
                <a:t>B </a:t>
              </a:r>
              <a:r>
                <a:rPr lang="ru-RU" altLang="ru-RU" dirty="0"/>
                <a:t>и </a:t>
              </a:r>
              <a:r>
                <a:rPr lang="en-US" altLang="ru-RU" i="1" dirty="0"/>
                <a:t>C</a:t>
              </a:r>
              <a:r>
                <a:rPr lang="ru-RU" altLang="ru-RU" i="1" dirty="0"/>
                <a:t>. </a:t>
              </a:r>
              <a:r>
                <a:rPr lang="ru-RU" altLang="ru-RU" dirty="0"/>
                <a:t>Через точки </a:t>
              </a:r>
              <a:r>
                <a:rPr lang="en-US" altLang="ru-RU" i="1" dirty="0"/>
                <a:t>A </a:t>
              </a:r>
              <a:r>
                <a:rPr lang="ru-RU" altLang="ru-RU" dirty="0"/>
                <a:t>и </a:t>
              </a:r>
              <a:r>
                <a:rPr lang="en-US" altLang="ru-RU" i="1" dirty="0"/>
                <a:t>C</a:t>
              </a:r>
              <a:r>
                <a:rPr lang="ru-RU" altLang="ru-RU" dirty="0"/>
                <a:t> проведём прямые, параллельные соответственно прямым </a:t>
              </a:r>
              <a:r>
                <a:rPr lang="en-US" altLang="ru-RU" i="1" dirty="0"/>
                <a:t>BC </a:t>
              </a:r>
              <a:r>
                <a:rPr lang="ru-RU" altLang="ru-RU" dirty="0"/>
                <a:t>и </a:t>
              </a:r>
              <a:r>
                <a:rPr lang="en-US" altLang="ru-RU" i="1" dirty="0"/>
                <a:t>AB</a:t>
              </a:r>
              <a:r>
                <a:rPr lang="ru-RU" altLang="ru-RU" dirty="0"/>
                <a:t>. Найдём их точку пересечения </a:t>
              </a:r>
              <a:r>
                <a:rPr lang="en-US" altLang="ru-RU" i="1" dirty="0"/>
                <a:t>D</a:t>
              </a:r>
              <a:r>
                <a:rPr lang="en-US" altLang="ru-RU" dirty="0"/>
                <a:t>.</a:t>
              </a:r>
              <a:r>
                <a:rPr lang="en-US" altLang="ru-RU" i="1" dirty="0"/>
                <a:t> </a:t>
              </a:r>
              <a:r>
                <a:rPr lang="ru-RU" altLang="ru-RU" dirty="0"/>
                <a:t>Скроем построенные прямые. Соединим отрезками точки </a:t>
              </a:r>
              <a:r>
                <a:rPr lang="en-US" altLang="ru-RU" i="1" dirty="0"/>
                <a:t>A </a:t>
              </a:r>
              <a:r>
                <a:rPr lang="ru-RU" altLang="ru-RU" dirty="0"/>
                <a:t>и </a:t>
              </a:r>
              <a:r>
                <a:rPr lang="en-US" altLang="ru-RU" i="1" dirty="0"/>
                <a:t>D</a:t>
              </a:r>
              <a:r>
                <a:rPr lang="ru-RU" altLang="ru-RU" dirty="0"/>
                <a:t>, </a:t>
              </a:r>
              <a:r>
                <a:rPr lang="en-US" altLang="ru-RU" i="1" dirty="0"/>
                <a:t>C </a:t>
              </a:r>
              <a:r>
                <a:rPr lang="ru-RU" altLang="ru-RU" dirty="0"/>
                <a:t>и </a:t>
              </a:r>
              <a:r>
                <a:rPr lang="en-US" altLang="ru-RU" i="1" dirty="0"/>
                <a:t>D</a:t>
              </a:r>
              <a:r>
                <a:rPr lang="ru-RU" altLang="ru-RU" i="1" dirty="0"/>
                <a:t>. </a:t>
              </a:r>
              <a:r>
                <a:rPr lang="ru-RU" altLang="ru-RU" dirty="0"/>
                <a:t>Получим искомый параллелограмм </a:t>
              </a:r>
              <a:r>
                <a:rPr lang="en-US" altLang="ru-RU" i="1" dirty="0"/>
                <a:t>ABCD</a:t>
              </a:r>
              <a:r>
                <a:rPr lang="ru-RU" altLang="ru-RU" dirty="0"/>
                <a:t>.</a:t>
              </a:r>
              <a:endParaRPr lang="en-US" altLang="ru-RU" dirty="0"/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BCD40B92-A6C1-4F95-A059-3AF44FBC47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07323" y="1484784"/>
              <a:ext cx="4463404" cy="33674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3471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>
            <a:extLst>
              <a:ext uri="{FF2B5EF4-FFF2-40B4-BE49-F238E27FC236}">
                <a16:creationId xmlns:a16="http://schemas.microsoft.com/office/drawing/2014/main" id="{529F4A83-ECC7-4C55-8D47-6A1CBF9ADF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66595" name="Text Box 3">
            <a:extLst>
              <a:ext uri="{FF2B5EF4-FFF2-40B4-BE49-F238E27FC236}">
                <a16:creationId xmlns:a16="http://schemas.microsoft.com/office/drawing/2014/main" id="{8B78AA70-BBF5-4E35-BD2B-E05A13D4F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Три параллельные прямые пересечены тремя параллельными прямыми. Сколько при этом получилось параллелограммов?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66596" name="Text Box 4">
            <a:extLst>
              <a:ext uri="{FF2B5EF4-FFF2-40B4-BE49-F238E27FC236}">
                <a16:creationId xmlns:a16="http://schemas.microsoft.com/office/drawing/2014/main" id="{1E5398A9-BA41-4E79-88B5-2163BF9BB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029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9.</a:t>
            </a:r>
          </a:p>
        </p:txBody>
      </p:sp>
      <p:pic>
        <p:nvPicPr>
          <p:cNvPr id="366597" name="Picture 5">
            <a:extLst>
              <a:ext uri="{FF2B5EF4-FFF2-40B4-BE49-F238E27FC236}">
                <a16:creationId xmlns:a16="http://schemas.microsoft.com/office/drawing/2014/main" id="{2BB2E737-E6DC-4C92-A98F-A9200CCB99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590800"/>
            <a:ext cx="2682875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6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>
            <a:extLst>
              <a:ext uri="{FF2B5EF4-FFF2-40B4-BE49-F238E27FC236}">
                <a16:creationId xmlns:a16="http://schemas.microsoft.com/office/drawing/2014/main" id="{FC015780-2646-4F52-A466-4FAE0079A1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05155" name="Text Box 3">
            <a:extLst>
              <a:ext uri="{FF2B5EF4-FFF2-40B4-BE49-F238E27FC236}">
                <a16:creationId xmlns:a16="http://schemas.microsoft.com/office/drawing/2014/main" id="{B3B6FB5E-16C2-47E1-8980-AA53C8D2C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Сколько различных параллелограммов можно получить из двух равных треугольников, прикладывая их друг к другу различным образом?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05156" name="Text Box 4">
            <a:extLst>
              <a:ext uri="{FF2B5EF4-FFF2-40B4-BE49-F238E27FC236}">
                <a16:creationId xmlns:a16="http://schemas.microsoft.com/office/drawing/2014/main" id="{6750C410-1B32-4656-8B6D-5DB57E9A3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>
            <a:extLst>
              <a:ext uri="{FF2B5EF4-FFF2-40B4-BE49-F238E27FC236}">
                <a16:creationId xmlns:a16="http://schemas.microsoft.com/office/drawing/2014/main" id="{210D29DF-93F6-4E68-A603-3360ABC372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07203" name="Text Box 3">
            <a:extLst>
              <a:ext uri="{FF2B5EF4-FFF2-40B4-BE49-F238E27FC236}">
                <a16:creationId xmlns:a16="http://schemas.microsoft.com/office/drawing/2014/main" id="{354714D5-AD0C-413F-BF32-6080F7D98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У параллелограмма две стороны равны 10 см и 15 см.  Чему равны две другие стороны?</a:t>
            </a:r>
          </a:p>
        </p:txBody>
      </p:sp>
      <p:sp>
        <p:nvSpPr>
          <p:cNvPr id="307205" name="Text Box 5">
            <a:extLst>
              <a:ext uri="{FF2B5EF4-FFF2-40B4-BE49-F238E27FC236}">
                <a16:creationId xmlns:a16="http://schemas.microsoft.com/office/drawing/2014/main" id="{4015E790-349A-48C3-A849-BDCB733BB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10 см и 15 см.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EA0ABCB8-3E1D-4F8C-B027-9729DE31A9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44067" name="Text Box 3">
            <a:extLst>
              <a:ext uri="{FF2B5EF4-FFF2-40B4-BE49-F238E27FC236}">
                <a16:creationId xmlns:a16="http://schemas.microsoft.com/office/drawing/2014/main" id="{F68E169F-1964-47D1-BE09-4B68346A2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тупой угол параллелограмма, если его острый угол равен 60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dirty="0"/>
              <a:t> </a:t>
            </a:r>
          </a:p>
        </p:txBody>
      </p:sp>
      <p:sp>
        <p:nvSpPr>
          <p:cNvPr id="344068" name="Text Box 4">
            <a:extLst>
              <a:ext uri="{FF2B5EF4-FFF2-40B4-BE49-F238E27FC236}">
                <a16:creationId xmlns:a16="http://schemas.microsoft.com/office/drawing/2014/main" id="{FAFDA5EE-FFC2-4F25-B6AD-09ED83E78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724400"/>
            <a:ext cx="342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1</a:t>
            </a:r>
            <a:r>
              <a:rPr lang="en-US" altLang="ru-RU" sz="3200"/>
              <a:t>2</a:t>
            </a:r>
            <a:r>
              <a:rPr lang="ru-RU" altLang="ru-RU" sz="3200"/>
              <a:t>0</a:t>
            </a:r>
            <a:r>
              <a:rPr lang="ru-RU" altLang="ru-RU" sz="3200" baseline="30000"/>
              <a:t>о</a:t>
            </a:r>
            <a:r>
              <a:rPr lang="ru-RU" altLang="ru-RU" sz="3200"/>
              <a:t>. </a:t>
            </a:r>
          </a:p>
        </p:txBody>
      </p:sp>
      <p:pic>
        <p:nvPicPr>
          <p:cNvPr id="344069" name="Picture 5">
            <a:extLst>
              <a:ext uri="{FF2B5EF4-FFF2-40B4-BE49-F238E27FC236}">
                <a16:creationId xmlns:a16="http://schemas.microsoft.com/office/drawing/2014/main" id="{3BC5CB12-DB27-4604-AAA1-CB81A9E874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667000"/>
            <a:ext cx="3067050" cy="151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4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>
            <a:extLst>
              <a:ext uri="{FF2B5EF4-FFF2-40B4-BE49-F238E27FC236}">
                <a16:creationId xmlns:a16="http://schemas.microsoft.com/office/drawing/2014/main" id="{45371F08-5C20-4D41-A97C-DC421E2C5E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46115" name="Text Box 3">
            <a:extLst>
              <a:ext uri="{FF2B5EF4-FFF2-40B4-BE49-F238E27FC236}">
                <a16:creationId xmlns:a16="http://schemas.microsoft.com/office/drawing/2014/main" id="{9CA55A4B-49DD-4D29-BC16-1C62FB1F8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Один из внешних углов параллелограмма равен 62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</a:t>
            </a:r>
            <a:r>
              <a:rPr lang="ru-RU" altLang="ru-RU" sz="2800" dirty="0"/>
              <a:t>больший</a:t>
            </a:r>
            <a:r>
              <a:rPr lang="ru-RU" altLang="ru-RU" sz="2800" dirty="0">
                <a:cs typeface="Times New Roman" panose="02020603050405020304" pitchFamily="18" charset="0"/>
              </a:rPr>
              <a:t> угол параллелограмма.</a:t>
            </a:r>
          </a:p>
        </p:txBody>
      </p:sp>
      <p:sp>
        <p:nvSpPr>
          <p:cNvPr id="346116" name="Text Box 4">
            <a:extLst>
              <a:ext uri="{FF2B5EF4-FFF2-40B4-BE49-F238E27FC236}">
                <a16:creationId xmlns:a16="http://schemas.microsoft.com/office/drawing/2014/main" id="{743B4FF3-74C7-4C46-87DE-A3FC16D16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724400"/>
            <a:ext cx="342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1</a:t>
            </a:r>
            <a:r>
              <a:rPr lang="en-US" altLang="ru-RU" sz="3200"/>
              <a:t>18</a:t>
            </a:r>
            <a:r>
              <a:rPr lang="ru-RU" altLang="ru-RU" sz="3200" baseline="30000"/>
              <a:t>о</a:t>
            </a:r>
            <a:r>
              <a:rPr lang="ru-RU" altLang="ru-RU" sz="3200"/>
              <a:t>. </a:t>
            </a:r>
          </a:p>
        </p:txBody>
      </p:sp>
      <p:pic>
        <p:nvPicPr>
          <p:cNvPr id="346117" name="Picture 5">
            <a:extLst>
              <a:ext uri="{FF2B5EF4-FFF2-40B4-BE49-F238E27FC236}">
                <a16:creationId xmlns:a16="http://schemas.microsoft.com/office/drawing/2014/main" id="{DDD19E4D-A3C2-464C-9AAD-9847EDAF9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667000"/>
            <a:ext cx="3067050" cy="151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>
            <a:extLst>
              <a:ext uri="{FF2B5EF4-FFF2-40B4-BE49-F238E27FC236}">
                <a16:creationId xmlns:a16="http://schemas.microsoft.com/office/drawing/2014/main" id="{B4B5568E-C55B-4DAF-AEB8-4633E74BDA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48163" name="Text Box 3">
            <a:extLst>
              <a:ext uri="{FF2B5EF4-FFF2-40B4-BE49-F238E27FC236}">
                <a16:creationId xmlns:a16="http://schemas.microsoft.com/office/drawing/2014/main" id="{DF7652C4-FCC8-41B3-93B8-382AD90A3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Сумма двух углов параллелограмма равна 80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один из оставшихся углов.</a:t>
            </a:r>
            <a:r>
              <a:rPr lang="ru-RU" altLang="ru-RU" sz="2800" dirty="0"/>
              <a:t> </a:t>
            </a:r>
          </a:p>
        </p:txBody>
      </p:sp>
      <p:sp>
        <p:nvSpPr>
          <p:cNvPr id="348164" name="Text Box 4">
            <a:extLst>
              <a:ext uri="{FF2B5EF4-FFF2-40B4-BE49-F238E27FC236}">
                <a16:creationId xmlns:a16="http://schemas.microsoft.com/office/drawing/2014/main" id="{C798557F-35D0-46D5-AFD8-07535B5ED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724400"/>
            <a:ext cx="342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140</a:t>
            </a:r>
            <a:r>
              <a:rPr lang="ru-RU" altLang="ru-RU" sz="3200" baseline="30000"/>
              <a:t>о</a:t>
            </a:r>
            <a:r>
              <a:rPr lang="ru-RU" altLang="ru-RU" sz="3200"/>
              <a:t>. </a:t>
            </a:r>
          </a:p>
        </p:txBody>
      </p:sp>
      <p:pic>
        <p:nvPicPr>
          <p:cNvPr id="348165" name="Picture 5">
            <a:extLst>
              <a:ext uri="{FF2B5EF4-FFF2-40B4-BE49-F238E27FC236}">
                <a16:creationId xmlns:a16="http://schemas.microsoft.com/office/drawing/2014/main" id="{9504AB06-5205-4264-9BB3-1338075075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667000"/>
            <a:ext cx="3067050" cy="151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9" name="Text Box 3">
            <a:extLst>
              <a:ext uri="{FF2B5EF4-FFF2-40B4-BE49-F238E27FC236}">
                <a16:creationId xmlns:a16="http://schemas.microsoft.com/office/drawing/2014/main" id="{60273674-DA21-4CFE-BCA3-841EBE6A0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69912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Параллелограммом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называется четырехугольник, у которого противоположные стороны попарно параллельны</a:t>
            </a:r>
            <a:r>
              <a:rPr lang="ru-RU" altLang="ru-RU" sz="2800" dirty="0"/>
              <a:t>.</a:t>
            </a:r>
          </a:p>
        </p:txBody>
      </p:sp>
      <p:pic>
        <p:nvPicPr>
          <p:cNvPr id="249871" name="Picture 15">
            <a:extLst>
              <a:ext uri="{FF2B5EF4-FFF2-40B4-BE49-F238E27FC236}">
                <a16:creationId xmlns:a16="http://schemas.microsoft.com/office/drawing/2014/main" id="{39303981-8197-45CE-B4B1-137DE73A8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868" y="1352865"/>
            <a:ext cx="3624263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 Box 3">
            <a:extLst>
              <a:ext uri="{FF2B5EF4-FFF2-40B4-BE49-F238E27FC236}">
                <a16:creationId xmlns:a16="http://schemas.microsoft.com/office/drawing/2014/main" id="{893BFBF2-09EC-4653-B640-9EBF8BAC9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12976"/>
            <a:ext cx="910850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Свойство 1.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Сумма углов параллелограмма, прилежащих к одной стороне равна 180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E8F831BA-84AD-4D6E-9D96-C943B14F3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12350"/>
            <a:ext cx="9108504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Доказательство.</a:t>
            </a:r>
            <a:r>
              <a:rPr lang="ru-RU" altLang="ru-RU" sz="2800" dirty="0">
                <a:cs typeface="Times New Roman" panose="02020603050405020304" pitchFamily="18" charset="0"/>
              </a:rPr>
              <a:t> Углы, прилежащие к стороне параллелограмма, являются внутренними односторонними углами. Поэтому их сумма равна 180</a:t>
            </a:r>
            <a:r>
              <a:rPr lang="ru-RU" altLang="ru-RU" sz="2800" baseline="30000" dirty="0"/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211292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67590D7D-1023-40C4-9DDA-B75885AE0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50211" name="Text Box 3">
            <a:extLst>
              <a:ext uri="{FF2B5EF4-FFF2-40B4-BE49-F238E27FC236}">
                <a16:creationId xmlns:a16="http://schemas.microsoft.com/office/drawing/2014/main" id="{AD48DD63-6159-49D6-B523-2D78089B9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Один угол параллелограмма больше другого на 40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больший угол.</a:t>
            </a:r>
            <a:r>
              <a:rPr lang="ru-RU" altLang="ru-RU" sz="28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</a:p>
        </p:txBody>
      </p:sp>
      <p:sp>
        <p:nvSpPr>
          <p:cNvPr id="350212" name="Text Box 4">
            <a:extLst>
              <a:ext uri="{FF2B5EF4-FFF2-40B4-BE49-F238E27FC236}">
                <a16:creationId xmlns:a16="http://schemas.microsoft.com/office/drawing/2014/main" id="{C883540B-556B-49ED-9576-27341A055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724400"/>
            <a:ext cx="342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110</a:t>
            </a:r>
            <a:r>
              <a:rPr lang="ru-RU" altLang="ru-RU" sz="3200" baseline="30000"/>
              <a:t>о</a:t>
            </a:r>
            <a:r>
              <a:rPr lang="ru-RU" altLang="ru-RU" sz="3200"/>
              <a:t>. </a:t>
            </a:r>
          </a:p>
        </p:txBody>
      </p:sp>
      <p:pic>
        <p:nvPicPr>
          <p:cNvPr id="350213" name="Picture 5">
            <a:extLst>
              <a:ext uri="{FF2B5EF4-FFF2-40B4-BE49-F238E27FC236}">
                <a16:creationId xmlns:a16="http://schemas.microsoft.com/office/drawing/2014/main" id="{DE635958-8B90-45AE-B38F-C5352F6A38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590800"/>
            <a:ext cx="3121025" cy="153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>
            <a:extLst>
              <a:ext uri="{FF2B5EF4-FFF2-40B4-BE49-F238E27FC236}">
                <a16:creationId xmlns:a16="http://schemas.microsoft.com/office/drawing/2014/main" id="{BD2453CB-4422-4D83-95FF-6A97510363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52259" name="Text Box 3">
            <a:extLst>
              <a:ext uri="{FF2B5EF4-FFF2-40B4-BE49-F238E27FC236}">
                <a16:creationId xmlns:a16="http://schemas.microsoft.com/office/drawing/2014/main" id="{0E32DE30-6C34-4545-B9A7-80150F6AB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Диагональ параллелограмма образует с двумя его сторонами углы 25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 и 35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больший угол параллелограмма. </a:t>
            </a:r>
            <a:r>
              <a:rPr lang="ru-RU" altLang="ru-RU" sz="28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</a:p>
        </p:txBody>
      </p:sp>
      <p:sp>
        <p:nvSpPr>
          <p:cNvPr id="352260" name="Text Box 4">
            <a:extLst>
              <a:ext uri="{FF2B5EF4-FFF2-40B4-BE49-F238E27FC236}">
                <a16:creationId xmlns:a16="http://schemas.microsoft.com/office/drawing/2014/main" id="{45146FC5-A532-453F-8811-CADCB0D03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724400"/>
            <a:ext cx="342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120</a:t>
            </a:r>
            <a:r>
              <a:rPr lang="ru-RU" altLang="ru-RU" sz="3200" baseline="30000"/>
              <a:t>о</a:t>
            </a:r>
            <a:r>
              <a:rPr lang="ru-RU" altLang="ru-RU" sz="3200"/>
              <a:t>. </a:t>
            </a:r>
          </a:p>
        </p:txBody>
      </p:sp>
      <p:pic>
        <p:nvPicPr>
          <p:cNvPr id="352261" name="Picture 5">
            <a:extLst>
              <a:ext uri="{FF2B5EF4-FFF2-40B4-BE49-F238E27FC236}">
                <a16:creationId xmlns:a16="http://schemas.microsoft.com/office/drawing/2014/main" id="{A68FF3A5-31A4-4522-A70C-0B209B477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743200"/>
            <a:ext cx="3962400" cy="164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2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6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>
            <a:extLst>
              <a:ext uri="{FF2B5EF4-FFF2-40B4-BE49-F238E27FC236}">
                <a16:creationId xmlns:a16="http://schemas.microsoft.com/office/drawing/2014/main" id="{DE0B23D1-7356-4A5C-A2DE-BF42F7EA0F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54307" name="Text Box 3">
            <a:extLst>
              <a:ext uri="{FF2B5EF4-FFF2-40B4-BE49-F238E27FC236}">
                <a16:creationId xmlns:a16="http://schemas.microsoft.com/office/drawing/2014/main" id="{86F1412D-1A39-4834-9E1A-012C057AC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Высота параллелограмма образует с его стороной угол 28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больший угол параллелограмма. </a:t>
            </a:r>
          </a:p>
        </p:txBody>
      </p:sp>
      <p:sp>
        <p:nvSpPr>
          <p:cNvPr id="354308" name="Text Box 4">
            <a:extLst>
              <a:ext uri="{FF2B5EF4-FFF2-40B4-BE49-F238E27FC236}">
                <a16:creationId xmlns:a16="http://schemas.microsoft.com/office/drawing/2014/main" id="{790830BC-B24D-446D-BD42-7DF425CFF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724400"/>
            <a:ext cx="342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118</a:t>
            </a:r>
            <a:r>
              <a:rPr lang="ru-RU" altLang="ru-RU" sz="3200" baseline="30000"/>
              <a:t>о</a:t>
            </a:r>
            <a:r>
              <a:rPr lang="ru-RU" altLang="ru-RU" sz="3200"/>
              <a:t>. </a:t>
            </a:r>
          </a:p>
        </p:txBody>
      </p:sp>
      <p:pic>
        <p:nvPicPr>
          <p:cNvPr id="354309" name="Picture 5">
            <a:extLst>
              <a:ext uri="{FF2B5EF4-FFF2-40B4-BE49-F238E27FC236}">
                <a16:creationId xmlns:a16="http://schemas.microsoft.com/office/drawing/2014/main" id="{89A6DADB-7514-4038-8FA0-7E01EB24E1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514600"/>
            <a:ext cx="3886200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4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>
            <a:extLst>
              <a:ext uri="{FF2B5EF4-FFF2-40B4-BE49-F238E27FC236}">
                <a16:creationId xmlns:a16="http://schemas.microsoft.com/office/drawing/2014/main" id="{322218A3-2852-4135-85E4-38007DFBE9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56355" name="Text Box 3">
            <a:extLst>
              <a:ext uri="{FF2B5EF4-FFF2-40B4-BE49-F238E27FC236}">
                <a16:creationId xmlns:a16="http://schemas.microsoft.com/office/drawing/2014/main" id="{DC261B14-714F-42BE-B492-4ADA702B2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Острый угол параллелограмма равен 60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угол между высотами этого параллелограмма, проведенными из вершины тупого угла. </a:t>
            </a:r>
          </a:p>
        </p:txBody>
      </p:sp>
      <p:sp>
        <p:nvSpPr>
          <p:cNvPr id="356356" name="Text Box 4">
            <a:extLst>
              <a:ext uri="{FF2B5EF4-FFF2-40B4-BE49-F238E27FC236}">
                <a16:creationId xmlns:a16="http://schemas.microsoft.com/office/drawing/2014/main" id="{380582D8-1420-4213-AFEC-833AE4467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724400"/>
            <a:ext cx="342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60</a:t>
            </a:r>
            <a:r>
              <a:rPr lang="ru-RU" altLang="ru-RU" sz="3200" baseline="30000"/>
              <a:t>о</a:t>
            </a:r>
            <a:r>
              <a:rPr lang="ru-RU" altLang="ru-RU" sz="3200"/>
              <a:t>. </a:t>
            </a:r>
          </a:p>
        </p:txBody>
      </p:sp>
      <p:pic>
        <p:nvPicPr>
          <p:cNvPr id="356357" name="Picture 5">
            <a:extLst>
              <a:ext uri="{FF2B5EF4-FFF2-40B4-BE49-F238E27FC236}">
                <a16:creationId xmlns:a16="http://schemas.microsoft.com/office/drawing/2014/main" id="{B855AC21-467A-44F5-92DF-43E5DFF616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286000"/>
            <a:ext cx="3886200" cy="190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6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>
            <a:extLst>
              <a:ext uri="{FF2B5EF4-FFF2-40B4-BE49-F238E27FC236}">
                <a16:creationId xmlns:a16="http://schemas.microsoft.com/office/drawing/2014/main" id="{B6C6F0EA-6A6B-4B63-A4AB-F808B65D49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58403" name="Text Box 3">
            <a:extLst>
              <a:ext uri="{FF2B5EF4-FFF2-40B4-BE49-F238E27FC236}">
                <a16:creationId xmlns:a16="http://schemas.microsoft.com/office/drawing/2014/main" id="{3458629C-A060-4E3D-A095-9F08160BF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Угол между высотами параллелограмма, проведенными из вершины тупого угла, равен 50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острый угол параллелограмма. </a:t>
            </a:r>
          </a:p>
        </p:txBody>
      </p:sp>
      <p:sp>
        <p:nvSpPr>
          <p:cNvPr id="358404" name="Text Box 4">
            <a:extLst>
              <a:ext uri="{FF2B5EF4-FFF2-40B4-BE49-F238E27FC236}">
                <a16:creationId xmlns:a16="http://schemas.microsoft.com/office/drawing/2014/main" id="{7DB35F73-A117-4974-BE3E-6602C3408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724400"/>
            <a:ext cx="342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50</a:t>
            </a:r>
            <a:r>
              <a:rPr lang="ru-RU" altLang="ru-RU" sz="3200" baseline="30000"/>
              <a:t>о</a:t>
            </a:r>
            <a:r>
              <a:rPr lang="ru-RU" altLang="ru-RU" sz="3200"/>
              <a:t>. </a:t>
            </a:r>
          </a:p>
        </p:txBody>
      </p:sp>
      <p:pic>
        <p:nvPicPr>
          <p:cNvPr id="358405" name="Picture 5">
            <a:extLst>
              <a:ext uri="{FF2B5EF4-FFF2-40B4-BE49-F238E27FC236}">
                <a16:creationId xmlns:a16="http://schemas.microsoft.com/office/drawing/2014/main" id="{00356881-A743-4D01-BFD3-890E4FA73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286000"/>
            <a:ext cx="3886200" cy="190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>
            <a:extLst>
              <a:ext uri="{FF2B5EF4-FFF2-40B4-BE49-F238E27FC236}">
                <a16:creationId xmlns:a16="http://schemas.microsoft.com/office/drawing/2014/main" id="{EA0DB385-239A-469A-9BBE-CA93972D5F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60451" name="Text Box 3">
            <a:extLst>
              <a:ext uri="{FF2B5EF4-FFF2-40B4-BE49-F238E27FC236}">
                <a16:creationId xmlns:a16="http://schemas.microsoft.com/office/drawing/2014/main" id="{B035A8B3-B5E0-497E-A25B-001726B38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меньший угол параллелограмма, если два его угла относятся как 3:7.</a:t>
            </a:r>
            <a:r>
              <a:rPr lang="ru-RU" altLang="ru-RU" sz="28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</a:p>
        </p:txBody>
      </p:sp>
      <p:sp>
        <p:nvSpPr>
          <p:cNvPr id="360452" name="Text Box 4">
            <a:extLst>
              <a:ext uri="{FF2B5EF4-FFF2-40B4-BE49-F238E27FC236}">
                <a16:creationId xmlns:a16="http://schemas.microsoft.com/office/drawing/2014/main" id="{A00E4EB0-31B0-47AF-8345-9D181B43D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10200"/>
            <a:ext cx="342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54.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360453" name="Picture 5">
            <a:extLst>
              <a:ext uri="{FF2B5EF4-FFF2-40B4-BE49-F238E27FC236}">
                <a16:creationId xmlns:a16="http://schemas.microsoft.com/office/drawing/2014/main" id="{85BD3242-B7C2-4EA3-B9D9-6ED0CCAD4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2400300"/>
            <a:ext cx="3121025" cy="153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2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>
            <a:extLst>
              <a:ext uri="{FF2B5EF4-FFF2-40B4-BE49-F238E27FC236}">
                <a16:creationId xmlns:a16="http://schemas.microsoft.com/office/drawing/2014/main" id="{0A9F65FC-B8A7-48E8-93CB-2CEC6F61EE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62499" name="Text Box 3">
            <a:extLst>
              <a:ext uri="{FF2B5EF4-FFF2-40B4-BE49-F238E27FC236}">
                <a16:creationId xmlns:a16="http://schemas.microsoft.com/office/drawing/2014/main" id="{6FB6664E-3365-4F1A-B5C7-28BAB4788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угол между биссектрисами углов параллелограмма, прилежащими к одной стороне.</a:t>
            </a:r>
            <a:r>
              <a:rPr lang="ru-RU" altLang="ru-RU" sz="2800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</p:txBody>
      </p:sp>
      <p:sp>
        <p:nvSpPr>
          <p:cNvPr id="362500" name="Text Box 4">
            <a:extLst>
              <a:ext uri="{FF2B5EF4-FFF2-40B4-BE49-F238E27FC236}">
                <a16:creationId xmlns:a16="http://schemas.microsoft.com/office/drawing/2014/main" id="{B9226D55-E724-427E-AD58-C9FE20888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10200"/>
            <a:ext cx="342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90</a:t>
            </a:r>
            <a:r>
              <a:rPr lang="ru-RU" altLang="ru-RU" sz="3200" baseline="30000"/>
              <a:t>о</a:t>
            </a:r>
            <a:r>
              <a:rPr lang="ru-RU" altLang="ru-RU" sz="3200"/>
              <a:t>. </a:t>
            </a:r>
          </a:p>
        </p:txBody>
      </p:sp>
      <p:pic>
        <p:nvPicPr>
          <p:cNvPr id="362501" name="Picture 5">
            <a:extLst>
              <a:ext uri="{FF2B5EF4-FFF2-40B4-BE49-F238E27FC236}">
                <a16:creationId xmlns:a16="http://schemas.microsoft.com/office/drawing/2014/main" id="{23AAE844-9E17-4981-83E6-CE4EC4145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971800"/>
            <a:ext cx="3276600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2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00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>
            <a:extLst>
              <a:ext uri="{FF2B5EF4-FFF2-40B4-BE49-F238E27FC236}">
                <a16:creationId xmlns:a16="http://schemas.microsoft.com/office/drawing/2014/main" id="{133D977D-3754-415A-84F0-59A7A278BD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11299" name="Text Box 3">
            <a:extLst>
              <a:ext uri="{FF2B5EF4-FFF2-40B4-BE49-F238E27FC236}">
                <a16:creationId xmlns:a16="http://schemas.microsoft.com/office/drawing/2014/main" id="{DE408F65-0B2F-43E9-9D55-13EDE75CA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На рисунке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– параллелограмм, </a:t>
            </a:r>
            <a:r>
              <a:rPr lang="en-US" altLang="ru-RU" sz="2800" i="1" dirty="0">
                <a:cs typeface="Times New Roman" panose="02020603050405020304" pitchFamily="18" charset="0"/>
              </a:rPr>
              <a:t>BE </a:t>
            </a:r>
            <a:r>
              <a:rPr lang="ru-RU" altLang="ru-RU" sz="2800" dirty="0">
                <a:cs typeface="Times New Roman" panose="02020603050405020304" pitchFamily="18" charset="0"/>
              </a:rPr>
              <a:t>|| </a:t>
            </a:r>
            <a:r>
              <a:rPr lang="en-US" altLang="ru-RU" sz="2800" i="1" dirty="0">
                <a:cs typeface="Times New Roman" panose="02020603050405020304" pitchFamily="18" charset="0"/>
              </a:rPr>
              <a:t>DF</a:t>
            </a:r>
            <a:r>
              <a:rPr lang="ru-RU" altLang="ru-RU" sz="2800" dirty="0">
                <a:cs typeface="Times New Roman" panose="02020603050405020304" pitchFamily="18" charset="0"/>
              </a:rPr>
              <a:t>. Какой фигурой является четырехугольник </a:t>
            </a:r>
            <a:r>
              <a:rPr lang="en-US" altLang="ru-RU" sz="2800" i="1" dirty="0">
                <a:cs typeface="Times New Roman" panose="02020603050405020304" pitchFamily="18" charset="0"/>
              </a:rPr>
              <a:t>BFDE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11300" name="Text Box 4">
            <a:extLst>
              <a:ext uri="{FF2B5EF4-FFF2-40B4-BE49-F238E27FC236}">
                <a16:creationId xmlns:a16="http://schemas.microsoft.com/office/drawing/2014/main" id="{6C2985BE-277C-4A3C-8D8B-A88BE87A1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800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Параллелограммом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311302" name="Picture 6">
            <a:extLst>
              <a:ext uri="{FF2B5EF4-FFF2-40B4-BE49-F238E27FC236}">
                <a16:creationId xmlns:a16="http://schemas.microsoft.com/office/drawing/2014/main" id="{BBFD51FA-9A3A-44A8-A0B4-22499D9EC6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175" y="2324100"/>
            <a:ext cx="3803650" cy="221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0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96B81062-8BC4-4ADB-A894-7D99DC363B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29731" name="Text Box 3">
            <a:extLst>
              <a:ext uri="{FF2B5EF4-FFF2-40B4-BE49-F238E27FC236}">
                <a16:creationId xmlns:a16="http://schemas.microsoft.com/office/drawing/2014/main" id="{C2478237-8E3E-4C18-B193-3D11EBA95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Как расположены биссектрисы углов параллелограмма (с неравными смежными сторонами), противолежащих друг другу? 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29732" name="Text Box 4">
            <a:extLst>
              <a:ext uri="{FF2B5EF4-FFF2-40B4-BE49-F238E27FC236}">
                <a16:creationId xmlns:a16="http://schemas.microsoft.com/office/drawing/2014/main" id="{1A30DA93-D292-4C65-B68D-14349EC2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Параллельны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329733" name="Picture 5">
            <a:extLst>
              <a:ext uri="{FF2B5EF4-FFF2-40B4-BE49-F238E27FC236}">
                <a16:creationId xmlns:a16="http://schemas.microsoft.com/office/drawing/2014/main" id="{2A6597A6-B96F-4153-939A-338A4C4B5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895600"/>
            <a:ext cx="3933825" cy="163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2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>
            <a:extLst>
              <a:ext uri="{FF2B5EF4-FFF2-40B4-BE49-F238E27FC236}">
                <a16:creationId xmlns:a16="http://schemas.microsoft.com/office/drawing/2014/main" id="{105C9287-8013-4789-9EAE-3AFFF09049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31779" name="Text Box 3">
            <a:extLst>
              <a:ext uri="{FF2B5EF4-FFF2-40B4-BE49-F238E27FC236}">
                <a16:creationId xmlns:a16="http://schemas.microsoft.com/office/drawing/2014/main" id="{129F52F6-61F7-4229-9321-7654FF591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Существует ли параллелограмм, в котором две стороны и одна диагональ   соответственно  равны:  а) 5 см, 2 см, 2 см; б) 7 см, 4 см, 11 см; в) 2 см, 3 см, 4 см; г) 3 см, 8 см, 10 см? 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31780" name="Text Box 4">
            <a:extLst>
              <a:ext uri="{FF2B5EF4-FFF2-40B4-BE49-F238E27FC236}">
                <a16:creationId xmlns:a16="http://schemas.microsoft.com/office/drawing/2014/main" id="{B9042B26-93CC-407C-92E7-D6FB37DEE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5720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а) Нет;</a:t>
            </a:r>
          </a:p>
        </p:txBody>
      </p:sp>
      <p:sp>
        <p:nvSpPr>
          <p:cNvPr id="331781" name="Text Box 5">
            <a:extLst>
              <a:ext uri="{FF2B5EF4-FFF2-40B4-BE49-F238E27FC236}">
                <a16:creationId xmlns:a16="http://schemas.microsoft.com/office/drawing/2014/main" id="{0DE517B9-77CF-4FEF-855B-CEF6F9504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029200"/>
            <a:ext cx="487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нет; </a:t>
            </a:r>
            <a:endParaRPr lang="ru-RU" altLang="ru-RU"/>
          </a:p>
        </p:txBody>
      </p:sp>
      <p:sp>
        <p:nvSpPr>
          <p:cNvPr id="331782" name="Text Box 6">
            <a:extLst>
              <a:ext uri="{FF2B5EF4-FFF2-40B4-BE49-F238E27FC236}">
                <a16:creationId xmlns:a16="http://schemas.microsoft.com/office/drawing/2014/main" id="{E8613DD4-2230-4A4C-890C-E6ED6E03A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486400"/>
            <a:ext cx="487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в) да;</a:t>
            </a:r>
            <a:endParaRPr lang="ru-RU" altLang="ru-RU"/>
          </a:p>
        </p:txBody>
      </p:sp>
      <p:sp>
        <p:nvSpPr>
          <p:cNvPr id="331783" name="Text Box 7">
            <a:extLst>
              <a:ext uri="{FF2B5EF4-FFF2-40B4-BE49-F238E27FC236}">
                <a16:creationId xmlns:a16="http://schemas.microsoft.com/office/drawing/2014/main" id="{390F6869-2030-410B-AB42-44B79258D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943600"/>
            <a:ext cx="487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г) да.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1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80" grpId="0" autoUpdateAnimBg="0"/>
      <p:bldP spid="331781" grpId="0" autoUpdateAnimBg="0"/>
      <p:bldP spid="331782" grpId="0" autoUpdateAnimBg="0"/>
      <p:bldP spid="33178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1918" name="Group 1038">
            <a:extLst>
              <a:ext uri="{FF2B5EF4-FFF2-40B4-BE49-F238E27FC236}">
                <a16:creationId xmlns:a16="http://schemas.microsoft.com/office/drawing/2014/main" id="{D36CC2BD-E97C-4DDC-8955-81F88663641A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57188"/>
            <a:ext cx="8763000" cy="3071813"/>
            <a:chOff x="144" y="68"/>
            <a:chExt cx="5520" cy="1935"/>
          </a:xfrm>
        </p:grpSpPr>
        <p:sp>
          <p:nvSpPr>
            <p:cNvPr id="251914" name="Text Box 1034">
              <a:extLst>
                <a:ext uri="{FF2B5EF4-FFF2-40B4-BE49-F238E27FC236}">
                  <a16:creationId xmlns:a16="http://schemas.microsoft.com/office/drawing/2014/main" id="{FDD86166-D986-4276-A08E-394505DCA6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68"/>
              <a:ext cx="5520" cy="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Свойство 2.</a:t>
              </a:r>
              <a:r>
                <a:rPr lang="ru-RU" altLang="ru-RU" sz="2800" b="1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В параллелограмме противоположные стороны равны и противоположные углы равны.</a:t>
              </a:r>
            </a:p>
          </p:txBody>
        </p:sp>
        <p:pic>
          <p:nvPicPr>
            <p:cNvPr id="251916" name="Picture 1036">
              <a:extLst>
                <a:ext uri="{FF2B5EF4-FFF2-40B4-BE49-F238E27FC236}">
                  <a16:creationId xmlns:a16="http://schemas.microsoft.com/office/drawing/2014/main" id="{6ACEC299-3288-4106-8BA4-17DC347A49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9" y="781"/>
              <a:ext cx="2606" cy="1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51930" name="Group 1050">
            <a:extLst>
              <a:ext uri="{FF2B5EF4-FFF2-40B4-BE49-F238E27FC236}">
                <a16:creationId xmlns:a16="http://schemas.microsoft.com/office/drawing/2014/main" id="{F626A76F-7808-4406-8A66-9E805BB7B538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657600"/>
            <a:ext cx="8763000" cy="3081338"/>
            <a:chOff x="144" y="2304"/>
            <a:chExt cx="5520" cy="1941"/>
          </a:xfrm>
        </p:grpSpPr>
        <p:sp>
          <p:nvSpPr>
            <p:cNvPr id="251915" name="Text Box 1035">
              <a:extLst>
                <a:ext uri="{FF2B5EF4-FFF2-40B4-BE49-F238E27FC236}">
                  <a16:creationId xmlns:a16="http://schemas.microsoft.com/office/drawing/2014/main" id="{5D3DE5DA-1476-46C4-880B-E1C2FFE23B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304"/>
              <a:ext cx="5520" cy="1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Доказательство.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Пусть 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АВСD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– параллелограмм. Диагональ 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АС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разбивает его на два треугольника 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АВС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и 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CDA</a:t>
              </a:r>
              <a:r>
                <a:rPr lang="ru-RU" altLang="ru-RU" sz="2800" dirty="0">
                  <a:cs typeface="Times New Roman" panose="02020603050405020304" pitchFamily="18" charset="0"/>
                </a:rPr>
                <a:t>, которые равны по второму признаку равенства треугольников (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АС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- общая сторона,</a:t>
              </a:r>
              <a:r>
                <a:rPr lang="ru-RU" altLang="ru-RU" sz="2800" dirty="0"/>
                <a:t>   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1 = </a:t>
              </a:r>
              <a:r>
                <a:rPr lang="ru-RU" altLang="ru-RU" sz="2800" dirty="0"/>
                <a:t>  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2 и </a:t>
              </a:r>
              <a:r>
                <a:rPr lang="ru-RU" altLang="ru-RU" sz="2800" dirty="0"/>
                <a:t>    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3 = </a:t>
              </a:r>
              <a:r>
                <a:rPr lang="ru-RU" altLang="ru-RU" sz="2800" dirty="0"/>
                <a:t>	</a:t>
              </a:r>
              <a:r>
                <a:rPr lang="ru-RU" altLang="ru-RU" sz="2800" dirty="0">
                  <a:cs typeface="Times New Roman" panose="02020603050405020304" pitchFamily="18" charset="0"/>
                </a:rPr>
                <a:t>4, как внутренние накрест лежащие углы). Поэтому 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АВ=CD</a:t>
              </a:r>
              <a:r>
                <a:rPr lang="ru-RU" altLang="ru-RU" sz="2800" dirty="0">
                  <a:cs typeface="Times New Roman" panose="02020603050405020304" pitchFamily="18" charset="0"/>
                </a:rPr>
                <a:t>,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 BC=AD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и 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B = D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Кроме этого, </a:t>
              </a:r>
              <a:r>
                <a:rPr lang="ru-RU" altLang="ru-RU" sz="2800" dirty="0"/>
                <a:t>     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A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= </a:t>
              </a:r>
              <a:r>
                <a:rPr lang="ru-RU" altLang="ru-RU" sz="2800" dirty="0"/>
                <a:t>  	</a:t>
              </a:r>
              <a:r>
                <a:rPr lang="ru-RU" altLang="ru-RU" sz="2800" dirty="0">
                  <a:cs typeface="Times New Roman" panose="02020603050405020304" pitchFamily="18" charset="0"/>
                </a:rPr>
                <a:t>1 + </a:t>
              </a:r>
              <a:r>
                <a:rPr lang="ru-RU" altLang="ru-RU" sz="2800" dirty="0"/>
                <a:t>    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3 = </a:t>
              </a:r>
              <a:r>
                <a:rPr lang="ru-RU" altLang="ru-RU" sz="2800" dirty="0"/>
                <a:t>     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2 + </a:t>
              </a:r>
              <a:r>
                <a:rPr lang="ru-RU" altLang="ru-RU" sz="2800" dirty="0"/>
                <a:t>    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4 = </a:t>
              </a:r>
              <a:r>
                <a:rPr lang="ru-RU" altLang="ru-RU" sz="2800" dirty="0"/>
                <a:t>      </a:t>
              </a:r>
              <a:r>
                <a:rPr lang="ru-RU" altLang="ru-RU" sz="2800" i="1" dirty="0">
                  <a:cs typeface="Times New Roman" panose="02020603050405020304" pitchFamily="18" charset="0"/>
                </a:rPr>
                <a:t>C</a:t>
              </a:r>
              <a:r>
                <a:rPr lang="ru-RU" altLang="ru-RU" sz="2800" dirty="0">
                  <a:cs typeface="Times New Roman" panose="02020603050405020304" pitchFamily="18" charset="0"/>
                </a:rPr>
                <a:t>. </a:t>
              </a:r>
            </a:p>
          </p:txBody>
        </p:sp>
        <p:graphicFrame>
          <p:nvGraphicFramePr>
            <p:cNvPr id="251920" name="Object 1040">
              <a:extLst>
                <a:ext uri="{FF2B5EF4-FFF2-40B4-BE49-F238E27FC236}">
                  <a16:creationId xmlns:a16="http://schemas.microsoft.com/office/drawing/2014/main" id="{19A67443-0B41-452F-AC61-28F37E96B45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3087184"/>
                </p:ext>
              </p:extLst>
            </p:nvPr>
          </p:nvGraphicFramePr>
          <p:xfrm>
            <a:off x="3803" y="3168"/>
            <a:ext cx="24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77480" imgH="177480" progId="Equation.DSMT4">
                    <p:embed/>
                  </p:oleObj>
                </mc:Choice>
                <mc:Fallback>
                  <p:oleObj name="Equation" r:id="rId4" imgW="177480" imgH="177480" progId="Equation.DSMT4">
                    <p:embed/>
                    <p:pic>
                      <p:nvPicPr>
                        <p:cNvPr id="0" name="Object 10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03" y="3168"/>
                          <a:ext cx="248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1921" name="Object 1041">
              <a:extLst>
                <a:ext uri="{FF2B5EF4-FFF2-40B4-BE49-F238E27FC236}">
                  <a16:creationId xmlns:a16="http://schemas.microsoft.com/office/drawing/2014/main" id="{ACCE045E-2A09-45B9-B241-D4A30118D8F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117405"/>
                </p:ext>
              </p:extLst>
            </p:nvPr>
          </p:nvGraphicFramePr>
          <p:xfrm>
            <a:off x="4359" y="3168"/>
            <a:ext cx="24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77480" imgH="177480" progId="Equation.DSMT4">
                    <p:embed/>
                  </p:oleObj>
                </mc:Choice>
                <mc:Fallback>
                  <p:oleObj name="Equation" r:id="rId6" imgW="177480" imgH="177480" progId="Equation.DSMT4">
                    <p:embed/>
                    <p:pic>
                      <p:nvPicPr>
                        <p:cNvPr id="0" name="Object 10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9" y="3168"/>
                          <a:ext cx="248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1922" name="Object 1042">
              <a:extLst>
                <a:ext uri="{FF2B5EF4-FFF2-40B4-BE49-F238E27FC236}">
                  <a16:creationId xmlns:a16="http://schemas.microsoft.com/office/drawing/2014/main" id="{F05BB974-F3BE-406A-9994-077FAFA239E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040" y="3168"/>
            <a:ext cx="24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77480" imgH="177480" progId="Equation.DSMT4">
                    <p:embed/>
                  </p:oleObj>
                </mc:Choice>
                <mc:Fallback>
                  <p:oleObj name="Equation" r:id="rId7" imgW="177480" imgH="177480" progId="Equation.DSMT4">
                    <p:embed/>
                    <p:pic>
                      <p:nvPicPr>
                        <p:cNvPr id="0" name="Object 10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0" y="3168"/>
                          <a:ext cx="248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1923" name="Object 1043">
              <a:extLst>
                <a:ext uri="{FF2B5EF4-FFF2-40B4-BE49-F238E27FC236}">
                  <a16:creationId xmlns:a16="http://schemas.microsoft.com/office/drawing/2014/main" id="{61A7912B-87F7-484B-B0EA-7A5E3FFBE6C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32" y="3408"/>
            <a:ext cx="24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77480" imgH="177480" progId="Equation.DSMT4">
                    <p:embed/>
                  </p:oleObj>
                </mc:Choice>
                <mc:Fallback>
                  <p:oleObj name="Equation" r:id="rId8" imgW="177480" imgH="177480" progId="Equation.DSMT4">
                    <p:embed/>
                    <p:pic>
                      <p:nvPicPr>
                        <p:cNvPr id="0" name="Object 10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3408"/>
                          <a:ext cx="248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1924" name="Object 1044">
              <a:extLst>
                <a:ext uri="{FF2B5EF4-FFF2-40B4-BE49-F238E27FC236}">
                  <a16:creationId xmlns:a16="http://schemas.microsoft.com/office/drawing/2014/main" id="{EAADBA0E-C9A1-4FBE-8475-C306D51B60F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944" y="3696"/>
            <a:ext cx="24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77480" imgH="177480" progId="Equation.DSMT4">
                    <p:embed/>
                  </p:oleObj>
                </mc:Choice>
                <mc:Fallback>
                  <p:oleObj name="Equation" r:id="rId9" imgW="177480" imgH="177480" progId="Equation.DSMT4">
                    <p:embed/>
                    <p:pic>
                      <p:nvPicPr>
                        <p:cNvPr id="0" name="Object 10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44" y="3696"/>
                          <a:ext cx="248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1925" name="Object 1045">
              <a:extLst>
                <a:ext uri="{FF2B5EF4-FFF2-40B4-BE49-F238E27FC236}">
                  <a16:creationId xmlns:a16="http://schemas.microsoft.com/office/drawing/2014/main" id="{4AC45F55-5A1E-414D-A533-6CB17ABD52A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32" y="3936"/>
            <a:ext cx="24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77480" imgH="177480" progId="Equation.DSMT4">
                    <p:embed/>
                  </p:oleObj>
                </mc:Choice>
                <mc:Fallback>
                  <p:oleObj name="Equation" r:id="rId10" imgW="177480" imgH="177480" progId="Equation.DSMT4">
                    <p:embed/>
                    <p:pic>
                      <p:nvPicPr>
                        <p:cNvPr id="0" name="Object 10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3936"/>
                          <a:ext cx="248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1926" name="Object 1046">
              <a:extLst>
                <a:ext uri="{FF2B5EF4-FFF2-40B4-BE49-F238E27FC236}">
                  <a16:creationId xmlns:a16="http://schemas.microsoft.com/office/drawing/2014/main" id="{A991BC18-31A0-420E-A591-EA596C93BF3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2" y="3936"/>
            <a:ext cx="24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177480" imgH="177480" progId="Equation.DSMT4">
                    <p:embed/>
                  </p:oleObj>
                </mc:Choice>
                <mc:Fallback>
                  <p:oleObj name="Equation" r:id="rId11" imgW="177480" imgH="177480" progId="Equation.DSMT4">
                    <p:embed/>
                    <p:pic>
                      <p:nvPicPr>
                        <p:cNvPr id="0" name="Object 10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3936"/>
                          <a:ext cx="248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1927" name="Object 1047">
              <a:extLst>
                <a:ext uri="{FF2B5EF4-FFF2-40B4-BE49-F238E27FC236}">
                  <a16:creationId xmlns:a16="http://schemas.microsoft.com/office/drawing/2014/main" id="{7F0657E8-9159-44AA-BEE0-2F859746D01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24" y="3936"/>
            <a:ext cx="24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77480" imgH="177480" progId="Equation.DSMT4">
                    <p:embed/>
                  </p:oleObj>
                </mc:Choice>
                <mc:Fallback>
                  <p:oleObj name="Equation" r:id="rId12" imgW="177480" imgH="177480" progId="Equation.DSMT4">
                    <p:embed/>
                    <p:pic>
                      <p:nvPicPr>
                        <p:cNvPr id="0" name="Object 10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4" y="3936"/>
                          <a:ext cx="248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1928" name="Object 1048">
              <a:extLst>
                <a:ext uri="{FF2B5EF4-FFF2-40B4-BE49-F238E27FC236}">
                  <a16:creationId xmlns:a16="http://schemas.microsoft.com/office/drawing/2014/main" id="{C0321F44-B681-45E9-BF56-F1A43519633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48" y="3936"/>
            <a:ext cx="24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177480" imgH="177480" progId="Equation.DSMT4">
                    <p:embed/>
                  </p:oleObj>
                </mc:Choice>
                <mc:Fallback>
                  <p:oleObj name="Equation" r:id="rId13" imgW="177480" imgH="177480" progId="Equation.DSMT4">
                    <p:embed/>
                    <p:pic>
                      <p:nvPicPr>
                        <p:cNvPr id="0" name="Object 10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3936"/>
                          <a:ext cx="248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1929" name="Object 1049">
              <a:extLst>
                <a:ext uri="{FF2B5EF4-FFF2-40B4-BE49-F238E27FC236}">
                  <a16:creationId xmlns:a16="http://schemas.microsoft.com/office/drawing/2014/main" id="{CD6354C0-614A-4505-A144-DFCFDE584BF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120" y="3936"/>
            <a:ext cx="24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177480" imgH="177480" progId="Equation.DSMT4">
                    <p:embed/>
                  </p:oleObj>
                </mc:Choice>
                <mc:Fallback>
                  <p:oleObj name="Equation" r:id="rId14" imgW="177480" imgH="177480" progId="Equation.DSMT4">
                    <p:embed/>
                    <p:pic>
                      <p:nvPicPr>
                        <p:cNvPr id="0" name="Object 10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0" y="3936"/>
                          <a:ext cx="248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>
            <a:extLst>
              <a:ext uri="{FF2B5EF4-FFF2-40B4-BE49-F238E27FC236}">
                <a16:creationId xmlns:a16="http://schemas.microsoft.com/office/drawing/2014/main" id="{37420568-EDF8-4240-9946-53FC5A6F3A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33827" name="Text Box 3">
            <a:extLst>
              <a:ext uri="{FF2B5EF4-FFF2-40B4-BE49-F238E27FC236}">
                <a16:creationId xmlns:a16="http://schemas.microsoft.com/office/drawing/2014/main" id="{6B43E015-4FB0-420B-B5C2-78D6D6759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Периметр параллелограмма равен 48 см. Найдите стороны параллелограмма, если: а) одна сторона на 2 см больше другой; б) разность двух сторон равна 7 см; в) одна из сторон в два раза больше другой.</a:t>
            </a:r>
          </a:p>
        </p:txBody>
      </p:sp>
      <p:sp>
        <p:nvSpPr>
          <p:cNvPr id="333828" name="Text Box 4">
            <a:extLst>
              <a:ext uri="{FF2B5EF4-FFF2-40B4-BE49-F238E27FC236}">
                <a16:creationId xmlns:a16="http://schemas.microsoft.com/office/drawing/2014/main" id="{4922F067-E99B-48B7-AB79-07F046355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733800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11 см, 13 см, 11 см, 13 см; </a:t>
            </a:r>
          </a:p>
        </p:txBody>
      </p:sp>
      <p:sp>
        <p:nvSpPr>
          <p:cNvPr id="333829" name="Text Box 5">
            <a:extLst>
              <a:ext uri="{FF2B5EF4-FFF2-40B4-BE49-F238E27FC236}">
                <a16:creationId xmlns:a16="http://schemas.microsoft.com/office/drawing/2014/main" id="{05F4137F-192E-41FC-BE75-BB8E4FC7B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191000"/>
            <a:ext cx="617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8,5 см, 15,5 см, 8,5 см, 15,5 см; </a:t>
            </a:r>
            <a:endParaRPr lang="ru-RU" altLang="ru-RU"/>
          </a:p>
        </p:txBody>
      </p:sp>
      <p:sp>
        <p:nvSpPr>
          <p:cNvPr id="333830" name="Text Box 6">
            <a:extLst>
              <a:ext uri="{FF2B5EF4-FFF2-40B4-BE49-F238E27FC236}">
                <a16:creationId xmlns:a16="http://schemas.microsoft.com/office/drawing/2014/main" id="{05A3C637-DBEA-4920-8D44-F1ADA2962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648200"/>
            <a:ext cx="617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8 см, 16 см, 8 см, 16 см. 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8" grpId="0" autoUpdateAnimBg="0"/>
      <p:bldP spid="333829" grpId="0" autoUpdateAnimBg="0"/>
      <p:bldP spid="333830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>
            <a:extLst>
              <a:ext uri="{FF2B5EF4-FFF2-40B4-BE49-F238E27FC236}">
                <a16:creationId xmlns:a16="http://schemas.microsoft.com/office/drawing/2014/main" id="{488A3DA3-7D9E-4AFE-BD61-8A5A81F54F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35875" name="Text Box 3">
            <a:extLst>
              <a:ext uri="{FF2B5EF4-FFF2-40B4-BE49-F238E27FC236}">
                <a16:creationId xmlns:a16="http://schemas.microsoft.com/office/drawing/2014/main" id="{C70CDF4F-3329-44B9-B7A5-8DBAF3D64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Две стороны параллелограмма относятся как 3 : 4, а периметр его равен 2,8 м. Найдите стороны параллелограмма. </a:t>
            </a:r>
          </a:p>
        </p:txBody>
      </p:sp>
      <p:sp>
        <p:nvSpPr>
          <p:cNvPr id="335876" name="Text Box 4">
            <a:extLst>
              <a:ext uri="{FF2B5EF4-FFF2-40B4-BE49-F238E27FC236}">
                <a16:creationId xmlns:a16="http://schemas.microsoft.com/office/drawing/2014/main" id="{CC2CAF11-C136-40F5-9095-3A902E072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800600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0,6 м, 0,8 м, 0,6 м, 0,8 м. </a:t>
            </a:r>
          </a:p>
        </p:txBody>
      </p:sp>
      <p:pic>
        <p:nvPicPr>
          <p:cNvPr id="335877" name="Picture 5">
            <a:extLst>
              <a:ext uri="{FF2B5EF4-FFF2-40B4-BE49-F238E27FC236}">
                <a16:creationId xmlns:a16="http://schemas.microsoft.com/office/drawing/2014/main" id="{E36074CD-7699-4EA6-8847-A6543D9D2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463" y="2535238"/>
            <a:ext cx="4029075" cy="179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>
            <a:extLst>
              <a:ext uri="{FF2B5EF4-FFF2-40B4-BE49-F238E27FC236}">
                <a16:creationId xmlns:a16="http://schemas.microsoft.com/office/drawing/2014/main" id="{5D3637F9-A0CD-43FC-BD5C-D00EC12741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37923" name="Text Box 3">
            <a:extLst>
              <a:ext uri="{FF2B5EF4-FFF2-40B4-BE49-F238E27FC236}">
                <a16:creationId xmlns:a16="http://schemas.microsoft.com/office/drawing/2014/main" id="{91AE0160-FF3D-458B-BCF1-278F607ED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382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Расстояния от точки пересечения диагоналей параллелограмма до двух его вершин равны 3 см и 4 см. Найдите расстояния от нее до двух других вершин?</a:t>
            </a:r>
          </a:p>
        </p:txBody>
      </p:sp>
      <p:sp>
        <p:nvSpPr>
          <p:cNvPr id="337924" name="Text Box 4">
            <a:extLst>
              <a:ext uri="{FF2B5EF4-FFF2-40B4-BE49-F238E27FC236}">
                <a16:creationId xmlns:a16="http://schemas.microsoft.com/office/drawing/2014/main" id="{A78145D7-CBDB-4E79-BCAA-D220E42E7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800600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3 см и 4 см.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4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>
            <a:extLst>
              <a:ext uri="{FF2B5EF4-FFF2-40B4-BE49-F238E27FC236}">
                <a16:creationId xmlns:a16="http://schemas.microsoft.com/office/drawing/2014/main" id="{1C6D33AC-C596-435D-964E-0BAAD362C3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39971" name="Text Box 3">
            <a:extLst>
              <a:ext uri="{FF2B5EF4-FFF2-40B4-BE49-F238E27FC236}">
                <a16:creationId xmlns:a16="http://schemas.microsoft.com/office/drawing/2014/main" id="{91553A47-43EC-47F6-BD96-B02A18154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Боковая сторона равнобедренного треугольника равна 5 м. Из точки, взятой на основании этого треугольника, проведены две прямые, параллельные боковым сторонам. Найдите периметр получившегося параллелограмма.</a:t>
            </a:r>
          </a:p>
        </p:txBody>
      </p:sp>
      <p:sp>
        <p:nvSpPr>
          <p:cNvPr id="339972" name="Text Box 4">
            <a:extLst>
              <a:ext uri="{FF2B5EF4-FFF2-40B4-BE49-F238E27FC236}">
                <a16:creationId xmlns:a16="http://schemas.microsoft.com/office/drawing/2014/main" id="{2927F997-A5A5-4DDC-922D-33A2253CF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019800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10 м. </a:t>
            </a:r>
          </a:p>
        </p:txBody>
      </p:sp>
      <p:pic>
        <p:nvPicPr>
          <p:cNvPr id="339973" name="Picture 5">
            <a:extLst>
              <a:ext uri="{FF2B5EF4-FFF2-40B4-BE49-F238E27FC236}">
                <a16:creationId xmlns:a16="http://schemas.microsoft.com/office/drawing/2014/main" id="{0AF46939-EB4B-4978-8BC0-3B55426EF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514600"/>
            <a:ext cx="3322638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6838" name="Group 6">
            <a:extLst>
              <a:ext uri="{FF2B5EF4-FFF2-40B4-BE49-F238E27FC236}">
                <a16:creationId xmlns:a16="http://schemas.microsoft.com/office/drawing/2014/main" id="{0CB867F4-9324-43E3-BC30-4C8D26C319AF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441325"/>
            <a:ext cx="8763000" cy="3111500"/>
            <a:chOff x="144" y="2150"/>
            <a:chExt cx="5520" cy="1960"/>
          </a:xfrm>
        </p:grpSpPr>
        <p:sp>
          <p:nvSpPr>
            <p:cNvPr id="376839" name="Text Box 7">
              <a:extLst>
                <a:ext uri="{FF2B5EF4-FFF2-40B4-BE49-F238E27FC236}">
                  <a16:creationId xmlns:a16="http://schemas.microsoft.com/office/drawing/2014/main" id="{4418F503-743A-4690-811B-AFA150E3D4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150"/>
              <a:ext cx="5520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Свойство 3.</a:t>
              </a:r>
              <a:r>
                <a:rPr lang="ru-RU" altLang="ru-RU" sz="2800" b="1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>
                  <a:cs typeface="Times New Roman" panose="02020603050405020304" pitchFamily="18" charset="0"/>
                </a:rPr>
                <a:t>Диагонали параллелограмма точкой пересечения делятся пополам.</a:t>
              </a:r>
            </a:p>
          </p:txBody>
        </p:sp>
        <p:pic>
          <p:nvPicPr>
            <p:cNvPr id="376840" name="Picture 8">
              <a:extLst>
                <a:ext uri="{FF2B5EF4-FFF2-40B4-BE49-F238E27FC236}">
                  <a16:creationId xmlns:a16="http://schemas.microsoft.com/office/drawing/2014/main" id="{71380F4B-0B20-471B-AB0E-994E3055DB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2928"/>
              <a:ext cx="2639" cy="1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76846" name="Group 14">
            <a:extLst>
              <a:ext uri="{FF2B5EF4-FFF2-40B4-BE49-F238E27FC236}">
                <a16:creationId xmlns:a16="http://schemas.microsoft.com/office/drawing/2014/main" id="{041B5DD8-0337-4D1F-8686-350068F8189F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810001"/>
            <a:ext cx="8839200" cy="1938338"/>
            <a:chOff x="96" y="2400"/>
            <a:chExt cx="5568" cy="1221"/>
          </a:xfrm>
        </p:grpSpPr>
        <p:sp>
          <p:nvSpPr>
            <p:cNvPr id="376841" name="Text Box 9">
              <a:extLst>
                <a:ext uri="{FF2B5EF4-FFF2-40B4-BE49-F238E27FC236}">
                  <a16:creationId xmlns:a16="http://schemas.microsoft.com/office/drawing/2014/main" id="{60C8F024-DEF3-4911-8A27-B90D11CA27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400"/>
              <a:ext cx="5568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Доказательство.</a:t>
              </a:r>
              <a:r>
                <a:rPr lang="ru-RU" altLang="ru-RU" dirty="0"/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Пусть </a:t>
              </a:r>
              <a:r>
                <a:rPr lang="en-US" altLang="ru-RU" i="1" dirty="0">
                  <a:cs typeface="Times New Roman" panose="02020603050405020304" pitchFamily="18" charset="0"/>
                </a:rPr>
                <a:t>ABCD </a:t>
              </a:r>
              <a:r>
                <a:rPr lang="ru-RU" altLang="ru-RU" dirty="0"/>
                <a:t>– параллелограмм, </a:t>
              </a:r>
              <a:r>
                <a:rPr lang="ru-RU" altLang="ru-RU" i="1" dirty="0">
                  <a:cs typeface="Times New Roman" panose="02020603050405020304" pitchFamily="18" charset="0"/>
                </a:rPr>
                <a:t>О</a:t>
              </a:r>
              <a:r>
                <a:rPr lang="ru-RU" altLang="ru-RU" dirty="0">
                  <a:cs typeface="Times New Roman" panose="02020603050405020304" pitchFamily="18" charset="0"/>
                </a:rPr>
                <a:t> – точка пересечения </a:t>
              </a:r>
              <a:r>
                <a:rPr lang="ru-RU" altLang="ru-RU" dirty="0"/>
                <a:t>его </a:t>
              </a:r>
              <a:r>
                <a:rPr lang="ru-RU" altLang="ru-RU" dirty="0">
                  <a:cs typeface="Times New Roman" panose="02020603050405020304" pitchFamily="18" charset="0"/>
                </a:rPr>
                <a:t>диагоналей. Треугольники </a:t>
              </a:r>
              <a:r>
                <a:rPr lang="en-US" altLang="ru-RU" i="1" dirty="0">
                  <a:cs typeface="Times New Roman" panose="02020603050405020304" pitchFamily="18" charset="0"/>
                </a:rPr>
                <a:t>AOD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en-US" altLang="ru-RU" i="1" dirty="0">
                  <a:cs typeface="Times New Roman" panose="02020603050405020304" pitchFamily="18" charset="0"/>
                </a:rPr>
                <a:t>COB</a:t>
              </a:r>
              <a:r>
                <a:rPr lang="ru-RU" altLang="ru-RU" dirty="0">
                  <a:cs typeface="Times New Roman" panose="02020603050405020304" pitchFamily="18" charset="0"/>
                </a:rPr>
                <a:t> равны по второму признаку равенства треугольников (</a:t>
              </a:r>
              <a:r>
                <a:rPr lang="ru-RU" altLang="ru-RU" i="1" dirty="0">
                  <a:cs typeface="Times New Roman" panose="02020603050405020304" pitchFamily="18" charset="0"/>
                </a:rPr>
                <a:t>А</a:t>
              </a:r>
              <a:r>
                <a:rPr lang="en-US" altLang="ru-RU" i="1" dirty="0">
                  <a:cs typeface="Times New Roman" panose="02020603050405020304" pitchFamily="18" charset="0"/>
                </a:rPr>
                <a:t>D</a:t>
              </a:r>
              <a:r>
                <a:rPr lang="ru-RU" altLang="ru-RU" i="1" dirty="0">
                  <a:cs typeface="Times New Roman" panose="02020603050405020304" pitchFamily="18" charset="0"/>
                </a:rPr>
                <a:t>=</a:t>
              </a:r>
              <a:r>
                <a:rPr lang="en-US" altLang="ru-RU" i="1" dirty="0">
                  <a:cs typeface="Times New Roman" panose="02020603050405020304" pitchFamily="18" charset="0"/>
                </a:rPr>
                <a:t>BC</a:t>
              </a:r>
              <a:r>
                <a:rPr lang="en-US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по свойству 2, </a:t>
              </a:r>
              <a:r>
                <a:rPr lang="ru-RU" altLang="ru-RU" dirty="0"/>
                <a:t>     </a:t>
              </a:r>
              <a:r>
                <a:rPr lang="ru-RU" altLang="ru-RU" dirty="0">
                  <a:cs typeface="Times New Roman" panose="02020603050405020304" pitchFamily="18" charset="0"/>
                </a:rPr>
                <a:t>1 = </a:t>
              </a:r>
              <a:r>
                <a:rPr lang="ru-RU" altLang="ru-RU" dirty="0"/>
                <a:t>     </a:t>
              </a:r>
              <a:r>
                <a:rPr lang="ru-RU" altLang="ru-RU" dirty="0">
                  <a:cs typeface="Times New Roman" panose="02020603050405020304" pitchFamily="18" charset="0"/>
                </a:rPr>
                <a:t>2 и </a:t>
              </a:r>
              <a:r>
                <a:rPr lang="ru-RU" altLang="ru-RU" dirty="0"/>
                <a:t>      </a:t>
              </a:r>
              <a:r>
                <a:rPr lang="ru-RU" altLang="ru-RU" dirty="0">
                  <a:cs typeface="Times New Roman" panose="02020603050405020304" pitchFamily="18" charset="0"/>
                </a:rPr>
                <a:t>3 = </a:t>
              </a:r>
              <a:r>
                <a:rPr lang="ru-RU" altLang="ru-RU" dirty="0"/>
                <a:t>      </a:t>
              </a:r>
              <a:r>
                <a:rPr lang="ru-RU" altLang="ru-RU" dirty="0">
                  <a:cs typeface="Times New Roman" panose="02020603050405020304" pitchFamily="18" charset="0"/>
                </a:rPr>
                <a:t>4, как внутренние накрест лежащие углы). Поэтому </a:t>
              </a:r>
              <a:r>
                <a:rPr lang="ru-RU" altLang="ru-RU" i="1" dirty="0">
                  <a:cs typeface="Times New Roman" panose="02020603050405020304" pitchFamily="18" charset="0"/>
                </a:rPr>
                <a:t>АО = ОС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en-US" altLang="ru-RU" i="1" dirty="0">
                  <a:cs typeface="Times New Roman" panose="02020603050405020304" pitchFamily="18" charset="0"/>
                </a:rPr>
                <a:t>BO</a:t>
              </a:r>
              <a:r>
                <a:rPr lang="ru-RU" altLang="ru-RU" i="1" dirty="0">
                  <a:cs typeface="Times New Roman" panose="02020603050405020304" pitchFamily="18" charset="0"/>
                </a:rPr>
                <a:t> = </a:t>
              </a:r>
              <a:r>
                <a:rPr lang="en-US" altLang="ru-RU" i="1" dirty="0">
                  <a:cs typeface="Times New Roman" panose="02020603050405020304" pitchFamily="18" charset="0"/>
                </a:rPr>
                <a:t>OD</a:t>
              </a:r>
              <a:r>
                <a:rPr lang="ru-RU" altLang="ru-RU" dirty="0">
                  <a:cs typeface="Times New Roman" panose="02020603050405020304" pitchFamily="18" charset="0"/>
                </a:rPr>
                <a:t>. </a:t>
              </a:r>
            </a:p>
          </p:txBody>
        </p:sp>
        <p:graphicFrame>
          <p:nvGraphicFramePr>
            <p:cNvPr id="376842" name="Object 10">
              <a:extLst>
                <a:ext uri="{FF2B5EF4-FFF2-40B4-BE49-F238E27FC236}">
                  <a16:creationId xmlns:a16="http://schemas.microsoft.com/office/drawing/2014/main" id="{DB12E1DE-0BD4-41EB-9F78-D84C43460F2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61828458"/>
                </p:ext>
              </p:extLst>
            </p:nvPr>
          </p:nvGraphicFramePr>
          <p:xfrm>
            <a:off x="364" y="3072"/>
            <a:ext cx="24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77480" imgH="177480" progId="Equation.DSMT4">
                    <p:embed/>
                  </p:oleObj>
                </mc:Choice>
                <mc:Fallback>
                  <p:oleObj name="Equation" r:id="rId4" imgW="177480" imgH="17748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" y="3072"/>
                          <a:ext cx="248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6843" name="Object 11">
              <a:extLst>
                <a:ext uri="{FF2B5EF4-FFF2-40B4-BE49-F238E27FC236}">
                  <a16:creationId xmlns:a16="http://schemas.microsoft.com/office/drawing/2014/main" id="{8AE7D168-B1E7-467C-9F9F-F5B05423237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83699511"/>
                </p:ext>
              </p:extLst>
            </p:nvPr>
          </p:nvGraphicFramePr>
          <p:xfrm>
            <a:off x="1004" y="3072"/>
            <a:ext cx="24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77480" imgH="177480" progId="Equation.DSMT4">
                    <p:embed/>
                  </p:oleObj>
                </mc:Choice>
                <mc:Fallback>
                  <p:oleObj name="Equation" r:id="rId6" imgW="177480" imgH="17748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4" y="3072"/>
                          <a:ext cx="248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6844" name="Object 12">
              <a:extLst>
                <a:ext uri="{FF2B5EF4-FFF2-40B4-BE49-F238E27FC236}">
                  <a16:creationId xmlns:a16="http://schemas.microsoft.com/office/drawing/2014/main" id="{638089EE-7DE2-45AD-A715-B41D1A15463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851750"/>
                </p:ext>
              </p:extLst>
            </p:nvPr>
          </p:nvGraphicFramePr>
          <p:xfrm>
            <a:off x="1701" y="3072"/>
            <a:ext cx="24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77480" imgH="177480" progId="Equation.DSMT4">
                    <p:embed/>
                  </p:oleObj>
                </mc:Choice>
                <mc:Fallback>
                  <p:oleObj name="Equation" r:id="rId7" imgW="177480" imgH="17748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1" y="3072"/>
                          <a:ext cx="248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6845" name="Object 13">
              <a:extLst>
                <a:ext uri="{FF2B5EF4-FFF2-40B4-BE49-F238E27FC236}">
                  <a16:creationId xmlns:a16="http://schemas.microsoft.com/office/drawing/2014/main" id="{EE4F2CB5-A657-48F0-A513-5F5CB46816C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69648201"/>
                </p:ext>
              </p:extLst>
            </p:nvPr>
          </p:nvGraphicFramePr>
          <p:xfrm>
            <a:off x="2380" y="3072"/>
            <a:ext cx="24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77480" imgH="177480" progId="Equation.DSMT4">
                    <p:embed/>
                  </p:oleObj>
                </mc:Choice>
                <mc:Fallback>
                  <p:oleObj name="Equation" r:id="rId8" imgW="177480" imgH="17748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0" y="3072"/>
                          <a:ext cx="248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6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5567FABB-B0B7-4495-9F46-61571A6ECF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229379" name="Text Box 3">
            <a:extLst>
              <a:ext uri="{FF2B5EF4-FFF2-40B4-BE49-F238E27FC236}">
                <a16:creationId xmlns:a16="http://schemas.microsoft.com/office/drawing/2014/main" id="{90BB6700-A19F-4C50-8735-07930D603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Какой четырехугольник называется параллелограммом?</a:t>
            </a:r>
            <a:r>
              <a:rPr lang="ru-RU" altLang="ru-RU" sz="3200"/>
              <a:t> </a:t>
            </a:r>
          </a:p>
        </p:txBody>
      </p:sp>
      <p:sp>
        <p:nvSpPr>
          <p:cNvPr id="229382" name="Text Box 6">
            <a:extLst>
              <a:ext uri="{FF2B5EF4-FFF2-40B4-BE49-F238E27FC236}">
                <a16:creationId xmlns:a16="http://schemas.microsoft.com/office/drawing/2014/main" id="{1D41778B-1613-4440-B41F-33E7842CA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276600"/>
            <a:ext cx="8991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Параллелограммом называется четырехугольник, у которого противоположные стороны попарно параллельны</a:t>
            </a:r>
            <a:r>
              <a:rPr lang="ru-RU" altLang="ru-RU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>
            <a:extLst>
              <a:ext uri="{FF2B5EF4-FFF2-40B4-BE49-F238E27FC236}">
                <a16:creationId xmlns:a16="http://schemas.microsoft.com/office/drawing/2014/main" id="{E36ADD64-6F57-4195-BAF4-AA0311654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299011" name="Text Box 3">
            <a:extLst>
              <a:ext uri="{FF2B5EF4-FFF2-40B4-BE49-F238E27FC236}">
                <a16:creationId xmlns:a16="http://schemas.microsoft.com/office/drawing/2014/main" id="{E51A1EDF-FD92-4D80-8E2F-47E8B72D4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792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Чему равна сумма углов параллелограмма, прилежащих к одной стороне.</a:t>
            </a:r>
          </a:p>
        </p:txBody>
      </p:sp>
      <p:sp>
        <p:nvSpPr>
          <p:cNvPr id="299012" name="Text Box 4">
            <a:extLst>
              <a:ext uri="{FF2B5EF4-FFF2-40B4-BE49-F238E27FC236}">
                <a16:creationId xmlns:a16="http://schemas.microsoft.com/office/drawing/2014/main" id="{77EAC9BA-D0EF-4F5C-8E6C-C4E6E9423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766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180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9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>
            <a:extLst>
              <a:ext uri="{FF2B5EF4-FFF2-40B4-BE49-F238E27FC236}">
                <a16:creationId xmlns:a16="http://schemas.microsoft.com/office/drawing/2014/main" id="{6BE47A6A-838F-4149-8D15-5210052831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303107" name="Text Box 3">
            <a:extLst>
              <a:ext uri="{FF2B5EF4-FFF2-40B4-BE49-F238E27FC236}">
                <a16:creationId xmlns:a16="http://schemas.microsoft.com/office/drawing/2014/main" id="{8419B4EA-A90E-46C5-98D0-9357A094C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Что можно сказать о противолежащих: а) сторонах; б) углах параллелограмма?</a:t>
            </a:r>
            <a:endParaRPr lang="ru-RU" altLang="ru-RU" sz="3200" dirty="0"/>
          </a:p>
        </p:txBody>
      </p:sp>
      <p:sp>
        <p:nvSpPr>
          <p:cNvPr id="303108" name="Text Box 4">
            <a:extLst>
              <a:ext uri="{FF2B5EF4-FFF2-40B4-BE49-F238E27FC236}">
                <a16:creationId xmlns:a16="http://schemas.microsoft.com/office/drawing/2014/main" id="{113E27A3-C9DE-4CB4-A2AB-5ABFA5916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76600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/>
              <a:t>В параллелограмме противолежащие стороны равны и противолежащие углы равны.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1026">
            <a:extLst>
              <a:ext uri="{FF2B5EF4-FFF2-40B4-BE49-F238E27FC236}">
                <a16:creationId xmlns:a16="http://schemas.microsoft.com/office/drawing/2014/main" id="{0ED670F1-992E-4E92-9AAC-7B8D6A48FF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327683" name="Text Box 1027">
            <a:extLst>
              <a:ext uri="{FF2B5EF4-FFF2-40B4-BE49-F238E27FC236}">
                <a16:creationId xmlns:a16="http://schemas.microsoft.com/office/drawing/2014/main" id="{A5976E2A-3578-4120-A403-2A36C5256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Что можно сказать о диагоналях параллелограмма?</a:t>
            </a:r>
          </a:p>
        </p:txBody>
      </p:sp>
      <p:sp>
        <p:nvSpPr>
          <p:cNvPr id="327684" name="Text Box 1028">
            <a:extLst>
              <a:ext uri="{FF2B5EF4-FFF2-40B4-BE49-F238E27FC236}">
                <a16:creationId xmlns:a16="http://schemas.microsoft.com/office/drawing/2014/main" id="{DAF57553-CCC4-4F66-A02C-0760F61A1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766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Диагонали параллелограмма точкой пересечения делятся пополам.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>
            <a:extLst>
              <a:ext uri="{FF2B5EF4-FFF2-40B4-BE49-F238E27FC236}">
                <a16:creationId xmlns:a16="http://schemas.microsoft.com/office/drawing/2014/main" id="{088BD3D6-92D2-43C3-8670-78DA3E5159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64547" name="Text Box 3">
            <a:extLst>
              <a:ext uri="{FF2B5EF4-FFF2-40B4-BE49-F238E27FC236}">
                <a16:creationId xmlns:a16="http://schemas.microsoft.com/office/drawing/2014/main" id="{CB82077E-8120-448E-8241-1CE59C990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Изобразите параллелограмм </a:t>
            </a:r>
            <a:r>
              <a:rPr lang="en-US" altLang="ru-RU" sz="2800" i="1" dirty="0"/>
              <a:t>ABCD</a:t>
            </a:r>
            <a:r>
              <a:rPr lang="ru-RU" altLang="ru-RU" sz="2800" dirty="0"/>
              <a:t>, три вершины которого даны на рисунке.</a:t>
            </a:r>
            <a:endParaRPr lang="en-US" altLang="ru-RU" sz="2800" dirty="0"/>
          </a:p>
        </p:txBody>
      </p:sp>
      <p:pic>
        <p:nvPicPr>
          <p:cNvPr id="364550" name="Picture 6">
            <a:extLst>
              <a:ext uri="{FF2B5EF4-FFF2-40B4-BE49-F238E27FC236}">
                <a16:creationId xmlns:a16="http://schemas.microsoft.com/office/drawing/2014/main" id="{608F8F31-99AE-4747-8AD5-62450B193B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0574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4552" name="Group 8">
            <a:extLst>
              <a:ext uri="{FF2B5EF4-FFF2-40B4-BE49-F238E27FC236}">
                <a16:creationId xmlns:a16="http://schemas.microsoft.com/office/drawing/2014/main" id="{AE9BB56C-D89A-46B0-A7E8-7458B52CE39A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057400"/>
            <a:ext cx="5634038" cy="3094038"/>
            <a:chOff x="288" y="1296"/>
            <a:chExt cx="3549" cy="1949"/>
          </a:xfrm>
        </p:grpSpPr>
        <p:sp>
          <p:nvSpPr>
            <p:cNvPr id="364548" name="Text Box 4">
              <a:extLst>
                <a:ext uri="{FF2B5EF4-FFF2-40B4-BE49-F238E27FC236}">
                  <a16:creationId xmlns:a16="http://schemas.microsoft.com/office/drawing/2014/main" id="{3EF5E1FE-6D3B-4B25-BFE6-0E3DAF6AF6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880"/>
              <a:ext cx="14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364551" name="Picture 7">
              <a:extLst>
                <a:ext uri="{FF2B5EF4-FFF2-40B4-BE49-F238E27FC236}">
                  <a16:creationId xmlns:a16="http://schemas.microsoft.com/office/drawing/2014/main" id="{C89A2423-8981-469D-8270-2BAF32809D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296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4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2251</TotalTime>
  <Words>1363</Words>
  <Application>Microsoft Office PowerPoint</Application>
  <PresentationFormat>Экран (4:3)</PresentationFormat>
  <Paragraphs>166</Paragraphs>
  <Slides>33</Slides>
  <Notes>33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7" baseType="lpstr">
      <vt:lpstr>Arial</vt:lpstr>
      <vt:lpstr>Times New Roman</vt:lpstr>
      <vt:lpstr>Оформление по умолчанию</vt:lpstr>
      <vt:lpstr>Equation</vt:lpstr>
      <vt:lpstr>1. Параллелограмм</vt:lpstr>
      <vt:lpstr>Презентация PowerPoint</vt:lpstr>
      <vt:lpstr>Презентация PowerPoint</vt:lpstr>
      <vt:lpstr>Презентация PowerPoint</vt:lpstr>
      <vt:lpstr>Вопрос 1</vt:lpstr>
      <vt:lpstr>Вопрос 2</vt:lpstr>
      <vt:lpstr>Вопрос 3</vt:lpstr>
      <vt:lpstr>Вопрос 4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91</cp:revision>
  <dcterms:created xsi:type="dcterms:W3CDTF">2008-04-30T05:51:18Z</dcterms:created>
  <dcterms:modified xsi:type="dcterms:W3CDTF">2021-07-04T08:41:15Z</dcterms:modified>
</cp:coreProperties>
</file>