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0" r:id="rId2"/>
    <p:sldId id="296" r:id="rId3"/>
    <p:sldId id="271" r:id="rId4"/>
    <p:sldId id="288" r:id="rId5"/>
    <p:sldId id="289" r:id="rId6"/>
    <p:sldId id="294" r:id="rId7"/>
    <p:sldId id="290" r:id="rId8"/>
    <p:sldId id="295" r:id="rId9"/>
    <p:sldId id="274" r:id="rId10"/>
    <p:sldId id="275" r:id="rId11"/>
    <p:sldId id="276" r:id="rId12"/>
    <p:sldId id="291" r:id="rId13"/>
    <p:sldId id="292" r:id="rId14"/>
    <p:sldId id="277" r:id="rId15"/>
    <p:sldId id="279" r:id="rId16"/>
    <p:sldId id="280" r:id="rId17"/>
    <p:sldId id="286" r:id="rId18"/>
    <p:sldId id="281" r:id="rId19"/>
    <p:sldId id="282" r:id="rId20"/>
    <p:sldId id="287" r:id="rId21"/>
    <p:sldId id="293" r:id="rId22"/>
    <p:sldId id="278" r:id="rId23"/>
    <p:sldId id="284" r:id="rId2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0" autoAdjust="0"/>
    <p:restoredTop sz="90929"/>
  </p:normalViewPr>
  <p:slideViewPr>
    <p:cSldViewPr>
      <p:cViewPr varScale="1">
        <p:scale>
          <a:sx n="97" d="100"/>
          <a:sy n="97" d="100"/>
        </p:scale>
        <p:origin x="31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F98DFD1-25A5-45A1-B194-07FF4D4C38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6DDF3C9-95B0-4376-B684-E2E536A570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02F3A25-425E-4100-9440-EDEFB320394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146E6327-A82A-49EB-BCAC-4EFD72E69FA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0A08DD45-B5E7-414C-8C71-5C2DD61A521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96448D99-DB3E-4A32-AEFB-6F4692FE90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F5DFC43-DE59-40D8-8BCE-CB78CA85AC6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056143B9-9C1C-4495-A118-14633FDAC7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F9D0145-F9CF-4FA3-9BDE-6F413D3DB487}" type="slidenum">
              <a:rPr lang="ru-RU" altLang="ru-RU" sz="1200"/>
              <a:pPr/>
              <a:t>1</a:t>
            </a:fld>
            <a:endParaRPr lang="ru-RU" altLang="ru-RU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2286A70-5EEC-40CC-8F91-88E51E5851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8D191B58-81B0-4CEB-82EF-347E002035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9634357F-8C65-4665-9016-EEB33ECE0C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1027B44-3D42-453D-9E28-53BE45D87D14}" type="slidenum">
              <a:rPr lang="ru-RU" altLang="ru-RU" sz="1200"/>
              <a:pPr/>
              <a:t>12</a:t>
            </a:fld>
            <a:endParaRPr lang="ru-RU" altLang="ru-RU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750EAA4-A07A-4F57-BF68-77DBEB28CE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CC0E981C-F589-4813-A10A-605F06E0ED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21F2B071-C790-4199-9172-EDC1CD735B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DE40D2D-B103-40FA-BDF2-377C18378CB2}" type="slidenum">
              <a:rPr lang="ru-RU" altLang="ru-RU" sz="1200"/>
              <a:pPr/>
              <a:t>13</a:t>
            </a:fld>
            <a:endParaRPr lang="ru-RU" altLang="ru-RU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54EEB4AF-0E86-4052-8E00-D0ECB84D09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DC730AF6-B21D-410E-BD6B-4511FF8248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314317D5-BF35-4F99-BCC3-77C350D69A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E65D00-F9A1-4A50-86E4-DE7470A731F8}" type="slidenum">
              <a:rPr lang="ru-RU" altLang="ru-RU" sz="1200"/>
              <a:pPr/>
              <a:t>14</a:t>
            </a:fld>
            <a:endParaRPr lang="ru-RU" altLang="ru-RU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DC9678C6-36CA-4A9B-921B-7648B4ABC0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B29278F0-81BC-4B19-9562-1DE41DE1BD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A0567522-041D-499E-9800-EA679820C8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78EEE75-4F04-4C1B-94AD-A4B504EFC4C4}" type="slidenum">
              <a:rPr lang="ru-RU" altLang="ru-RU" sz="1200"/>
              <a:pPr/>
              <a:t>15</a:t>
            </a:fld>
            <a:endParaRPr lang="ru-RU" altLang="ru-RU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4DADBFAE-DCF8-41D6-8813-DCBFF88576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4D3B1B4-100C-4CCD-BC1A-D2E5382E58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2178DCE0-7898-488E-B6E1-F113FC3957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0812520-9D52-442C-9F89-6BD812E5DB5D}" type="slidenum">
              <a:rPr lang="ru-RU" altLang="ru-RU" sz="1200"/>
              <a:pPr/>
              <a:t>16</a:t>
            </a:fld>
            <a:endParaRPr lang="ru-RU" altLang="ru-RU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7CD30B8-1897-4E1F-958F-A646A30CE7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516EE52F-37AC-4E56-A214-12F55A3822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01751388-5CFF-4CB6-8727-A8024E752E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DA54C66-244F-4689-89BE-9466F0CBE7E8}" type="slidenum">
              <a:rPr lang="ru-RU" altLang="ru-RU" sz="1200"/>
              <a:pPr/>
              <a:t>17</a:t>
            </a:fld>
            <a:endParaRPr lang="ru-RU" altLang="ru-RU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5591C53C-AA96-427D-9A33-05D059F3D8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2AE7D701-9EDA-4C52-9FF5-A45E5C5704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A10B161B-70A9-476A-9AAF-5C2EDC704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D40A50F-3895-4F8B-B89E-27383C52DB65}" type="slidenum">
              <a:rPr lang="ru-RU" altLang="ru-RU" sz="1200"/>
              <a:pPr/>
              <a:t>18</a:t>
            </a:fld>
            <a:endParaRPr lang="ru-RU" altLang="ru-RU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C5D6F202-4B78-4D21-83E9-66D0DFC599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A6656F4D-0ACB-4DC9-999F-4656E39ACA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E07D0C75-8C53-4186-ABAF-1409B44F41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334212-6273-448C-8837-9D29AE8EBC5F}" type="slidenum">
              <a:rPr lang="ru-RU" altLang="ru-RU" sz="1200"/>
              <a:pPr/>
              <a:t>19</a:t>
            </a:fld>
            <a:endParaRPr lang="ru-RU" altLang="ru-RU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1C27C161-F36B-4EA9-BBEB-898B815A4D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09193923-97AE-44D1-B77C-8CAD86DFD6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7220ECF1-CA70-497B-8CB4-6A90F58893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246844D-063A-41DC-8BEF-EAAD070CAF3D}" type="slidenum">
              <a:rPr lang="ru-RU" altLang="ru-RU" sz="1200"/>
              <a:pPr/>
              <a:t>20</a:t>
            </a:fld>
            <a:endParaRPr lang="ru-RU" altLang="ru-RU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B59DB707-950E-474F-ADFD-5195FC05DA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4B07B860-4467-4040-A00F-7E37AA5D97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6895F46C-ABD2-46E8-81F3-379870E032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9C41EDE-C853-4EF4-A0A7-12FF22A4FBEB}" type="slidenum">
              <a:rPr lang="ru-RU" altLang="ru-RU" sz="1200"/>
              <a:pPr/>
              <a:t>21</a:t>
            </a:fld>
            <a:endParaRPr lang="ru-RU" altLang="ru-RU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3968E121-2AF3-4EEF-8E7C-543DC9BBB9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8600A872-3279-4EDA-BDE4-63E6085705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056143B9-9C1C-4495-A118-14633FDAC7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F9D0145-F9CF-4FA3-9BDE-6F413D3DB487}" type="slidenum">
              <a:rPr lang="ru-RU" altLang="ru-RU" sz="1200"/>
              <a:pPr/>
              <a:t>2</a:t>
            </a:fld>
            <a:endParaRPr lang="ru-RU" altLang="ru-RU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2286A70-5EEC-40CC-8F91-88E51E5851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8D191B58-81B0-4CEB-82EF-347E002035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348991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DEB98058-9BCF-4FDE-BFAD-9903EC07A0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FD86728-796F-459A-AC0D-EE2CD3184E35}" type="slidenum">
              <a:rPr lang="ru-RU" altLang="ru-RU" sz="1200"/>
              <a:pPr/>
              <a:t>22</a:t>
            </a:fld>
            <a:endParaRPr lang="ru-RU" altLang="ru-RU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5021AFF-66F0-422C-BF45-D70BABCB96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FF8E06E-9833-40CE-AE43-349A6B3803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FBB40867-7A18-4E00-91BF-9B0E06E8D8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AD2EC0-A88D-46D1-9E00-06DC5667B5A8}" type="slidenum">
              <a:rPr lang="ru-RU" altLang="ru-RU" sz="1200"/>
              <a:pPr/>
              <a:t>23</a:t>
            </a:fld>
            <a:endParaRPr lang="ru-RU" altLang="ru-RU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92985B23-318B-436B-B7F8-7E9F1FA321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92C42376-B83C-48F6-A453-86206602D1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44EC1407-E46C-463E-A977-A583218EA3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65E6C1C-8B50-484E-A20E-94038AA9B789}" type="slidenum">
              <a:rPr lang="ru-RU" altLang="ru-RU" sz="1200"/>
              <a:pPr/>
              <a:t>3</a:t>
            </a:fld>
            <a:endParaRPr lang="ru-RU" altLang="ru-RU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26B1B6A4-812D-4789-91B8-58642859B2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30A12E9-813B-4FF9-8643-57585A2674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35363398-7C20-4EC2-858C-D06853FD5E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888907F-AD48-455C-B43E-E3523ED93DC4}" type="slidenum">
              <a:rPr lang="ru-RU" altLang="ru-RU" sz="1200"/>
              <a:pPr/>
              <a:t>4</a:t>
            </a:fld>
            <a:endParaRPr lang="ru-RU" altLang="ru-RU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4101C47D-A786-40B8-9E63-C31D9935E2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C6803CA-8BCA-445B-B281-CBCC76AED0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F201EA3-CCB9-4109-89BE-7BC1DFF8A9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DF6BAFF-0750-44AC-82A4-E5A4FE4C5AA8}" type="slidenum">
              <a:rPr lang="ru-RU" altLang="ru-RU" sz="1200"/>
              <a:pPr/>
              <a:t>5</a:t>
            </a:fld>
            <a:endParaRPr lang="ru-RU" altLang="ru-RU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86AA53E8-FC7E-4AF9-9D16-7EDBA35B72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CD680F5-CC80-45AE-A7E0-9B07668885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6EEDE00F-9EBA-4D7C-B671-7E0C4CFA25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0188A99-B655-4E96-AE71-A0F2D3D552DC}" type="slidenum">
              <a:rPr lang="ru-RU" altLang="ru-RU" sz="1200"/>
              <a:pPr/>
              <a:t>8</a:t>
            </a:fld>
            <a:endParaRPr lang="ru-RU" altLang="ru-RU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C1F9A21-4339-4A6C-893D-4A9B91E5D3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F12F03C3-9BFF-4E3E-BCAE-1F600DD7BC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16053C86-AA0C-49AD-92E1-268955E6C0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B275056-2B7F-4E1D-9D07-6BF37192E991}" type="slidenum">
              <a:rPr lang="ru-RU" altLang="ru-RU" sz="1200"/>
              <a:pPr/>
              <a:t>9</a:t>
            </a:fld>
            <a:endParaRPr lang="ru-RU" altLang="ru-RU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E0E19D01-AADE-4539-AF5C-B0F72DBFEE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E243267F-821B-4BFA-9598-628EFBEECF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0E218B8D-25C8-42CC-B6AB-234D08CEE8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714B7AE-9A63-4922-92E7-C911A95FE59D}" type="slidenum">
              <a:rPr lang="ru-RU" altLang="ru-RU" sz="1200"/>
              <a:pPr/>
              <a:t>10</a:t>
            </a:fld>
            <a:endParaRPr lang="ru-RU" altLang="ru-RU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20984CD-D9E1-4C5D-911A-D0C3526A62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EEE0CE1C-33CB-4F0D-9928-1C935564AA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CB88BF17-EF68-42F8-9CD8-4770B8656C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050BB3D-F523-499B-8E3C-E33D21E6D7F3}" type="slidenum">
              <a:rPr lang="ru-RU" altLang="ru-RU" sz="1200"/>
              <a:pPr/>
              <a:t>11</a:t>
            </a:fld>
            <a:endParaRPr lang="ru-RU" altLang="ru-RU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0068272F-37E9-4CFD-BC97-7125BD33A2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321CE1F-BBE9-43B1-8B7F-253E56AEF9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9413DB-9D23-45B2-A509-A283C8EE9D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709FCA-F37E-44E4-919D-A43A903E4E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8D6C29D-B810-4984-8E84-219974E38D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879F0-7FE7-430A-8ECD-C4D516726A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581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27122F-4F7F-4063-9B74-1281936CAF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0ECE51-EEC4-4E7C-9C87-80F4D0667D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E7FB2C-E3B1-4D23-ABBC-37CDCB1913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87091A-7EAD-4AD3-9D31-73B7338032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0378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926D6D-FA88-498A-A211-A325F8CBAD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2BF10D-5042-429A-BA2C-73ECC20C2E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10058BE-66BC-49CF-BAA6-96948F0E99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33C116-95E2-4E65-B2E6-DB1051E648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8827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E507F9-EB97-467F-BF46-DDA83D96AB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29C68C-9C9B-4F34-9296-5F2E516235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199AD9D-4E56-460D-AD2C-9C9F006F0E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15F7D5-38D1-47C7-9987-5D504188B6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06113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702181-319E-42FF-A348-CB56224584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701315-F24D-4A59-A585-3CD16FF97A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9862D4-7949-4C07-9B52-F3DA7491DD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0DA1A8-DE66-4558-A9CE-03525AE561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34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6E5BF9-AEC2-4DB0-A593-9D4C265B8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9F2A1D-8738-41BA-A452-78E57633B2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A48116-2456-473D-ACAC-C2B84A3582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5AADA-1FD3-43EF-926F-1AA1766B98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2031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3A6BAF1-D802-4C20-88D3-3801ADBC4A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8F3B790-53A3-45C4-AE6F-C9805F4852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E4AA98A-84A5-49E8-A210-762B4683DE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EA6257-BBD8-4372-8BD6-0813FC063D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046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536A281-2183-4ADE-BBB7-0FD774E071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1A91D80-510F-4BD8-875A-44E328BC19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CE4858C-DB82-4727-BD8B-C257333F64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FFA374-3535-49F5-BCDB-3116A95E11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036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9A8621A-07C2-444D-8F65-4231599CA2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DD5062C-5744-4F47-8E9F-B883C7A6CB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60AF9EB-EC95-4B4D-B735-0703003DDD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D73C1D-68DC-44A8-89D8-FD1FC76B32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6719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33ADAD-3B37-4D74-BA34-6FB8574458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5A58FE-A9C9-4267-92A1-E365E20B71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3A741D-8CE7-477B-B6E3-A2A5A5F5D8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902CC0-31CE-40CA-AEA2-71A0652705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9049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FC5828-E718-4873-9F63-2613A1621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4D2184-2087-437A-9101-31E794692C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A9A97B-6F0C-40B0-B006-B99C30319A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9050FB-F613-4C9D-A7F0-E2F3D2EB39A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188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6E23D55-E9EC-4E7D-8508-23BE64FD75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EAD14BC-43C3-481B-A4AB-25D7C8A7D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D3EFB16-9F27-49AE-8864-0F58600158B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265D255-476D-448B-9CE0-07AD579574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CD9263E-E7EA-4BC5-A891-B11257904B5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8D9157B6-E3E2-44B3-9EE5-278F479F045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png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>
            <a:extLst>
              <a:ext uri="{FF2B5EF4-FFF2-40B4-BE49-F238E27FC236}">
                <a16:creationId xmlns:a16="http://schemas.microsoft.com/office/drawing/2014/main" id="{0F0BE50E-4F6F-4026-9B15-0A00CB2A4D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8936"/>
            <a:ext cx="7772400" cy="1900064"/>
          </a:xfrm>
        </p:spPr>
        <p:txBody>
          <a:bodyPr/>
          <a:lstStyle/>
          <a:p>
            <a:pPr eaLnBrk="1" hangingPunct="1"/>
            <a:r>
              <a:rPr lang="ru-RU" altLang="ru-RU" dirty="0">
                <a:solidFill>
                  <a:srgbClr val="FF3300"/>
                </a:solidFill>
              </a:rPr>
              <a:t>9. Второй признак равенства треугольников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535CB04-9EB0-4161-917F-7320E9C21F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8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51204" name="Text Box 4">
            <a:extLst>
              <a:ext uri="{FF2B5EF4-FFF2-40B4-BE49-F238E27FC236}">
                <a16:creationId xmlns:a16="http://schemas.microsoft.com/office/drawing/2014/main" id="{00907907-0DB7-4D35-B416-2B320AF41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00600"/>
            <a:ext cx="914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Доказательство.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AOC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DOB</a:t>
            </a:r>
            <a:r>
              <a:rPr lang="ru-RU" altLang="ru-RU" dirty="0">
                <a:cs typeface="Times New Roman" panose="02020603050405020304" pitchFamily="18" charset="0"/>
              </a:rPr>
              <a:t> равны по второму признаку равенства треугольников (</a:t>
            </a:r>
            <a:r>
              <a:rPr lang="en-US" altLang="ru-RU" i="1" dirty="0">
                <a:cs typeface="Times New Roman" panose="02020603050405020304" pitchFamily="18" charset="0"/>
              </a:rPr>
              <a:t>OC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OB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dirty="0"/>
              <a:t> </a:t>
            </a:r>
            <a:r>
              <a:rPr lang="ru-RU" altLang="ru-RU" sz="2800" dirty="0"/>
              <a:t>угол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ACO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en-US" altLang="ru-RU" i="1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DOB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угол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AOC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ru-RU" altLang="ru-RU" i="1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DOB</a:t>
            </a:r>
            <a:r>
              <a:rPr lang="ru-RU" altLang="ru-RU" dirty="0">
                <a:cs typeface="Times New Roman" panose="02020603050405020304" pitchFamily="18" charset="0"/>
              </a:rPr>
              <a:t>). </a:t>
            </a:r>
          </a:p>
        </p:txBody>
      </p:sp>
      <p:sp>
        <p:nvSpPr>
          <p:cNvPr id="17412" name="Text Box 10">
            <a:extLst>
              <a:ext uri="{FF2B5EF4-FFF2-40B4-BE49-F238E27FC236}">
                <a16:creationId xmlns:a16="http://schemas.microsoft.com/office/drawing/2014/main" id="{43AF014B-432D-4A3C-8A7A-4356B6B48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Отрезки </a:t>
            </a:r>
            <a:r>
              <a:rPr lang="ru-RU" altLang="ru-RU" sz="2800" i="1" dirty="0">
                <a:cs typeface="Times New Roman" panose="02020603050405020304" pitchFamily="18" charset="0"/>
              </a:rPr>
              <a:t>АВ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 пересекаются в точке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/>
              <a:t>,</a:t>
            </a:r>
            <a:r>
              <a:rPr lang="en-US" altLang="ru-RU" sz="2800" dirty="0">
                <a:cs typeface="Times New Roman" panose="02020603050405020304" pitchFamily="18" charset="0"/>
              </a:rPr>
              <a:t>  </a:t>
            </a:r>
            <a:r>
              <a:rPr lang="ru-RU" altLang="ru-RU" sz="2800" i="1" dirty="0">
                <a:cs typeface="Times New Roman" panose="02020603050405020304" pitchFamily="18" charset="0"/>
              </a:rPr>
              <a:t>ОВ = ОС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dirty="0"/>
              <a:t>угол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 углу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. Докажите равенство треугольников </a:t>
            </a:r>
            <a:r>
              <a:rPr lang="ru-RU" altLang="ru-RU" sz="2800" i="1" dirty="0">
                <a:cs typeface="Times New Roman" panose="02020603050405020304" pitchFamily="18" charset="0"/>
              </a:rPr>
              <a:t>АОС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DOB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17413" name="Picture 16">
            <a:extLst>
              <a:ext uri="{FF2B5EF4-FFF2-40B4-BE49-F238E27FC236}">
                <a16:creationId xmlns:a16="http://schemas.microsoft.com/office/drawing/2014/main" id="{E521B825-97EC-473F-80D4-6FEAD0D1DB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438400"/>
            <a:ext cx="3152775" cy="213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AEBF210-B1E7-43DE-BF4A-7E29526C30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9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53252" name="Text Box 4">
            <a:extLst>
              <a:ext uri="{FF2B5EF4-FFF2-40B4-BE49-F238E27FC236}">
                <a16:creationId xmlns:a16="http://schemas.microsoft.com/office/drawing/2014/main" id="{6F861EAA-37DB-41E2-A9D8-4187955DA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00600"/>
            <a:ext cx="914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Доказательство.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AOB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COD</a:t>
            </a:r>
            <a:r>
              <a:rPr lang="ru-RU" altLang="ru-RU" dirty="0">
                <a:cs typeface="Times New Roman" panose="02020603050405020304" pitchFamily="18" charset="0"/>
              </a:rPr>
              <a:t> равны по второму признаку равенства треугольников (</a:t>
            </a:r>
            <a:r>
              <a:rPr lang="en-US" altLang="ru-RU" i="1" dirty="0">
                <a:cs typeface="Times New Roman" panose="02020603050405020304" pitchFamily="18" charset="0"/>
              </a:rPr>
              <a:t>OA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OC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dirty="0"/>
              <a:t> </a:t>
            </a:r>
            <a:r>
              <a:rPr lang="ru-RU" altLang="ru-RU" sz="2800" dirty="0"/>
              <a:t>угол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BAO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en-US" altLang="ru-RU" i="1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DCO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угол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AOB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ru-RU" altLang="ru-RU" i="1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COD</a:t>
            </a:r>
            <a:r>
              <a:rPr lang="ru-RU" altLang="ru-RU" dirty="0">
                <a:cs typeface="Times New Roman" panose="02020603050405020304" pitchFamily="18" charset="0"/>
              </a:rPr>
              <a:t>). </a:t>
            </a:r>
          </a:p>
        </p:txBody>
      </p:sp>
      <p:sp>
        <p:nvSpPr>
          <p:cNvPr id="19460" name="Text Box 10">
            <a:extLst>
              <a:ext uri="{FF2B5EF4-FFF2-40B4-BE49-F238E27FC236}">
                <a16:creationId xmlns:a16="http://schemas.microsoft.com/office/drawing/2014/main" id="{518E9FA1-D24A-4394-96D7-EF610FAEF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Отрезки </a:t>
            </a:r>
            <a:r>
              <a:rPr lang="ru-RU" altLang="ru-RU" sz="2800" i="1" dirty="0">
                <a:cs typeface="Times New Roman" panose="02020603050405020304" pitchFamily="18" charset="0"/>
              </a:rPr>
              <a:t>АС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BD</a:t>
            </a:r>
            <a:r>
              <a:rPr lang="ru-RU" altLang="ru-RU" sz="2800" dirty="0">
                <a:cs typeface="Times New Roman" panose="02020603050405020304" pitchFamily="18" charset="0"/>
              </a:rPr>
              <a:t> пересекаются в точке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/>
              <a:t>,</a:t>
            </a:r>
            <a:r>
              <a:rPr lang="en-US" altLang="ru-RU" sz="2800" dirty="0">
                <a:cs typeface="Times New Roman" panose="02020603050405020304" pitchFamily="18" charset="0"/>
              </a:rPr>
              <a:t>  </a:t>
            </a:r>
            <a:r>
              <a:rPr lang="ru-RU" altLang="ru-RU" sz="2800" i="1" dirty="0">
                <a:cs typeface="Times New Roman" panose="02020603050405020304" pitchFamily="18" charset="0"/>
              </a:rPr>
              <a:t>АО = ОС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 углу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. Докажите равенство треугольников </a:t>
            </a:r>
            <a:r>
              <a:rPr lang="ru-RU" altLang="ru-RU" sz="2800" i="1" dirty="0">
                <a:cs typeface="Times New Roman" panose="02020603050405020304" pitchFamily="18" charset="0"/>
              </a:rPr>
              <a:t>АОВ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COD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19461" name="Picture 15">
            <a:extLst>
              <a:ext uri="{FF2B5EF4-FFF2-40B4-BE49-F238E27FC236}">
                <a16:creationId xmlns:a16="http://schemas.microsoft.com/office/drawing/2014/main" id="{CAF7AE86-1036-4A22-8117-904B4D5231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438400"/>
            <a:ext cx="4252913" cy="221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05AB72E2-9C9B-424E-B092-10345831FD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10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1507" name="Text Box 4">
            <a:extLst>
              <a:ext uri="{FF2B5EF4-FFF2-40B4-BE49-F238E27FC236}">
                <a16:creationId xmlns:a16="http://schemas.microsoft.com/office/drawing/2014/main" id="{57D160E8-69F0-4641-850D-B329C583D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Лучи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i="1" dirty="0">
                <a:cs typeface="Times New Roman" panose="02020603050405020304" pitchFamily="18" charset="0"/>
              </a:rPr>
              <a:t>ВС</a:t>
            </a:r>
            <a:r>
              <a:rPr lang="ru-RU" altLang="ru-RU" sz="2800" dirty="0">
                <a:cs typeface="Times New Roman" panose="02020603050405020304" pitchFamily="18" charset="0"/>
              </a:rPr>
              <a:t> пересекаются в точке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/>
              <a:t>,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угол </a:t>
            </a:r>
            <a:r>
              <a:rPr lang="en-US" altLang="ru-RU" sz="28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 углу</a:t>
            </a:r>
            <a:r>
              <a:rPr lang="ru-RU" altLang="ru-RU" sz="2800" i="1" dirty="0"/>
              <a:t> </a:t>
            </a:r>
            <a:r>
              <a:rPr lang="en-US" altLang="ru-RU" sz="2800" dirty="0">
                <a:cs typeface="Times New Roman" panose="02020603050405020304" pitchFamily="18" charset="0"/>
              </a:rPr>
              <a:t>2,</a:t>
            </a:r>
            <a:r>
              <a:rPr lang="en-US" altLang="ru-RU" sz="2800" i="1" dirty="0">
                <a:cs typeface="Times New Roman" panose="02020603050405020304" pitchFamily="18" charset="0"/>
              </a:rPr>
              <a:t> OC =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OD</a:t>
            </a:r>
            <a:r>
              <a:rPr lang="en-US" altLang="ru-RU" sz="2800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Докажите, что </a:t>
            </a:r>
            <a:r>
              <a:rPr lang="ru-RU" altLang="ru-RU" sz="2800" dirty="0"/>
              <a:t>угол</a:t>
            </a:r>
            <a:r>
              <a:rPr lang="en-US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 углу</a:t>
            </a:r>
            <a:r>
              <a:rPr lang="ru-RU" altLang="ru-RU" sz="2800" i="1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21508" name="Picture 9">
            <a:extLst>
              <a:ext uri="{FF2B5EF4-FFF2-40B4-BE49-F238E27FC236}">
                <a16:creationId xmlns:a16="http://schemas.microsoft.com/office/drawing/2014/main" id="{F519BC95-2623-49B9-8891-3BD5E6F561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828800"/>
            <a:ext cx="3590925" cy="237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7051" name="Text Box 11">
            <a:extLst>
              <a:ext uri="{FF2B5EF4-FFF2-40B4-BE49-F238E27FC236}">
                <a16:creationId xmlns:a16="http://schemas.microsoft.com/office/drawing/2014/main" id="{38987FA2-ADE1-4CCD-8235-E85B58DBC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00600"/>
            <a:ext cx="91440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i="1" dirty="0"/>
              <a:t>O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BOD</a:t>
            </a:r>
            <a:r>
              <a:rPr lang="ru-RU" altLang="ru-RU" dirty="0">
                <a:cs typeface="Times New Roman" panose="02020603050405020304" pitchFamily="18" charset="0"/>
              </a:rPr>
              <a:t> равны по второму признаку равенства треугольников (</a:t>
            </a:r>
            <a:r>
              <a:rPr lang="en-US" altLang="ru-RU" i="1" dirty="0">
                <a:cs typeface="Times New Roman" panose="02020603050405020304" pitchFamily="18" charset="0"/>
              </a:rPr>
              <a:t>OC = OD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dirty="0"/>
              <a:t> </a:t>
            </a:r>
            <a:r>
              <a:rPr lang="ru-RU" altLang="ru-RU" sz="2800" dirty="0"/>
              <a:t>угол</a:t>
            </a:r>
            <a:r>
              <a:rPr lang="en-US" altLang="ru-RU" dirty="0"/>
              <a:t> </a:t>
            </a:r>
            <a:r>
              <a:rPr lang="en-US" altLang="ru-RU" i="1" dirty="0"/>
              <a:t>AOC </a:t>
            </a:r>
            <a:r>
              <a:rPr lang="ru-RU" altLang="ru-RU" dirty="0"/>
              <a:t>равен углу</a:t>
            </a:r>
            <a:r>
              <a:rPr lang="en-US" altLang="ru-RU" i="1" dirty="0"/>
              <a:t> BOD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угол</a:t>
            </a:r>
            <a:r>
              <a:rPr lang="ru-RU" altLang="ru-RU" dirty="0"/>
              <a:t> </a:t>
            </a:r>
            <a:r>
              <a:rPr lang="en-US" altLang="ru-RU" i="1" dirty="0"/>
              <a:t>ACO </a:t>
            </a:r>
            <a:r>
              <a:rPr lang="ru-RU" altLang="ru-RU" dirty="0"/>
              <a:t>равен углу</a:t>
            </a:r>
            <a:r>
              <a:rPr lang="ru-RU" altLang="ru-RU" i="1" dirty="0"/>
              <a:t> </a:t>
            </a:r>
            <a:r>
              <a:rPr lang="en-US" altLang="ru-RU" i="1" dirty="0"/>
              <a:t>DCO</a:t>
            </a:r>
            <a:r>
              <a:rPr lang="ru-RU" altLang="ru-RU" dirty="0">
                <a:cs typeface="Times New Roman" panose="02020603050405020304" pitchFamily="18" charset="0"/>
              </a:rPr>
              <a:t>). </a:t>
            </a:r>
            <a:r>
              <a:rPr lang="ru-RU" altLang="ru-RU" dirty="0"/>
              <a:t>Следовательно,</a:t>
            </a:r>
            <a:r>
              <a:rPr lang="en-US" altLang="ru-RU" dirty="0"/>
              <a:t> </a:t>
            </a:r>
            <a:r>
              <a:rPr lang="ru-RU" altLang="ru-RU" sz="2800" dirty="0"/>
              <a:t>угол</a:t>
            </a:r>
            <a:r>
              <a:rPr lang="en-US" altLang="ru-RU" dirty="0"/>
              <a:t> </a:t>
            </a:r>
            <a:r>
              <a:rPr lang="en-US" altLang="ru-RU" i="1" dirty="0"/>
              <a:t>A </a:t>
            </a:r>
            <a:r>
              <a:rPr lang="ru-RU" altLang="ru-RU" dirty="0"/>
              <a:t>равен углу </a:t>
            </a:r>
            <a:r>
              <a:rPr lang="en-US" altLang="ru-RU" i="1" dirty="0"/>
              <a:t>B</a:t>
            </a:r>
            <a:r>
              <a:rPr lang="ru-RU" alt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7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5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736E39D-D4BD-4DCC-BB5F-CB325295DB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3555" name="Text Box 6">
            <a:extLst>
              <a:ext uri="{FF2B5EF4-FFF2-40B4-BE49-F238E27FC236}">
                <a16:creationId xmlns:a16="http://schemas.microsoft.com/office/drawing/2014/main" id="{A08A290A-408A-405E-86FD-575DEC978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Лучи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i="1" dirty="0">
                <a:cs typeface="Times New Roman" panose="02020603050405020304" pitchFamily="18" charset="0"/>
              </a:rPr>
              <a:t>ВС</a:t>
            </a:r>
            <a:r>
              <a:rPr lang="ru-RU" altLang="ru-RU" sz="2800" dirty="0">
                <a:cs typeface="Times New Roman" panose="02020603050405020304" pitchFamily="18" charset="0"/>
              </a:rPr>
              <a:t> пересекаются в точке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/>
              <a:t>,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угол </a:t>
            </a:r>
            <a:r>
              <a:rPr lang="en-US" altLang="ru-RU" sz="28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 углу</a:t>
            </a:r>
            <a:r>
              <a:rPr lang="en-US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i="1" dirty="0"/>
              <a:t>   </a:t>
            </a:r>
            <a:r>
              <a:rPr lang="en-US" altLang="ru-RU" sz="2800" dirty="0">
                <a:cs typeface="Times New Roman" panose="02020603050405020304" pitchFamily="18" charset="0"/>
              </a:rPr>
              <a:t>2,</a:t>
            </a:r>
            <a:r>
              <a:rPr lang="en-US" altLang="ru-RU" sz="2800" i="1" dirty="0">
                <a:cs typeface="Times New Roman" panose="02020603050405020304" pitchFamily="18" charset="0"/>
              </a:rPr>
              <a:t> OC =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OD</a:t>
            </a:r>
            <a:r>
              <a:rPr lang="ru-RU" altLang="ru-RU" sz="2800" dirty="0"/>
              <a:t>,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угол</a:t>
            </a:r>
            <a:r>
              <a:rPr lang="en-US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40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ru-RU" altLang="ru-RU" sz="2800" dirty="0"/>
              <a:t> Найдите угол </a:t>
            </a:r>
            <a:r>
              <a:rPr lang="en-US" altLang="ru-RU" sz="2800" i="1" dirty="0"/>
              <a:t>B</a:t>
            </a:r>
            <a:r>
              <a:rPr lang="en-US" altLang="ru-RU" sz="2800" dirty="0"/>
              <a:t>.</a:t>
            </a:r>
          </a:p>
        </p:txBody>
      </p:sp>
      <p:pic>
        <p:nvPicPr>
          <p:cNvPr id="23556" name="Picture 9">
            <a:extLst>
              <a:ext uri="{FF2B5EF4-FFF2-40B4-BE49-F238E27FC236}">
                <a16:creationId xmlns:a16="http://schemas.microsoft.com/office/drawing/2014/main" id="{A8B1EE6C-ED45-4C94-9159-D7E49C6411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057400"/>
            <a:ext cx="3590925" cy="237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9099" name="Text Box 11">
            <a:extLst>
              <a:ext uri="{FF2B5EF4-FFF2-40B4-BE49-F238E27FC236}">
                <a16:creationId xmlns:a16="http://schemas.microsoft.com/office/drawing/2014/main" id="{6C7A5B92-EC4C-47E7-BA08-B3E5EE66F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00600"/>
            <a:ext cx="9144000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i="1" dirty="0"/>
              <a:t>O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BOD</a:t>
            </a:r>
            <a:r>
              <a:rPr lang="ru-RU" altLang="ru-RU" dirty="0">
                <a:cs typeface="Times New Roman" panose="02020603050405020304" pitchFamily="18" charset="0"/>
              </a:rPr>
              <a:t> равны по второму признаку равенства треугольников. </a:t>
            </a:r>
            <a:r>
              <a:rPr lang="ru-RU" altLang="ru-RU" dirty="0"/>
              <a:t>Следовательно,</a:t>
            </a:r>
            <a:r>
              <a:rPr lang="en-US" altLang="ru-RU" dirty="0"/>
              <a:t> </a:t>
            </a:r>
            <a:r>
              <a:rPr lang="ru-RU" altLang="ru-RU" sz="2800" dirty="0"/>
              <a:t>угол</a:t>
            </a:r>
            <a:r>
              <a:rPr lang="en-US" altLang="ru-RU" dirty="0"/>
              <a:t> </a:t>
            </a:r>
            <a:r>
              <a:rPr lang="en-US" altLang="ru-RU" i="1" dirty="0"/>
              <a:t>B </a:t>
            </a:r>
            <a:r>
              <a:rPr lang="ru-RU" altLang="ru-RU" dirty="0"/>
              <a:t>равен углу</a:t>
            </a:r>
            <a:r>
              <a:rPr lang="en-US" altLang="ru-RU" i="1" dirty="0"/>
              <a:t> A </a:t>
            </a:r>
            <a:r>
              <a:rPr lang="ru-RU" altLang="ru-RU" dirty="0"/>
              <a:t>и равен</a:t>
            </a:r>
            <a:r>
              <a:rPr lang="en-US" altLang="ru-RU" i="1" dirty="0"/>
              <a:t> </a:t>
            </a:r>
            <a:r>
              <a:rPr lang="en-US" altLang="ru-RU" dirty="0"/>
              <a:t>40</a:t>
            </a:r>
            <a:r>
              <a:rPr lang="ru-RU" altLang="ru-RU" baseline="30000" dirty="0"/>
              <a:t>о</a:t>
            </a:r>
            <a:r>
              <a:rPr lang="ru-RU" alt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9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F2DA778-A688-43D7-890A-A47CC4DB2A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55300" name="Text Box 4">
            <a:extLst>
              <a:ext uri="{FF2B5EF4-FFF2-40B4-BE49-F238E27FC236}">
                <a16:creationId xmlns:a16="http://schemas.microsoft.com/office/drawing/2014/main" id="{52E76B93-C93C-46C5-AEB8-8599C58DD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006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CDA</a:t>
            </a:r>
            <a:r>
              <a:rPr lang="ru-RU" altLang="ru-RU" dirty="0">
                <a:cs typeface="Times New Roman" panose="02020603050405020304" pitchFamily="18" charset="0"/>
              </a:rPr>
              <a:t> равны по второму признаку равенства треугольников (</a:t>
            </a:r>
            <a:r>
              <a:rPr lang="en-US" altLang="ru-RU" i="1" dirty="0">
                <a:cs typeface="Times New Roman" panose="02020603050405020304" pitchFamily="18" charset="0"/>
              </a:rPr>
              <a:t>AC – </a:t>
            </a:r>
            <a:r>
              <a:rPr lang="ru-RU" altLang="ru-RU" dirty="0"/>
              <a:t>общая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dirty="0"/>
              <a:t> </a:t>
            </a:r>
            <a:r>
              <a:rPr lang="ru-RU" altLang="ru-RU" sz="2800" dirty="0"/>
              <a:t>угол</a:t>
            </a:r>
            <a:r>
              <a:rPr lang="ru-RU" altLang="ru-RU" dirty="0"/>
              <a:t> 1 равен углу 2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угол</a:t>
            </a:r>
            <a:r>
              <a:rPr lang="ru-RU" altLang="ru-RU" dirty="0"/>
              <a:t> 3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ru-RU" altLang="ru-RU" i="1" dirty="0"/>
              <a:t> </a:t>
            </a:r>
            <a:r>
              <a:rPr lang="ru-RU" altLang="ru-RU" dirty="0"/>
              <a:t>4</a:t>
            </a:r>
            <a:r>
              <a:rPr lang="ru-RU" altLang="ru-RU" dirty="0">
                <a:cs typeface="Times New Roman" panose="02020603050405020304" pitchFamily="18" charset="0"/>
              </a:rPr>
              <a:t>). </a:t>
            </a:r>
            <a:r>
              <a:rPr lang="ru-RU" altLang="ru-RU" dirty="0"/>
              <a:t>Следовательно, </a:t>
            </a:r>
            <a:r>
              <a:rPr lang="en-US" altLang="ru-RU" i="1" dirty="0"/>
              <a:t>AB = </a:t>
            </a:r>
            <a:r>
              <a:rPr lang="ru-RU" altLang="ru-RU" dirty="0"/>
              <a:t>11 см, </a:t>
            </a:r>
            <a:r>
              <a:rPr lang="en-US" altLang="ru-RU" i="1" dirty="0"/>
              <a:t>BC </a:t>
            </a:r>
            <a:r>
              <a:rPr lang="ru-RU" altLang="ru-RU" dirty="0"/>
              <a:t>= 19 см.</a:t>
            </a:r>
          </a:p>
        </p:txBody>
      </p:sp>
      <p:sp>
        <p:nvSpPr>
          <p:cNvPr id="25604" name="Text Box 10">
            <a:extLst>
              <a:ext uri="{FF2B5EF4-FFF2-40B4-BE49-F238E27FC236}">
                <a16:creationId xmlns:a16="http://schemas.microsoft.com/office/drawing/2014/main" id="{710AC8CB-84D6-4F41-94AE-2B48FA100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 </a:t>
            </a:r>
            <a:r>
              <a:rPr lang="ru-RU" altLang="ru-RU" sz="2800" dirty="0"/>
              <a:t>угол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 углу</a:t>
            </a:r>
            <a:r>
              <a:rPr lang="en-US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2,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угол</a:t>
            </a:r>
            <a:r>
              <a:rPr lang="en-US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3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 углу </a:t>
            </a:r>
            <a:r>
              <a:rPr lang="ru-RU" altLang="ru-RU" sz="2800" dirty="0">
                <a:cs typeface="Times New Roman" panose="02020603050405020304" pitchFamily="18" charset="0"/>
              </a:rPr>
              <a:t>4. Докажите, что треугольники </a:t>
            </a:r>
            <a:r>
              <a:rPr lang="ru-RU" altLang="ru-RU" sz="2800" i="1" dirty="0">
                <a:cs typeface="Times New Roman" panose="02020603050405020304" pitchFamily="18" charset="0"/>
              </a:rPr>
              <a:t>АВС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CDA</a:t>
            </a:r>
            <a:r>
              <a:rPr lang="ru-RU" altLang="ru-RU" sz="2800" dirty="0">
                <a:cs typeface="Times New Roman" panose="02020603050405020304" pitchFamily="18" charset="0"/>
              </a:rPr>
              <a:t> равны. Найдите </a:t>
            </a:r>
            <a:r>
              <a:rPr lang="ru-RU" altLang="ru-RU" sz="2800" i="1" dirty="0">
                <a:cs typeface="Times New Roman" panose="02020603050405020304" pitchFamily="18" charset="0"/>
              </a:rPr>
              <a:t>АВ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i="1" dirty="0">
                <a:cs typeface="Times New Roman" panose="02020603050405020304" pitchFamily="18" charset="0"/>
              </a:rPr>
              <a:t>ВС</a:t>
            </a:r>
            <a:r>
              <a:rPr lang="ru-RU" altLang="ru-RU" sz="2800" dirty="0">
                <a:cs typeface="Times New Roman" panose="02020603050405020304" pitchFamily="18" charset="0"/>
              </a:rPr>
              <a:t>, если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dirty="0">
                <a:cs typeface="Times New Roman" panose="02020603050405020304" pitchFamily="18" charset="0"/>
              </a:rPr>
              <a:t> = 19 см,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 = 11 см.</a:t>
            </a:r>
          </a:p>
        </p:txBody>
      </p:sp>
      <p:pic>
        <p:nvPicPr>
          <p:cNvPr id="25605" name="Picture 18">
            <a:extLst>
              <a:ext uri="{FF2B5EF4-FFF2-40B4-BE49-F238E27FC236}">
                <a16:creationId xmlns:a16="http://schemas.microsoft.com/office/drawing/2014/main" id="{49E10E34-4A14-40FB-ABAF-AB009985EE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667000"/>
            <a:ext cx="3665538" cy="200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32BAA0DA-0956-4700-98B8-F6F9765D06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13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7651" name="Text Box 4">
            <a:extLst>
              <a:ext uri="{FF2B5EF4-FFF2-40B4-BE49-F238E27FC236}">
                <a16:creationId xmlns:a16="http://schemas.microsoft.com/office/drawing/2014/main" id="{A5658BE6-DF4D-422C-B653-7024A1FA8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угол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DAB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 углу </a:t>
            </a:r>
            <a:r>
              <a:rPr lang="en-US" altLang="ru-RU" sz="2800" i="1" dirty="0">
                <a:cs typeface="Times New Roman" panose="02020603050405020304" pitchFamily="18" charset="0"/>
              </a:rPr>
              <a:t>CBA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угол</a:t>
            </a:r>
            <a:r>
              <a:rPr lang="en-US" altLang="ru-RU" sz="2800" i="1" dirty="0">
                <a:cs typeface="Times New Roman" panose="02020603050405020304" pitchFamily="18" charset="0"/>
              </a:rPr>
              <a:t> CAB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 углу</a:t>
            </a:r>
            <a:r>
              <a:rPr lang="en-US" altLang="ru-RU" sz="2800" i="1" dirty="0">
                <a:cs typeface="Times New Roman" panose="02020603050405020304" pitchFamily="18" charset="0"/>
              </a:rPr>
              <a:t> DBA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 СА</a:t>
            </a:r>
            <a:r>
              <a:rPr lang="ru-RU" altLang="ru-RU" sz="2800" dirty="0">
                <a:cs typeface="Times New Roman" panose="02020603050405020304" pitchFamily="18" charset="0"/>
              </a:rPr>
              <a:t> = 13 см. </a:t>
            </a:r>
            <a:r>
              <a:rPr lang="en-US" altLang="ru-RU" sz="2800" dirty="0" err="1">
                <a:cs typeface="Times New Roman" panose="02020603050405020304" pitchFamily="18" charset="0"/>
              </a:rPr>
              <a:t>Найдите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DB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59403" name="Text Box 11">
            <a:extLst>
              <a:ext uri="{FF2B5EF4-FFF2-40B4-BE49-F238E27FC236}">
                <a16:creationId xmlns:a16="http://schemas.microsoft.com/office/drawing/2014/main" id="{DBD47095-8197-47B7-B3DA-C9F9FF878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00600"/>
            <a:ext cx="914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i="1" dirty="0"/>
              <a:t>BC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BAD</a:t>
            </a:r>
            <a:r>
              <a:rPr lang="ru-RU" altLang="ru-RU" dirty="0">
                <a:cs typeface="Times New Roman" panose="02020603050405020304" pitchFamily="18" charset="0"/>
              </a:rPr>
              <a:t> равны по второму признаку равенства треугольников (</a:t>
            </a:r>
            <a:r>
              <a:rPr lang="en-US" altLang="ru-RU" i="1" dirty="0">
                <a:cs typeface="Times New Roman" panose="02020603050405020304" pitchFamily="18" charset="0"/>
              </a:rPr>
              <a:t>AB </a:t>
            </a:r>
            <a:r>
              <a:rPr lang="ru-RU" altLang="ru-RU" dirty="0"/>
              <a:t>– общая, </a:t>
            </a:r>
            <a:r>
              <a:rPr lang="ru-RU" altLang="ru-RU" sz="2800" dirty="0"/>
              <a:t>угол</a:t>
            </a:r>
            <a:r>
              <a:rPr lang="en-US" altLang="ru-RU" dirty="0"/>
              <a:t> </a:t>
            </a:r>
            <a:r>
              <a:rPr lang="en-US" altLang="ru-RU" i="1" dirty="0"/>
              <a:t>DAB </a:t>
            </a:r>
            <a:r>
              <a:rPr lang="ru-RU" altLang="ru-RU" dirty="0"/>
              <a:t>равен углу</a:t>
            </a:r>
            <a:r>
              <a:rPr lang="en-US" altLang="ru-RU" i="1" dirty="0"/>
              <a:t> CBA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угол</a:t>
            </a:r>
            <a:r>
              <a:rPr lang="ru-RU" altLang="ru-RU" dirty="0"/>
              <a:t> </a:t>
            </a:r>
            <a:r>
              <a:rPr lang="en-US" altLang="ru-RU" i="1" dirty="0"/>
              <a:t>CAB  </a:t>
            </a:r>
            <a:r>
              <a:rPr lang="ru-RU" altLang="ru-RU" dirty="0"/>
              <a:t>равен углу</a:t>
            </a:r>
            <a:r>
              <a:rPr lang="ru-RU" altLang="ru-RU" i="1" dirty="0"/>
              <a:t>  </a:t>
            </a:r>
            <a:r>
              <a:rPr lang="en-US" altLang="ru-RU" i="1" dirty="0"/>
              <a:t>DBA</a:t>
            </a:r>
            <a:r>
              <a:rPr lang="ru-RU" altLang="ru-RU" dirty="0">
                <a:cs typeface="Times New Roman" panose="02020603050405020304" pitchFamily="18" charset="0"/>
              </a:rPr>
              <a:t>). </a:t>
            </a:r>
            <a:r>
              <a:rPr lang="ru-RU" altLang="ru-RU" dirty="0"/>
              <a:t>Следовательно,</a:t>
            </a:r>
            <a:r>
              <a:rPr lang="en-US" altLang="ru-RU" dirty="0"/>
              <a:t> </a:t>
            </a:r>
            <a:r>
              <a:rPr lang="en-US" altLang="ru-RU" i="1" dirty="0"/>
              <a:t>DB = </a:t>
            </a:r>
            <a:r>
              <a:rPr lang="ru-RU" altLang="ru-RU" dirty="0"/>
              <a:t>13 см.</a:t>
            </a:r>
          </a:p>
        </p:txBody>
      </p:sp>
      <p:pic>
        <p:nvPicPr>
          <p:cNvPr id="27653" name="Picture 19">
            <a:extLst>
              <a:ext uri="{FF2B5EF4-FFF2-40B4-BE49-F238E27FC236}">
                <a16:creationId xmlns:a16="http://schemas.microsoft.com/office/drawing/2014/main" id="{54C3018C-266C-4D6A-B0C3-EA1EFE4DA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828800"/>
            <a:ext cx="3954463" cy="254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47E478DE-8B99-4A2D-A3F1-92839EBA74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14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65546" name="Text Box 10">
            <a:extLst>
              <a:ext uri="{FF2B5EF4-FFF2-40B4-BE49-F238E27FC236}">
                <a16:creationId xmlns:a16="http://schemas.microsoft.com/office/drawing/2014/main" id="{8D7C551D-F89B-4DEF-88AD-2136E35DC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81600"/>
            <a:ext cx="914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i="1" dirty="0"/>
              <a:t>BC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BAD</a:t>
            </a:r>
            <a:r>
              <a:rPr lang="ru-RU" altLang="ru-RU" dirty="0">
                <a:cs typeface="Times New Roman" panose="02020603050405020304" pitchFamily="18" charset="0"/>
              </a:rPr>
              <a:t> равны по второму признаку равенства треугольников (</a:t>
            </a:r>
            <a:r>
              <a:rPr lang="en-US" altLang="ru-RU" i="1" dirty="0">
                <a:cs typeface="Times New Roman" panose="02020603050405020304" pitchFamily="18" charset="0"/>
              </a:rPr>
              <a:t>AB </a:t>
            </a:r>
            <a:r>
              <a:rPr lang="ru-RU" altLang="ru-RU" dirty="0"/>
              <a:t>– общая, </a:t>
            </a:r>
            <a:r>
              <a:rPr lang="ru-RU" altLang="ru-RU" sz="2800" dirty="0"/>
              <a:t>угол</a:t>
            </a:r>
            <a:r>
              <a:rPr lang="en-US" altLang="ru-RU" dirty="0"/>
              <a:t> </a:t>
            </a:r>
            <a:r>
              <a:rPr lang="en-US" altLang="ru-RU" i="1" dirty="0"/>
              <a:t>DAB </a:t>
            </a:r>
            <a:r>
              <a:rPr lang="ru-RU" altLang="ru-RU" dirty="0"/>
              <a:t>равен углу</a:t>
            </a:r>
            <a:r>
              <a:rPr lang="en-US" altLang="ru-RU" i="1" dirty="0"/>
              <a:t> CBA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угол</a:t>
            </a:r>
            <a:r>
              <a:rPr lang="ru-RU" altLang="ru-RU" dirty="0"/>
              <a:t> </a:t>
            </a:r>
            <a:r>
              <a:rPr lang="en-US" altLang="ru-RU" i="1" dirty="0"/>
              <a:t>CAB  </a:t>
            </a:r>
            <a:r>
              <a:rPr lang="ru-RU" altLang="ru-RU" dirty="0"/>
              <a:t>равен углу</a:t>
            </a:r>
            <a:r>
              <a:rPr lang="ru-RU" altLang="ru-RU" i="1" dirty="0"/>
              <a:t> </a:t>
            </a:r>
            <a:r>
              <a:rPr lang="en-US" altLang="ru-RU" i="1" dirty="0"/>
              <a:t>DBA</a:t>
            </a:r>
            <a:r>
              <a:rPr lang="ru-RU" altLang="ru-RU" dirty="0">
                <a:cs typeface="Times New Roman" panose="02020603050405020304" pitchFamily="18" charset="0"/>
              </a:rPr>
              <a:t>). </a:t>
            </a:r>
            <a:r>
              <a:rPr lang="ru-RU" altLang="ru-RU" dirty="0"/>
              <a:t>Следовательно,</a:t>
            </a:r>
            <a:r>
              <a:rPr lang="en-US" altLang="ru-RU" dirty="0"/>
              <a:t> </a:t>
            </a:r>
            <a:r>
              <a:rPr lang="en-US" altLang="ru-RU" i="1" dirty="0"/>
              <a:t>AC = BD</a:t>
            </a:r>
            <a:r>
              <a:rPr lang="ru-RU" altLang="ru-RU" dirty="0"/>
              <a:t>.</a:t>
            </a:r>
          </a:p>
        </p:txBody>
      </p:sp>
      <p:sp>
        <p:nvSpPr>
          <p:cNvPr id="29700" name="Text Box 4">
            <a:extLst>
              <a:ext uri="{FF2B5EF4-FFF2-40B4-BE49-F238E27FC236}">
                <a16:creationId xmlns:a16="http://schemas.microsoft.com/office/drawing/2014/main" id="{A5AFF158-C209-4D04-8B7D-61AD8E77C2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четырехугольнике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</a:t>
            </a:r>
            <a:r>
              <a:rPr lang="ru-RU" altLang="ru-RU" sz="2800" i="1" dirty="0"/>
              <a:t>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DAB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 углу</a:t>
            </a:r>
            <a:r>
              <a:rPr lang="ru-RU" altLang="ru-RU" sz="2800" i="1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CB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/>
              <a:t>,</a:t>
            </a:r>
            <a:r>
              <a:rPr lang="ru-RU" altLang="ru-RU" sz="2800" dirty="0">
                <a:cs typeface="Times New Roman" panose="02020603050405020304" pitchFamily="18" charset="0"/>
              </a:rPr>
              <a:t> диагонали </a:t>
            </a:r>
            <a:r>
              <a:rPr lang="ru-RU" altLang="ru-RU" sz="2800" i="1" dirty="0">
                <a:cs typeface="Times New Roman" panose="02020603050405020304" pitchFamily="18" charset="0"/>
              </a:rPr>
              <a:t>АС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BD</a:t>
            </a:r>
            <a:r>
              <a:rPr lang="ru-RU" altLang="ru-RU" sz="2800" dirty="0">
                <a:cs typeface="Times New Roman" panose="02020603050405020304" pitchFamily="18" charset="0"/>
              </a:rPr>
              <a:t> образуют со стороной </a:t>
            </a:r>
            <a:r>
              <a:rPr lang="ru-RU" altLang="ru-RU" sz="2800" i="1" dirty="0">
                <a:cs typeface="Times New Roman" panose="02020603050405020304" pitchFamily="18" charset="0"/>
              </a:rPr>
              <a:t>АВ</a:t>
            </a:r>
            <a:r>
              <a:rPr lang="ru-RU" altLang="ru-RU" sz="2800" dirty="0">
                <a:cs typeface="Times New Roman" panose="02020603050405020304" pitchFamily="18" charset="0"/>
              </a:rPr>
              <a:t> равные углы. Докажите, что </a:t>
            </a:r>
            <a:r>
              <a:rPr lang="ru-RU" altLang="ru-RU" sz="2800" i="1" dirty="0">
                <a:cs typeface="Times New Roman" panose="02020603050405020304" pitchFamily="18" charset="0"/>
              </a:rPr>
              <a:t>АС</a:t>
            </a:r>
            <a:r>
              <a:rPr lang="ru-RU" altLang="ru-RU" sz="2800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BD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9701" name="Picture 17">
            <a:extLst>
              <a:ext uri="{FF2B5EF4-FFF2-40B4-BE49-F238E27FC236}">
                <a16:creationId xmlns:a16="http://schemas.microsoft.com/office/drawing/2014/main" id="{3C46CA5B-5158-4856-9F18-11FE5CDE93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286000"/>
            <a:ext cx="3676650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64D2E710-6456-4EC0-B6A0-054E403AD4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15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1747" name="Text Box 4">
            <a:extLst>
              <a:ext uri="{FF2B5EF4-FFF2-40B4-BE49-F238E27FC236}">
                <a16:creationId xmlns:a16="http://schemas.microsoft.com/office/drawing/2014/main" id="{55E4E7C2-43B1-4360-A298-D1A0EE293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четырехугольнике </a:t>
            </a:r>
            <a:r>
              <a:rPr lang="en-US" altLang="ru-RU" i="1" dirty="0">
                <a:cs typeface="Times New Roman" panose="02020603050405020304" pitchFamily="18" charset="0"/>
              </a:rPr>
              <a:t>ABCD</a:t>
            </a:r>
            <a:r>
              <a:rPr lang="ru-RU" altLang="ru-RU" i="1" dirty="0"/>
              <a:t> </a:t>
            </a:r>
            <a:r>
              <a:rPr lang="ru-RU" altLang="ru-RU" sz="2800" dirty="0"/>
              <a:t>угол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DAB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ru-RU" altLang="ru-RU" i="1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CB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/>
              <a:t>,</a:t>
            </a:r>
            <a:r>
              <a:rPr lang="ru-RU" altLang="ru-RU" dirty="0">
                <a:cs typeface="Times New Roman" panose="02020603050405020304" pitchFamily="18" charset="0"/>
              </a:rPr>
              <a:t> диагонали </a:t>
            </a:r>
            <a:r>
              <a:rPr lang="ru-RU" altLang="ru-RU" i="1" dirty="0">
                <a:cs typeface="Times New Roman" panose="02020603050405020304" pitchFamily="18" charset="0"/>
              </a:rPr>
              <a:t>АС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BD</a:t>
            </a:r>
            <a:r>
              <a:rPr lang="ru-RU" altLang="ru-RU" dirty="0">
                <a:cs typeface="Times New Roman" panose="02020603050405020304" pitchFamily="18" charset="0"/>
              </a:rPr>
              <a:t> образуют со стороной </a:t>
            </a:r>
            <a:r>
              <a:rPr lang="ru-RU" altLang="ru-RU" i="1" dirty="0">
                <a:cs typeface="Times New Roman" panose="02020603050405020304" pitchFamily="18" charset="0"/>
              </a:rPr>
              <a:t>АВ</a:t>
            </a:r>
            <a:r>
              <a:rPr lang="ru-RU" altLang="ru-RU" dirty="0">
                <a:cs typeface="Times New Roman" panose="02020603050405020304" pitchFamily="18" charset="0"/>
              </a:rPr>
              <a:t> равные углы. </a:t>
            </a:r>
            <a:r>
              <a:rPr lang="en-US" altLang="ru-RU" i="1" dirty="0">
                <a:cs typeface="Times New Roman" panose="02020603050405020304" pitchFamily="18" charset="0"/>
              </a:rPr>
              <a:t>AD = </a:t>
            </a:r>
            <a:r>
              <a:rPr lang="en-US" altLang="ru-RU" dirty="0">
                <a:cs typeface="Times New Roman" panose="02020603050405020304" pitchFamily="18" charset="0"/>
              </a:rPr>
              <a:t>3</a:t>
            </a:r>
            <a:r>
              <a:rPr lang="ru-RU" altLang="ru-RU" dirty="0"/>
              <a:t> см, </a:t>
            </a:r>
            <a:r>
              <a:rPr lang="ru-RU" altLang="ru-RU" i="1" dirty="0">
                <a:cs typeface="Times New Roman" panose="02020603050405020304" pitchFamily="18" charset="0"/>
              </a:rPr>
              <a:t>АС</a:t>
            </a:r>
            <a:r>
              <a:rPr lang="ru-RU" altLang="ru-RU" dirty="0">
                <a:cs typeface="Times New Roman" panose="02020603050405020304" pitchFamily="18" charset="0"/>
              </a:rPr>
              <a:t> = </a:t>
            </a:r>
            <a:r>
              <a:rPr lang="en-US" altLang="ru-RU" dirty="0"/>
              <a:t>4</a:t>
            </a:r>
            <a:r>
              <a:rPr lang="ru-RU" altLang="ru-RU" dirty="0"/>
              <a:t> см</a:t>
            </a:r>
            <a:r>
              <a:rPr lang="en-US" altLang="ru-RU" dirty="0"/>
              <a:t>, </a:t>
            </a:r>
            <a:r>
              <a:rPr lang="en-US" altLang="ru-RU" i="1" dirty="0"/>
              <a:t>CD = </a:t>
            </a:r>
            <a:r>
              <a:rPr lang="en-US" altLang="ru-RU" dirty="0"/>
              <a:t>5</a:t>
            </a:r>
            <a:r>
              <a:rPr lang="ru-RU" altLang="ru-RU" dirty="0"/>
              <a:t> см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r>
              <a:rPr lang="ru-RU" altLang="ru-RU" dirty="0"/>
              <a:t> Найдите </a:t>
            </a:r>
            <a:r>
              <a:rPr lang="en-US" altLang="ru-RU" i="1" dirty="0"/>
              <a:t>BD.</a:t>
            </a:r>
            <a:endParaRPr lang="ru-RU" altLang="ru-RU" i="1" dirty="0"/>
          </a:p>
        </p:txBody>
      </p:sp>
      <p:sp>
        <p:nvSpPr>
          <p:cNvPr id="77832" name="Text Box 8">
            <a:extLst>
              <a:ext uri="{FF2B5EF4-FFF2-40B4-BE49-F238E27FC236}">
                <a16:creationId xmlns:a16="http://schemas.microsoft.com/office/drawing/2014/main" id="{78C740D2-5D5B-478B-9CE8-479CD12B9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00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i="1" dirty="0"/>
              <a:t>BC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BAD</a:t>
            </a:r>
            <a:r>
              <a:rPr lang="ru-RU" altLang="ru-RU" dirty="0">
                <a:cs typeface="Times New Roman" panose="02020603050405020304" pitchFamily="18" charset="0"/>
              </a:rPr>
              <a:t> равны по второму признаку равенства треугольников. </a:t>
            </a:r>
            <a:r>
              <a:rPr lang="ru-RU" altLang="ru-RU" dirty="0"/>
              <a:t>Следовательно,</a:t>
            </a:r>
            <a:r>
              <a:rPr lang="en-US" altLang="ru-RU" dirty="0"/>
              <a:t> </a:t>
            </a:r>
            <a:r>
              <a:rPr lang="en-US" altLang="ru-RU" i="1" dirty="0"/>
              <a:t>BD</a:t>
            </a:r>
            <a:r>
              <a:rPr lang="ru-RU" altLang="ru-RU" i="1" dirty="0"/>
              <a:t> = </a:t>
            </a:r>
            <a:r>
              <a:rPr lang="en-US" altLang="ru-RU" i="1" dirty="0"/>
              <a:t>AC = </a:t>
            </a:r>
            <a:r>
              <a:rPr lang="ru-RU" altLang="ru-RU" dirty="0"/>
              <a:t>4 см.</a:t>
            </a:r>
          </a:p>
        </p:txBody>
      </p:sp>
      <p:pic>
        <p:nvPicPr>
          <p:cNvPr id="31749" name="Picture 13">
            <a:extLst>
              <a:ext uri="{FF2B5EF4-FFF2-40B4-BE49-F238E27FC236}">
                <a16:creationId xmlns:a16="http://schemas.microsoft.com/office/drawing/2014/main" id="{5DDEB472-290D-4E5A-B733-3DBDA7226C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905000"/>
            <a:ext cx="3676650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2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9B757DA-1EBA-4C75-BB9B-DDE6B7047A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16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3795" name="Text Box 4">
            <a:extLst>
              <a:ext uri="{FF2B5EF4-FFF2-40B4-BE49-F238E27FC236}">
                <a16:creationId xmlns:a16="http://schemas.microsoft.com/office/drawing/2014/main" id="{BC2C4A7B-EA34-4FFC-8466-7D1F201FE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Треугольники </a:t>
            </a:r>
            <a:r>
              <a:rPr lang="ru-RU" altLang="ru-RU" i="1" dirty="0">
                <a:cs typeface="Times New Roman" panose="02020603050405020304" pitchFamily="18" charset="0"/>
              </a:rPr>
              <a:t>АВС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В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равны. Отрезки </a:t>
            </a:r>
            <a:r>
              <a:rPr lang="en-US" altLang="ru-RU" i="1" dirty="0">
                <a:cs typeface="Times New Roman" panose="02020603050405020304" pitchFamily="18" charset="0"/>
              </a:rPr>
              <a:t>CD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образуют со сторонами соответственно </a:t>
            </a:r>
            <a:r>
              <a:rPr lang="ru-RU" altLang="ru-RU" i="1" dirty="0">
                <a:cs typeface="Times New Roman" panose="02020603050405020304" pitchFamily="18" charset="0"/>
              </a:rPr>
              <a:t>СВ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В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равные углы. Докажите, что </a:t>
            </a:r>
            <a:r>
              <a:rPr lang="en-US" altLang="ru-RU" i="1" dirty="0">
                <a:cs typeface="Times New Roman" panose="02020603050405020304" pitchFamily="18" charset="0"/>
              </a:rPr>
              <a:t>AD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3796" name="Picture 14">
            <a:extLst>
              <a:ext uri="{FF2B5EF4-FFF2-40B4-BE49-F238E27FC236}">
                <a16:creationId xmlns:a16="http://schemas.microsoft.com/office/drawing/2014/main" id="{02097549-5626-4311-BB5E-7E7BC25E1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2287588"/>
            <a:ext cx="5815013" cy="228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592" name="Text Box 8">
            <a:extLst>
              <a:ext uri="{FF2B5EF4-FFF2-40B4-BE49-F238E27FC236}">
                <a16:creationId xmlns:a16="http://schemas.microsoft.com/office/drawing/2014/main" id="{7DC459DB-7DF2-4477-ACE4-DA0FBF2DB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48200"/>
            <a:ext cx="91440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Доказательство.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BCD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равны по второму признаку равенства треугольников (</a:t>
            </a:r>
            <a:r>
              <a:rPr lang="en-US" altLang="ru-RU" i="1" dirty="0">
                <a:cs typeface="Times New Roman" panose="02020603050405020304" pitchFamily="18" charset="0"/>
              </a:rPr>
              <a:t>BC = B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, </a:t>
            </a:r>
            <a:r>
              <a:rPr lang="ru-RU" altLang="ru-RU" sz="2800" dirty="0"/>
              <a:t>угол</a:t>
            </a:r>
            <a:r>
              <a:rPr lang="en-US" altLang="ru-RU" dirty="0"/>
              <a:t> </a:t>
            </a:r>
            <a:r>
              <a:rPr lang="en-US" altLang="ru-RU" i="1" dirty="0"/>
              <a:t>CBD </a:t>
            </a:r>
            <a:r>
              <a:rPr lang="ru-RU" altLang="ru-RU" dirty="0"/>
              <a:t>равен углу 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угол</a:t>
            </a:r>
            <a:r>
              <a:rPr lang="ru-RU" altLang="ru-RU" dirty="0"/>
              <a:t> </a:t>
            </a:r>
            <a:r>
              <a:rPr lang="en-US" altLang="ru-RU" i="1" dirty="0"/>
              <a:t>BCD </a:t>
            </a:r>
            <a:r>
              <a:rPr lang="ru-RU" altLang="ru-RU" dirty="0"/>
              <a:t>равен углу</a:t>
            </a:r>
            <a:r>
              <a:rPr lang="ru-RU" altLang="ru-RU" i="1" dirty="0"/>
              <a:t> 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ru-RU" altLang="ru-RU" dirty="0">
                <a:cs typeface="Times New Roman" panose="02020603050405020304" pitchFamily="18" charset="0"/>
              </a:rPr>
              <a:t>). </a:t>
            </a:r>
            <a:r>
              <a:rPr lang="ru-RU" altLang="ru-RU" dirty="0"/>
              <a:t>Следовательно,</a:t>
            </a:r>
            <a:r>
              <a:rPr lang="en-US" altLang="ru-RU" dirty="0"/>
              <a:t> </a:t>
            </a:r>
            <a:r>
              <a:rPr lang="en-US" altLang="ru-RU" i="1" dirty="0"/>
              <a:t>BD = B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ru-RU" altLang="ru-RU" dirty="0"/>
              <a:t>.</a:t>
            </a:r>
            <a:r>
              <a:rPr lang="en-US" altLang="ru-RU" dirty="0"/>
              <a:t> </a:t>
            </a:r>
            <a:r>
              <a:rPr lang="ru-RU" altLang="ru-RU" dirty="0"/>
              <a:t>Из этого и равенства сторон </a:t>
            </a:r>
            <a:r>
              <a:rPr lang="en-US" altLang="ru-RU" i="1" dirty="0"/>
              <a:t>AB </a:t>
            </a:r>
            <a:r>
              <a:rPr lang="ru-RU" altLang="ru-RU" dirty="0"/>
              <a:t>и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вытекает равенство </a:t>
            </a:r>
            <a:r>
              <a:rPr lang="en-US" altLang="ru-RU" i="1" dirty="0"/>
              <a:t>AD = A</a:t>
            </a:r>
            <a:r>
              <a:rPr lang="ru-RU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en-US" altLang="ru-RU" dirty="0"/>
              <a:t>.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92B4F13C-43E3-4637-B06D-746F2EA641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17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02695060-3B31-42FA-8E6E-905C96C69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 </a:t>
            </a:r>
            <a:r>
              <a:rPr lang="en-US" altLang="ru-RU" sz="2800" i="1" dirty="0">
                <a:cs typeface="Times New Roman" panose="02020603050405020304" pitchFamily="18" charset="0"/>
              </a:rPr>
              <a:t>AE</a:t>
            </a:r>
            <a:r>
              <a:rPr lang="ru-RU" altLang="ru-RU" sz="2800" dirty="0">
                <a:cs typeface="Times New Roman" panose="02020603050405020304" pitchFamily="18" charset="0"/>
              </a:rPr>
              <a:t>=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dirty="0">
                <a:cs typeface="Times New Roman" panose="02020603050405020304" pitchFamily="18" charset="0"/>
              </a:rPr>
              <a:t>, угол 1 равен углу 2. Докажите, что треугольники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ADE</a:t>
            </a:r>
            <a:r>
              <a:rPr lang="ru-RU" altLang="ru-RU" sz="2800" dirty="0">
                <a:cs typeface="Times New Roman" panose="02020603050405020304" pitchFamily="18" charset="0"/>
              </a:rPr>
              <a:t> равны.</a:t>
            </a:r>
          </a:p>
        </p:txBody>
      </p:sp>
      <p:sp>
        <p:nvSpPr>
          <p:cNvPr id="69638" name="Text Box 6">
            <a:extLst>
              <a:ext uri="{FF2B5EF4-FFF2-40B4-BE49-F238E27FC236}">
                <a16:creationId xmlns:a16="http://schemas.microsoft.com/office/drawing/2014/main" id="{35F171C7-536A-4343-99BE-780B2C106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48200"/>
            <a:ext cx="8991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Доказательство.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ADE</a:t>
            </a:r>
            <a:r>
              <a:rPr lang="ru-RU" altLang="ru-RU" dirty="0">
                <a:cs typeface="Times New Roman" panose="02020603050405020304" pitchFamily="18" charset="0"/>
              </a:rPr>
              <a:t> равны по второму признаку равенства треугольников (</a:t>
            </a:r>
            <a:r>
              <a:rPr lang="en-US" altLang="ru-RU" i="1" dirty="0">
                <a:cs typeface="Times New Roman" panose="02020603050405020304" pitchFamily="18" charset="0"/>
              </a:rPr>
              <a:t>AC = AE</a:t>
            </a:r>
            <a:r>
              <a:rPr lang="ru-RU" altLang="ru-RU" dirty="0"/>
              <a:t>, </a:t>
            </a:r>
            <a:r>
              <a:rPr lang="ru-RU" altLang="ru-RU" sz="2800" dirty="0"/>
              <a:t>угол</a:t>
            </a:r>
            <a:r>
              <a:rPr lang="ru-RU" altLang="ru-RU" dirty="0"/>
              <a:t> </a:t>
            </a:r>
            <a:r>
              <a:rPr lang="en-US" altLang="ru-RU" i="1" dirty="0"/>
              <a:t>ACB </a:t>
            </a:r>
            <a:r>
              <a:rPr lang="ru-RU" altLang="ru-RU" dirty="0"/>
              <a:t>равен углу</a:t>
            </a:r>
            <a:r>
              <a:rPr lang="ru-RU" altLang="ru-RU" i="1" dirty="0"/>
              <a:t> </a:t>
            </a:r>
            <a:r>
              <a:rPr lang="en-US" altLang="ru-RU" i="1" dirty="0"/>
              <a:t>AED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угол</a:t>
            </a:r>
            <a:r>
              <a:rPr lang="ru-RU" altLang="ru-RU" dirty="0"/>
              <a:t> </a:t>
            </a:r>
            <a:r>
              <a:rPr lang="en-US" altLang="ru-RU" i="1" dirty="0"/>
              <a:t>A – </a:t>
            </a:r>
            <a:r>
              <a:rPr lang="ru-RU" altLang="ru-RU" dirty="0"/>
              <a:t>общий</a:t>
            </a:r>
            <a:r>
              <a:rPr lang="ru-RU" altLang="ru-RU" dirty="0">
                <a:cs typeface="Times New Roman" panose="02020603050405020304" pitchFamily="18" charset="0"/>
              </a:rPr>
              <a:t>). </a:t>
            </a:r>
          </a:p>
        </p:txBody>
      </p:sp>
      <p:pic>
        <p:nvPicPr>
          <p:cNvPr id="35845" name="Picture 11">
            <a:extLst>
              <a:ext uri="{FF2B5EF4-FFF2-40B4-BE49-F238E27FC236}">
                <a16:creationId xmlns:a16="http://schemas.microsoft.com/office/drawing/2014/main" id="{246D25A1-DC05-4116-9C7F-9FFFD3132D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752600"/>
            <a:ext cx="3579813" cy="283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027">
            <a:extLst>
              <a:ext uri="{FF2B5EF4-FFF2-40B4-BE49-F238E27FC236}">
                <a16:creationId xmlns:a16="http://schemas.microsoft.com/office/drawing/2014/main" id="{3953EE7E-06CD-4291-A9D8-D161FBBEB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22448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dirty="0">
                <a:solidFill>
                  <a:srgbClr val="FF00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 dirty="0">
                <a:cs typeface="Times New Roman" panose="02020603050405020304" pitchFamily="18" charset="0"/>
              </a:rPr>
              <a:t>Если сторона и два прилежащих к ней угла одного треугольника соответственно равны стороне и двум прилежащим к ней углам другого треугольника, то такие треугольники равны.</a:t>
            </a:r>
            <a:r>
              <a:rPr lang="ru-RU" altLang="ru-RU" dirty="0"/>
              <a:t> </a:t>
            </a:r>
          </a:p>
        </p:txBody>
      </p:sp>
      <p:pic>
        <p:nvPicPr>
          <p:cNvPr id="3076" name="Picture 1029">
            <a:extLst>
              <a:ext uri="{FF2B5EF4-FFF2-40B4-BE49-F238E27FC236}">
                <a16:creationId xmlns:a16="http://schemas.microsoft.com/office/drawing/2014/main" id="{5F46A422-50C0-4382-AE72-12BE48913B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1556792"/>
            <a:ext cx="5400600" cy="1712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1027">
                <a:extLst>
                  <a:ext uri="{FF2B5EF4-FFF2-40B4-BE49-F238E27FC236}">
                    <a16:creationId xmlns:a16="http://schemas.microsoft.com/office/drawing/2014/main" id="{A58D0562-7F72-47FC-A688-13CC73B4E7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292408"/>
                <a:ext cx="9144000" cy="35394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Доказательство.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Пусть</a:t>
                </a:r>
                <a:r>
                  <a:rPr lang="ru-RU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ABC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</a:t>
                </a:r>
                <a:r>
                  <a:rPr lang="ru-RU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два треугольника, у которых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(рис. 9.1). Отложим треугольник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ABC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от луча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в полуплоскости, опре­деляемой вершиной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При этом вершина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совместится с вершиной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В силу равенства сторон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вершина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совместится с вершиной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В силу равенства углов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сторона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AC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пойдет по стороне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и в силу равенства углов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сторона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ВС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пойдет по стороне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Таким образом, треугольник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АВС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совместится с треугольником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Следовательно, эти треугольники равны. 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6" name="Text Box 1027">
                <a:extLst>
                  <a:ext uri="{FF2B5EF4-FFF2-40B4-BE49-F238E27FC236}">
                    <a16:creationId xmlns:a16="http://schemas.microsoft.com/office/drawing/2014/main" id="{A58D0562-7F72-47FC-A688-13CC73B4E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292408"/>
                <a:ext cx="9144000" cy="3539430"/>
              </a:xfrm>
              <a:prstGeom prst="rect">
                <a:avLst/>
              </a:prstGeom>
              <a:blipFill>
                <a:blip r:embed="rId4"/>
                <a:stretch>
                  <a:fillRect l="-1000" r="-1000" b="-292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09931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50DE0DF-9C44-4AD6-A97A-1672B82542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18</a:t>
            </a:r>
            <a:endParaRPr lang="ru-RU" altLang="ru-RU" sz="3600">
              <a:solidFill>
                <a:srgbClr val="FF3300"/>
              </a:solidFill>
            </a:endParaRPr>
          </a:p>
        </p:txBody>
      </p:sp>
      <p:graphicFrame>
        <p:nvGraphicFramePr>
          <p:cNvPr id="37891" name="Object 7">
            <a:extLst>
              <a:ext uri="{FF2B5EF4-FFF2-40B4-BE49-F238E27FC236}">
                <a16:creationId xmlns:a16="http://schemas.microsoft.com/office/drawing/2014/main" id="{C7AB4122-C3C8-47B2-B95A-83FABD69C1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38800" y="2209800"/>
          <a:ext cx="2667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266469" imgH="253780" progId="Equation.DSMT4">
                  <p:embed/>
                </p:oleObj>
              </mc:Choice>
              <mc:Fallback>
                <p:oleObj name="Equation" r:id="rId4" imgW="266469" imgH="2537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209800"/>
                        <a:ext cx="2667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892" name="Picture 8">
            <a:extLst>
              <a:ext uri="{FF2B5EF4-FFF2-40B4-BE49-F238E27FC236}">
                <a16:creationId xmlns:a16="http://schemas.microsoft.com/office/drawing/2014/main" id="{67DD8960-25C8-4722-8401-B6E69CD9C9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752600"/>
            <a:ext cx="3579813" cy="283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893" name="Text Box 3">
            <a:extLst>
              <a:ext uri="{FF2B5EF4-FFF2-40B4-BE49-F238E27FC236}">
                <a16:creationId xmlns:a16="http://schemas.microsoft.com/office/drawing/2014/main" id="{B1234B1F-49FF-4AE5-9690-BF8F31506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 </a:t>
            </a:r>
            <a:r>
              <a:rPr lang="en-US" altLang="ru-RU" sz="2800" i="1" dirty="0">
                <a:cs typeface="Times New Roman" panose="02020603050405020304" pitchFamily="18" charset="0"/>
              </a:rPr>
              <a:t>AE</a:t>
            </a:r>
            <a:r>
              <a:rPr lang="ru-RU" altLang="ru-RU" sz="2800" dirty="0">
                <a:cs typeface="Times New Roman" panose="02020603050405020304" pitchFamily="18" charset="0"/>
              </a:rPr>
              <a:t>=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dirty="0">
                <a:cs typeface="Times New Roman" panose="02020603050405020304" pitchFamily="18" charset="0"/>
              </a:rPr>
              <a:t>, угол 1 равен углу 2</a:t>
            </a:r>
            <a:r>
              <a:rPr lang="en-US" altLang="ru-RU" sz="2800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угол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/>
              <a:t> </a:t>
            </a:r>
            <a:r>
              <a:rPr lang="ru-RU" altLang="ru-RU" sz="2800" dirty="0"/>
              <a:t>равен </a:t>
            </a:r>
            <a:r>
              <a:rPr lang="en-US" altLang="ru-RU" sz="2800" dirty="0">
                <a:cs typeface="Times New Roman" panose="02020603050405020304" pitchFamily="18" charset="0"/>
              </a:rPr>
              <a:t>50</a:t>
            </a:r>
            <a:r>
              <a:rPr lang="en-US" altLang="ru-RU" sz="2800" baseline="30000" dirty="0">
                <a:cs typeface="Times New Roman" panose="02020603050405020304" pitchFamily="18" charset="0"/>
              </a:rPr>
              <a:t>o</a:t>
            </a:r>
            <a:r>
              <a:rPr lang="en-US" altLang="ru-RU" sz="2800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угол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B = </a:t>
            </a:r>
            <a:r>
              <a:rPr lang="en-US" altLang="ru-RU" sz="2800" dirty="0">
                <a:cs typeface="Times New Roman" panose="02020603050405020304" pitchFamily="18" charset="0"/>
              </a:rPr>
              <a:t>40</a:t>
            </a:r>
            <a:r>
              <a:rPr lang="en-US" altLang="ru-RU" sz="2800" baseline="30000" dirty="0">
                <a:cs typeface="Times New Roman" panose="02020603050405020304" pitchFamily="18" charset="0"/>
              </a:rPr>
              <a:t>o</a:t>
            </a:r>
            <a:r>
              <a:rPr lang="en-US" altLang="ru-RU" sz="2800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/>
              <a:t>Найдите угол </a:t>
            </a:r>
            <a:r>
              <a:rPr lang="en-US" altLang="ru-RU" sz="2800" i="1" dirty="0"/>
              <a:t>D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79877" name="Text Box 5">
            <a:extLst>
              <a:ext uri="{FF2B5EF4-FFF2-40B4-BE49-F238E27FC236}">
                <a16:creationId xmlns:a16="http://schemas.microsoft.com/office/drawing/2014/main" id="{D079DFF6-C2BA-41A6-A72A-BD63C9E21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48200"/>
            <a:ext cx="8991600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ADE</a:t>
            </a:r>
            <a:r>
              <a:rPr lang="ru-RU" altLang="ru-RU" dirty="0">
                <a:cs typeface="Times New Roman" panose="02020603050405020304" pitchFamily="18" charset="0"/>
              </a:rPr>
              <a:t> равны по второму признаку равенства треугольников</a:t>
            </a:r>
            <a:r>
              <a:rPr lang="ru-RU" altLang="ru-RU" dirty="0"/>
              <a:t>. Следовательно, </a:t>
            </a:r>
            <a:r>
              <a:rPr lang="ru-RU" altLang="ru-RU" sz="2800" dirty="0"/>
              <a:t>угол</a:t>
            </a:r>
            <a:r>
              <a:rPr lang="ru-RU" altLang="ru-RU" dirty="0"/>
              <a:t> </a:t>
            </a:r>
            <a:r>
              <a:rPr lang="en-US" altLang="ru-RU" i="1" dirty="0"/>
              <a:t>D </a:t>
            </a:r>
            <a:r>
              <a:rPr lang="ru-RU" altLang="ru-RU" dirty="0"/>
              <a:t>равен углу</a:t>
            </a:r>
            <a:r>
              <a:rPr lang="en-US" altLang="ru-RU" i="1" dirty="0"/>
              <a:t> B </a:t>
            </a:r>
            <a:r>
              <a:rPr lang="ru-RU" altLang="ru-RU" dirty="0"/>
              <a:t>и равен</a:t>
            </a:r>
            <a:r>
              <a:rPr lang="en-US" altLang="ru-RU" i="1" dirty="0"/>
              <a:t> </a:t>
            </a:r>
            <a:r>
              <a:rPr lang="en-US" altLang="ru-RU" dirty="0"/>
              <a:t>40</a:t>
            </a:r>
            <a:r>
              <a:rPr lang="en-US" altLang="ru-RU" baseline="30000" dirty="0"/>
              <a:t>o</a:t>
            </a:r>
            <a:r>
              <a:rPr lang="en-US" altLang="ru-RU" dirty="0"/>
              <a:t>.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7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FA7486DF-D3B9-4CA6-A5F1-CC8DCBD7BC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91139" name="Text Box 3">
            <a:extLst>
              <a:ext uri="{FF2B5EF4-FFF2-40B4-BE49-F238E27FC236}">
                <a16:creationId xmlns:a16="http://schemas.microsoft.com/office/drawing/2014/main" id="{7BFE3DCA-3DA8-4FDA-BCD7-0BDD35990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648200"/>
            <a:ext cx="861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 </a:t>
            </a:r>
            <a:r>
              <a:rPr lang="en-US" altLang="ru-RU" i="1">
                <a:cs typeface="Times New Roman" panose="02020603050405020304" pitchFamily="18" charset="0"/>
              </a:rPr>
              <a:t>AHB</a:t>
            </a:r>
            <a:r>
              <a:rPr lang="ru-RU" altLang="ru-RU">
                <a:cs typeface="Times New Roman" panose="02020603050405020304" pitchFamily="18" charset="0"/>
              </a:rPr>
              <a:t> и </a:t>
            </a:r>
            <a:r>
              <a:rPr lang="en-US" altLang="ru-RU" i="1">
                <a:cs typeface="Times New Roman" panose="02020603050405020304" pitchFamily="18" charset="0"/>
              </a:rPr>
              <a:t>CPD</a:t>
            </a:r>
            <a:r>
              <a:rPr lang="en-US" altLang="ru-RU">
                <a:cs typeface="Times New Roman" panose="02020603050405020304" pitchFamily="18" charset="0"/>
              </a:rPr>
              <a:t>, </a:t>
            </a:r>
            <a:r>
              <a:rPr lang="en-US" altLang="ru-RU" i="1">
                <a:cs typeface="Times New Roman" panose="02020603050405020304" pitchFamily="18" charset="0"/>
              </a:rPr>
              <a:t>ABC </a:t>
            </a:r>
            <a:r>
              <a:rPr lang="ru-RU" altLang="ru-RU"/>
              <a:t>и </a:t>
            </a:r>
            <a:r>
              <a:rPr lang="en-US" altLang="ru-RU" i="1"/>
              <a:t>CDA</a:t>
            </a:r>
            <a:r>
              <a:rPr lang="en-US" altLang="ru-RU"/>
              <a:t>, </a:t>
            </a:r>
            <a:r>
              <a:rPr lang="en-US" altLang="ru-RU" i="1"/>
              <a:t>CHB </a:t>
            </a:r>
            <a:r>
              <a:rPr lang="ru-RU" altLang="ru-RU"/>
              <a:t>и </a:t>
            </a:r>
            <a:r>
              <a:rPr lang="en-US" altLang="ru-RU" i="1"/>
              <a:t>APD</a:t>
            </a:r>
            <a:r>
              <a:rPr lang="en-US" altLang="ru-RU"/>
              <a:t>.</a:t>
            </a:r>
            <a:endParaRPr lang="ru-RU" altLang="ru-RU"/>
          </a:p>
        </p:txBody>
      </p:sp>
      <p:pic>
        <p:nvPicPr>
          <p:cNvPr id="39940" name="Picture 4">
            <a:extLst>
              <a:ext uri="{FF2B5EF4-FFF2-40B4-BE49-F238E27FC236}">
                <a16:creationId xmlns:a16="http://schemas.microsoft.com/office/drawing/2014/main" id="{0FB4D308-9F5D-4798-A58E-19489D51C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133600"/>
            <a:ext cx="5119688" cy="207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941" name="Text Box 6">
            <a:extLst>
              <a:ext uri="{FF2B5EF4-FFF2-40B4-BE49-F238E27FC236}">
                <a16:creationId xmlns:a16="http://schemas.microsoft.com/office/drawing/2014/main" id="{6DEF7CCB-5B03-458B-BB85-188E9D802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рисунке </a:t>
            </a:r>
            <a:r>
              <a:rPr lang="en-US" altLang="ru-RU" i="1" dirty="0">
                <a:cs typeface="Times New Roman" panose="02020603050405020304" pitchFamily="18" charset="0"/>
              </a:rPr>
              <a:t>BH</a:t>
            </a:r>
            <a:r>
              <a:rPr lang="ru-RU" altLang="ru-RU" i="1" dirty="0"/>
              <a:t> </a:t>
            </a:r>
            <a:r>
              <a:rPr lang="ru-RU" altLang="ru-RU" dirty="0"/>
              <a:t>перпендикулярна 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DP</a:t>
            </a:r>
            <a:r>
              <a:rPr lang="ru-RU" altLang="ru-RU" i="1" dirty="0"/>
              <a:t> </a:t>
            </a:r>
            <a:r>
              <a:rPr lang="ru-RU" altLang="ru-RU" dirty="0"/>
              <a:t>перпендикулярна 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AH</a:t>
            </a:r>
            <a:r>
              <a:rPr lang="ru-RU" altLang="ru-RU" i="1" dirty="0">
                <a:cs typeface="Times New Roman" panose="02020603050405020304" pitchFamily="18" charset="0"/>
              </a:rPr>
              <a:t>=</a:t>
            </a:r>
            <a:r>
              <a:rPr lang="en-US" altLang="ru-RU" i="1" dirty="0">
                <a:cs typeface="Times New Roman" panose="02020603050405020304" pitchFamily="18" charset="0"/>
              </a:rPr>
              <a:t>CP</a:t>
            </a:r>
            <a:r>
              <a:rPr lang="ru-RU" altLang="ru-RU" dirty="0">
                <a:cs typeface="Times New Roman" panose="02020603050405020304" pitchFamily="18" charset="0"/>
              </a:rPr>
              <a:t> и</a:t>
            </a:r>
            <a:r>
              <a:rPr lang="ru-RU" altLang="ru-RU" dirty="0"/>
              <a:t> </a:t>
            </a:r>
            <a:r>
              <a:rPr lang="ru-RU" altLang="ru-RU" sz="2800" dirty="0"/>
              <a:t>угол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BAC</a:t>
            </a:r>
            <a:r>
              <a:rPr lang="ru-RU" altLang="ru-RU" i="1" dirty="0"/>
              <a:t> </a:t>
            </a:r>
            <a:r>
              <a:rPr lang="ru-RU" altLang="ru-RU" dirty="0"/>
              <a:t>равен углу</a:t>
            </a:r>
            <a:r>
              <a:rPr lang="ru-RU" altLang="ru-RU" i="1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ACD</a:t>
            </a:r>
            <a:r>
              <a:rPr lang="ru-RU" altLang="ru-RU" dirty="0">
                <a:cs typeface="Times New Roman" panose="02020603050405020304" pitchFamily="18" charset="0"/>
              </a:rPr>
              <a:t>. Найдите равные треугольники.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>
            <a:extLst>
              <a:ext uri="{FF2B5EF4-FFF2-40B4-BE49-F238E27FC236}">
                <a16:creationId xmlns:a16="http://schemas.microsoft.com/office/drawing/2014/main" id="{8A07290C-4EB3-4DB6-AF1A-8680DED7F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Докажите, что если</a:t>
            </a:r>
            <a:r>
              <a:rPr lang="ru-RU" altLang="ru-RU" sz="2800" dirty="0">
                <a:cs typeface="Times New Roman" panose="02020603050405020304" pitchFamily="18" charset="0"/>
              </a:rPr>
              <a:t> треугольниках </a:t>
            </a:r>
            <a:r>
              <a:rPr lang="en-US" altLang="ru-RU" sz="2800" i="1" dirty="0">
                <a:cs typeface="Times New Roman" panose="02020603050405020304" pitchFamily="18" charset="0"/>
              </a:rPr>
              <a:t>ABC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 углу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 биссектриса </a:t>
            </a:r>
            <a:r>
              <a:rPr lang="en-US" altLang="ru-RU" sz="2800" i="1" dirty="0">
                <a:cs typeface="Times New Roman" panose="02020603050405020304" pitchFamily="18" charset="0"/>
              </a:rPr>
              <a:t>AD </a:t>
            </a:r>
            <a:r>
              <a:rPr lang="ru-RU" altLang="ru-RU" sz="2800" dirty="0">
                <a:cs typeface="Times New Roman" panose="02020603050405020304" pitchFamily="18" charset="0"/>
              </a:rPr>
              <a:t>равна биссектрисе </a:t>
            </a:r>
            <a:r>
              <a:rPr lang="ru-RU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то</a:t>
            </a:r>
            <a:r>
              <a:rPr lang="ru-RU" altLang="ru-RU" sz="2800" dirty="0">
                <a:cs typeface="Times New Roman" panose="02020603050405020304" pitchFamily="18" charset="0"/>
              </a:rPr>
              <a:t> треугольники </a:t>
            </a:r>
            <a:r>
              <a:rPr lang="en-US" altLang="ru-RU" sz="2800" i="1" dirty="0">
                <a:cs typeface="Times New Roman" panose="02020603050405020304" pitchFamily="18" charset="0"/>
              </a:rPr>
              <a:t>ABC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равны. </a:t>
            </a:r>
          </a:p>
        </p:txBody>
      </p:sp>
      <p:sp>
        <p:nvSpPr>
          <p:cNvPr id="79877" name="Text Box 5">
            <a:extLst>
              <a:ext uri="{FF2B5EF4-FFF2-40B4-BE49-F238E27FC236}">
                <a16:creationId xmlns:a16="http://schemas.microsoft.com/office/drawing/2014/main" id="{CA508CB5-C757-45C5-A466-DF404D598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41168"/>
            <a:ext cx="9144000" cy="161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	Доказательство. </a:t>
            </a:r>
            <a:r>
              <a:rPr lang="ru-RU" altLang="ru-RU"/>
              <a:t>Т</a:t>
            </a:r>
            <a:r>
              <a:rPr lang="ru-RU" altLang="ru-RU">
                <a:cs typeface="Times New Roman" panose="02020603050405020304" pitchFamily="18" charset="0"/>
              </a:rPr>
              <a:t>реугольники </a:t>
            </a:r>
            <a:r>
              <a:rPr lang="en-US" altLang="ru-RU" i="1">
                <a:cs typeface="Times New Roman" panose="02020603050405020304" pitchFamily="18" charset="0"/>
              </a:rPr>
              <a:t>ABD </a:t>
            </a:r>
            <a:r>
              <a:rPr lang="ru-RU" altLang="ru-RU">
                <a:cs typeface="Times New Roman" panose="02020603050405020304" pitchFamily="18" charset="0"/>
              </a:rPr>
              <a:t>и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D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 равны по двум сторонам и углу между ними. Значит, </a:t>
            </a:r>
            <a:r>
              <a:rPr lang="ru-RU" altLang="ru-RU"/>
              <a:t>угол 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ru-RU" altLang="ru-RU"/>
              <a:t>равен углу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. Таким образом, треугольники </a:t>
            </a:r>
            <a:r>
              <a:rPr lang="en-US" altLang="ru-RU" i="1">
                <a:cs typeface="Times New Roman" panose="02020603050405020304" pitchFamily="18" charset="0"/>
              </a:rPr>
              <a:t>ABC </a:t>
            </a:r>
            <a:r>
              <a:rPr lang="ru-RU" altLang="ru-RU">
                <a:cs typeface="Times New Roman" panose="02020603050405020304" pitchFamily="18" charset="0"/>
              </a:rPr>
              <a:t>и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C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 равны по стороне и двум прилежащим к ней углам.</a:t>
            </a:r>
          </a:p>
        </p:txBody>
      </p:sp>
      <p:pic>
        <p:nvPicPr>
          <p:cNvPr id="6148" name="Picture 13">
            <a:extLst>
              <a:ext uri="{FF2B5EF4-FFF2-40B4-BE49-F238E27FC236}">
                <a16:creationId xmlns:a16="http://schemas.microsoft.com/office/drawing/2014/main" id="{C1681943-4920-4E34-A72D-B8E7F6E89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807568"/>
            <a:ext cx="57912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A10C220-3E4D-4450-AC5B-B41F96C251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7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14F410B3-1BEB-4C1F-8EFD-EBB9328016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r>
              <a:rPr lang="ru-RU" altLang="ru-RU" sz="360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34914DD8-7072-4542-A703-EC106EEDC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220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По рисунку объясните, как можно найти </a:t>
            </a:r>
            <a:r>
              <a:rPr lang="ru-RU" altLang="ru-RU" sz="2800" dirty="0">
                <a:cs typeface="Times New Roman" panose="02020603050405020304" pitchFamily="18" charset="0"/>
              </a:rPr>
              <a:t>расстояние от точки </a:t>
            </a:r>
            <a:r>
              <a:rPr lang="en-US" altLang="ru-RU" sz="2800" i="1" dirty="0">
                <a:cs typeface="Times New Roman" panose="02020603050405020304" pitchFamily="18" charset="0"/>
              </a:rPr>
              <a:t>M</a:t>
            </a:r>
            <a:r>
              <a:rPr lang="ru-RU" altLang="ru-RU" sz="2800" dirty="0">
                <a:cs typeface="Times New Roman" panose="02020603050405020304" pitchFamily="18" charset="0"/>
              </a:rPr>
              <a:t> до недоступной точки </a:t>
            </a:r>
            <a:r>
              <a:rPr lang="en-US" altLang="ru-RU" sz="2800" i="1" dirty="0">
                <a:cs typeface="Times New Roman" panose="02020603050405020304" pitchFamily="18" charset="0"/>
              </a:rPr>
              <a:t>N</a:t>
            </a:r>
            <a:r>
              <a:rPr lang="ru-RU" altLang="ru-RU" sz="2800" dirty="0">
                <a:cs typeface="Times New Roman" panose="02020603050405020304" pitchFamily="18" charset="0"/>
              </a:rPr>
              <a:t>, например дерева на острове</a:t>
            </a:r>
            <a:r>
              <a:rPr lang="ru-RU" altLang="ru-RU" sz="2800" dirty="0"/>
              <a:t>. </a:t>
            </a:r>
          </a:p>
        </p:txBody>
      </p:sp>
      <p:sp>
        <p:nvSpPr>
          <p:cNvPr id="73733" name="Text Box 5">
            <a:extLst>
              <a:ext uri="{FF2B5EF4-FFF2-40B4-BE49-F238E27FC236}">
                <a16:creationId xmlns:a16="http://schemas.microsoft.com/office/drawing/2014/main" id="{4AED6FBC-777D-4E44-912D-9E590C776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482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Решение. </a:t>
            </a:r>
            <a:r>
              <a:rPr lang="ru-RU" altLang="ru-RU" sz="2800" dirty="0"/>
              <a:t>Выбирается какая-нибудь точка </a:t>
            </a:r>
            <a:r>
              <a:rPr lang="en-US" altLang="ru-RU" sz="2800" i="1" dirty="0"/>
              <a:t>M</a:t>
            </a:r>
            <a:r>
              <a:rPr lang="en-US" altLang="ru-RU" sz="2800" dirty="0"/>
              <a:t>. </a:t>
            </a:r>
            <a:r>
              <a:rPr lang="ru-RU" altLang="ru-RU" sz="2800" dirty="0"/>
              <a:t>Откладываются углы </a:t>
            </a:r>
            <a:r>
              <a:rPr lang="en-US" altLang="ru-RU" sz="2800" i="1" dirty="0"/>
              <a:t>KML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MKL</a:t>
            </a:r>
            <a:r>
              <a:rPr lang="ru-RU" altLang="ru-RU" sz="2800" dirty="0"/>
              <a:t>, соответственно равные</a:t>
            </a:r>
            <a:r>
              <a:rPr lang="en-US" altLang="ru-RU" sz="2800" dirty="0"/>
              <a:t> </a:t>
            </a:r>
            <a:r>
              <a:rPr lang="ru-RU" altLang="ru-RU" sz="2800" dirty="0"/>
              <a:t>углам </a:t>
            </a:r>
            <a:r>
              <a:rPr lang="en-US" altLang="ru-RU" sz="2800" i="1" dirty="0"/>
              <a:t>NKM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NMK</a:t>
            </a:r>
            <a:r>
              <a:rPr lang="en-US" altLang="ru-RU" sz="2800" dirty="0"/>
              <a:t>. </a:t>
            </a:r>
            <a:r>
              <a:rPr lang="ru-RU" altLang="ru-RU" sz="2800" dirty="0"/>
              <a:t>Искомое расстояние будет равно длине отрезка </a:t>
            </a:r>
            <a:r>
              <a:rPr lang="en-US" altLang="ru-RU" sz="2800" i="1" dirty="0"/>
              <a:t>ML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41989" name="Picture 9">
            <a:extLst>
              <a:ext uri="{FF2B5EF4-FFF2-40B4-BE49-F238E27FC236}">
                <a16:creationId xmlns:a16="http://schemas.microsoft.com/office/drawing/2014/main" id="{4AFE2646-302D-4233-90A6-6CDE5343F0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133600"/>
            <a:ext cx="4178300" cy="234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6B19485-8AF5-40CE-8039-FE4C1747F4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5123" name="Text Box 4">
            <a:extLst>
              <a:ext uri="{FF2B5EF4-FFF2-40B4-BE49-F238E27FC236}">
                <a16:creationId xmlns:a16="http://schemas.microsoft.com/office/drawing/2014/main" id="{2F5DFE4E-4A95-4620-8989-BA69C9D66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</a:t>
            </a:r>
            <a:r>
              <a:rPr lang="ru-RU" altLang="ru-RU" sz="2800" dirty="0"/>
              <a:t> угол </a:t>
            </a:r>
            <a:r>
              <a:rPr lang="ru-RU" altLang="ru-RU" sz="28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</a:t>
            </a:r>
            <a:r>
              <a:rPr lang="ru-RU" altLang="ru-RU" sz="2800" i="1" dirty="0"/>
              <a:t> </a:t>
            </a:r>
            <a:r>
              <a:rPr lang="ru-RU" altLang="ru-RU" sz="2800" dirty="0"/>
              <a:t>углу </a:t>
            </a:r>
            <a:r>
              <a:rPr lang="ru-RU" altLang="ru-RU" sz="2800" dirty="0">
                <a:cs typeface="Times New Roman" panose="02020603050405020304" pitchFamily="18" charset="0"/>
              </a:rPr>
              <a:t>3,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угол</a:t>
            </a:r>
            <a:r>
              <a:rPr lang="ru-RU" altLang="ru-RU" sz="2800" i="1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2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 углу </a:t>
            </a:r>
            <a:r>
              <a:rPr lang="ru-RU" altLang="ru-RU" sz="2800" dirty="0">
                <a:cs typeface="Times New Roman" panose="02020603050405020304" pitchFamily="18" charset="0"/>
              </a:rPr>
              <a:t>4. Будут ли треугольники </a:t>
            </a:r>
            <a:r>
              <a:rPr lang="en-US" altLang="ru-RU" sz="2800" i="1" dirty="0">
                <a:cs typeface="Times New Roman" panose="02020603050405020304" pitchFamily="18" charset="0"/>
              </a:rPr>
              <a:t>CDA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ABC </a:t>
            </a:r>
            <a:r>
              <a:rPr lang="ru-RU" altLang="ru-RU" sz="2800" dirty="0">
                <a:cs typeface="Times New Roman" panose="02020603050405020304" pitchFamily="18" charset="0"/>
              </a:rPr>
              <a:t>равны?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124" name="Picture 9">
            <a:extLst>
              <a:ext uri="{FF2B5EF4-FFF2-40B4-BE49-F238E27FC236}">
                <a16:creationId xmlns:a16="http://schemas.microsoft.com/office/drawing/2014/main" id="{13A4E8AE-F412-47B5-BA0A-F6B0752ABF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905000"/>
            <a:ext cx="4562475" cy="217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875" name="Text Box 11">
            <a:extLst>
              <a:ext uri="{FF2B5EF4-FFF2-40B4-BE49-F238E27FC236}">
                <a16:creationId xmlns:a16="http://schemas.microsoft.com/office/drawing/2014/main" id="{A9D6D598-7413-4270-AF65-44BB42A82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76800"/>
            <a:ext cx="8991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Ответ. </a:t>
            </a:r>
            <a:r>
              <a:rPr lang="ru-RU" altLang="ru-RU" dirty="0">
                <a:cs typeface="Times New Roman" panose="02020603050405020304" pitchFamily="18" charset="0"/>
              </a:rPr>
              <a:t>Да. 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CDA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>
                <a:cs typeface="Times New Roman" panose="02020603050405020304" pitchFamily="18" charset="0"/>
              </a:rPr>
              <a:t> равны по второму признаку равенства треугольников (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ru-RU" altLang="ru-RU" dirty="0">
                <a:cs typeface="Times New Roman" panose="02020603050405020304" pitchFamily="18" charset="0"/>
              </a:rPr>
              <a:t> – общая сторона и</a:t>
            </a:r>
            <a:r>
              <a:rPr lang="ru-RU" altLang="ru-RU" dirty="0"/>
              <a:t> </a:t>
            </a:r>
            <a:r>
              <a:rPr lang="ru-RU" altLang="ru-RU" sz="2800" dirty="0"/>
              <a:t>угол</a:t>
            </a:r>
            <a:r>
              <a:rPr lang="ru-RU" altLang="ru-RU" dirty="0">
                <a:cs typeface="Times New Roman" panose="02020603050405020304" pitchFamily="18" charset="0"/>
              </a:rPr>
              <a:t> 1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ru-RU" altLang="ru-RU" i="1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3,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угол</a:t>
            </a:r>
            <a:r>
              <a:rPr lang="ru-RU" altLang="ru-RU" i="1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2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 </a:t>
            </a:r>
            <a:r>
              <a:rPr lang="ru-RU" altLang="ru-RU" dirty="0">
                <a:cs typeface="Times New Roman" panose="02020603050405020304" pitchFamily="18" charset="0"/>
              </a:rPr>
              <a:t>4 по условию).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666B338-4305-40C8-ABAD-EA54052335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81931" name="Text Box 11">
            <a:extLst>
              <a:ext uri="{FF2B5EF4-FFF2-40B4-BE49-F238E27FC236}">
                <a16:creationId xmlns:a16="http://schemas.microsoft.com/office/drawing/2014/main" id="{0230560E-CFF2-419B-AEB6-67BC69B91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648200"/>
            <a:ext cx="838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Ответ.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 sz="2800"/>
              <a:t>а) </a:t>
            </a:r>
            <a:r>
              <a:rPr lang="en-US" altLang="ru-RU" sz="2800" i="1"/>
              <a:t>AB = CD</a:t>
            </a:r>
            <a:r>
              <a:rPr lang="en-US" altLang="ru-RU" sz="2800"/>
              <a:t>;</a:t>
            </a:r>
            <a:r>
              <a:rPr lang="ru-RU" altLang="ru-RU" sz="2800"/>
              <a:t> </a:t>
            </a:r>
            <a:r>
              <a:rPr lang="en-US" altLang="ru-RU" sz="2800" i="1">
                <a:cs typeface="Times New Roman" panose="02020603050405020304" pitchFamily="18" charset="0"/>
              </a:rPr>
              <a:t>AD = BC</a:t>
            </a:r>
            <a:r>
              <a:rPr lang="en-US" altLang="ru-RU" sz="2800"/>
              <a:t>; </a:t>
            </a:r>
            <a:endParaRPr lang="ru-RU" altLang="ru-RU" sz="2800"/>
          </a:p>
        </p:txBody>
      </p:sp>
      <p:pic>
        <p:nvPicPr>
          <p:cNvPr id="7172" name="Picture 16">
            <a:extLst>
              <a:ext uri="{FF2B5EF4-FFF2-40B4-BE49-F238E27FC236}">
                <a16:creationId xmlns:a16="http://schemas.microsoft.com/office/drawing/2014/main" id="{24BDEF91-EC1F-40B1-9232-4594B65B27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981200"/>
            <a:ext cx="560070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3" name="Text Box 17">
            <a:extLst>
              <a:ext uri="{FF2B5EF4-FFF2-40B4-BE49-F238E27FC236}">
                <a16:creationId xmlns:a16="http://schemas.microsoft.com/office/drawing/2014/main" id="{2511C5B4-ED47-452A-9B87-0181C65A2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рисунке </a:t>
            </a:r>
            <a:r>
              <a:rPr lang="ru-RU" altLang="ru-RU" sz="2800" dirty="0"/>
              <a:t>угол</a:t>
            </a:r>
            <a:r>
              <a:rPr lang="ru-RU" altLang="ru-RU" sz="3200" dirty="0"/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/>
              <a:t> равен углу </a:t>
            </a:r>
            <a:r>
              <a:rPr lang="ru-RU" altLang="ru-RU" sz="3200" dirty="0">
                <a:cs typeface="Times New Roman" panose="02020603050405020304" pitchFamily="18" charset="0"/>
              </a:rPr>
              <a:t>2, </a:t>
            </a:r>
            <a:r>
              <a:rPr lang="ru-RU" altLang="ru-RU" sz="2800" dirty="0"/>
              <a:t>угол</a:t>
            </a:r>
            <a:r>
              <a:rPr lang="ru-RU" altLang="ru-RU" sz="3200" dirty="0"/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3</a:t>
            </a:r>
            <a:r>
              <a:rPr lang="ru-RU" altLang="ru-RU" sz="3200" dirty="0"/>
              <a:t> равен углу   </a:t>
            </a:r>
            <a:r>
              <a:rPr lang="ru-RU" altLang="ru-RU" sz="3200" dirty="0">
                <a:cs typeface="Times New Roman" panose="02020603050405020304" pitchFamily="18" charset="0"/>
              </a:rPr>
              <a:t>4. Найдите равные отрезки.</a:t>
            </a:r>
          </a:p>
        </p:txBody>
      </p:sp>
      <p:sp>
        <p:nvSpPr>
          <p:cNvPr id="81942" name="Text Box 22">
            <a:extLst>
              <a:ext uri="{FF2B5EF4-FFF2-40B4-BE49-F238E27FC236}">
                <a16:creationId xmlns:a16="http://schemas.microsoft.com/office/drawing/2014/main" id="{639DB9A6-6F38-460B-952F-60EFA473D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5229225"/>
            <a:ext cx="72913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/>
              <a:t>б) </a:t>
            </a:r>
            <a:r>
              <a:rPr lang="en-US" altLang="ru-RU" sz="2800" i="1"/>
              <a:t>AB = AD</a:t>
            </a:r>
            <a:r>
              <a:rPr lang="en-US" altLang="ru-RU" sz="2800"/>
              <a:t>, </a:t>
            </a:r>
            <a:r>
              <a:rPr lang="en-US" altLang="ru-RU" sz="2800" i="1"/>
              <a:t>BC = CD</a:t>
            </a:r>
            <a:r>
              <a:rPr lang="en-US" altLang="ru-RU" sz="2800"/>
              <a:t>.</a:t>
            </a:r>
            <a:endParaRPr lang="ru-RU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1" grpId="0" autoUpdateAnimBg="0"/>
      <p:bldP spid="8194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E98D59D-0D0A-44BC-BF1E-A2251EBC29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3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83971" name="Text Box 3">
            <a:extLst>
              <a:ext uri="{FF2B5EF4-FFF2-40B4-BE49-F238E27FC236}">
                <a16:creationId xmlns:a16="http://schemas.microsoft.com/office/drawing/2014/main" id="{D7C10558-2783-49F7-A8E4-13AF0F473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410200"/>
            <a:ext cx="83820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 </a:t>
            </a:r>
            <a:r>
              <a:rPr lang="ru-RU" altLang="ru-RU"/>
              <a:t>а) </a:t>
            </a:r>
            <a:r>
              <a:rPr lang="en-US" altLang="ru-RU" i="1"/>
              <a:t>ABC </a:t>
            </a:r>
            <a:r>
              <a:rPr lang="ru-RU" altLang="ru-RU"/>
              <a:t>и </a:t>
            </a:r>
            <a:r>
              <a:rPr lang="en-US" altLang="ru-RU" i="1"/>
              <a:t>ADC</a:t>
            </a:r>
            <a:r>
              <a:rPr lang="en-US" altLang="ru-RU"/>
              <a:t>; </a:t>
            </a:r>
            <a:r>
              <a:rPr lang="ru-RU" altLang="ru-RU"/>
              <a:t>б) </a:t>
            </a:r>
            <a:r>
              <a:rPr lang="en-US" altLang="ru-RU" i="1"/>
              <a:t>ABD </a:t>
            </a:r>
            <a:r>
              <a:rPr lang="ru-RU" altLang="ru-RU"/>
              <a:t>и </a:t>
            </a:r>
            <a:r>
              <a:rPr lang="en-US" altLang="ru-RU" i="1"/>
              <a:t>CDB</a:t>
            </a:r>
            <a:r>
              <a:rPr lang="en-US" altLang="ru-RU"/>
              <a:t>; </a:t>
            </a:r>
            <a:r>
              <a:rPr lang="ru-RU" altLang="ru-RU"/>
              <a:t>в) </a:t>
            </a:r>
            <a:r>
              <a:rPr lang="en-US" altLang="ru-RU" i="1"/>
              <a:t>ABD </a:t>
            </a:r>
            <a:r>
              <a:rPr lang="ru-RU" altLang="ru-RU"/>
              <a:t>и </a:t>
            </a:r>
            <a:r>
              <a:rPr lang="en-US" altLang="ru-RU" i="1"/>
              <a:t>CBE</a:t>
            </a:r>
            <a:r>
              <a:rPr lang="en-US" altLang="ru-RU"/>
              <a:t>; </a:t>
            </a:r>
            <a:r>
              <a:rPr lang="ru-RU" altLang="ru-RU">
                <a:cs typeface="Times New Roman" panose="02020603050405020304" pitchFamily="18" charset="0"/>
              </a:rPr>
              <a:t>г</a:t>
            </a:r>
            <a:r>
              <a:rPr lang="en-US" altLang="ru-RU">
                <a:cs typeface="Times New Roman" panose="02020603050405020304" pitchFamily="18" charset="0"/>
              </a:rPr>
              <a:t>) </a:t>
            </a:r>
            <a:r>
              <a:rPr lang="en-US" altLang="ru-RU" i="1">
                <a:cs typeface="Times New Roman" panose="02020603050405020304" pitchFamily="18" charset="0"/>
              </a:rPr>
              <a:t>AOD </a:t>
            </a:r>
            <a:r>
              <a:rPr lang="ru-RU" altLang="ru-RU">
                <a:cs typeface="Times New Roman" panose="02020603050405020304" pitchFamily="18" charset="0"/>
              </a:rPr>
              <a:t>и</a:t>
            </a:r>
            <a:r>
              <a:rPr lang="en-US" altLang="ru-RU">
                <a:cs typeface="Times New Roman" panose="02020603050405020304" pitchFamily="18" charset="0"/>
              </a:rPr>
              <a:t> </a:t>
            </a:r>
            <a:r>
              <a:rPr lang="en-US" altLang="ru-RU" i="1">
                <a:cs typeface="Times New Roman" panose="02020603050405020304" pitchFamily="18" charset="0"/>
              </a:rPr>
              <a:t>BOC</a:t>
            </a:r>
            <a:r>
              <a:rPr lang="en-US" altLang="ru-RU">
                <a:cs typeface="Times New Roman" panose="02020603050405020304" pitchFamily="18" charset="0"/>
              </a:rPr>
              <a:t>, </a:t>
            </a:r>
            <a:r>
              <a:rPr lang="en-US" altLang="ru-RU" i="1">
                <a:cs typeface="Times New Roman" panose="02020603050405020304" pitchFamily="18" charset="0"/>
              </a:rPr>
              <a:t>ACD</a:t>
            </a:r>
            <a:r>
              <a:rPr lang="en-US" altLang="ru-RU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и</a:t>
            </a:r>
            <a:r>
              <a:rPr lang="en-US" altLang="ru-RU">
                <a:cs typeface="Times New Roman" panose="02020603050405020304" pitchFamily="18" charset="0"/>
              </a:rPr>
              <a:t> </a:t>
            </a:r>
            <a:r>
              <a:rPr lang="en-US" altLang="ru-RU" i="1">
                <a:cs typeface="Times New Roman" panose="02020603050405020304" pitchFamily="18" charset="0"/>
              </a:rPr>
              <a:t>BDC</a:t>
            </a:r>
            <a:r>
              <a:rPr lang="en-US" altLang="ru-RU">
                <a:cs typeface="Times New Roman" panose="02020603050405020304" pitchFamily="18" charset="0"/>
              </a:rPr>
              <a:t>; </a:t>
            </a:r>
            <a:r>
              <a:rPr lang="ru-RU" altLang="ru-RU">
                <a:cs typeface="Times New Roman" panose="02020603050405020304" pitchFamily="18" charset="0"/>
              </a:rPr>
              <a:t>д</a:t>
            </a:r>
            <a:r>
              <a:rPr lang="en-US" altLang="ru-RU">
                <a:cs typeface="Times New Roman" panose="02020603050405020304" pitchFamily="18" charset="0"/>
              </a:rPr>
              <a:t>) </a:t>
            </a:r>
            <a:r>
              <a:rPr lang="en-US" altLang="ru-RU" i="1">
                <a:cs typeface="Times New Roman" panose="02020603050405020304" pitchFamily="18" charset="0"/>
              </a:rPr>
              <a:t>ACD</a:t>
            </a:r>
            <a:r>
              <a:rPr lang="en-US" altLang="ru-RU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и</a:t>
            </a:r>
            <a:r>
              <a:rPr lang="en-US" altLang="ru-RU">
                <a:cs typeface="Times New Roman" panose="02020603050405020304" pitchFamily="18" charset="0"/>
              </a:rPr>
              <a:t> </a:t>
            </a:r>
            <a:r>
              <a:rPr lang="en-US" altLang="ru-RU" i="1">
                <a:cs typeface="Times New Roman" panose="02020603050405020304" pitchFamily="18" charset="0"/>
              </a:rPr>
              <a:t>BCE</a:t>
            </a:r>
            <a:r>
              <a:rPr lang="en-US" altLang="ru-RU">
                <a:cs typeface="Times New Roman" panose="02020603050405020304" pitchFamily="18" charset="0"/>
              </a:rPr>
              <a:t>, </a:t>
            </a:r>
            <a:r>
              <a:rPr lang="en-US" altLang="ru-RU" i="1">
                <a:cs typeface="Times New Roman" panose="02020603050405020304" pitchFamily="18" charset="0"/>
              </a:rPr>
              <a:t>ABE</a:t>
            </a:r>
            <a:r>
              <a:rPr lang="en-US" altLang="ru-RU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и</a:t>
            </a:r>
            <a:r>
              <a:rPr lang="en-US" altLang="ru-RU">
                <a:cs typeface="Times New Roman" panose="02020603050405020304" pitchFamily="18" charset="0"/>
              </a:rPr>
              <a:t> </a:t>
            </a:r>
            <a:r>
              <a:rPr lang="en-US" altLang="ru-RU" i="1">
                <a:cs typeface="Times New Roman" panose="02020603050405020304" pitchFamily="18" charset="0"/>
              </a:rPr>
              <a:t>BAD</a:t>
            </a:r>
            <a:r>
              <a:rPr lang="en-US" altLang="ru-RU">
                <a:cs typeface="Times New Roman" panose="02020603050405020304" pitchFamily="18" charset="0"/>
              </a:rPr>
              <a:t>; </a:t>
            </a:r>
            <a:r>
              <a:rPr lang="en-US" altLang="ru-RU" i="1">
                <a:cs typeface="Times New Roman" panose="02020603050405020304" pitchFamily="18" charset="0"/>
              </a:rPr>
              <a:t>AOE </a:t>
            </a:r>
            <a:r>
              <a:rPr lang="ru-RU" altLang="ru-RU">
                <a:cs typeface="Times New Roman" panose="02020603050405020304" pitchFamily="18" charset="0"/>
              </a:rPr>
              <a:t>и</a:t>
            </a:r>
            <a:r>
              <a:rPr lang="en-US" altLang="ru-RU">
                <a:cs typeface="Times New Roman" panose="02020603050405020304" pitchFamily="18" charset="0"/>
              </a:rPr>
              <a:t> </a:t>
            </a:r>
            <a:r>
              <a:rPr lang="en-US" altLang="ru-RU" i="1">
                <a:cs typeface="Times New Roman" panose="02020603050405020304" pitchFamily="18" charset="0"/>
              </a:rPr>
              <a:t>BOD</a:t>
            </a:r>
            <a:r>
              <a:rPr lang="en-US" altLang="ru-RU">
                <a:cs typeface="Times New Roman" panose="02020603050405020304" pitchFamily="18" charset="0"/>
              </a:rPr>
              <a:t>;</a:t>
            </a:r>
            <a:r>
              <a:rPr lang="en-US" altLang="ru-RU" i="1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е</a:t>
            </a:r>
            <a:r>
              <a:rPr lang="en-US" altLang="ru-RU">
                <a:cs typeface="Times New Roman" panose="02020603050405020304" pitchFamily="18" charset="0"/>
              </a:rPr>
              <a:t>) </a:t>
            </a:r>
            <a:r>
              <a:rPr lang="en-US" altLang="ru-RU" i="1">
                <a:cs typeface="Times New Roman" panose="02020603050405020304" pitchFamily="18" charset="0"/>
              </a:rPr>
              <a:t>AOD</a:t>
            </a:r>
            <a:r>
              <a:rPr lang="en-US" altLang="ru-RU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и</a:t>
            </a:r>
            <a:r>
              <a:rPr lang="en-US" altLang="ru-RU">
                <a:cs typeface="Times New Roman" panose="02020603050405020304" pitchFamily="18" charset="0"/>
              </a:rPr>
              <a:t> </a:t>
            </a:r>
            <a:r>
              <a:rPr lang="en-US" altLang="ru-RU" i="1">
                <a:cs typeface="Times New Roman" panose="02020603050405020304" pitchFamily="18" charset="0"/>
              </a:rPr>
              <a:t>BOC</a:t>
            </a:r>
            <a:r>
              <a:rPr lang="en-US" altLang="ru-RU">
                <a:cs typeface="Times New Roman" panose="02020603050405020304" pitchFamily="18" charset="0"/>
              </a:rPr>
              <a:t>, </a:t>
            </a:r>
            <a:r>
              <a:rPr lang="en-US" altLang="ru-RU" i="1">
                <a:cs typeface="Times New Roman" panose="02020603050405020304" pitchFamily="18" charset="0"/>
              </a:rPr>
              <a:t>ABD</a:t>
            </a:r>
            <a:r>
              <a:rPr lang="en-US" altLang="ru-RU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и</a:t>
            </a:r>
            <a:r>
              <a:rPr lang="en-US" altLang="ru-RU">
                <a:cs typeface="Times New Roman" panose="02020603050405020304" pitchFamily="18" charset="0"/>
              </a:rPr>
              <a:t> </a:t>
            </a:r>
            <a:r>
              <a:rPr lang="en-US" altLang="ru-RU" i="1">
                <a:cs typeface="Times New Roman" panose="02020603050405020304" pitchFamily="18" charset="0"/>
              </a:rPr>
              <a:t>BAC</a:t>
            </a:r>
            <a:r>
              <a:rPr lang="en-US" altLang="ru-RU">
                <a:cs typeface="Times New Roman" panose="02020603050405020304" pitchFamily="18" charset="0"/>
              </a:rPr>
              <a:t>.</a:t>
            </a:r>
            <a:r>
              <a:rPr lang="ru-RU" altLang="ru-RU"/>
              <a:t> 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683AAD14-7185-45BA-A67E-05CCCB3F5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762000"/>
            <a:ext cx="865549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Н</a:t>
            </a:r>
            <a:r>
              <a:rPr lang="ru-RU" altLang="ru-RU" sz="2800" dirty="0">
                <a:cs typeface="Times New Roman" panose="02020603050405020304" pitchFamily="18" charset="0"/>
              </a:rPr>
              <a:t>а рисунк</a:t>
            </a:r>
            <a:r>
              <a:rPr lang="ru-RU" altLang="ru-RU" sz="2800" dirty="0"/>
              <a:t>ах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отмечены равные отрезки и равные углы. Укажите на них</a:t>
            </a:r>
            <a:r>
              <a:rPr lang="ru-RU" altLang="ru-RU" sz="2800" dirty="0">
                <a:cs typeface="Times New Roman" panose="02020603050405020304" pitchFamily="18" charset="0"/>
              </a:rPr>
              <a:t> равные треугольники.</a:t>
            </a:r>
          </a:p>
        </p:txBody>
      </p:sp>
      <p:pic>
        <p:nvPicPr>
          <p:cNvPr id="9221" name="Picture 5">
            <a:extLst>
              <a:ext uri="{FF2B5EF4-FFF2-40B4-BE49-F238E27FC236}">
                <a16:creationId xmlns:a16="http://schemas.microsoft.com/office/drawing/2014/main" id="{D07799ED-1492-404A-BCB2-16D5336A8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6988175" cy="376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127C463-A44B-4B32-8304-ECF08C53D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53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рисунке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CD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dirty="0"/>
              <a:t>угол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. Докажите, что 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CE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93187" name="Text Box 3">
            <a:extLst>
              <a:ext uri="{FF2B5EF4-FFF2-40B4-BE49-F238E27FC236}">
                <a16:creationId xmlns:a16="http://schemas.microsoft.com/office/drawing/2014/main" id="{AA050AB2-C6D2-47AA-8A26-5917F7F1E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672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Углы </a:t>
            </a:r>
            <a:r>
              <a:rPr lang="en-US" altLang="ru-RU" i="1" dirty="0">
                <a:cs typeface="Times New Roman" panose="02020603050405020304" pitchFamily="18" charset="0"/>
              </a:rPr>
              <a:t>ACB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ECD </a:t>
            </a:r>
            <a:r>
              <a:rPr lang="ru-RU" altLang="ru-RU" dirty="0">
                <a:cs typeface="Times New Roman" panose="02020603050405020304" pitchFamily="18" charset="0"/>
              </a:rPr>
              <a:t>равны как вертикальные. 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ABC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EDC </a:t>
            </a:r>
            <a:r>
              <a:rPr lang="ru-RU" altLang="ru-RU" dirty="0">
                <a:cs typeface="Times New Roman" panose="02020603050405020304" pitchFamily="18" charset="0"/>
              </a:rPr>
              <a:t>равны по второму признаку равенства треугольников (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DC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dirty="0"/>
              <a:t>угол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EDC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dirty="0"/>
              <a:t>угол </a:t>
            </a:r>
            <a:r>
              <a:rPr lang="en-US" altLang="ru-RU" i="1" dirty="0">
                <a:cs typeface="Times New Roman" panose="02020603050405020304" pitchFamily="18" charset="0"/>
              </a:rPr>
              <a:t>ACB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ECD</a:t>
            </a:r>
            <a:r>
              <a:rPr lang="ru-RU" altLang="ru-RU" dirty="0">
                <a:cs typeface="Times New Roman" panose="02020603050405020304" pitchFamily="18" charset="0"/>
              </a:rPr>
              <a:t>). Следовательно, равны соответствующие стороны </a:t>
            </a:r>
            <a:r>
              <a:rPr lang="en-US" altLang="ru-RU" i="1" dirty="0">
                <a:cs typeface="Times New Roman" panose="02020603050405020304" pitchFamily="18" charset="0"/>
              </a:rPr>
              <a:t>AC </a:t>
            </a:r>
            <a:r>
              <a:rPr lang="ru-RU" altLang="ru-RU" dirty="0">
                <a:cs typeface="Times New Roman" panose="02020603050405020304" pitchFamily="18" charset="0"/>
              </a:rPr>
              <a:t>и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CE</a:t>
            </a:r>
            <a:r>
              <a:rPr lang="ru-RU" altLang="ru-RU" dirty="0">
                <a:cs typeface="Times New Roman" panose="02020603050405020304" pitchFamily="18" charset="0"/>
              </a:rPr>
              <a:t> этих треугольников. </a:t>
            </a:r>
          </a:p>
        </p:txBody>
      </p:sp>
      <p:pic>
        <p:nvPicPr>
          <p:cNvPr id="11268" name="Picture 4">
            <a:extLst>
              <a:ext uri="{FF2B5EF4-FFF2-40B4-BE49-F238E27FC236}">
                <a16:creationId xmlns:a16="http://schemas.microsoft.com/office/drawing/2014/main" id="{17F00779-5FD7-4E38-830D-CF84BE7BC4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524000"/>
            <a:ext cx="2590800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Rectangle 5">
            <a:extLst>
              <a:ext uri="{FF2B5EF4-FFF2-40B4-BE49-F238E27FC236}">
                <a16:creationId xmlns:a16="http://schemas.microsoft.com/office/drawing/2014/main" id="{AB90FC6A-4884-4972-8E95-D2A9C328085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533400"/>
          </a:xfrm>
        </p:spPr>
        <p:txBody>
          <a:bodyPr anchor="ctr"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4</a:t>
            </a:r>
            <a:endParaRPr lang="ru-RU" altLang="ru-RU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2A46184D-063C-459F-889E-168B7C149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53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четырехугольнике </a:t>
            </a:r>
            <a:r>
              <a:rPr lang="en-US" altLang="ru-RU" i="1" dirty="0">
                <a:cs typeface="Times New Roman" panose="02020603050405020304" pitchFamily="18" charset="0"/>
              </a:rPr>
              <a:t>ABCD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угол </a:t>
            </a:r>
            <a:r>
              <a:rPr lang="ru-RU" altLang="ru-RU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2</a:t>
            </a:r>
            <a:r>
              <a:rPr lang="ru-RU" altLang="ru-RU" dirty="0"/>
              <a:t>,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угол </a:t>
            </a:r>
            <a:r>
              <a:rPr lang="ru-RU" altLang="ru-RU" dirty="0">
                <a:cs typeface="Times New Roman" panose="02020603050405020304" pitchFamily="18" charset="0"/>
              </a:rPr>
              <a:t>3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4. Докажите, что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= </a:t>
            </a:r>
            <a:r>
              <a:rPr lang="en-US" altLang="ru-RU" i="1" dirty="0"/>
              <a:t>A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6019" name="Text Box 3">
            <a:extLst>
              <a:ext uri="{FF2B5EF4-FFF2-40B4-BE49-F238E27FC236}">
                <a16:creationId xmlns:a16="http://schemas.microsoft.com/office/drawing/2014/main" id="{289DDEF2-858D-4C86-A881-73C7245D1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9624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ABC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ADC </a:t>
            </a:r>
            <a:r>
              <a:rPr lang="ru-RU" altLang="ru-RU" dirty="0">
                <a:cs typeface="Times New Roman" panose="02020603050405020304" pitchFamily="18" charset="0"/>
              </a:rPr>
              <a:t>равны по второму признаку равенства треугольников (</a:t>
            </a:r>
            <a:r>
              <a:rPr lang="en-US" altLang="ru-RU" i="1" dirty="0">
                <a:cs typeface="Times New Roman" panose="02020603050405020304" pitchFamily="18" charset="0"/>
              </a:rPr>
              <a:t>AC </a:t>
            </a:r>
            <a:r>
              <a:rPr lang="ru-RU" altLang="ru-RU" dirty="0">
                <a:cs typeface="Times New Roman" panose="02020603050405020304" pitchFamily="18" charset="0"/>
              </a:rPr>
              <a:t>– общая сторона, </a:t>
            </a:r>
            <a:r>
              <a:rPr lang="ru-RU" altLang="ru-RU" dirty="0"/>
              <a:t>угол </a:t>
            </a:r>
            <a:r>
              <a:rPr lang="ru-RU" altLang="ru-RU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2</a:t>
            </a:r>
            <a:r>
              <a:rPr lang="ru-RU" altLang="ru-RU" dirty="0"/>
              <a:t>,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угол </a:t>
            </a:r>
            <a:r>
              <a:rPr lang="ru-RU" altLang="ru-RU" dirty="0">
                <a:cs typeface="Times New Roman" panose="02020603050405020304" pitchFamily="18" charset="0"/>
              </a:rPr>
              <a:t>3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4. )</a:t>
            </a:r>
            <a:r>
              <a:rPr lang="ru-RU" altLang="ru-RU" i="1" dirty="0"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Следовательно, равны их соответствующие стороны </a:t>
            </a:r>
            <a:r>
              <a:rPr lang="en-US" altLang="ru-RU" i="1" dirty="0">
                <a:cs typeface="Times New Roman" panose="02020603050405020304" pitchFamily="18" charset="0"/>
              </a:rPr>
              <a:t>AB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AD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292" name="Picture 4">
            <a:extLst>
              <a:ext uri="{FF2B5EF4-FFF2-40B4-BE49-F238E27FC236}">
                <a16:creationId xmlns:a16="http://schemas.microsoft.com/office/drawing/2014/main" id="{BEF71CF3-5064-43D4-8A3A-760F38C883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600200"/>
            <a:ext cx="36576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Rectangle 5">
            <a:extLst>
              <a:ext uri="{FF2B5EF4-FFF2-40B4-BE49-F238E27FC236}">
                <a16:creationId xmlns:a16="http://schemas.microsoft.com/office/drawing/2014/main" id="{A22DE509-AFAD-4337-9295-8A71EE22DFD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533400"/>
          </a:xfrm>
        </p:spPr>
        <p:txBody>
          <a:bodyPr anchor="ctr"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5</a:t>
            </a:r>
            <a:endParaRPr lang="ru-RU" altLang="ru-RU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BA8CBF0-B7D4-45E5-BDAE-B07A86BB1F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6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3315" name="Text Box 4">
            <a:extLst>
              <a:ext uri="{FF2B5EF4-FFF2-40B4-BE49-F238E27FC236}">
                <a16:creationId xmlns:a16="http://schemas.microsoft.com/office/drawing/2014/main" id="{BE195DDA-C73C-43F7-94F5-8D91EE0C5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</a:t>
            </a:r>
            <a:r>
              <a:rPr lang="ru-RU" altLang="ru-RU" sz="2800" dirty="0"/>
              <a:t> 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DBC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 углу </a:t>
            </a:r>
            <a:r>
              <a:rPr lang="en-US" altLang="ru-RU" sz="2800" i="1" dirty="0">
                <a:cs typeface="Times New Roman" panose="02020603050405020304" pitchFamily="18" charset="0"/>
              </a:rPr>
              <a:t>DAC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BO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AO</a:t>
            </a:r>
            <a:r>
              <a:rPr lang="ru-RU" altLang="ru-RU" sz="2800" dirty="0">
                <a:cs typeface="Times New Roman" panose="02020603050405020304" pitchFamily="18" charset="0"/>
              </a:rPr>
              <a:t>. Докажите, что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 углу 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BD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3316" name="Picture 9">
            <a:extLst>
              <a:ext uri="{FF2B5EF4-FFF2-40B4-BE49-F238E27FC236}">
                <a16:creationId xmlns:a16="http://schemas.microsoft.com/office/drawing/2014/main" id="{BC664995-257A-4EE4-8FC2-9ABD9F4C48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828800"/>
            <a:ext cx="3344863" cy="211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4219" name="Text Box 11">
            <a:extLst>
              <a:ext uri="{FF2B5EF4-FFF2-40B4-BE49-F238E27FC236}">
                <a16:creationId xmlns:a16="http://schemas.microsoft.com/office/drawing/2014/main" id="{2E3304FD-5B2E-4E9E-9A56-44FC9EF4C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00600"/>
            <a:ext cx="91440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Доказательство.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AOC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BOD</a:t>
            </a:r>
            <a:r>
              <a:rPr lang="ru-RU" altLang="ru-RU" dirty="0">
                <a:cs typeface="Times New Roman" panose="02020603050405020304" pitchFamily="18" charset="0"/>
              </a:rPr>
              <a:t> равны по второму признаку равенства треугольников (</a:t>
            </a:r>
            <a:r>
              <a:rPr lang="en-US" altLang="ru-RU" i="1" dirty="0">
                <a:cs typeface="Times New Roman" panose="02020603050405020304" pitchFamily="18" charset="0"/>
              </a:rPr>
              <a:t>AO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BO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dirty="0"/>
              <a:t> </a:t>
            </a:r>
            <a:r>
              <a:rPr lang="ru-RU" altLang="ru-RU" sz="2800" dirty="0"/>
              <a:t>угол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OAC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ru-RU" altLang="ru-RU" i="1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OBD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угол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AOC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ru-RU" altLang="ru-RU" i="1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BOD</a:t>
            </a:r>
            <a:r>
              <a:rPr lang="ru-RU" altLang="ru-RU" dirty="0">
                <a:cs typeface="Times New Roman" panose="02020603050405020304" pitchFamily="18" charset="0"/>
              </a:rPr>
              <a:t>). Следовательно, </a:t>
            </a:r>
            <a:r>
              <a:rPr lang="ru-RU" altLang="ru-RU" sz="2800" dirty="0"/>
              <a:t>угол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BD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44ACCE5-4018-4263-BFDE-3220592CFF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7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9163" name="Text Box 11">
            <a:extLst>
              <a:ext uri="{FF2B5EF4-FFF2-40B4-BE49-F238E27FC236}">
                <a16:creationId xmlns:a16="http://schemas.microsoft.com/office/drawing/2014/main" id="{3F7A594C-0720-4AB9-A486-1F4A0CC50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0"/>
            <a:ext cx="914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Доказательство.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DEF</a:t>
            </a:r>
            <a:r>
              <a:rPr lang="ru-RU" altLang="ru-RU" dirty="0">
                <a:cs typeface="Times New Roman" panose="02020603050405020304" pitchFamily="18" charset="0"/>
              </a:rPr>
              <a:t> равны по второму признаку равенства треугольников (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DF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dirty="0"/>
              <a:t> </a:t>
            </a:r>
            <a:r>
              <a:rPr lang="ru-RU" altLang="ru-RU" sz="2800" dirty="0"/>
              <a:t>угол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BAC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en-US" altLang="ru-RU" i="1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EDF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угол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ACB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ru-RU" altLang="ru-RU" i="1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DFE</a:t>
            </a:r>
            <a:r>
              <a:rPr lang="ru-RU" altLang="ru-RU" dirty="0">
                <a:cs typeface="Times New Roman" panose="02020603050405020304" pitchFamily="18" charset="0"/>
              </a:rPr>
              <a:t>). </a:t>
            </a:r>
          </a:p>
        </p:txBody>
      </p:sp>
      <p:pic>
        <p:nvPicPr>
          <p:cNvPr id="15364" name="Picture 21">
            <a:extLst>
              <a:ext uri="{FF2B5EF4-FFF2-40B4-BE49-F238E27FC236}">
                <a16:creationId xmlns:a16="http://schemas.microsoft.com/office/drawing/2014/main" id="{65FCF12F-40D7-4016-B8D4-DFEEAC6260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09800"/>
            <a:ext cx="3494088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5" name="Text Box 4">
            <a:extLst>
              <a:ext uri="{FF2B5EF4-FFF2-40B4-BE49-F238E27FC236}">
                <a16:creationId xmlns:a16="http://schemas.microsoft.com/office/drawing/2014/main" id="{4874033D-78A4-4301-B1E8-4AEA4FC27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91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 </a:t>
            </a:r>
            <a:r>
              <a:rPr lang="ru-RU" altLang="ru-RU" sz="2800" dirty="0"/>
              <a:t>изображена</a:t>
            </a:r>
            <a:r>
              <a:rPr lang="ru-RU" altLang="ru-RU" sz="2800" dirty="0">
                <a:cs typeface="Times New Roman" panose="02020603050405020304" pitchFamily="18" charset="0"/>
              </a:rPr>
              <a:t> фигура, у которой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CF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угол</a:t>
            </a:r>
            <a:r>
              <a:rPr lang="ru-RU" altLang="ru-RU" sz="2800" i="1" dirty="0"/>
              <a:t> </a:t>
            </a:r>
            <a:r>
              <a:rPr lang="ru-RU" altLang="ru-RU" sz="2800" i="1" dirty="0">
                <a:cs typeface="Times New Roman" panose="02020603050405020304" pitchFamily="18" charset="0"/>
              </a:rPr>
              <a:t>В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 углу</a:t>
            </a:r>
            <a:r>
              <a:rPr lang="ru-RU" altLang="ru-RU" sz="2800" i="1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EDF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угол </a:t>
            </a:r>
            <a:r>
              <a:rPr lang="ru-RU" altLang="ru-RU" sz="28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 углу </a:t>
            </a:r>
            <a:r>
              <a:rPr lang="ru-RU" altLang="ru-RU" sz="2800" dirty="0">
                <a:cs typeface="Times New Roman" panose="02020603050405020304" pitchFamily="18" charset="0"/>
              </a:rPr>
              <a:t>2</a:t>
            </a:r>
            <a:r>
              <a:rPr lang="ru-RU" altLang="ru-RU" sz="2800" i="1" dirty="0">
                <a:cs typeface="Times New Roman" panose="02020603050405020304" pitchFamily="18" charset="0"/>
              </a:rPr>
              <a:t>.</a:t>
            </a:r>
            <a:r>
              <a:rPr lang="ru-RU" altLang="ru-RU" sz="2800" dirty="0">
                <a:cs typeface="Times New Roman" panose="02020603050405020304" pitchFamily="18" charset="0"/>
              </a:rPr>
              <a:t> Докажите, что треугольники </a:t>
            </a:r>
            <a:r>
              <a:rPr lang="ru-RU" altLang="ru-RU" sz="2800" i="1" dirty="0">
                <a:cs typeface="Times New Roman" panose="02020603050405020304" pitchFamily="18" charset="0"/>
              </a:rPr>
              <a:t>АВС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DEF</a:t>
            </a:r>
            <a:r>
              <a:rPr lang="ru-RU" altLang="ru-RU" sz="2800" dirty="0">
                <a:cs typeface="Times New Roman" panose="02020603050405020304" pitchFamily="18" charset="0"/>
              </a:rPr>
              <a:t> равны.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3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1722</Words>
  <Application>Microsoft Office PowerPoint</Application>
  <PresentationFormat>Экран (4:3)</PresentationFormat>
  <Paragraphs>109</Paragraphs>
  <Slides>23</Slides>
  <Notes>21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Cambria Math</vt:lpstr>
      <vt:lpstr>Times New Roman</vt:lpstr>
      <vt:lpstr>Оформление по умолчанию</vt:lpstr>
      <vt:lpstr>Equation</vt:lpstr>
      <vt:lpstr>9. Второй признак равенства треугольников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45</cp:revision>
  <dcterms:created xsi:type="dcterms:W3CDTF">2008-04-30T05:51:18Z</dcterms:created>
  <dcterms:modified xsi:type="dcterms:W3CDTF">2021-10-10T14:37:51Z</dcterms:modified>
</cp:coreProperties>
</file>