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64" r:id="rId2"/>
    <p:sldId id="300" r:id="rId3"/>
    <p:sldId id="289" r:id="rId4"/>
    <p:sldId id="274" r:id="rId5"/>
    <p:sldId id="303" r:id="rId6"/>
    <p:sldId id="304" r:id="rId7"/>
    <p:sldId id="305" r:id="rId8"/>
    <p:sldId id="287" r:id="rId9"/>
    <p:sldId id="273" r:id="rId10"/>
    <p:sldId id="306" r:id="rId11"/>
    <p:sldId id="291" r:id="rId12"/>
    <p:sldId id="267" r:id="rId13"/>
    <p:sldId id="290" r:id="rId14"/>
    <p:sldId id="282" r:id="rId15"/>
    <p:sldId id="295" r:id="rId16"/>
    <p:sldId id="296" r:id="rId17"/>
    <p:sldId id="276" r:id="rId18"/>
    <p:sldId id="285" r:id="rId19"/>
    <p:sldId id="277" r:id="rId20"/>
    <p:sldId id="286" r:id="rId21"/>
    <p:sldId id="297" r:id="rId22"/>
    <p:sldId id="292" r:id="rId23"/>
    <p:sldId id="293" r:id="rId24"/>
    <p:sldId id="294" r:id="rId25"/>
    <p:sldId id="298" r:id="rId26"/>
    <p:sldId id="299" r:id="rId27"/>
    <p:sldId id="278" r:id="rId28"/>
    <p:sldId id="309" r:id="rId29"/>
    <p:sldId id="281" r:id="rId30"/>
    <p:sldId id="307" r:id="rId31"/>
    <p:sldId id="308" r:id="rId32"/>
    <p:sldId id="279" r:id="rId33"/>
    <p:sldId id="302" r:id="rId3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6" autoAdjust="0"/>
    <p:restoredTop sz="90929"/>
  </p:normalViewPr>
  <p:slideViewPr>
    <p:cSldViewPr>
      <p:cViewPr varScale="1">
        <p:scale>
          <a:sx n="95" d="100"/>
          <a:sy n="95" d="100"/>
        </p:scale>
        <p:origin x="2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09D9350-FFF6-4647-92F3-7C79773B62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9A7EBE8-3E34-413F-AA3F-DF626D387B6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6F6D02F-EED7-4B54-B7EE-BAC5FE7B5FF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7FE0746-C483-4861-AF8E-0F58A6E84BC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486CF1F-81CF-447C-9DDD-E14C6CB2B6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0DEC0D8-8A18-4975-BC59-349049CEFE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39720C-0342-4E63-82A5-90CA3D67ADC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1C7C3B5-A677-4C92-80C8-B62C73CD98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9B8851-B7CA-4461-A8F6-2CC207A87203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F4BE08A-0D18-4309-9FB6-B1117BD9E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50EE834-55D1-4FDB-8574-5D7B94F9C6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9F01DEB1-F503-4AA7-AB74-F1632BBE36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F441A0-8578-4C45-8E30-C014A3EF23A2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7BBF93FD-548A-4740-AF95-DAD17E66E3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C761E357-366A-4AC8-9803-C455B86E3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10823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35FCE8E-A043-4248-B824-385E30A33B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5BFF81-AF19-4778-8825-522E3FF94965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10243" name="Rectangle 2050">
            <a:extLst>
              <a:ext uri="{FF2B5EF4-FFF2-40B4-BE49-F238E27FC236}">
                <a16:creationId xmlns:a16="http://schemas.microsoft.com/office/drawing/2014/main" id="{B7CB5231-049D-402D-A5F5-D27A1CB523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2051">
            <a:extLst>
              <a:ext uri="{FF2B5EF4-FFF2-40B4-BE49-F238E27FC236}">
                <a16:creationId xmlns:a16="http://schemas.microsoft.com/office/drawing/2014/main" id="{9D508049-BFD6-4B09-958A-1260DF246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71235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0558E53-7C9B-4752-B5F9-0D74248A70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2D98C34-F721-48AB-884F-C7A0D5D0D502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8281CEF-6581-458D-8136-9C8412A9F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69D1D29-E622-4C54-8943-B6B1F7AD8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FE75A9F7-4207-40C7-80C2-B80182CF5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F9B1B1-D66C-4AEF-B4DF-37E0DDE7EBAE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12291" name="Rectangle 2050">
            <a:extLst>
              <a:ext uri="{FF2B5EF4-FFF2-40B4-BE49-F238E27FC236}">
                <a16:creationId xmlns:a16="http://schemas.microsoft.com/office/drawing/2014/main" id="{7DDDB9B3-50F1-41C8-B32B-0A15680313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2051">
            <a:extLst>
              <a:ext uri="{FF2B5EF4-FFF2-40B4-BE49-F238E27FC236}">
                <a16:creationId xmlns:a16="http://schemas.microsoft.com/office/drawing/2014/main" id="{19AAA2A7-9C19-4C04-8EE5-B33FD53E2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923964FE-E0CF-4DF2-B342-B27070FF72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FD2664-E413-4A23-9273-6B3807EF552C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14339" name="Rectangle 1026">
            <a:extLst>
              <a:ext uri="{FF2B5EF4-FFF2-40B4-BE49-F238E27FC236}">
                <a16:creationId xmlns:a16="http://schemas.microsoft.com/office/drawing/2014/main" id="{E3C8506F-5973-4195-BEF1-E5A68486BA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1027">
            <a:extLst>
              <a:ext uri="{FF2B5EF4-FFF2-40B4-BE49-F238E27FC236}">
                <a16:creationId xmlns:a16="http://schemas.microsoft.com/office/drawing/2014/main" id="{B2671F13-D464-4077-B3E6-C032FF0000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18BAE0D-3D0B-48BB-9CEA-191ED7D2A7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76204C-F626-43E0-A887-A190693738B0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8A96D6F-6546-4ED7-92FE-9D863475A7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BB2CB12-BCA3-4B89-951C-A54A9C61A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C54A938-2CE3-4EBA-969C-38AD715441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6F16707-B5EC-4841-8710-31BA15710811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A448DE0-771F-40F9-8DF1-B1FF92211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A1C0BC1-9B2F-4EA6-8C6C-8255F0C53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6C9DA3C-D20B-4D2E-9867-97A8FA6119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4B85208-53D9-45B8-AA3D-E57534F8497A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E7C08CF-5581-4088-9A71-F01F2D3172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7813662-BF2C-4A70-ADB3-24F5BE423E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055837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36EF315F-E05D-4E13-84D6-DA67C89C56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13F6CB-7D17-4E43-A79A-906CE43D6CEC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D87ADD05-60B4-452B-B70A-4B8A6CA002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D750BC5F-C75C-41FB-B2C0-12E08800B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78056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AC06F3E0-6941-4CB8-A21F-231E5FC52C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C9306F-26DF-4A4C-9862-4F82CE7ECD68}" type="slidenum">
              <a:rPr lang="ru-RU" altLang="ru-RU" sz="1200"/>
              <a:pPr/>
              <a:t>27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F4F4BD7C-78A0-4D64-8390-BF71561A1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DB2253B-201C-4B03-958C-88DE4AC34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1C7C3B5-A677-4C92-80C8-B62C73CD98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9B8851-B7CA-4461-A8F6-2CC207A87203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F4BE08A-0D18-4309-9FB6-B1117BD9E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50EE834-55D1-4FDB-8574-5D7B94F9C6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71811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AC06F3E0-6941-4CB8-A21F-231E5FC52C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C9306F-26DF-4A4C-9862-4F82CE7ECD68}" type="slidenum">
              <a:rPr lang="ru-RU" altLang="ru-RU" sz="1200"/>
              <a:pPr/>
              <a:t>28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F4F4BD7C-78A0-4D64-8390-BF71561A1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DB2253B-201C-4B03-958C-88DE4AC34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412725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DE7780B-AB9A-469E-8CEA-81A649EB0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A77BC8-537D-46E3-9A3D-EE5B496F7B7C}" type="slidenum">
              <a:rPr lang="ru-RU" altLang="ru-RU" sz="1200"/>
              <a:pPr/>
              <a:t>29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4BA08D04-3F38-4AA3-A46E-9FF2CE8F0E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747AC85-FBCF-4B7C-83BA-7252D0B6C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61164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6C86E097-23D5-4DED-AD43-3809053EC3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6A8CE0-45BA-485D-AF4C-989DFA90E88A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D7BD43A-6AD4-483C-B854-1E4D578CF3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70A86E2-1834-42D8-A29D-258BC60192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00340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70746D78-7422-4664-BA85-31C85DF19D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767AA1-8B36-4501-9800-B3EF22DBC866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0F019DB-24FE-479A-BFE4-6C2B91C92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ECA4EFF-76CF-4B01-9807-526480A01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69378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70746D78-7422-4664-BA85-31C85DF19D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767AA1-8B36-4501-9800-B3EF22DBC866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0F019DB-24FE-479A-BFE4-6C2B91C92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ECA4EFF-76CF-4B01-9807-526480A01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55670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70746D78-7422-4664-BA85-31C85DF19D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767AA1-8B36-4501-9800-B3EF22DBC866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0F019DB-24FE-479A-BFE4-6C2B91C92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ECA4EFF-76CF-4B01-9807-526480A01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61935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70746D78-7422-4664-BA85-31C85DF19D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767AA1-8B36-4501-9800-B3EF22DBC866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0F019DB-24FE-479A-BFE4-6C2B91C92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ECA4EFF-76CF-4B01-9807-526480A01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70099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9F01DEB1-F503-4AA7-AB74-F1632BBE36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F441A0-8578-4C45-8E30-C014A3EF23A2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7BBF93FD-548A-4740-AF95-DAD17E66E3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C761E357-366A-4AC8-9803-C455B86E3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19689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71A0B44C-0B9F-4E04-BFD5-0014A39C69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9324DB-A328-4A2D-A044-D516FC2634E5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B27BD37F-031A-4996-945F-4EBC28CDC5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FCD201C-131C-4DD6-86EC-4825197BF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297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E9857D-B5C3-4EAC-AC5C-D0D98AF978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10D282-32E3-4380-AD9D-FE7C12394E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0D9E92-0153-4E9F-885D-50FC5D416D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AC5465-A35A-422A-9D10-2423BF132C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232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8D59D6-3F81-4514-8B83-D66310FBB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B69A60-49E2-4076-A4EB-ED7B7F61BA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37BB1B-2650-41A8-9EEB-F39B20DB3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05568-3B45-4C77-B2C1-AC3D06B51D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829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C44C48-A9B5-4470-82CD-F31F0D24D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DC754D-E1FB-477A-A70E-9D39E6BBE1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AC22BE-39D5-46B6-932E-0C0E63815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61C4E2-E9FC-4D7D-80CA-2803D4C043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156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F042DD-1588-44A0-9D90-7D47D2781C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8B1DE5-EDB9-4FFD-B944-A91810B090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F36F1A-9E5D-4302-A53A-0F59BA18D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BA38C7-5579-4E48-BF8B-30A515B2C0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016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FC4851-3FC1-4DF8-88ED-7175E7089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66D107-FB9A-4CA6-ADA0-67C70CAAC6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812F87-D193-4EE5-9DFE-0FBEE329A3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230C8-B18D-475A-8068-DECB5669BB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259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66B8E6-62A2-4EBA-8544-B2EAAB9E2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4970C4-6519-4307-90D2-1BC9A1EB29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F9CF2F-AE73-4ABD-AEF0-2D2E347288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3F6A7-4639-4A0D-9B64-A89B01DDC9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727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D0132B5-96F9-46A0-8379-B8034CB75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59EC31-EB10-42EE-A3DF-EC6A3BFDDD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D144303-B1B3-446A-B7CB-E58E41E22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479A5-2332-489D-9902-738E570D02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0440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CBD25D1-AA2C-40F1-B39C-FDE3AE826E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CC44E6-2D1D-4EF2-AD43-2423B77AA2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B7FB48-5C26-4BD7-8AE2-BD299DCCB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A41DD-A8A0-4773-88CF-FAAF4F1F3E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925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369B9D-8B22-4938-BF65-E525676C37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53CF714-E1C4-4FF7-9B36-EA8CD8AF4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0368B6-5431-499C-9354-CAFAADC0E9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75EDB-E5E0-4B96-9F53-962F51E5CB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978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07FB21-08F2-4470-ABAC-03DA6D4EDA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34CF1D-FA7E-492C-9A87-D8FE7E5BC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6BCAB8-C59D-4E87-A9EE-21276C6B55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21AFD9-7768-4F93-83D1-019EE14E6B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626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6142DB-6F51-4C1E-9C73-930219B8D7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B3F829-B48A-4972-8B84-C0A9C7CF84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378FAD-FE2F-4F02-B5B7-5E714A06DB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79BE18-FD79-4D2E-9C17-D7CD0CF399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195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1B19A51-C980-4397-9123-011F2A4F3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3B100D-55EB-474C-BB8E-CC9431B8C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1DE720C-4A64-45F9-B1F8-23B0B6BE93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BDC4A3-F91E-42A2-95B2-3B015B30E5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082315B-08EC-4C46-A342-CE94D5D7696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B393F0E-671B-412C-A075-6849085F050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9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689D97E-8C0A-4CB4-B86B-F7E24E7248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16832"/>
            <a:ext cx="7772400" cy="1684040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8. </a:t>
            </a:r>
            <a:r>
              <a:rPr lang="ru-RU" altLang="ru-RU" dirty="0">
                <a:solidFill>
                  <a:srgbClr val="FF3300"/>
                </a:solidFill>
              </a:rPr>
              <a:t>Первый признак равенства треугольников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422069C-674B-4B0D-A529-D096ED64D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11782095-FA55-458D-B5D1-A3B07705B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382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EPH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FPG</a:t>
            </a:r>
            <a:r>
              <a:rPr lang="en-US" altLang="ru-RU" sz="2800" dirty="0"/>
              <a:t>, </a:t>
            </a:r>
            <a:r>
              <a:rPr lang="en-US" altLang="ru-RU" sz="2800" i="1" dirty="0"/>
              <a:t>EPG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FPH</a:t>
            </a:r>
            <a:r>
              <a:rPr lang="ru-RU" altLang="ru-RU" sz="2800" dirty="0"/>
              <a:t> равны по первому признаку.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16DE4BC4-886A-4D6B-A40A-F4A2D867E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763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рисунке точка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середина отрезков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Есть ли на этом рисунке равные треугольники?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9DE094-223B-48E3-BFDF-3193DE243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233" y="2290603"/>
            <a:ext cx="4715533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6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51D697E-6CAC-4DD4-B6D2-5987F46CD5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0D675CB3-05B1-4E3E-A656-C7ED4AD5D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9530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 </a:t>
            </a:r>
            <a:r>
              <a:rPr lang="en-US" altLang="ru-RU" sz="2800" i="1">
                <a:cs typeface="Times New Roman" panose="02020603050405020304" pitchFamily="18" charset="0"/>
              </a:rPr>
              <a:t>HE = </a:t>
            </a:r>
            <a:r>
              <a:rPr lang="en-US" altLang="ru-RU" sz="2800">
                <a:cs typeface="Times New Roman" panose="02020603050405020304" pitchFamily="18" charset="0"/>
              </a:rPr>
              <a:t>50 </a:t>
            </a:r>
            <a:r>
              <a:rPr lang="ru-RU" altLang="ru-RU" sz="2800"/>
              <a:t>см, </a:t>
            </a:r>
            <a:r>
              <a:rPr lang="en-US" altLang="ru-RU" sz="2800" i="1"/>
              <a:t>HF = </a:t>
            </a:r>
            <a:r>
              <a:rPr lang="ru-RU" altLang="ru-RU" sz="2800"/>
              <a:t>35 см.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2F722600-BCB0-4AE4-865A-97BD62814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Два отрезка </a:t>
            </a:r>
            <a:r>
              <a:rPr lang="en-US" altLang="ru-RU" sz="2800" i="1" dirty="0">
                <a:cs typeface="Times New Roman" panose="02020603050405020304" pitchFamily="18" charset="0"/>
              </a:rPr>
              <a:t>EF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GH</a:t>
            </a:r>
            <a:r>
              <a:rPr lang="ru-RU" altLang="ru-RU" sz="2800" dirty="0">
                <a:cs typeface="Times New Roman" panose="02020603050405020304" pitchFamily="18" charset="0"/>
              </a:rPr>
              <a:t> пересекаются в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P</a:t>
            </a:r>
            <a:r>
              <a:rPr lang="ru-RU" altLang="ru-RU" sz="2800" dirty="0">
                <a:cs typeface="Times New Roman" panose="02020603050405020304" pitchFamily="18" charset="0"/>
              </a:rPr>
              <a:t> и делятся в ней пополам, </a:t>
            </a:r>
            <a:r>
              <a:rPr lang="en-US" altLang="ru-RU" sz="2800" i="1" dirty="0">
                <a:cs typeface="Times New Roman" panose="02020603050405020304" pitchFamily="18" charset="0"/>
              </a:rPr>
              <a:t>GE</a:t>
            </a:r>
            <a:r>
              <a:rPr lang="ru-RU" altLang="ru-RU" sz="2800" dirty="0">
                <a:cs typeface="Times New Roman" panose="02020603050405020304" pitchFamily="18" charset="0"/>
              </a:rPr>
              <a:t>=35 см, </a:t>
            </a:r>
            <a:r>
              <a:rPr lang="en-US" altLang="ru-RU" sz="2800" i="1" dirty="0">
                <a:cs typeface="Times New Roman" panose="02020603050405020304" pitchFamily="18" charset="0"/>
              </a:rPr>
              <a:t>GF</a:t>
            </a:r>
            <a:r>
              <a:rPr lang="ru-RU" altLang="ru-RU" sz="2800" dirty="0">
                <a:cs typeface="Times New Roman" panose="02020603050405020304" pitchFamily="18" charset="0"/>
              </a:rPr>
              <a:t>=50 см. Найдите отрезки </a:t>
            </a:r>
            <a:r>
              <a:rPr lang="en-US" altLang="ru-RU" sz="2800" i="1" dirty="0">
                <a:cs typeface="Times New Roman" panose="02020603050405020304" pitchFamily="18" charset="0"/>
              </a:rPr>
              <a:t>HE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HF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6C9159-DD34-43F0-8874-80746D5C1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233" y="2290603"/>
            <a:ext cx="4715533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57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5056937-AA49-4624-849A-ACB7607C9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198210F5-C1FA-4C89-8187-D39862EAF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9530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 </a:t>
            </a:r>
            <a:r>
              <a:rPr lang="en-US" altLang="ru-RU" sz="2800" i="1">
                <a:cs typeface="Times New Roman" panose="02020603050405020304" pitchFamily="18" charset="0"/>
              </a:rPr>
              <a:t>KN = </a:t>
            </a:r>
            <a:r>
              <a:rPr lang="en-US" altLang="ru-RU" sz="2800">
                <a:cs typeface="Times New Roman" panose="02020603050405020304" pitchFamily="18" charset="0"/>
              </a:rPr>
              <a:t>2 </a:t>
            </a:r>
            <a:r>
              <a:rPr lang="ru-RU" altLang="ru-RU" sz="2800"/>
              <a:t>дм.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ACBC2AAA-8AD6-48A3-BA18-EE85DF841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– середина отрезков </a:t>
            </a:r>
            <a:r>
              <a:rPr lang="en-US" altLang="ru-RU" sz="2800" i="1" dirty="0">
                <a:cs typeface="Times New Roman" panose="02020603050405020304" pitchFamily="18" charset="0"/>
              </a:rPr>
              <a:t>KL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MN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ML</a:t>
            </a:r>
            <a:r>
              <a:rPr lang="ru-RU" altLang="ru-RU" sz="2800" dirty="0">
                <a:cs typeface="Times New Roman" panose="02020603050405020304" pitchFamily="18" charset="0"/>
              </a:rPr>
              <a:t>=2 </a:t>
            </a:r>
            <a:r>
              <a:rPr lang="ru-RU" altLang="ru-RU" sz="2800" dirty="0" err="1">
                <a:cs typeface="Times New Roman" panose="02020603050405020304" pitchFamily="18" charset="0"/>
              </a:rPr>
              <a:t>дм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2800" i="1" dirty="0">
                <a:cs typeface="Times New Roman" panose="02020603050405020304" pitchFamily="18" charset="0"/>
              </a:rPr>
              <a:t>KN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173" name="Picture 8">
            <a:extLst>
              <a:ext uri="{FF2B5EF4-FFF2-40B4-BE49-F238E27FC236}">
                <a16:creationId xmlns:a16="http://schemas.microsoft.com/office/drawing/2014/main" id="{9436992F-AC48-4032-B2B0-627396234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638" y="1949450"/>
            <a:ext cx="2244725" cy="296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62DBE74-7080-40CF-B16B-E03C36D0B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611ED87E-F532-47D8-BB0D-3659F5FAB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953000"/>
            <a:ext cx="88120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ACE</a:t>
            </a:r>
            <a:r>
              <a:rPr lang="ru-RU" altLang="ru-RU" dirty="0">
                <a:cs typeface="Times New Roman" panose="02020603050405020304" pitchFamily="18" charset="0"/>
              </a:rPr>
              <a:t> равны по первому признаку равенства треугольников (</a:t>
            </a:r>
            <a:r>
              <a:rPr lang="ru-RU" altLang="ru-RU" i="1" dirty="0">
                <a:cs typeface="Times New Roman" panose="02020603050405020304" pitchFamily="18" charset="0"/>
              </a:rPr>
              <a:t>АВ=АС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АЕ=А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, угол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общий). 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i="1" dirty="0">
                <a:cs typeface="Times New Roman" panose="02020603050405020304" pitchFamily="18" charset="0"/>
              </a:rPr>
              <a:t>=</a:t>
            </a:r>
            <a:r>
              <a:rPr lang="en-US" altLang="ru-RU" i="1" dirty="0">
                <a:cs typeface="Times New Roman" panose="02020603050405020304" pitchFamily="18" charset="0"/>
              </a:rPr>
              <a:t>CE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9EBEEA8D-0CFF-4465-BC57-1CC5431BE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</a:t>
            </a:r>
            <a:r>
              <a:rPr lang="ru-RU" altLang="ru-RU" sz="2800" i="1">
                <a:cs typeface="Times New Roman" panose="02020603050405020304" pitchFamily="18" charset="0"/>
              </a:rPr>
              <a:t>АВ=АС</a:t>
            </a:r>
            <a:r>
              <a:rPr lang="ru-RU" altLang="ru-RU" sz="2800">
                <a:cs typeface="Times New Roman" panose="02020603050405020304" pitchFamily="18" charset="0"/>
              </a:rPr>
              <a:t>,</a:t>
            </a:r>
            <a:r>
              <a:rPr lang="ru-RU" altLang="ru-RU" sz="2800" i="1">
                <a:cs typeface="Times New Roman" panose="02020603050405020304" pitchFamily="18" charset="0"/>
              </a:rPr>
              <a:t> АЕ=А</a:t>
            </a:r>
            <a:r>
              <a:rPr lang="en-US" altLang="ru-RU" sz="2800" i="1">
                <a:cs typeface="Times New Roman" panose="02020603050405020304" pitchFamily="18" charset="0"/>
              </a:rPr>
              <a:t>D</a:t>
            </a:r>
            <a:r>
              <a:rPr lang="ru-RU" altLang="ru-RU" sz="2800">
                <a:cs typeface="Times New Roman" panose="02020603050405020304" pitchFamily="18" charset="0"/>
              </a:rPr>
              <a:t>. Докажите, что </a:t>
            </a:r>
            <a:r>
              <a:rPr lang="en-US" altLang="ru-RU" sz="2800" i="1">
                <a:cs typeface="Times New Roman" panose="02020603050405020304" pitchFamily="18" charset="0"/>
              </a:rPr>
              <a:t>BD</a:t>
            </a:r>
            <a:r>
              <a:rPr lang="ru-RU" altLang="ru-RU" sz="2800" i="1">
                <a:cs typeface="Times New Roman" panose="02020603050405020304" pitchFamily="18" charset="0"/>
              </a:rPr>
              <a:t>=</a:t>
            </a:r>
            <a:r>
              <a:rPr lang="en-US" altLang="ru-RU" sz="2800" i="1">
                <a:cs typeface="Times New Roman" panose="02020603050405020304" pitchFamily="18" charset="0"/>
              </a:rPr>
              <a:t>CE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E32CDF-624E-4071-BAE6-2362FE0624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656" y="2004813"/>
            <a:ext cx="2600688" cy="2848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B6F9804-E895-404A-A74A-463850FA6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0679EB70-8376-4C78-9F9A-3D5A3511E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ACE</a:t>
            </a:r>
            <a:r>
              <a:rPr lang="ru-RU" altLang="ru-RU" dirty="0">
                <a:cs typeface="Times New Roman" panose="02020603050405020304" pitchFamily="18" charset="0"/>
              </a:rPr>
              <a:t> равны по первому признаку равенства треугольников. 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CE</a:t>
            </a:r>
            <a:r>
              <a:rPr lang="ru-RU" altLang="ru-RU" i="1" dirty="0"/>
              <a:t> = </a:t>
            </a:r>
            <a:r>
              <a:rPr lang="en-US" altLang="ru-RU" i="1" dirty="0"/>
              <a:t>BD = </a:t>
            </a:r>
            <a:r>
              <a:rPr lang="ru-RU" altLang="ru-RU" dirty="0"/>
              <a:t>4 см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967B6EFF-7176-4414-9DB9-9F612772B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АЕ</a:t>
            </a:r>
            <a:r>
              <a:rPr lang="ru-RU" altLang="ru-RU" sz="2800" i="1" dirty="0"/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=</a:t>
            </a:r>
            <a:r>
              <a:rPr lang="ru-RU" altLang="ru-RU" sz="2800" i="1" dirty="0"/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i="1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= </a:t>
            </a:r>
            <a:r>
              <a:rPr lang="ru-RU" altLang="ru-RU" sz="2800" dirty="0"/>
              <a:t>2 см, </a:t>
            </a:r>
            <a:r>
              <a:rPr lang="en-US" altLang="ru-RU" sz="2800" i="1" dirty="0"/>
              <a:t>BE = CD = </a:t>
            </a:r>
            <a:r>
              <a:rPr lang="ru-RU" altLang="ru-RU" sz="2800" dirty="0"/>
              <a:t>3 см, </a:t>
            </a:r>
            <a:r>
              <a:rPr lang="en-US" altLang="ru-RU" sz="2800" i="1" dirty="0"/>
              <a:t>BD = </a:t>
            </a:r>
            <a:r>
              <a:rPr lang="ru-RU" altLang="ru-RU" sz="2800" dirty="0"/>
              <a:t>4 см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Найдите </a:t>
            </a:r>
            <a:r>
              <a:rPr lang="en-US" altLang="ru-RU" sz="2800" i="1" dirty="0">
                <a:cs typeface="Times New Roman" panose="02020603050405020304" pitchFamily="18" charset="0"/>
              </a:rPr>
              <a:t>CE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F5887F9-AA79-4734-8732-A903B0273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656" y="2004813"/>
            <a:ext cx="2600688" cy="2848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C6589405-B6AA-498A-B98D-E61970C7F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i="1" dirty="0">
                <a:cs typeface="Times New Roman" panose="02020603050405020304" pitchFamily="18" charset="0"/>
              </a:rPr>
              <a:t>АВ =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 </a:t>
            </a:r>
            <a:r>
              <a:rPr lang="en-US" altLang="ru-RU" i="1" dirty="0">
                <a:cs typeface="Times New Roman" panose="02020603050405020304" pitchFamily="18" charset="0"/>
              </a:rPr>
              <a:t>DAC</a:t>
            </a:r>
            <a:r>
              <a:rPr lang="ru-RU" altLang="ru-RU" dirty="0">
                <a:cs typeface="Times New Roman" panose="02020603050405020304" pitchFamily="18" charset="0"/>
              </a:rPr>
              <a:t>. Докажите, что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DC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65282511-BDBE-481B-A88B-22DBED32E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ADC </a:t>
            </a:r>
            <a:r>
              <a:rPr lang="ru-RU" altLang="ru-RU" dirty="0">
                <a:cs typeface="Times New Roman" panose="02020603050405020304" pitchFamily="18" charset="0"/>
              </a:rPr>
              <a:t>равны по первому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– общая сторона,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DAC</a:t>
            </a:r>
            <a:r>
              <a:rPr lang="ru-RU" altLang="ru-RU" dirty="0">
                <a:cs typeface="Times New Roman" panose="02020603050405020304" pitchFamily="18" charset="0"/>
              </a:rPr>
              <a:t>). Следовательно, равны соответствующие стороны </a:t>
            </a:r>
            <a:r>
              <a:rPr lang="en-US" altLang="ru-RU" i="1" dirty="0">
                <a:cs typeface="Times New Roman" panose="02020603050405020304" pitchFamily="18" charset="0"/>
              </a:rPr>
              <a:t>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DC</a:t>
            </a:r>
            <a:r>
              <a:rPr lang="ru-RU" altLang="ru-RU" dirty="0">
                <a:cs typeface="Times New Roman" panose="02020603050405020304" pitchFamily="18" charset="0"/>
              </a:rPr>
              <a:t> этих треугольников. 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098FB8DB-B5D0-495C-8AFC-025FAA5136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09600"/>
          </a:xfrm>
        </p:spPr>
        <p:txBody>
          <a:bodyPr anchor="ctr"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13</a:t>
            </a:r>
            <a:endParaRPr lang="ru-RU" altLang="ru-RU" sz="44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1FABA8E-683D-4C68-AD14-D5098EE10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2918" y="1710728"/>
            <a:ext cx="3858163" cy="243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7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DFF07926-01B6-4CFD-9BD3-BE29E1EF6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i="1" dirty="0">
                <a:cs typeface="Times New Roman" panose="02020603050405020304" pitchFamily="18" charset="0"/>
              </a:rPr>
              <a:t>АВ =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DAC</a:t>
            </a:r>
            <a:r>
              <a:rPr lang="ru-RU" altLang="ru-RU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 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1084156E-FACF-4C48-859C-2DEC9AF47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ADC </a:t>
            </a:r>
            <a:r>
              <a:rPr lang="ru-RU" altLang="ru-RU" dirty="0">
                <a:cs typeface="Times New Roman" panose="02020603050405020304" pitchFamily="18" charset="0"/>
              </a:rPr>
              <a:t>равны по первому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– общая сторона,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DAC</a:t>
            </a:r>
            <a:r>
              <a:rPr lang="ru-RU" altLang="ru-RU" dirty="0">
                <a:cs typeface="Times New Roman" panose="02020603050405020304" pitchFamily="18" charset="0"/>
              </a:rPr>
              <a:t>). Следовательно, равны соответствующие углы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этих треугольников. 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0EC503E2-2857-4765-8419-C9F2B8BA07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533400"/>
          </a:xfrm>
        </p:spPr>
        <p:txBody>
          <a:bodyPr anchor="ctr"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14</a:t>
            </a:r>
            <a:endParaRPr lang="ru-RU" altLang="ru-RU" sz="44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EA9F5D4-D775-4C79-90BB-D375E55D9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2918" y="1710728"/>
            <a:ext cx="3858163" cy="243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8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EDA8DB2-F9FB-4376-B445-46F36CAE29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8E3407E5-14FF-4D93-B67D-8C1864EF4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/>
              <a:t>Т</a:t>
            </a:r>
            <a:r>
              <a:rPr lang="ru-RU" altLang="ru-RU" dirty="0">
                <a:cs typeface="Times New Roman" panose="02020603050405020304" pitchFamily="18" charset="0"/>
              </a:rPr>
              <a:t>реугольники </a:t>
            </a:r>
            <a:r>
              <a:rPr lang="en-US" altLang="ru-RU" i="1" dirty="0"/>
              <a:t>OCE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ODE</a:t>
            </a:r>
            <a:r>
              <a:rPr lang="ru-RU" altLang="ru-RU" dirty="0">
                <a:cs typeface="Times New Roman" panose="02020603050405020304" pitchFamily="18" charset="0"/>
              </a:rPr>
              <a:t> равны по первому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OC = CE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OE </a:t>
            </a:r>
            <a:r>
              <a:rPr lang="ru-RU" altLang="ru-RU" dirty="0"/>
              <a:t>- общая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  </a:t>
            </a:r>
            <a:r>
              <a:rPr lang="ru-RU" altLang="ru-RU" dirty="0">
                <a:cs typeface="Times New Roman" panose="02020603050405020304" pitchFamily="18" charset="0"/>
              </a:rPr>
              <a:t>угол </a:t>
            </a:r>
            <a:r>
              <a:rPr lang="en-US" altLang="ru-RU" i="1" dirty="0"/>
              <a:t>COE</a:t>
            </a:r>
            <a:r>
              <a:rPr lang="ru-RU" altLang="ru-RU" dirty="0"/>
              <a:t> равен углу </a:t>
            </a:r>
            <a:r>
              <a:rPr lang="en-US" altLang="ru-RU" i="1" dirty="0"/>
              <a:t>DOE</a:t>
            </a:r>
            <a:r>
              <a:rPr lang="ru-RU" altLang="ru-RU" dirty="0">
                <a:cs typeface="Times New Roman" panose="02020603050405020304" pitchFamily="18" charset="0"/>
              </a:rPr>
              <a:t>).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Следовательно, </a:t>
            </a:r>
            <a:r>
              <a:rPr lang="en-US" altLang="ru-RU" i="1" dirty="0"/>
              <a:t>EC = ED</a:t>
            </a:r>
            <a:r>
              <a:rPr lang="en-US" altLang="ru-RU" dirty="0"/>
              <a:t>.</a:t>
            </a:r>
            <a:endParaRPr lang="ru-RU" altLang="ru-RU" dirty="0"/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E774BFB1-B1DB-4FDF-9990-A4F6AE041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 сторонах  угла  </a:t>
            </a:r>
            <a:r>
              <a:rPr lang="ru-RU" altLang="ru-RU" sz="2800" i="1" dirty="0">
                <a:cs typeface="Times New Roman" panose="02020603050405020304" pitchFamily="18" charset="0"/>
              </a:rPr>
              <a:t>АОВ</a:t>
            </a:r>
            <a:r>
              <a:rPr lang="ru-RU" altLang="ru-RU" sz="2800" dirty="0">
                <a:cs typeface="Times New Roman" panose="02020603050405020304" pitchFamily="18" charset="0"/>
              </a:rPr>
              <a:t>  отложены равные отрезки </a:t>
            </a:r>
            <a:r>
              <a:rPr lang="ru-RU" altLang="ru-RU" sz="2800" i="1" dirty="0">
                <a:cs typeface="Times New Roman" panose="02020603050405020304" pitchFamily="18" charset="0"/>
              </a:rPr>
              <a:t>ОС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. Произвольная 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ru-RU" altLang="ru-RU" sz="2800" dirty="0">
                <a:cs typeface="Times New Roman" panose="02020603050405020304" pitchFamily="18" charset="0"/>
              </a:rPr>
              <a:t> биссектрисы этого угла соединена с точками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800" i="1" dirty="0">
                <a:cs typeface="Times New Roman" panose="02020603050405020304" pitchFamily="18" charset="0"/>
              </a:rPr>
              <a:t>ЕС = Е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A6EEA18-881D-439A-9B88-8621C3FEB8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787" y="2176287"/>
            <a:ext cx="3410426" cy="250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6A25F88-CE35-4921-A5FC-3AEE29687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0F04CC5C-6BF5-448F-953A-ED5785391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Т</a:t>
            </a:r>
            <a:r>
              <a:rPr lang="ru-RU" altLang="ru-RU" sz="2800" dirty="0">
                <a:cs typeface="Times New Roman" panose="02020603050405020304" pitchFamily="18" charset="0"/>
              </a:rPr>
              <a:t>реугольники </a:t>
            </a:r>
            <a:r>
              <a:rPr lang="en-US" altLang="ru-RU" sz="2800" i="1" dirty="0"/>
              <a:t>OCE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ODE</a:t>
            </a:r>
            <a:r>
              <a:rPr lang="ru-RU" altLang="ru-RU" sz="2800" dirty="0">
                <a:cs typeface="Times New Roman" panose="02020603050405020304" pitchFamily="18" charset="0"/>
              </a:rPr>
              <a:t> равны по первому признаку равенства треугольников.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Следовательно, </a:t>
            </a:r>
            <a:r>
              <a:rPr lang="en-US" altLang="ru-RU" sz="2800" i="1" dirty="0"/>
              <a:t>CE = DE = </a:t>
            </a:r>
            <a:r>
              <a:rPr lang="ru-RU" altLang="ru-RU" sz="2800" dirty="0"/>
              <a:t>2 см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D4D583D9-3468-4104-A524-22B4A5E71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 сторонах  угла  </a:t>
            </a:r>
            <a:r>
              <a:rPr lang="ru-RU" altLang="ru-RU" sz="2800" i="1" dirty="0">
                <a:cs typeface="Times New Roman" panose="02020603050405020304" pitchFamily="18" charset="0"/>
              </a:rPr>
              <a:t>АОВ</a:t>
            </a:r>
            <a:r>
              <a:rPr lang="ru-RU" altLang="ru-RU" sz="2800" dirty="0">
                <a:cs typeface="Times New Roman" panose="02020603050405020304" pitchFamily="18" charset="0"/>
              </a:rPr>
              <a:t>  отложены равные отрезки </a:t>
            </a:r>
            <a:r>
              <a:rPr lang="ru-RU" altLang="ru-RU" sz="2800" i="1" dirty="0">
                <a:cs typeface="Times New Roman" panose="02020603050405020304" pitchFamily="18" charset="0"/>
              </a:rPr>
              <a:t>ОС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cs typeface="Times New Roman" panose="02020603050405020304" pitchFamily="18" charset="0"/>
              </a:rPr>
              <a:t>=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en-US" altLang="ru-RU" sz="2800" i="1" dirty="0">
                <a:cs typeface="Times New Roman" panose="02020603050405020304" pitchFamily="18" charset="0"/>
              </a:rPr>
              <a:t>D = </a:t>
            </a:r>
            <a:r>
              <a:rPr lang="ru-RU" altLang="ru-RU" sz="2800" dirty="0"/>
              <a:t>3 см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Т</a:t>
            </a:r>
            <a:r>
              <a:rPr lang="ru-RU" altLang="ru-RU" sz="2800" dirty="0">
                <a:cs typeface="Times New Roman" panose="02020603050405020304" pitchFamily="18" charset="0"/>
              </a:rPr>
              <a:t>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ru-RU" altLang="ru-RU" sz="2800" dirty="0">
                <a:cs typeface="Times New Roman" panose="02020603050405020304" pitchFamily="18" charset="0"/>
              </a:rPr>
              <a:t> биссектрисы этого угла соединена с точками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/>
              <a:t>,</a:t>
            </a:r>
            <a:r>
              <a:rPr lang="ru-RU" altLang="ru-RU" sz="2800" i="1" dirty="0"/>
              <a:t> </a:t>
            </a:r>
            <a:r>
              <a:rPr lang="en-US" altLang="ru-RU" sz="2800" i="1" dirty="0"/>
              <a:t>CE = </a:t>
            </a:r>
            <a:r>
              <a:rPr lang="ru-RU" altLang="ru-RU" sz="2800" dirty="0"/>
              <a:t>2 см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Найдите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i="1" dirty="0"/>
              <a:t>E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9C97F7E-9A3E-413E-BDC5-8C46B7665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787" y="2176287"/>
            <a:ext cx="3410426" cy="2505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EDD2B8A-784C-4E3F-8583-B279DA695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BC9D5B71-DB8D-473E-996A-CB0FFA4A5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8763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Т</a:t>
            </a:r>
            <a:r>
              <a:rPr lang="ru-RU" altLang="ru-RU" sz="2800" dirty="0">
                <a:cs typeface="Times New Roman" panose="02020603050405020304" pitchFamily="18" charset="0"/>
              </a:rPr>
              <a:t>реугольники </a:t>
            </a:r>
            <a:r>
              <a:rPr lang="en-US" altLang="ru-RU" sz="2800" i="1" dirty="0"/>
              <a:t>AOD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BOC</a:t>
            </a:r>
            <a:r>
              <a:rPr lang="ru-RU" altLang="ru-RU" sz="2800" dirty="0">
                <a:cs typeface="Times New Roman" panose="02020603050405020304" pitchFamily="18" charset="0"/>
              </a:rPr>
              <a:t> равны по первому признаку равенства треугольников (</a:t>
            </a:r>
            <a:r>
              <a:rPr lang="en-US" altLang="ru-RU" sz="2800" i="1" dirty="0">
                <a:cs typeface="Times New Roman" panose="02020603050405020304" pitchFamily="18" charset="0"/>
              </a:rPr>
              <a:t>AO = BO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DO = CO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  </a:t>
            </a:r>
            <a:r>
              <a:rPr lang="ru-RU" altLang="ru-RU" sz="2800" dirty="0">
                <a:cs typeface="Times New Roman" panose="02020603050405020304" pitchFamily="18" charset="0"/>
              </a:rPr>
              <a:t>угол </a:t>
            </a:r>
            <a:r>
              <a:rPr lang="en-US" altLang="ru-RU" sz="2800" i="1" dirty="0"/>
              <a:t>AOD</a:t>
            </a:r>
            <a:r>
              <a:rPr lang="ru-RU" altLang="ru-RU" sz="2800" dirty="0"/>
              <a:t> равен углу </a:t>
            </a:r>
            <a:r>
              <a:rPr lang="en-US" altLang="ru-RU" sz="2800" i="1" dirty="0"/>
              <a:t>BOC</a:t>
            </a:r>
            <a:r>
              <a:rPr lang="ru-RU" altLang="ru-RU" sz="2800" dirty="0">
                <a:cs typeface="Times New Roman" panose="02020603050405020304" pitchFamily="18" charset="0"/>
              </a:rPr>
              <a:t>).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Следовательно, </a:t>
            </a:r>
            <a:r>
              <a:rPr lang="en-US" altLang="ru-RU" sz="2800" i="1" dirty="0"/>
              <a:t>AD = BC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55C340A1-A4A6-4B83-81EA-202AB40B0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АО = ОВ </a:t>
            </a:r>
            <a:r>
              <a:rPr lang="ru-RU" altLang="ru-RU" sz="2800" dirty="0">
                <a:cs typeface="Times New Roman" panose="02020603050405020304" pitchFamily="18" charset="0"/>
              </a:rPr>
              <a:t>и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DO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OC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 равенство отрезков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ВС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171221-BCE0-4AE0-B3E0-6CE368ADE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760" y="1988840"/>
            <a:ext cx="3585425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34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CC7386D9-5463-4F1C-8CD8-8351CAD1B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926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 </a:t>
            </a:r>
            <a:r>
              <a:rPr lang="ru-RU" altLang="ru-RU" dirty="0">
                <a:cs typeface="Times New Roman" panose="02020603050405020304" pitchFamily="18" charset="0"/>
              </a:rPr>
              <a:t>Если две стороны и угол между ними одного треугольника соответственно равны двум сторонам и углу между ними другого треугольника, то такие треугольники равны.</a:t>
            </a:r>
            <a:r>
              <a:rPr lang="ru-RU" altLang="ru-RU" dirty="0"/>
              <a:t> </a:t>
            </a:r>
          </a:p>
        </p:txBody>
      </p:sp>
      <p:pic>
        <p:nvPicPr>
          <p:cNvPr id="3076" name="Picture 8">
            <a:extLst>
              <a:ext uri="{FF2B5EF4-FFF2-40B4-BE49-F238E27FC236}">
                <a16:creationId xmlns:a16="http://schemas.microsoft.com/office/drawing/2014/main" id="{8E771EDC-094D-42E4-B850-9BD6342FA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143" y="1354345"/>
            <a:ext cx="6081713" cy="18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BAD813F0-C15C-4834-BD4D-C64A28500C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289557"/>
                <a:ext cx="9144000" cy="35394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Доказательство.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Пусть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два треугольника, у которых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 = 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AC = 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Отложим треугольник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от луча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 полуплос­кости, определяемой вершиной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При этом вершина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совместится с вер­шиной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В силу равенства сторон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вершина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совместится с вершиной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В силу равенства углов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сторона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пойдет по сто­роне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и в силу равенства этих сторон, вершина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совместится с вершиной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Таким образом, треугольник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АВС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совместится с треугольни­ком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Следовательно, эти треугольники равны.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BAD813F0-C15C-4834-BD4D-C64A28500C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289557"/>
                <a:ext cx="9144000" cy="3539430"/>
              </a:xfrm>
              <a:prstGeom prst="rect">
                <a:avLst/>
              </a:prstGeom>
              <a:blipFill>
                <a:blip r:embed="rId4"/>
                <a:stretch>
                  <a:fillRect l="-1000" r="-1000" b="-31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701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B1D167B-5D28-4C03-AC0E-8F06D18DC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91D6A280-44B2-4466-BF21-DB001CE6A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Т</a:t>
            </a:r>
            <a:r>
              <a:rPr lang="ru-RU" altLang="ru-RU" sz="2800" dirty="0">
                <a:cs typeface="Times New Roman" panose="02020603050405020304" pitchFamily="18" charset="0"/>
              </a:rPr>
              <a:t>реугольники </a:t>
            </a:r>
            <a:r>
              <a:rPr lang="en-US" altLang="ru-RU" sz="2800" i="1" dirty="0"/>
              <a:t>AOD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BOC</a:t>
            </a:r>
            <a:r>
              <a:rPr lang="ru-RU" altLang="ru-RU" sz="2800" dirty="0">
                <a:cs typeface="Times New Roman" panose="02020603050405020304" pitchFamily="18" charset="0"/>
              </a:rPr>
              <a:t> равны по первому признаку равенства треугольников.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Следовательно, </a:t>
            </a:r>
            <a:r>
              <a:rPr lang="en-US" altLang="ru-RU" sz="2800" i="1" dirty="0"/>
              <a:t>BC = AD = </a:t>
            </a:r>
            <a:r>
              <a:rPr lang="en-US" altLang="ru-RU" sz="2800" dirty="0"/>
              <a:t>6</a:t>
            </a:r>
            <a:r>
              <a:rPr lang="ru-RU" altLang="ru-RU" sz="2800" dirty="0"/>
              <a:t> см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0CCD7D90-8275-45D0-9F38-F753642F2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АО = ОВ</a:t>
            </a:r>
            <a:r>
              <a:rPr lang="en-US" altLang="ru-RU" sz="2800" i="1" dirty="0">
                <a:cs typeface="Times New Roman" panose="02020603050405020304" pitchFamily="18" charset="0"/>
              </a:rPr>
              <a:t> =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5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см,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DO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OC</a:t>
            </a:r>
            <a:r>
              <a:rPr lang="ru-RU" altLang="ru-RU" sz="2800" i="1" dirty="0"/>
              <a:t> = </a:t>
            </a:r>
            <a:r>
              <a:rPr lang="ru-RU" altLang="ru-RU" sz="2800" dirty="0"/>
              <a:t>3 см, </a:t>
            </a:r>
            <a:r>
              <a:rPr lang="en-US" altLang="ru-RU" sz="2800" i="1" dirty="0"/>
              <a:t>AD = </a:t>
            </a:r>
            <a:r>
              <a:rPr lang="en-US" altLang="ru-RU" sz="2800" dirty="0"/>
              <a:t>6</a:t>
            </a:r>
            <a:r>
              <a:rPr lang="ru-RU" altLang="ru-RU" sz="2800" dirty="0"/>
              <a:t> см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Найдите </a:t>
            </a:r>
            <a:r>
              <a:rPr lang="en-US" altLang="ru-RU" sz="2800" i="1" dirty="0"/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84966A9-4C76-4516-A243-0621F4306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760" y="1988840"/>
            <a:ext cx="3585425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3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C219EB11-0999-4E96-AB7F-3B3A3A7E4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На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рисунке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угол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равен углу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en-US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AD = BC</a:t>
            </a:r>
            <a:r>
              <a:rPr lang="en-US" altLang="ru-RU">
                <a:cs typeface="Times New Roman" panose="02020603050405020304" pitchFamily="18" charset="0"/>
              </a:rPr>
              <a:t>.  </a:t>
            </a:r>
            <a:r>
              <a:rPr lang="ru-RU" altLang="ru-RU">
                <a:cs typeface="Times New Roman" panose="02020603050405020304" pitchFamily="18" charset="0"/>
              </a:rPr>
              <a:t>Докажите, что </a:t>
            </a:r>
            <a:r>
              <a:rPr lang="en-US" altLang="ru-RU" i="1">
                <a:cs typeface="Times New Roman" panose="02020603050405020304" pitchFamily="18" charset="0"/>
              </a:rPr>
              <a:t>AC</a:t>
            </a:r>
            <a:r>
              <a:rPr lang="ru-RU" altLang="ru-RU" i="1">
                <a:cs typeface="Times New Roman" panose="02020603050405020304" pitchFamily="18" charset="0"/>
              </a:rPr>
              <a:t> = </a:t>
            </a:r>
            <a:r>
              <a:rPr lang="en-US" altLang="ru-RU" i="1">
                <a:cs typeface="Times New Roman" panose="02020603050405020304" pitchFamily="18" charset="0"/>
              </a:rPr>
              <a:t>BD</a:t>
            </a:r>
            <a:r>
              <a:rPr lang="ru-RU" altLang="ru-RU"/>
              <a:t>.</a:t>
            </a: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AF10AB0D-5293-4265-8E33-468FF4E56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BAD </a:t>
            </a:r>
            <a:r>
              <a:rPr lang="ru-RU" altLang="ru-RU" dirty="0">
                <a:cs typeface="Times New Roman" panose="02020603050405020304" pitchFamily="18" charset="0"/>
              </a:rPr>
              <a:t>равны по первому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– общая сторона,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BAD</a:t>
            </a:r>
            <a:r>
              <a:rPr lang="ru-RU" altLang="ru-RU" dirty="0">
                <a:cs typeface="Times New Roman" panose="02020603050405020304" pitchFamily="18" charset="0"/>
              </a:rPr>
              <a:t>). Следовательно, равны соответствующие стороны 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dirty="0">
                <a:cs typeface="Times New Roman" panose="02020603050405020304" pitchFamily="18" charset="0"/>
              </a:rPr>
              <a:t> этих треугольников. </a:t>
            </a:r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134DC56F-57BF-4836-A3F5-DA702912F5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 anchor="ctr"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44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564E131-E28E-47E3-888E-98836532B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760" y="1628800"/>
            <a:ext cx="4334480" cy="21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07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CCDED662-F7CD-4BA4-9298-424B3B177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534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 сторонах  угла  </a:t>
            </a:r>
            <a:r>
              <a:rPr lang="ru-RU" altLang="ru-RU" i="1" dirty="0">
                <a:cs typeface="Times New Roman" panose="02020603050405020304" pitchFamily="18" charset="0"/>
              </a:rPr>
              <a:t>CAD</a:t>
            </a:r>
            <a:r>
              <a:rPr lang="ru-RU" altLang="ru-RU" dirty="0">
                <a:cs typeface="Times New Roman" panose="02020603050405020304" pitchFamily="18" charset="0"/>
              </a:rPr>
              <a:t> отмечены точки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E </a:t>
            </a:r>
            <a:r>
              <a:rPr lang="ru-RU" altLang="ru-RU" dirty="0">
                <a:cs typeface="Times New Roman" panose="02020603050405020304" pitchFamily="18" charset="0"/>
              </a:rPr>
              <a:t>так, что точка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лежит на стороне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, а точка </a:t>
            </a:r>
            <a:r>
              <a:rPr lang="en-US" altLang="ru-RU" i="1" dirty="0">
                <a:cs typeface="Times New Roman" panose="02020603050405020304" pitchFamily="18" charset="0"/>
              </a:rPr>
              <a:t>E </a:t>
            </a:r>
            <a:r>
              <a:rPr lang="ru-RU" altLang="ru-RU" dirty="0">
                <a:cs typeface="Times New Roman" panose="02020603050405020304" pitchFamily="18" charset="0"/>
              </a:rPr>
              <a:t>– на стороне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, причем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AD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AE</a:t>
            </a:r>
            <a:r>
              <a:rPr lang="ru-RU" altLang="ru-RU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CBD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углу </a:t>
            </a:r>
            <a:r>
              <a:rPr lang="en-US" altLang="ru-RU" i="1" dirty="0">
                <a:cs typeface="Times New Roman" panose="02020603050405020304" pitchFamily="18" charset="0"/>
              </a:rPr>
              <a:t>DEC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1376AF04-4E59-4C68-9263-323216462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610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ABD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ACE </a:t>
            </a:r>
            <a:r>
              <a:rPr lang="ru-RU" altLang="ru-RU" dirty="0">
                <a:cs typeface="Times New Roman" panose="02020603050405020304" pitchFamily="18" charset="0"/>
              </a:rPr>
              <a:t>равны по первому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АВ=АС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общий). Следовательно, равны соответствующие углы </a:t>
            </a:r>
            <a:r>
              <a:rPr lang="en-US" altLang="ru-RU" i="1" dirty="0">
                <a:cs typeface="Times New Roman" panose="02020603050405020304" pitchFamily="18" charset="0"/>
              </a:rPr>
              <a:t>ABD 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AEC</a:t>
            </a:r>
            <a:r>
              <a:rPr lang="ru-RU" altLang="ru-RU" dirty="0">
                <a:cs typeface="Times New Roman" panose="02020603050405020304" pitchFamily="18" charset="0"/>
              </a:rPr>
              <a:t>. Из равенства этих углов следует равенство смежных углов </a:t>
            </a:r>
            <a:r>
              <a:rPr lang="en-US" altLang="ru-RU" i="1" dirty="0">
                <a:cs typeface="Times New Roman" panose="02020603050405020304" pitchFamily="18" charset="0"/>
              </a:rPr>
              <a:t>CBD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DEC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ED17EF70-2B94-4A05-8A6C-E501E9BED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33600"/>
            <a:ext cx="2895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Rectangle 5">
            <a:extLst>
              <a:ext uri="{FF2B5EF4-FFF2-40B4-BE49-F238E27FC236}">
                <a16:creationId xmlns:a16="http://schemas.microsoft.com/office/drawing/2014/main" id="{85BB360C-75AA-41D5-8921-E24854219D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76200"/>
            <a:ext cx="7772400" cy="533400"/>
          </a:xfrm>
        </p:spPr>
        <p:txBody>
          <a:bodyPr anchor="ctr"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B27AD074-4530-4E10-A65B-18E0F1462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четырехугольнике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ABCD AB </a:t>
            </a:r>
            <a:r>
              <a:rPr lang="ru-RU" altLang="ru-RU" dirty="0">
                <a:cs typeface="Times New Roman" panose="02020603050405020304" pitchFamily="18" charset="0"/>
              </a:rPr>
              <a:t>= </a:t>
            </a:r>
            <a:r>
              <a:rPr lang="en-US" altLang="ru-RU" i="1" dirty="0">
                <a:cs typeface="Times New Roman" panose="02020603050405020304" pitchFamily="18" charset="0"/>
              </a:rPr>
              <a:t>DC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ACD</a:t>
            </a:r>
            <a:r>
              <a:rPr lang="ru-RU" altLang="ru-RU" dirty="0">
                <a:cs typeface="Times New Roman" panose="02020603050405020304" pitchFamily="18" charset="0"/>
              </a:rPr>
              <a:t>. Докажите, что угол 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равен углу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F36CC603-9E60-4F5F-9541-4D5F7ECBA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CDA </a:t>
            </a:r>
            <a:r>
              <a:rPr lang="ru-RU" altLang="ru-RU" dirty="0">
                <a:cs typeface="Times New Roman" panose="02020603050405020304" pitchFamily="18" charset="0"/>
              </a:rPr>
              <a:t>равны по первому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– общая сторона,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ACD</a:t>
            </a:r>
            <a:r>
              <a:rPr lang="ru-RU" altLang="ru-RU" dirty="0">
                <a:cs typeface="Times New Roman" panose="02020603050405020304" pitchFamily="18" charset="0"/>
              </a:rPr>
              <a:t>). Следовательно, равны соответствующие углы 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этих треугольников. </a:t>
            </a:r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3E720FB6-4FC5-40C1-BD43-974D29E45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4038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5">
            <a:extLst>
              <a:ext uri="{FF2B5EF4-FFF2-40B4-BE49-F238E27FC236}">
                <a16:creationId xmlns:a16="http://schemas.microsoft.com/office/drawing/2014/main" id="{07933599-A4A1-4313-84D7-81596242FB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533400"/>
          </a:xfrm>
        </p:spPr>
        <p:txBody>
          <a:bodyPr anchor="ctr"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688EC39F-3E24-4A75-A2F3-08506E00C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четырехугольнике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ABCD AB </a:t>
            </a:r>
            <a:r>
              <a:rPr lang="ru-RU" altLang="ru-RU" dirty="0">
                <a:cs typeface="Times New Roman" panose="02020603050405020304" pitchFamily="18" charset="0"/>
              </a:rPr>
              <a:t>= </a:t>
            </a:r>
            <a:r>
              <a:rPr lang="en-US" altLang="ru-RU" i="1" dirty="0">
                <a:cs typeface="Times New Roman" panose="02020603050405020304" pitchFamily="18" charset="0"/>
              </a:rPr>
              <a:t>DC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ACD</a:t>
            </a:r>
            <a:r>
              <a:rPr lang="ru-RU" altLang="ru-RU" dirty="0">
                <a:cs typeface="Times New Roman" panose="02020603050405020304" pitchFamily="18" charset="0"/>
              </a:rPr>
              <a:t>. Докажите, что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D8112CAA-43BD-46A2-B9E7-4A1CE5EC8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CDA </a:t>
            </a:r>
            <a:r>
              <a:rPr lang="ru-RU" altLang="ru-RU" dirty="0">
                <a:cs typeface="Times New Roman" panose="02020603050405020304" pitchFamily="18" charset="0"/>
              </a:rPr>
              <a:t>равны по первому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– общая сторона,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BAC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 </a:t>
            </a:r>
            <a:r>
              <a:rPr lang="en-US" altLang="ru-RU" i="1" dirty="0">
                <a:cs typeface="Times New Roman" panose="02020603050405020304" pitchFamily="18" charset="0"/>
              </a:rPr>
              <a:t>ACD</a:t>
            </a:r>
            <a:r>
              <a:rPr lang="ru-RU" altLang="ru-RU" dirty="0">
                <a:cs typeface="Times New Roman" panose="02020603050405020304" pitchFamily="18" charset="0"/>
              </a:rPr>
              <a:t>). Следовательно, равны соответствующие стороны </a:t>
            </a:r>
            <a:r>
              <a:rPr lang="en-US" altLang="ru-RU" i="1" dirty="0">
                <a:cs typeface="Times New Roman" panose="02020603050405020304" pitchFamily="18" charset="0"/>
              </a:rPr>
              <a:t>AD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 этих треугольников. </a:t>
            </a:r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8EA1D512-88FC-4197-9B33-61461878A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8138"/>
            <a:ext cx="42497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5">
            <a:extLst>
              <a:ext uri="{FF2B5EF4-FFF2-40B4-BE49-F238E27FC236}">
                <a16:creationId xmlns:a16="http://schemas.microsoft.com/office/drawing/2014/main" id="{B3671D7B-7449-4C0C-94FB-8902C6C148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457200"/>
          </a:xfrm>
        </p:spPr>
        <p:txBody>
          <a:bodyPr anchor="ctr"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22</a:t>
            </a:r>
            <a:endParaRPr lang="ru-RU" alt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92F054F-F64A-417C-B222-09D212CD8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534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принадлежат одной прямой. Точки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лежат по разные стороны от этой прямой.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если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равны, то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BCD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тоже равны. 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A4BB8B52-F461-4128-9946-EBBF9C86C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1005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Из равенства треугольников 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следует равенство соответствующих сторон 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а также равенство соответствующих углов 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Из равенства указанных углов следует равенство смежных с ними углов </a:t>
            </a:r>
            <a:r>
              <a:rPr lang="en-US" altLang="ru-RU" i="1" dirty="0">
                <a:cs typeface="Times New Roman" panose="02020603050405020304" pitchFamily="18" charset="0"/>
              </a:rPr>
              <a:t>CBD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CBD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BCD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равны по первому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BC </a:t>
            </a:r>
            <a:r>
              <a:rPr lang="ru-RU" altLang="ru-RU" dirty="0">
                <a:cs typeface="Times New Roman" panose="02020603050405020304" pitchFamily="18" charset="0"/>
              </a:rPr>
              <a:t>– общая сторона, </a:t>
            </a:r>
            <a:r>
              <a:rPr lang="ru-RU" altLang="ru-RU" dirty="0"/>
              <a:t>угол </a:t>
            </a:r>
            <a:r>
              <a:rPr lang="ru-RU" altLang="ru-RU" i="1" dirty="0">
                <a:cs typeface="Times New Roman" panose="02020603050405020304" pitchFamily="18" charset="0"/>
              </a:rPr>
              <a:t>CBD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CBD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037551D8-BC6A-4D70-BBD7-61F2E3E98F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457200"/>
          </a:xfrm>
        </p:spPr>
        <p:txBody>
          <a:bodyPr anchor="ctr"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23</a:t>
            </a:r>
            <a:endParaRPr lang="ru-RU" altLang="ru-RU" sz="44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D786A19-1440-4E60-8EDF-9595179D4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0574" y="1895626"/>
            <a:ext cx="2722852" cy="2314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974427A4-9B76-4678-AB94-B5BA45316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принадлежат одной прямой. Точки 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лежат по разные стороны от этой прямой. Докажите, что если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ABE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ABE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равны, то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CDE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CDE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тоже равны. 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297D8B82-BBA1-4305-B211-E8200BEB1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768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Из предыдущей задачи следует, что из равенства треугольников </a:t>
            </a:r>
            <a:r>
              <a:rPr lang="en-US" altLang="ru-RU" i="1" dirty="0">
                <a:cs typeface="Times New Roman" panose="02020603050405020304" pitchFamily="18" charset="0"/>
              </a:rPr>
              <a:t>ABE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ABE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вытекает равенство треугольников </a:t>
            </a:r>
            <a:r>
              <a:rPr lang="en-US" altLang="ru-RU" i="1" dirty="0">
                <a:cs typeface="Times New Roman" panose="02020603050405020304" pitchFamily="18" charset="0"/>
              </a:rPr>
              <a:t>BCE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BCE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которое, в свою очередь, влечет равенство треугольников </a:t>
            </a:r>
            <a:r>
              <a:rPr lang="en-US" altLang="ru-RU" i="1" dirty="0">
                <a:cs typeface="Times New Roman" panose="02020603050405020304" pitchFamily="18" charset="0"/>
              </a:rPr>
              <a:t>CDE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CDE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8916" name="Picture 4">
            <a:extLst>
              <a:ext uri="{FF2B5EF4-FFF2-40B4-BE49-F238E27FC236}">
                <a16:creationId xmlns:a16="http://schemas.microsoft.com/office/drawing/2014/main" id="{8F7EB51E-7E41-4158-B818-9C3D3B7FC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057400"/>
            <a:ext cx="29718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Rectangle 5">
            <a:extLst>
              <a:ext uri="{FF2B5EF4-FFF2-40B4-BE49-F238E27FC236}">
                <a16:creationId xmlns:a16="http://schemas.microsoft.com/office/drawing/2014/main" id="{D3E0A12E-501E-4F14-A84C-D4A20C8245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457200"/>
          </a:xfrm>
        </p:spPr>
        <p:txBody>
          <a:bodyPr anchor="ctr"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24</a:t>
            </a:r>
            <a:endParaRPr lang="ru-RU" alt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493D812-5FB7-4D61-A91C-39E748DF8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8E584631-A7F0-47B4-A41D-34FF81EC6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02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Ответ. </a:t>
            </a:r>
            <a:r>
              <a:rPr lang="ru-RU" altLang="ru-RU" sz="2800"/>
              <a:t>96</a:t>
            </a:r>
            <a:r>
              <a:rPr lang="ru-RU" altLang="ru-RU" sz="2800" baseline="30000"/>
              <a:t>о</a:t>
            </a:r>
            <a:r>
              <a:rPr lang="ru-RU" altLang="ru-RU" sz="2800"/>
              <a:t>.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662F1C19-D197-461C-8CB8-6F592D7F3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763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Медиана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 треугольника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АВС</a:t>
            </a:r>
            <a:r>
              <a:rPr lang="ru-RU" altLang="ru-RU" sz="2800" dirty="0">
                <a:cs typeface="Times New Roman" panose="02020603050405020304" pitchFamily="18" charset="0"/>
              </a:rPr>
              <a:t> продолжена за сторону </a:t>
            </a:r>
            <a:r>
              <a:rPr lang="ru-RU" altLang="ru-RU" sz="2800" i="1" dirty="0">
                <a:cs typeface="Times New Roman" panose="02020603050405020304" pitchFamily="18" charset="0"/>
              </a:rPr>
              <a:t>ВС</a:t>
            </a:r>
            <a:r>
              <a:rPr lang="ru-RU" altLang="ru-RU" sz="2800" dirty="0">
                <a:cs typeface="Times New Roman" panose="02020603050405020304" pitchFamily="18" charset="0"/>
              </a:rPr>
              <a:t> на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ru-RU" altLang="ru-RU" sz="2800" dirty="0">
                <a:cs typeface="Times New Roman" panose="02020603050405020304" pitchFamily="18" charset="0"/>
              </a:rPr>
              <a:t>, равный отрезку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, и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Е</a:t>
            </a:r>
            <a:r>
              <a:rPr lang="ru-RU" altLang="ru-RU" sz="2800" dirty="0">
                <a:cs typeface="Times New Roman" panose="02020603050405020304" pitchFamily="18" charset="0"/>
              </a:rPr>
              <a:t> соединена с точкой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величину угла </a:t>
            </a:r>
            <a:r>
              <a:rPr lang="ru-RU" altLang="ru-RU" sz="2800" i="1" dirty="0">
                <a:cs typeface="Times New Roman" panose="02020603050405020304" pitchFamily="18" charset="0"/>
              </a:rPr>
              <a:t>АСЕ</a:t>
            </a:r>
            <a:r>
              <a:rPr lang="ru-RU" altLang="ru-RU" sz="2800" dirty="0">
                <a:cs typeface="Times New Roman" panose="02020603050405020304" pitchFamily="18" charset="0"/>
              </a:rPr>
              <a:t>, если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ABD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</a:t>
            </a:r>
            <a:r>
              <a:rPr lang="ru-RU" altLang="ru-RU" sz="2800" dirty="0">
                <a:cs typeface="Times New Roman" panose="02020603050405020304" pitchFamily="18" charset="0"/>
              </a:rPr>
              <a:t> 56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</a:t>
            </a:r>
            <a:r>
              <a:rPr lang="ru-RU" altLang="ru-RU" sz="2800" dirty="0">
                <a:cs typeface="Times New Roman" panose="02020603050405020304" pitchFamily="18" charset="0"/>
              </a:rPr>
              <a:t> 40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9941" name="Picture 6">
            <a:extLst>
              <a:ext uri="{FF2B5EF4-FFF2-40B4-BE49-F238E27FC236}">
                <a16:creationId xmlns:a16="http://schemas.microsoft.com/office/drawing/2014/main" id="{3AE37D6F-8DBA-4B99-AE6A-67B523B95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200400"/>
            <a:ext cx="3302000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493D812-5FB7-4D61-A91C-39E748DF8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03" name="Text Box 3">
                <a:extLst>
                  <a:ext uri="{FF2B5EF4-FFF2-40B4-BE49-F238E27FC236}">
                    <a16:creationId xmlns:a16="http://schemas.microsoft.com/office/drawing/2014/main" id="{8E584631-A7F0-47B4-A41D-34FF81EC6F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410200"/>
                <a:ext cx="91440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Ответ. </a:t>
                </a:r>
                <a:r>
                  <a:rPr lang="ru-RU" altLang="ru-RU" sz="2800" dirty="0"/>
                  <a:t>Треугольники </a:t>
                </a:r>
                <a:r>
                  <a:rPr lang="en-US" altLang="ru-RU" sz="2800" i="1" dirty="0"/>
                  <a:t>ADC </a:t>
                </a:r>
                <a:r>
                  <a:rPr lang="ru-RU" altLang="ru-RU" sz="2800" dirty="0"/>
                  <a:t>и </a:t>
                </a:r>
                <a:r>
                  <a:rPr lang="en-US" altLang="ru-RU" sz="2800" i="1" dirty="0"/>
                  <a:t>BEC </a:t>
                </a:r>
                <a:r>
                  <a:rPr lang="ru-RU" altLang="ru-RU" sz="2800" dirty="0"/>
                  <a:t>равны </a:t>
                </a:r>
                <a:r>
                  <a:rPr lang="ru-RU" altLang="ru-RU" sz="2800" i="1" dirty="0"/>
                  <a:t>(</a:t>
                </a:r>
                <a:r>
                  <a:rPr lang="en-US" altLang="ru-RU" sz="2800" i="1" dirty="0"/>
                  <a:t>AC = BC</a:t>
                </a:r>
                <a:r>
                  <a:rPr lang="en-US" altLang="ru-RU" sz="2800" dirty="0"/>
                  <a:t>, </a:t>
                </a:r>
                <a:r>
                  <a:rPr lang="en-US" altLang="ru-RU" sz="2800" i="1" dirty="0"/>
                  <a:t>DC = EC</a:t>
                </a:r>
                <a:r>
                  <a:rPr lang="en-US" altLang="ru-RU" sz="2800" dirty="0"/>
                  <a:t>, </a:t>
                </a:r>
                <a14:m>
                  <m:oMath xmlns:m="http://schemas.openxmlformats.org/officeDocument/2006/math">
                    <m:r>
                      <a:rPr lang="en-US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𝐴𝐶𝐷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𝐵𝐶𝐸</m:t>
                    </m:r>
                  </m:oMath>
                </a14:m>
                <a:r>
                  <a:rPr lang="ru-RU" altLang="ru-RU" sz="2800" i="1" dirty="0"/>
                  <a:t>.</a:t>
                </a:r>
                <a:r>
                  <a:rPr lang="en-US" altLang="ru-RU" sz="2800" dirty="0"/>
                  <a:t> </a:t>
                </a:r>
                <a:r>
                  <a:rPr lang="ru-RU" altLang="ru-RU" sz="2800" dirty="0"/>
                  <a:t>Следовательно, </a:t>
                </a:r>
                <a:r>
                  <a:rPr lang="en-US" altLang="ru-RU" sz="2800" i="1" dirty="0"/>
                  <a:t>AD = BE</a:t>
                </a:r>
                <a:r>
                  <a:rPr lang="en-US" altLang="ru-RU" sz="2800" dirty="0"/>
                  <a:t>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51203" name="Text Box 3">
                <a:extLst>
                  <a:ext uri="{FF2B5EF4-FFF2-40B4-BE49-F238E27FC236}">
                    <a16:creationId xmlns:a16="http://schemas.microsoft.com/office/drawing/2014/main" id="{8E584631-A7F0-47B4-A41D-34FF81EC6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410200"/>
                <a:ext cx="9144000" cy="954107"/>
              </a:xfrm>
              <a:prstGeom prst="rect">
                <a:avLst/>
              </a:prstGeom>
              <a:blipFill>
                <a:blip r:embed="rId3"/>
                <a:stretch>
                  <a:fillRect l="-1333" t="-7051" b="-1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940" name="Text Box 4">
            <a:extLst>
              <a:ext uri="{FF2B5EF4-FFF2-40B4-BE49-F238E27FC236}">
                <a16:creationId xmlns:a16="http://schemas.microsoft.com/office/drawing/2014/main" id="{662F1C19-D197-461C-8CB8-6F592D7F3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CDE </a:t>
            </a:r>
            <a:r>
              <a:rPr lang="ru-RU" altLang="ru-RU" sz="2800" dirty="0">
                <a:cs typeface="Times New Roman" panose="02020603050405020304" pitchFamily="18" charset="0"/>
              </a:rPr>
              <a:t>правильные. Докажите, что </a:t>
            </a:r>
            <a:r>
              <a:rPr lang="en-US" altLang="ru-RU" sz="2800" i="1" dirty="0">
                <a:cs typeface="Times New Roman" panose="02020603050405020304" pitchFamily="18" charset="0"/>
              </a:rPr>
              <a:t>AD = BE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0BA9D2E-C9ED-AB79-22AE-F1E05F0A39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2314" y="1594177"/>
            <a:ext cx="3619371" cy="327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89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D877F63B-B700-45A0-926B-485517EA9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F79BEC57-9503-4FEE-982D-C087410A6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/>
              <a:t>Треугольники </a:t>
            </a:r>
            <a:r>
              <a:rPr lang="en-US" altLang="ru-RU" i="1" dirty="0"/>
              <a:t>ABC </a:t>
            </a:r>
            <a:r>
              <a:rPr lang="ru-RU" altLang="ru-RU" dirty="0"/>
              <a:t>и </a:t>
            </a:r>
            <a:r>
              <a:rPr lang="en-US" altLang="ru-RU" i="1" dirty="0"/>
              <a:t>DCE </a:t>
            </a:r>
            <a:r>
              <a:rPr lang="ru-RU" altLang="ru-RU" dirty="0"/>
              <a:t>равны по первому признаку равенства треугольников 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dirty="0"/>
              <a:t>C</a:t>
            </a:r>
            <a:r>
              <a:rPr lang="en-US" altLang="ru-RU" i="1" dirty="0">
                <a:cs typeface="Times New Roman" panose="02020603050405020304" pitchFamily="18" charset="0"/>
              </a:rPr>
              <a:t> = DC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BC = EC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  </a:t>
            </a:r>
            <a:r>
              <a:rPr lang="ru-RU" altLang="ru-RU" dirty="0">
                <a:cs typeface="Times New Roman" panose="02020603050405020304" pitchFamily="18" charset="0"/>
              </a:rPr>
              <a:t>угол </a:t>
            </a:r>
            <a:r>
              <a:rPr lang="en-US" altLang="ru-RU" i="1" dirty="0"/>
              <a:t>ACB</a:t>
            </a:r>
            <a:r>
              <a:rPr lang="ru-RU" altLang="ru-RU" dirty="0"/>
              <a:t> равен углу </a:t>
            </a:r>
            <a:r>
              <a:rPr lang="en-US" altLang="ru-RU" i="1" dirty="0"/>
              <a:t>DCE</a:t>
            </a:r>
            <a:r>
              <a:rPr lang="ru-RU" altLang="ru-RU" dirty="0">
                <a:cs typeface="Times New Roman" panose="02020603050405020304" pitchFamily="18" charset="0"/>
              </a:rPr>
              <a:t>).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Следовательно, </a:t>
            </a:r>
            <a:r>
              <a:rPr lang="en-US" altLang="ru-RU" i="1" dirty="0"/>
              <a:t>AB = DE</a:t>
            </a:r>
            <a:r>
              <a:rPr lang="ru-RU" altLang="ru-RU" dirty="0"/>
              <a:t>. </a:t>
            </a: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03D0A4AB-C55E-4CC3-9CC3-14ED13581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Чтобы измерить на местности расстояние между двумя точками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, между которыми нельзя пройти по прямой, выбирают какую-нибудь точку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, для которой можно измерить расстояния </a:t>
            </a:r>
            <a:r>
              <a:rPr lang="ru-RU" altLang="ru-RU" i="1" dirty="0">
                <a:cs typeface="Times New Roman" panose="02020603050405020304" pitchFamily="18" charset="0"/>
              </a:rPr>
              <a:t>АС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ВС</a:t>
            </a:r>
            <a:r>
              <a:rPr lang="ru-RU" altLang="ru-RU" dirty="0">
                <a:cs typeface="Times New Roman" panose="02020603050405020304" pitchFamily="18" charset="0"/>
              </a:rPr>
              <a:t>, и откладывают отрезки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СЕ = ВС</a:t>
            </a:r>
            <a:r>
              <a:rPr lang="ru-RU" altLang="ru-RU" dirty="0">
                <a:cs typeface="Times New Roman" panose="02020603050405020304" pitchFamily="18" charset="0"/>
              </a:rPr>
              <a:t>. Тогда расстояние между точками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dirty="0">
                <a:cs typeface="Times New Roman" panose="02020603050405020304" pitchFamily="18" charset="0"/>
              </a:rPr>
              <a:t> будет равно искомому расстоянию. Объясните почему.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74D6EEE-D866-4D45-93A6-194B48A5E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176" y="2917924"/>
            <a:ext cx="3381847" cy="234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3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id="{8035707A-8A0A-4D9C-BF3F-BB295C957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5123" name="Text Box 1027">
            <a:extLst>
              <a:ext uri="{FF2B5EF4-FFF2-40B4-BE49-F238E27FC236}">
                <a16:creationId xmlns:a16="http://schemas.microsoft.com/office/drawing/2014/main" id="{9F1BC73D-51E6-440A-B409-D862D7277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Равны ли треугольники, изображенные на рисунке, если </a:t>
            </a:r>
            <a:r>
              <a:rPr lang="en-US" altLang="ru-RU" sz="3200" dirty="0"/>
              <a:t> </a:t>
            </a:r>
            <a:r>
              <a:rPr lang="en-US" altLang="ru-RU" sz="3200" i="1" dirty="0"/>
              <a:t>AB = DE</a:t>
            </a:r>
            <a:r>
              <a:rPr lang="en-US" altLang="ru-RU" sz="3200" dirty="0"/>
              <a:t>,</a:t>
            </a:r>
            <a:r>
              <a:rPr lang="en-US" altLang="ru-RU" sz="3200" i="1" dirty="0"/>
              <a:t> AC = EF</a:t>
            </a:r>
            <a:r>
              <a:rPr lang="en-US" altLang="ru-RU" sz="3200" dirty="0"/>
              <a:t> </a:t>
            </a:r>
            <a:r>
              <a:rPr lang="ru-RU" altLang="ru-RU" sz="3200" dirty="0"/>
              <a:t>и</a:t>
            </a:r>
            <a:r>
              <a:rPr lang="en-US" altLang="ru-RU" sz="3200" i="1" dirty="0"/>
              <a:t> </a:t>
            </a:r>
            <a:r>
              <a:rPr lang="ru-RU" altLang="ru-RU" sz="3200" dirty="0"/>
              <a:t>угол </a:t>
            </a:r>
            <a:r>
              <a:rPr lang="en-US" altLang="ru-RU" sz="3200" i="1" dirty="0"/>
              <a:t>A </a:t>
            </a:r>
            <a:r>
              <a:rPr lang="ru-RU" altLang="ru-RU" sz="3200" dirty="0"/>
              <a:t>равен углу </a:t>
            </a:r>
            <a:r>
              <a:rPr lang="en-US" altLang="ru-RU" sz="3200" i="1" dirty="0"/>
              <a:t>E</a:t>
            </a:r>
            <a:r>
              <a:rPr lang="ru-RU" altLang="ru-RU" sz="3200" dirty="0"/>
              <a:t>?</a:t>
            </a:r>
            <a:r>
              <a:rPr lang="ru-RU" altLang="ru-RU" dirty="0"/>
              <a:t> </a:t>
            </a:r>
          </a:p>
        </p:txBody>
      </p:sp>
      <p:sp>
        <p:nvSpPr>
          <p:cNvPr id="75781" name="Text Box 1029">
            <a:extLst>
              <a:ext uri="{FF2B5EF4-FFF2-40B4-BE49-F238E27FC236}">
                <a16:creationId xmlns:a16="http://schemas.microsoft.com/office/drawing/2014/main" id="{4A65307D-49E2-4186-B00A-1CDE84E3B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Ответ. </a:t>
            </a:r>
            <a:r>
              <a:rPr lang="ru-RU" altLang="ru-RU" sz="3200"/>
              <a:t>Да.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E58A64-DE83-4FB1-B6BC-5A2169EBD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153" y="2636460"/>
            <a:ext cx="6763694" cy="221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8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27709" y="555"/>
            <a:ext cx="9144000" cy="548125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Упражнение 2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794366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две стороны и угол, лежащий против одной из них, одного треугольника соответственно равны двум сторонам и углу, лежащему против одной из них, другого треугольника, то такие треугольники равны.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709" y="3946222"/>
                <a:ext cx="6560515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Из равенства сторон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следует, что треугольник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равнобедренный, значит,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. Из этого и равенства углов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следует равенство углов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. Значит, треугольник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равнобедренный. Следовательно, его стороны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равны. Треугольники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равны по двум сторонам и углу между ними 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∠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sz="2000" i="1">
                        <a:latin typeface="Cambria Math"/>
                      </a:rPr>
                      <m:t>=∠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ru-RU" sz="20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).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Следовательно, равны и треугольники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АВС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В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" y="3946222"/>
                <a:ext cx="6560515" cy="2893100"/>
              </a:xfrm>
              <a:prstGeom prst="rect">
                <a:avLst/>
              </a:prstGeom>
              <a:blipFill>
                <a:blip r:embed="rId2"/>
                <a:stretch>
                  <a:fillRect l="-1022" t="-211" r="-929" b="-2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32241" y="2564903"/>
            <a:ext cx="2411760" cy="30860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2344128"/>
                <a:ext cx="6516216" cy="1661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ru-RU" sz="2000" b="1" dirty="0">
                    <a:latin typeface="Times New Roman" pitchFamily="18" charset="0"/>
                    <a:cs typeface="Times New Roman" pitchFamily="18" charset="0"/>
                  </a:rPr>
                  <a:t>Доказательство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. Пусть в треугольниках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ABC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AB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AC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∠</m:t>
                    </m:r>
                    <m:r>
                      <a:rPr lang="ru-RU" sz="2000" i="1">
                        <a:latin typeface="Cambria Math"/>
                      </a:rPr>
                      <m:t>𝐶</m:t>
                    </m:r>
                    <m:r>
                      <a:rPr lang="ru-RU" sz="2000" i="1">
                        <a:latin typeface="Cambria Math"/>
                      </a:rPr>
                      <m:t>=∠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. Отложим треугольник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ABC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от луча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так, чтобы вершина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перешла в точку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ru-RU" sz="2000" i="1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лежащую по другую сторону от точки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относительно прямой 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i="1" dirty="0">
                    <a:latin typeface="Times New Roman" pitchFamily="18" charset="0"/>
                    <a:cs typeface="Times New Roman" pitchFamily="18" charset="0"/>
                  </a:rPr>
                  <a:t>В</a:t>
                </a:r>
                <a:r>
                  <a:rPr lang="ru-RU" sz="20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(рис. 50).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44128"/>
                <a:ext cx="6516216" cy="1661993"/>
              </a:xfrm>
              <a:prstGeom prst="rect">
                <a:avLst/>
              </a:prstGeom>
              <a:blipFill>
                <a:blip r:embed="rId4"/>
                <a:stretch>
                  <a:fillRect l="-935" t="-735" r="-935" b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1C3CF0CC-C2CA-4A7D-9925-8ABBD01CCD4A}"/>
              </a:ext>
            </a:extLst>
          </p:cNvPr>
          <p:cNvSpPr txBox="1">
            <a:spLocks/>
          </p:cNvSpPr>
          <p:nvPr/>
        </p:nvSpPr>
        <p:spPr bwMode="auto">
          <a:xfrm>
            <a:off x="0" y="536636"/>
            <a:ext cx="9144000" cy="356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Найдите ошибки в доказательстве следующего утверждения.</a:t>
            </a:r>
          </a:p>
        </p:txBody>
      </p:sp>
    </p:spTree>
    <p:extLst>
      <p:ext uri="{BB962C8B-B14F-4D97-AF65-F5344CB8AC3E}">
        <p14:creationId xmlns:p14="http://schemas.microsoft.com/office/powerpoint/2010/main" val="2575315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1207678"/>
                <a:ext cx="9144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2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ru-RU" sz="2400" dirty="0" err="1">
                    <a:latin typeface="Times New Roman" pitchFamily="18" charset="0"/>
                    <a:cs typeface="Times New Roman" pitchFamily="18" charset="0"/>
                  </a:rPr>
                  <a:t>Контрпример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приведён на рисунке</a:t>
                </a:r>
                <a:r>
                  <a:rPr lang="ru-RU" sz="2400" b="1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В треугольниках </a:t>
                </a: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ACD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BCD AC = BC, CD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– общая сторона,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𝐵</m:t>
                    </m:r>
                  </m:oMath>
                </a14:m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, однако треугольники не равны.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07678"/>
                <a:ext cx="9144000" cy="120032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000" t="-4061" r="-1000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2506663"/>
            <a:ext cx="331470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79919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0" y="505809"/>
            <a:ext cx="9144000" cy="49311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Найдите ошибки в доказательстве следующего утверждения.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11755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Если угол, сторона, прилежащая к этому углу, и медиана, проведённая к другой стороне, прилежащей к данному углу, одного треугольника соответственно равны углу, стороне и медиане другого треугольника, то эти треугольники равны.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182" y="234888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Доказательство.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Пусть в треугольниках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угол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равен углу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сторона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равна стороне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медиана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BM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равна медиане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Треугольники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ABM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равны по двум сторонам и углу. Следовательно,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Значит, равны стороны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Треугольники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равны по двум сторонам и углу между ними.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4E88218-801A-448E-8A44-683076958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388F336-1563-4486-8B81-6E250C967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4581128"/>
            <a:ext cx="5352400" cy="222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19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182" y="79797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Контрпример приведён на рисунке. В треугольниках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</a:t>
            </a:r>
            <a:r>
              <a:rPr lang="en-US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сторона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общая, угол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общий, медианы </a:t>
            </a:r>
            <a:r>
              <a:rPr lang="en-US" sz="2800" i="1" dirty="0">
                <a:ea typeface="Times New Roman" panose="02020603050405020304" pitchFamily="18" charset="0"/>
              </a:rPr>
              <a:t>B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2800" i="1" dirty="0">
                <a:ea typeface="Times New Roman" panose="02020603050405020304" pitchFamily="18" charset="0"/>
              </a:rPr>
              <a:t>B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равны. Однако, сами треугольники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28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</a:t>
            </a:r>
            <a:r>
              <a:rPr lang="ru-RU" sz="28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равны.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7C24CAB-F520-49F5-99F2-C01A7ECB9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132856"/>
            <a:ext cx="3284347" cy="327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F660012-F341-4F65-8484-67BD802C7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92D9DFCB-658A-4D6D-8D5D-A6A3976E6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9916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 </a:t>
            </a:r>
            <a:r>
              <a:rPr lang="ru-RU" altLang="ru-RU" dirty="0"/>
              <a:t>Да, т</a:t>
            </a:r>
            <a:r>
              <a:rPr lang="ru-RU" altLang="ru-RU" dirty="0">
                <a:cs typeface="Times New Roman" panose="02020603050405020304" pitchFamily="18" charset="0"/>
              </a:rPr>
              <a:t>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KMN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NLK</a:t>
            </a:r>
            <a:r>
              <a:rPr lang="ru-RU" altLang="ru-RU" dirty="0">
                <a:cs typeface="Times New Roman" panose="02020603050405020304" pitchFamily="18" charset="0"/>
              </a:rPr>
              <a:t> равны по первому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MN = LK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KN </a:t>
            </a:r>
            <a:r>
              <a:rPr lang="ru-RU" altLang="ru-RU" dirty="0"/>
              <a:t>- общая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  </a:t>
            </a:r>
            <a:r>
              <a:rPr lang="ru-RU" altLang="ru-RU" dirty="0">
                <a:cs typeface="Times New Roman" panose="02020603050405020304" pitchFamily="18" charset="0"/>
              </a:rPr>
              <a:t>угол </a:t>
            </a:r>
            <a:r>
              <a:rPr lang="ru-RU" altLang="ru-RU" dirty="0"/>
              <a:t>1 равен углу 2</a:t>
            </a:r>
            <a:r>
              <a:rPr lang="ru-RU" altLang="ru-RU" dirty="0">
                <a:cs typeface="Times New Roman" panose="02020603050405020304" pitchFamily="18" charset="0"/>
              </a:rPr>
              <a:t>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4" name="Text Box 4">
                <a:extLst>
                  <a:ext uri="{FF2B5EF4-FFF2-40B4-BE49-F238E27FC236}">
                    <a16:creationId xmlns:a16="http://schemas.microsoft.com/office/drawing/2014/main" id="{CE40A3C9-D037-45ED-9F2A-C0C863B603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62000"/>
                <a:ext cx="9144000" cy="892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Равны ли треугольники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KLN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и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NMK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изображённые на рисунке</a:t>
                </a:r>
                <a:r>
                  <a:rPr lang="ru-RU" dirty="0">
                    <a:ea typeface="Times New Roman" panose="02020603050405020304" pitchFamily="18" charset="0"/>
                  </a:rPr>
                  <a:t>,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если 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KL = NM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ru-RU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2?</a:t>
                </a:r>
                <a:endParaRPr lang="en-US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364" name="Text Box 4">
                <a:extLst>
                  <a:ext uri="{FF2B5EF4-FFF2-40B4-BE49-F238E27FC236}">
                    <a16:creationId xmlns:a16="http://schemas.microsoft.com/office/drawing/2014/main" id="{CE40A3C9-D037-45ED-9F2A-C0C863B603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62000"/>
                <a:ext cx="9144000" cy="892552"/>
              </a:xfrm>
              <a:prstGeom prst="rect">
                <a:avLst/>
              </a:prstGeom>
              <a:blipFill>
                <a:blip r:embed="rId3"/>
                <a:stretch>
                  <a:fillRect l="-1000" r="-1000" b="-150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6273C5D-6178-4A72-AB49-4BD0CB666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1951703"/>
            <a:ext cx="4925112" cy="241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6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F660012-F341-4F65-8484-67BD802C7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92D9DFCB-658A-4D6D-8D5D-A6A3976E6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 </a:t>
            </a:r>
            <a:r>
              <a:rPr lang="ru-RU" altLang="ru-RU" dirty="0"/>
              <a:t>3 см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CE40A3C9-D037-45ED-9F2A-C0C863B60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/>
              <a:t>На рисунке </a:t>
            </a:r>
            <a:r>
              <a:rPr lang="ru-RU" i="1" dirty="0"/>
              <a:t>KL = NM = </a:t>
            </a:r>
            <a:r>
              <a:rPr lang="ru-RU" dirty="0"/>
              <a:t>4 см,</a:t>
            </a:r>
            <a:r>
              <a:rPr lang="ru-RU" i="1" dirty="0"/>
              <a:t> </a:t>
            </a:r>
            <a:r>
              <a:rPr lang="ru-RU" dirty="0"/>
              <a:t>угол</a:t>
            </a:r>
            <a:r>
              <a:rPr lang="ru-RU" i="1" dirty="0"/>
              <a:t> </a:t>
            </a:r>
            <a:r>
              <a:rPr lang="ru-RU" dirty="0"/>
              <a:t>1 равен углу 2, </a:t>
            </a:r>
            <a:r>
              <a:rPr lang="ru-RU" i="1" dirty="0"/>
              <a:t>KM = </a:t>
            </a:r>
            <a:r>
              <a:rPr lang="ru-RU" dirty="0"/>
              <a:t>3 см. Найдите </a:t>
            </a:r>
            <a:r>
              <a:rPr lang="ru-RU" i="1" dirty="0"/>
              <a:t>LN</a:t>
            </a:r>
            <a:r>
              <a:rPr lang="ru-RU" dirty="0"/>
              <a:t>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6273C5D-6178-4A72-AB49-4BD0CB666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951703"/>
            <a:ext cx="4925112" cy="241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85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F660012-F341-4F65-8484-67BD802C7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92D9DFCB-658A-4D6D-8D5D-A6A3976E6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 </a:t>
            </a:r>
            <a:r>
              <a:rPr lang="ru-RU" altLang="ru-RU" dirty="0"/>
              <a:t>Да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4" name="Text Box 4">
                <a:extLst>
                  <a:ext uri="{FF2B5EF4-FFF2-40B4-BE49-F238E27FC236}">
                    <a16:creationId xmlns:a16="http://schemas.microsoft.com/office/drawing/2014/main" id="{CE40A3C9-D037-45ED-9F2A-C0C863B603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762000"/>
                <a:ext cx="9144000" cy="8925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r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Равны ли треугольники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ABH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CBH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изображённые на рисунке, если 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BH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⊥</m:t>
                    </m:r>
                  </m:oMath>
                </a14:m>
                <a:r>
                  <a:rPr lang="ru-RU" i="1" dirty="0">
                    <a:effectLst/>
                    <a:ea typeface="Times New Roman" panose="02020603050405020304" pitchFamily="18" charset="0"/>
                  </a:rPr>
                  <a:t> AC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AH = CH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?</a:t>
                </a:r>
                <a:endParaRPr lang="en-US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364" name="Text Box 4">
                <a:extLst>
                  <a:ext uri="{FF2B5EF4-FFF2-40B4-BE49-F238E27FC236}">
                    <a16:creationId xmlns:a16="http://schemas.microsoft.com/office/drawing/2014/main" id="{CE40A3C9-D037-45ED-9F2A-C0C863B603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762000"/>
                <a:ext cx="9144000" cy="892552"/>
              </a:xfrm>
              <a:prstGeom prst="rect">
                <a:avLst/>
              </a:prstGeom>
              <a:blipFill>
                <a:blip r:embed="rId3"/>
                <a:stretch>
                  <a:fillRect l="-1000" r="-1000" b="-150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B5066CB-8367-4C38-ACD3-F21B8B2842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576" y="2081024"/>
            <a:ext cx="3200847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25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F660012-F341-4F65-8484-67BD802C7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92D9DFCB-658A-4D6D-8D5D-A6A3976E6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3000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 </a:t>
            </a:r>
            <a:r>
              <a:rPr lang="ru-RU" altLang="ru-RU" dirty="0"/>
              <a:t>5 см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CE40A3C9-D037-45ED-9F2A-C0C863B60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/>
              <a:t>На рисунке </a:t>
            </a:r>
            <a:r>
              <a:rPr lang="ru-RU" i="1" dirty="0"/>
              <a:t>BH </a:t>
            </a:r>
            <a:r>
              <a:rPr lang="ru-RU" dirty="0"/>
              <a:t>перпендикулярна</a:t>
            </a:r>
            <a:r>
              <a:rPr lang="ru-RU" i="1" dirty="0"/>
              <a:t> AC </a:t>
            </a:r>
            <a:r>
              <a:rPr lang="ru-RU" dirty="0"/>
              <a:t>и </a:t>
            </a:r>
            <a:r>
              <a:rPr lang="ru-RU" i="1" dirty="0"/>
              <a:t>AH = CH = </a:t>
            </a:r>
            <a:r>
              <a:rPr lang="ru-RU" dirty="0"/>
              <a:t>2 см, </a:t>
            </a:r>
            <a:r>
              <a:rPr lang="ru-RU" i="1" dirty="0"/>
              <a:t>AB = </a:t>
            </a:r>
            <a:r>
              <a:rPr lang="ru-RU" dirty="0"/>
              <a:t>5 см. Найдите </a:t>
            </a:r>
            <a:r>
              <a:rPr lang="ru-RU" i="1" dirty="0"/>
              <a:t>BC</a:t>
            </a:r>
            <a:r>
              <a:rPr lang="ru-RU" dirty="0"/>
              <a:t>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B5066CB-8367-4C38-ACD3-F21B8B2842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576" y="2081024"/>
            <a:ext cx="3200847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97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422069C-674B-4B0D-A529-D096ED64D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11782095-FA55-458D-B5D1-A3B07705B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382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ABD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CBE</a:t>
            </a:r>
            <a:r>
              <a:rPr lang="ru-RU" altLang="ru-RU" sz="2800" dirty="0"/>
              <a:t> равны по первому признаку.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16DE4BC4-886A-4D6B-A40A-F4A2D867E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</a:t>
            </a:r>
            <a:r>
              <a:rPr lang="ru-RU" altLang="ru-RU" sz="2800" dirty="0">
                <a:cs typeface="Times New Roman" panose="02020603050405020304" pitchFamily="18" charset="0"/>
              </a:rPr>
              <a:t>а рисунке </a:t>
            </a:r>
            <a:r>
              <a:rPr lang="ru-RU" altLang="ru-RU" sz="2800" dirty="0"/>
              <a:t>отмечены равные отрезки и равные углы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2800" dirty="0"/>
              <a:t>равные треугольники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96C113F-6D4A-48AD-9FAD-2F71B4A4C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2997" y="2023866"/>
            <a:ext cx="3258005" cy="281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A0CA5A1-AD2C-4DF9-B09E-6AE739165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EFFD367B-EC38-4124-B7BC-9330CF117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ABD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CBE</a:t>
            </a:r>
            <a:r>
              <a:rPr lang="ru-RU" altLang="ru-RU" sz="2800" dirty="0"/>
              <a:t> равны по первому признаку. Следовательно, </a:t>
            </a:r>
            <a:r>
              <a:rPr lang="en-US" altLang="ru-RU" sz="2800" i="1" dirty="0"/>
              <a:t>CE = AD = </a:t>
            </a:r>
            <a:r>
              <a:rPr lang="ru-RU" altLang="ru-RU" sz="2800" dirty="0"/>
              <a:t>4 см. 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90CB2039-7607-4748-88C1-746EFF112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</a:t>
            </a:r>
            <a:r>
              <a:rPr lang="ru-RU" altLang="ru-RU" sz="2800" dirty="0">
                <a:cs typeface="Times New Roman" panose="02020603050405020304" pitchFamily="18" charset="0"/>
              </a:rPr>
              <a:t>а рисунке </a:t>
            </a:r>
            <a:r>
              <a:rPr lang="ru-RU" altLang="ru-RU" sz="2800" dirty="0"/>
              <a:t>отмечены равные отрезки и равные углы, </a:t>
            </a:r>
            <a:r>
              <a:rPr lang="en-US" altLang="ru-RU" sz="2800" i="1" dirty="0"/>
              <a:t>AE = </a:t>
            </a:r>
            <a:r>
              <a:rPr lang="en-US" altLang="ru-RU" sz="2800" dirty="0"/>
              <a:t>9</a:t>
            </a:r>
            <a:r>
              <a:rPr lang="ru-RU" altLang="ru-RU" sz="2800" dirty="0"/>
              <a:t> см, </a:t>
            </a:r>
            <a:r>
              <a:rPr lang="en-US" altLang="ru-RU" sz="2800" i="1" dirty="0"/>
              <a:t>DE = </a:t>
            </a:r>
            <a:r>
              <a:rPr lang="ru-RU" altLang="ru-RU" sz="2800" dirty="0"/>
              <a:t>5 см.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</a:t>
            </a:r>
            <a:r>
              <a:rPr lang="en-US" altLang="ru-RU" sz="2800" i="1" dirty="0">
                <a:cs typeface="Times New Roman" panose="02020603050405020304" pitchFamily="18" charset="0"/>
              </a:rPr>
              <a:t>CE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8A2764-0A16-4AF9-AC8A-652238393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2997" y="2023866"/>
            <a:ext cx="3258005" cy="281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50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2329</Words>
  <Application>Microsoft Office PowerPoint</Application>
  <PresentationFormat>Экран (4:3)</PresentationFormat>
  <Paragraphs>137</Paragraphs>
  <Slides>33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Arial</vt:lpstr>
      <vt:lpstr>Cambria Math</vt:lpstr>
      <vt:lpstr>Times New Roman</vt:lpstr>
      <vt:lpstr>Оформление по умолчанию</vt:lpstr>
      <vt:lpstr>8. Первый признак равенства треугольников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 </vt:lpstr>
      <vt:lpstr>Презентация PowerPoint</vt:lpstr>
      <vt:lpstr> Найдите ошибки в доказательстве следующего утверждения.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47</cp:revision>
  <dcterms:created xsi:type="dcterms:W3CDTF">2008-04-30T05:51:18Z</dcterms:created>
  <dcterms:modified xsi:type="dcterms:W3CDTF">2024-09-02T03:35:28Z</dcterms:modified>
</cp:coreProperties>
</file>