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0" r:id="rId2"/>
    <p:sldId id="327" r:id="rId3"/>
    <p:sldId id="277" r:id="rId4"/>
    <p:sldId id="329" r:id="rId5"/>
    <p:sldId id="330" r:id="rId6"/>
    <p:sldId id="328" r:id="rId7"/>
    <p:sldId id="278" r:id="rId8"/>
    <p:sldId id="279" r:id="rId9"/>
    <p:sldId id="303" r:id="rId10"/>
    <p:sldId id="304" r:id="rId11"/>
    <p:sldId id="317" r:id="rId12"/>
    <p:sldId id="305" r:id="rId13"/>
    <p:sldId id="306" r:id="rId14"/>
    <p:sldId id="318" r:id="rId15"/>
    <p:sldId id="307" r:id="rId16"/>
    <p:sldId id="319" r:id="rId17"/>
    <p:sldId id="320" r:id="rId18"/>
    <p:sldId id="323" r:id="rId19"/>
    <p:sldId id="321" r:id="rId20"/>
    <p:sldId id="322" r:id="rId21"/>
    <p:sldId id="324" r:id="rId22"/>
    <p:sldId id="325" r:id="rId23"/>
    <p:sldId id="326" r:id="rId24"/>
    <p:sldId id="285" r:id="rId25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2" autoAdjust="0"/>
    <p:restoredTop sz="90929"/>
  </p:normalViewPr>
  <p:slideViewPr>
    <p:cSldViewPr>
      <p:cViewPr varScale="1">
        <p:scale>
          <a:sx n="95" d="100"/>
          <a:sy n="95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E9AD6A6-4460-4172-9C00-55F6702CA0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E64E55-9BFA-4C42-BCB3-D15A8E0C57F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B89E7398-E863-43FD-A5AD-F235438EBEF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0BEE0B1-0456-4A0A-B9AE-645F882E088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1ACAAF8-34D7-468A-A651-032E6186DA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18873C1-244C-494D-BF27-88E792E679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9C195EC-2CEA-41D6-809A-929D3345739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49915792-5B4C-413C-BD18-DDDCF6FA73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895A83-D11E-4331-A963-F4743D341461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184899D-3F9E-427A-A8A8-4ACBA04B9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34E51A74-2958-4E4F-A131-D35C19437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E2E97B99-77F9-498D-90A1-E5CFA3EDC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5864B6-719B-4C4F-BD54-F2484A422E5D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E6375F3-2212-4B98-B9D9-DF2809635D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381FE1E-CC60-4799-99D8-F4B7835BA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D848AA2-556A-4DBD-B35C-EBBD46A711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C1B4A1E-B3AA-4102-919B-F42DD8442118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AA1E35F-E976-4608-A13D-8692ADBE25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7B3DAEBA-F2B0-4844-8352-1661346E7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9D43181-D1D6-43C9-A7CA-32A8202140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115FB2-71F2-461B-9F78-BC43B5086317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A6542B2-ADDA-4C65-858F-79C8FECD09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36655CD-1E41-4BEC-9961-B96370BBC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1C62CA59-8964-4401-A3DB-BA1FDE1C54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E431B46-6481-49A0-B38C-B90BE9573E07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20EB7C68-5B49-4662-B68A-66BEF6FE3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0B7C634-2094-40F2-A0CA-6A36AE265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9B51E6C-80A1-497F-8183-AB8D8ABBF6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E7A800E-87C0-4304-AC8A-502FAEB0CFDB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76924A-9B42-447E-BD76-9F4810191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A7CB99CE-D52B-4378-A8DA-21BC71B05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EE6F632-8FED-4A94-831E-C3195888F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0AFE6BB-4A3A-4D76-8ACD-4855B09B1323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FDEDD4F-02F0-4DD4-8AD7-58469EB64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03BE96A-2E62-441F-AEBD-1E22FD6A0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C8FAF081-130F-4F7D-8092-3018288088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B715D15-91A2-425A-B1EB-EFF6A7A8D94D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B1A8F12-6CFC-479F-8258-7E0D91CA5E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1BC5E2AE-9913-4D54-9C47-D729E153A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A837370E-7D23-4E03-8455-D7FCB3EB9D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5BD5BF-95D9-4382-96D2-52D4D6CAC0A7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9774F70-A57A-478D-A4C3-02A3C3D05F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3945FA3-D4C5-43B2-82D9-94EA635EA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FD36988-617F-4CBF-B601-5D898DFAF2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C17844D-6724-415F-844F-E8714FDCCCBF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D123A38-BB87-4F8E-B33B-5393D38BEC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0E95513-362F-4B0E-9AEB-0BFBC2FC0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D75E076-F412-4B67-B9B2-D4224D8357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9DDD636-3C26-43B4-9A97-05A4F58351CC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F330563F-FAB9-41B4-A14E-8C1171F5A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C39A77C-0BCD-469F-B94E-DDAC81F17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49915792-5B4C-413C-BD18-DDDCF6FA73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895A83-D11E-4331-A963-F4743D341461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184899D-3F9E-427A-A8A8-4ACBA04B9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34E51A74-2958-4E4F-A131-D35C19437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702877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436CC709-9D51-43C6-97EE-16342BCD0C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4491EA8-9F93-48D0-8DD9-FA5314ACDCF3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A261C73-CA01-44E3-B2C9-F041DA2A78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E87FBE5-6951-4A95-B54D-266B373B0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979DF264-FCF1-4E78-846A-2D2E946158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41A232-B211-4D3A-8DC8-21B89C4A6C4E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03A5B62-68EE-4D30-8B7D-2B515E0195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F18E1A1-385C-4705-8A92-84308FEAB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65B88FC2-6560-4353-9240-CD50CCD49A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F6355D2-F42F-4658-86AF-A33787B3BE62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C245A94A-4B0A-4727-B2F9-B8AC0867AD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D10600A-0C9D-40F7-87B2-60B3AFEC0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495C1C5-6F17-4241-ADFC-111F60726F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61A2167-AAA6-432C-B9FA-13D028C5DB61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4C64DC66-F8D8-4088-9C15-28E79B8CC1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E9E00BD-BFD9-4583-98AE-3365D2B06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4C0A091F-D3DB-4ABE-A7D0-FED9E160F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928CE00-3216-4C74-8A07-8774B14DA88D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3090542-2B46-48EB-AB4F-1ACC84819C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BF8884A-0C96-4F29-AB5E-385A9E2FF7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EF0D799-7F64-4663-A7C5-49C71A49B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C23E55-0F5A-444D-8D39-B078FD7D1B28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1F551F0-2B77-476A-A0AD-2F83A4F593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EC7FE96-46D6-41BF-8C97-31A3E0E15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EF0D799-7F64-4663-A7C5-49C71A49B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C23E55-0F5A-444D-8D39-B078FD7D1B28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1F551F0-2B77-476A-A0AD-2F83A4F593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EC7FE96-46D6-41BF-8C97-31A3E0E15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848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EF0D799-7F64-4663-A7C5-49C71A49B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C23E55-0F5A-444D-8D39-B078FD7D1B28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1F551F0-2B77-476A-A0AD-2F83A4F593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EC7FE96-46D6-41BF-8C97-31A3E0E15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58180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EF0D799-7F64-4663-A7C5-49C71A49B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C23E55-0F5A-444D-8D39-B078FD7D1B28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1F551F0-2B77-476A-A0AD-2F83A4F593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EC7FE96-46D6-41BF-8C97-31A3E0E15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26697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5C4222B-E132-4C54-BB43-1E0E0C898A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58EF46-BFD3-47DE-BBBA-0FBF3E4748DF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EC0EA6D-8146-4394-B3D9-1F41C03738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2091A2A-B9AE-4FD3-8153-23221CC04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CFF629E-22C1-459E-ABB1-454B4736C4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AC5710A-1510-46A5-A3FA-3F7A630680AC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ED33845-4B63-451E-A24F-D8F99218A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96EBEA7-D02D-47AC-BD47-0ADE59C8B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630A6EA-1B35-4FA5-B60D-526787935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0F9C0A-9437-429D-A527-1CF0A0C46579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7A0931C3-81DD-4FDE-92D4-41BBFA72D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224FDF5-BC0D-4068-BD73-8144C4D38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FA10E2-BA89-47D1-89B5-7C5BA86DAD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81C342-4670-4DEB-91A1-32E8A5BEF5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A9749C-9376-44D3-AE90-800AD11DB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EF6A39-A296-454A-9F76-16E8528784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344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16AD95-244E-479B-9662-4CAA019D9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7A30AF-6AB7-4305-BB9A-E3DA5EB7D4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41AFD9-4806-423D-8E0C-99507F4BC7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68ACA-20FB-4D4B-842B-077F66204C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380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5A0F05-F5D4-4098-B076-39FEF1C85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4D3ACA-18B1-44CC-B9F6-E9413D2E44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44085D-EF17-402A-94DC-38BD1B016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6D9B4-405C-4F1A-894B-2E620C0973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043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8BD39E-1137-4549-A4F2-CCB4272004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27AA19-7960-49DA-8934-126781ABB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45007D-434D-4B6B-AE92-81CC904344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3FB98-2EB7-47EE-A90D-29796EE433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769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837AC5-4D3E-4FE4-BFE0-E99C12FE7D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B563D5-03F2-4603-B420-98B29A607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BF8310-F040-4E4B-85A4-A1F82F4211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96F9A-EA7F-4E60-B2E3-3B228C19B9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239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8C8A0-060A-4BF3-9A41-8ED14FB23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BB0BF3-2862-4DEB-A489-FC535941A4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524FDB-FD2B-4586-BD10-67D5D90F38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884408-7CDB-4DA0-B7CB-8D73484803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91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9CCF0CC-D675-42FF-B6B5-F9F18E9072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CC846E-E01F-4D5D-B9EA-D11CD3DB9A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9B608CF-DF3B-46FA-BB19-82FB4C4734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D6B4AC-AAB9-4D85-B367-019E8B3C81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84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3FAA3D5-92B8-4F38-A012-7331BF04FC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4CE6D02-2500-412C-9AA7-ACFA799830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557CE7-434D-4D77-990D-564C29C3EA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27D54-7E1A-4CE0-8DC2-A8BAB2A14C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607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CA82944-3BE5-4D35-BAD4-FF19485D2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B520D5-B37C-4BB5-A769-08DC692535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2BCC878-75CF-48BE-912A-7B33E5B07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30E03-D5A3-4987-9599-B8E780D185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447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F673FA-DF9E-435C-B647-08C262FF11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519EB-9301-48EB-A5EE-08DD843A0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C945D9-99BB-4CAA-BB4E-E7396B2CA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0156-7DF3-48E9-9941-B8EC147C38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044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4F77FF-35BB-4BB5-A781-670E07FE4A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4D808A-F61B-479D-AFFE-B894001E6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6CCEA1-67F5-483F-967A-45A0B6C98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58DD3-1645-428E-9F43-0AA4D1E5DF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60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2CFDC3-6104-475B-9D8B-CF469E93F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68E893-4E71-4329-8280-CCD43E8D0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D7411-D949-4091-A0FE-0A2DF7F141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41D4C1-BAE8-4D4E-8F10-9017274025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08FDB8B-C3E5-43F6-AA05-665F1B1D28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9A56B59-F091-4572-AA1E-4D7ABFF2B5A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27847F9-55D1-4DC2-96DF-8113B3F6D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16832"/>
            <a:ext cx="7772400" cy="1251992"/>
          </a:xfrm>
        </p:spPr>
        <p:txBody>
          <a:bodyPr/>
          <a:lstStyle/>
          <a:p>
            <a:pPr eaLnBrk="1" hangingPunct="1"/>
            <a:r>
              <a:rPr lang="en-US" altLang="ru-RU">
                <a:solidFill>
                  <a:srgbClr val="FF3300"/>
                </a:solidFill>
              </a:rPr>
              <a:t>7</a:t>
            </a:r>
            <a:r>
              <a:rPr lang="en-US" altLang="ru-RU" dirty="0">
                <a:solidFill>
                  <a:srgbClr val="FF3300"/>
                </a:solidFill>
              </a:rPr>
              <a:t>b</a:t>
            </a:r>
            <a:r>
              <a:rPr lang="en-US" altLang="ru-RU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Элементы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7C2A634-6603-4A23-B193-410314CD0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85957308-85E1-42B7-B6B9-BE2AF8C05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/>
              <a:t>В треугольнике </a:t>
            </a:r>
            <a:r>
              <a:rPr lang="en-US" altLang="ru-RU" sz="3200" i="1"/>
              <a:t>ABC </a:t>
            </a:r>
            <a:r>
              <a:rPr lang="ru-RU" altLang="ru-RU" sz="3200"/>
              <a:t>проведите медиану </a:t>
            </a:r>
            <a:r>
              <a:rPr lang="en-US" altLang="ru-RU" sz="3200" i="1"/>
              <a:t>CM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9110294E-4D43-43FB-9F61-5B7358C7F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506" name="Group 10">
            <a:extLst>
              <a:ext uri="{FF2B5EF4-FFF2-40B4-BE49-F238E27FC236}">
                <a16:creationId xmlns:a16="http://schemas.microsoft.com/office/drawing/2014/main" id="{8A3A06E7-B75F-4022-9399-03EB713B5EA1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05000"/>
            <a:ext cx="5253038" cy="3475038"/>
            <a:chOff x="576" y="1200"/>
            <a:chExt cx="3309" cy="2189"/>
          </a:xfrm>
        </p:grpSpPr>
        <p:sp>
          <p:nvSpPr>
            <p:cNvPr id="7174" name="Text Box 6">
              <a:extLst>
                <a:ext uri="{FF2B5EF4-FFF2-40B4-BE49-F238E27FC236}">
                  <a16:creationId xmlns:a16="http://schemas.microsoft.com/office/drawing/2014/main" id="{E54BFCCB-4DDC-484E-A478-D46934A0B7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24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7175" name="Picture 9">
              <a:extLst>
                <a:ext uri="{FF2B5EF4-FFF2-40B4-BE49-F238E27FC236}">
                  <a16:creationId xmlns:a16="http://schemas.microsoft.com/office/drawing/2014/main" id="{8F13A690-FEE5-4DBC-820C-87AD0D66BA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CA5DCEC-A57F-4090-93A8-44FDCE703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51EB6CAF-352E-431E-84CF-4AEE4CBD6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/>
              <a:t>медианы </a:t>
            </a:r>
            <a:r>
              <a:rPr lang="en-US" altLang="ru-RU" sz="3200" i="1"/>
              <a:t>AD</a:t>
            </a:r>
            <a:r>
              <a:rPr lang="en-US" altLang="ru-RU" sz="3200"/>
              <a:t>, </a:t>
            </a:r>
            <a:r>
              <a:rPr lang="en-US" altLang="ru-RU" sz="3200" i="1"/>
              <a:t>BE</a:t>
            </a:r>
            <a:r>
              <a:rPr lang="en-US" altLang="ru-RU" sz="3200"/>
              <a:t> </a:t>
            </a:r>
            <a:r>
              <a:rPr lang="ru-RU" altLang="ru-RU" sz="3200"/>
              <a:t>и </a:t>
            </a:r>
            <a:r>
              <a:rPr lang="en-US" altLang="ru-RU" sz="3200" i="1"/>
              <a:t>CF </a:t>
            </a:r>
            <a:r>
              <a:rPr lang="ru-RU" altLang="ru-RU" sz="3200"/>
              <a:t>треугольника </a:t>
            </a:r>
            <a:r>
              <a:rPr lang="en-US" altLang="ru-RU" sz="3200" i="1"/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03059EFB-DCD4-4FA2-BE8A-B3AC1EB65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3125" name="Group 5">
            <a:extLst>
              <a:ext uri="{FF2B5EF4-FFF2-40B4-BE49-F238E27FC236}">
                <a16:creationId xmlns:a16="http://schemas.microsoft.com/office/drawing/2014/main" id="{8CAF896A-EC7C-4939-9AE7-9CB6A085FFC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8198" name="Text Box 6">
              <a:extLst>
                <a:ext uri="{FF2B5EF4-FFF2-40B4-BE49-F238E27FC236}">
                  <a16:creationId xmlns:a16="http://schemas.microsoft.com/office/drawing/2014/main" id="{6CBB9765-AE16-4455-AB81-4C413036E5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8199" name="Picture 7">
              <a:extLst>
                <a:ext uri="{FF2B5EF4-FFF2-40B4-BE49-F238E27FC236}">
                  <a16:creationId xmlns:a16="http://schemas.microsoft.com/office/drawing/2014/main" id="{F89E7A3A-6FFF-4875-BC41-864EA244E1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9E99A7E9-CD46-4007-9364-2C60A129D5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9219" name="Text Box 1027">
            <a:extLst>
              <a:ext uri="{FF2B5EF4-FFF2-40B4-BE49-F238E27FC236}">
                <a16:creationId xmlns:a16="http://schemas.microsoft.com/office/drawing/2014/main" id="{69B7D1C1-D18B-4B95-B4C6-BF73E1F68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/>
              <a:t>В треугольнике </a:t>
            </a:r>
            <a:r>
              <a:rPr lang="en-US" altLang="ru-RU" sz="3200" i="1"/>
              <a:t>ABC </a:t>
            </a:r>
            <a:r>
              <a:rPr lang="ru-RU" altLang="ru-RU" sz="3200"/>
              <a:t>проведите высоту </a:t>
            </a:r>
            <a:r>
              <a:rPr lang="en-US" altLang="ru-RU" sz="3200" i="1"/>
              <a:t>CH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9220" name="Picture 1032">
            <a:extLst>
              <a:ext uri="{FF2B5EF4-FFF2-40B4-BE49-F238E27FC236}">
                <a16:creationId xmlns:a16="http://schemas.microsoft.com/office/drawing/2014/main" id="{15462B1F-07E7-404D-9E14-D1AD9E398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8554" name="Group 1034">
            <a:extLst>
              <a:ext uri="{FF2B5EF4-FFF2-40B4-BE49-F238E27FC236}">
                <a16:creationId xmlns:a16="http://schemas.microsoft.com/office/drawing/2014/main" id="{A69A5CF7-B56F-4EE0-8617-D6989D0DC0F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05000"/>
            <a:ext cx="5253038" cy="3475038"/>
            <a:chOff x="576" y="1200"/>
            <a:chExt cx="3309" cy="2189"/>
          </a:xfrm>
        </p:grpSpPr>
        <p:sp>
          <p:nvSpPr>
            <p:cNvPr id="9222" name="Text Box 1030">
              <a:extLst>
                <a:ext uri="{FF2B5EF4-FFF2-40B4-BE49-F238E27FC236}">
                  <a16:creationId xmlns:a16="http://schemas.microsoft.com/office/drawing/2014/main" id="{946FFDF2-01B9-4A96-9F86-094C79D750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24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9223" name="Picture 1033">
              <a:extLst>
                <a:ext uri="{FF2B5EF4-FFF2-40B4-BE49-F238E27FC236}">
                  <a16:creationId xmlns:a16="http://schemas.microsoft.com/office/drawing/2014/main" id="{9F58B409-2D1C-440E-A6F2-A0312F33B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CF1483AD-4442-4CC6-BCF7-896636E93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0243" name="Text Box 1027">
            <a:extLst>
              <a:ext uri="{FF2B5EF4-FFF2-40B4-BE49-F238E27FC236}">
                <a16:creationId xmlns:a16="http://schemas.microsoft.com/office/drawing/2014/main" id="{A9D1457B-3EF8-4120-BDEC-8EBEA5593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/>
              <a:t>В треугольнике </a:t>
            </a:r>
            <a:r>
              <a:rPr lang="en-US" altLang="ru-RU" sz="3200" i="1"/>
              <a:t>ABC </a:t>
            </a:r>
            <a:r>
              <a:rPr lang="ru-RU" altLang="ru-RU" sz="3200"/>
              <a:t>проведите высоту </a:t>
            </a:r>
            <a:r>
              <a:rPr lang="en-US" altLang="ru-RU" sz="3200" i="1"/>
              <a:t>CH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10244" name="Picture 1032">
            <a:extLst>
              <a:ext uri="{FF2B5EF4-FFF2-40B4-BE49-F238E27FC236}">
                <a16:creationId xmlns:a16="http://schemas.microsoft.com/office/drawing/2014/main" id="{26EC8F10-1B58-4F66-B4AF-6639DC62B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0602" name="Group 1034">
            <a:extLst>
              <a:ext uri="{FF2B5EF4-FFF2-40B4-BE49-F238E27FC236}">
                <a16:creationId xmlns:a16="http://schemas.microsoft.com/office/drawing/2014/main" id="{69A75A61-0C01-4216-805A-C7060B295AC9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05000"/>
            <a:ext cx="5253038" cy="3475038"/>
            <a:chOff x="576" y="1200"/>
            <a:chExt cx="3309" cy="2189"/>
          </a:xfrm>
        </p:grpSpPr>
        <p:sp>
          <p:nvSpPr>
            <p:cNvPr id="10246" name="Text Box 1030">
              <a:extLst>
                <a:ext uri="{FF2B5EF4-FFF2-40B4-BE49-F238E27FC236}">
                  <a16:creationId xmlns:a16="http://schemas.microsoft.com/office/drawing/2014/main" id="{2BCBAB9C-1CC8-48C3-A9F1-C0F7806FEC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24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10247" name="Picture 1033">
              <a:extLst>
                <a:ext uri="{FF2B5EF4-FFF2-40B4-BE49-F238E27FC236}">
                  <a16:creationId xmlns:a16="http://schemas.microsoft.com/office/drawing/2014/main" id="{59184F0A-753F-4B4C-874A-5AB2F5C648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6F6BC77-8D07-4F23-A6EF-EC91F01FC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535E70E2-64F3-499B-B299-E209ACF54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/>
              <a:t>высоту </a:t>
            </a:r>
            <a:r>
              <a:rPr lang="en-US" altLang="ru-RU" sz="3200" i="1"/>
              <a:t>CD </a:t>
            </a:r>
            <a:r>
              <a:rPr lang="ru-RU" altLang="ru-RU" sz="3200"/>
              <a:t>треугольника </a:t>
            </a:r>
            <a:r>
              <a:rPr lang="en-US" altLang="ru-RU" sz="3200" i="1"/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B504EF24-135C-4A4F-9810-61E99BF86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5173" name="Group 5">
            <a:extLst>
              <a:ext uri="{FF2B5EF4-FFF2-40B4-BE49-F238E27FC236}">
                <a16:creationId xmlns:a16="http://schemas.microsoft.com/office/drawing/2014/main" id="{3F5155A5-3EC3-45FB-B45A-2760934BDA7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1270" name="Text Box 6">
              <a:extLst>
                <a:ext uri="{FF2B5EF4-FFF2-40B4-BE49-F238E27FC236}">
                  <a16:creationId xmlns:a16="http://schemas.microsoft.com/office/drawing/2014/main" id="{519CB067-C6DA-4C41-AB9C-C3B9B80EA5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1271" name="Picture 7">
              <a:extLst>
                <a:ext uri="{FF2B5EF4-FFF2-40B4-BE49-F238E27FC236}">
                  <a16:creationId xmlns:a16="http://schemas.microsoft.com/office/drawing/2014/main" id="{46B69C1C-0C6A-48BF-AF17-9131438DD9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050">
            <a:extLst>
              <a:ext uri="{FF2B5EF4-FFF2-40B4-BE49-F238E27FC236}">
                <a16:creationId xmlns:a16="http://schemas.microsoft.com/office/drawing/2014/main" id="{E407BC0A-9B02-4C99-91C5-906FC19D9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2291" name="Text Box 2051">
            <a:extLst>
              <a:ext uri="{FF2B5EF4-FFF2-40B4-BE49-F238E27FC236}">
                <a16:creationId xmlns:a16="http://schemas.microsoft.com/office/drawing/2014/main" id="{90E0AAE0-0AE5-4739-A4E4-2AB21DC25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/>
              <a:t>В треугольнике </a:t>
            </a:r>
            <a:r>
              <a:rPr lang="en-US" altLang="ru-RU" sz="3200" i="1"/>
              <a:t>ABC </a:t>
            </a:r>
            <a:r>
              <a:rPr lang="ru-RU" altLang="ru-RU" sz="3200"/>
              <a:t>проведите высоту </a:t>
            </a:r>
            <a:r>
              <a:rPr lang="en-US" altLang="ru-RU" sz="3200" i="1"/>
              <a:t>CH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12292" name="Picture 2056">
            <a:extLst>
              <a:ext uri="{FF2B5EF4-FFF2-40B4-BE49-F238E27FC236}">
                <a16:creationId xmlns:a16="http://schemas.microsoft.com/office/drawing/2014/main" id="{2D4852C5-8B92-428B-8ACE-F43F85525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2650" name="Group 2058">
            <a:extLst>
              <a:ext uri="{FF2B5EF4-FFF2-40B4-BE49-F238E27FC236}">
                <a16:creationId xmlns:a16="http://schemas.microsoft.com/office/drawing/2014/main" id="{A37542D2-ADF0-4893-98CA-E45DFC8B7D99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05000"/>
            <a:ext cx="5253038" cy="3475038"/>
            <a:chOff x="576" y="1200"/>
            <a:chExt cx="3309" cy="2189"/>
          </a:xfrm>
        </p:grpSpPr>
        <p:sp>
          <p:nvSpPr>
            <p:cNvPr id="12294" name="Text Box 2054">
              <a:extLst>
                <a:ext uri="{FF2B5EF4-FFF2-40B4-BE49-F238E27FC236}">
                  <a16:creationId xmlns:a16="http://schemas.microsoft.com/office/drawing/2014/main" id="{D66B0E00-2424-438B-8FD7-61220650D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24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12295" name="Picture 2057">
              <a:extLst>
                <a:ext uri="{FF2B5EF4-FFF2-40B4-BE49-F238E27FC236}">
                  <a16:creationId xmlns:a16="http://schemas.microsoft.com/office/drawing/2014/main" id="{4B1035C7-A827-46A9-A40A-358DABB768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F0D58FE-5626-4719-A768-AEED081FE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E91F9C0D-A455-4C92-AD2C-9B19CA6A3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/>
              <a:t>высоту </a:t>
            </a:r>
            <a:r>
              <a:rPr lang="en-US" altLang="ru-RU" sz="3200" i="1"/>
              <a:t>AD </a:t>
            </a:r>
            <a:r>
              <a:rPr lang="ru-RU" altLang="ru-RU" sz="3200"/>
              <a:t>треугольника </a:t>
            </a:r>
            <a:r>
              <a:rPr lang="en-US" altLang="ru-RU" sz="3200" i="1"/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A0AC7B40-455A-4A7F-AD0C-4A20E3C11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85950"/>
            <a:ext cx="3119437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7221" name="Group 5">
            <a:extLst>
              <a:ext uri="{FF2B5EF4-FFF2-40B4-BE49-F238E27FC236}">
                <a16:creationId xmlns:a16="http://schemas.microsoft.com/office/drawing/2014/main" id="{EAAAA275-6546-4471-BF2C-151A2C62141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45150" cy="3094038"/>
            <a:chOff x="336" y="1200"/>
            <a:chExt cx="3556" cy="1949"/>
          </a:xfrm>
        </p:grpSpPr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F3799B70-93D6-44E5-8056-4A9190D6D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3319" name="Picture 7">
              <a:extLst>
                <a:ext uri="{FF2B5EF4-FFF2-40B4-BE49-F238E27FC236}">
                  <a16:creationId xmlns:a16="http://schemas.microsoft.com/office/drawing/2014/main" id="{BC84935E-BDD6-4CBA-8013-2A448CF2DD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C96894A-80A3-4F50-81E7-9859B59ED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FD8323BC-A506-4623-B138-7FC80C0FA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/>
              <a:t>биссектрису </a:t>
            </a:r>
            <a:r>
              <a:rPr lang="en-US" altLang="ru-RU" sz="3200" i="1"/>
              <a:t>CD </a:t>
            </a:r>
            <a:r>
              <a:rPr lang="ru-RU" altLang="ru-RU" sz="3200"/>
              <a:t>треугольника </a:t>
            </a:r>
            <a:r>
              <a:rPr lang="en-US" altLang="ru-RU" sz="3200" i="1"/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Найдите ее длину, если стороны клеток равны 1.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4A0631E2-C75A-4CB8-9B88-F95671F15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9269" name="Group 5">
            <a:extLst>
              <a:ext uri="{FF2B5EF4-FFF2-40B4-BE49-F238E27FC236}">
                <a16:creationId xmlns:a16="http://schemas.microsoft.com/office/drawing/2014/main" id="{42EE24FF-D8DC-4377-94CA-ACE6B389156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4342" name="Text Box 6">
              <a:extLst>
                <a:ext uri="{FF2B5EF4-FFF2-40B4-BE49-F238E27FC236}">
                  <a16:creationId xmlns:a16="http://schemas.microsoft.com/office/drawing/2014/main" id="{FBFE61BD-B48A-4C33-A688-8B324DBE5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4.</a:t>
              </a:r>
            </a:p>
          </p:txBody>
        </p:sp>
        <p:pic>
          <p:nvPicPr>
            <p:cNvPr id="14343" name="Picture 7">
              <a:extLst>
                <a:ext uri="{FF2B5EF4-FFF2-40B4-BE49-F238E27FC236}">
                  <a16:creationId xmlns:a16="http://schemas.microsoft.com/office/drawing/2014/main" id="{B77B7AA2-2031-4EE6-8A50-120960DF15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71AE1F3-65CC-40F3-A746-86E2B8010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C8B6FFAF-CF65-42D0-8F01-D5391544A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/>
              <a:t>В треугольнике </a:t>
            </a:r>
            <a:r>
              <a:rPr lang="en-US" altLang="ru-RU" sz="3200" i="1"/>
              <a:t>ABC </a:t>
            </a:r>
            <a:r>
              <a:rPr lang="ru-RU" altLang="ru-RU" sz="3200"/>
              <a:t>проведите биссектрису </a:t>
            </a:r>
            <a:r>
              <a:rPr lang="en-US" altLang="ru-RU" sz="3200" i="1"/>
              <a:t>CD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5B496B57-1E9E-46F6-8A22-574DCCEB7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5413" name="Group 5">
            <a:extLst>
              <a:ext uri="{FF2B5EF4-FFF2-40B4-BE49-F238E27FC236}">
                <a16:creationId xmlns:a16="http://schemas.microsoft.com/office/drawing/2014/main" id="{1229F224-4A1A-425E-838A-F54AD3DB347F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05000"/>
            <a:ext cx="5253038" cy="3475038"/>
            <a:chOff x="576" y="1200"/>
            <a:chExt cx="3309" cy="2189"/>
          </a:xfrm>
        </p:grpSpPr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FC7DFC95-6CF6-459F-8BF5-366A54AE94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24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15367" name="Picture 7">
              <a:extLst>
                <a:ext uri="{FF2B5EF4-FFF2-40B4-BE49-F238E27FC236}">
                  <a16:creationId xmlns:a16="http://schemas.microsoft.com/office/drawing/2014/main" id="{C43966D8-E648-4866-9BA1-DD7BE9CFE6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33C8A37-847A-418A-A329-D3D07EF936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CB3B4A92-BAA2-4AF9-9B12-27D854C05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/>
              <a:t>биссектрису </a:t>
            </a:r>
            <a:r>
              <a:rPr lang="en-US" altLang="ru-RU" sz="3200" i="1"/>
              <a:t>CD </a:t>
            </a:r>
            <a:r>
              <a:rPr lang="ru-RU" altLang="ru-RU" sz="3200"/>
              <a:t>треугольника </a:t>
            </a:r>
            <a:r>
              <a:rPr lang="en-US" altLang="ru-RU" sz="3200" i="1"/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0C89B996-B767-4EB3-B7E4-5AAC68C8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1317" name="Group 5">
            <a:extLst>
              <a:ext uri="{FF2B5EF4-FFF2-40B4-BE49-F238E27FC236}">
                <a16:creationId xmlns:a16="http://schemas.microsoft.com/office/drawing/2014/main" id="{28481FE8-9235-4F26-AD62-7A3D61BB2DC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6390" name="Text Box 6">
              <a:extLst>
                <a:ext uri="{FF2B5EF4-FFF2-40B4-BE49-F238E27FC236}">
                  <a16:creationId xmlns:a16="http://schemas.microsoft.com/office/drawing/2014/main" id="{F4FEA869-9CD0-40E1-BB45-5A886FC56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6391" name="Picture 7">
              <a:extLst>
                <a:ext uri="{FF2B5EF4-FFF2-40B4-BE49-F238E27FC236}">
                  <a16:creationId xmlns:a16="http://schemas.microsoft.com/office/drawing/2014/main" id="{40B39B3E-2582-4C50-AFB4-71FC02CC41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>
            <a:extLst>
              <a:ext uri="{FF2B5EF4-FFF2-40B4-BE49-F238E27FC236}">
                <a16:creationId xmlns:a16="http://schemas.microsoft.com/office/drawing/2014/main" id="{5B70594F-9A5E-4C4B-AF61-D381A381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56" y="116632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    Медиана </a:t>
            </a:r>
            <a:r>
              <a:rPr lang="ru-RU" altLang="ru-RU" dirty="0"/>
              <a:t>треугольника –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36871" name="Text Box 7">
            <a:extLst>
              <a:ext uri="{FF2B5EF4-FFF2-40B4-BE49-F238E27FC236}">
                <a16:creationId xmlns:a16="http://schemas.microsoft.com/office/drawing/2014/main" id="{358CD5F6-37C7-4726-B62C-F84167AAB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56" y="878632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    Биссектриса </a:t>
            </a:r>
            <a:r>
              <a:rPr lang="ru-RU" altLang="ru-RU"/>
              <a:t>треугольника – 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36873" name="Text Box 9">
            <a:extLst>
              <a:ext uri="{FF2B5EF4-FFF2-40B4-BE49-F238E27FC236}">
                <a16:creationId xmlns:a16="http://schemas.microsoft.com/office/drawing/2014/main" id="{08B405FC-30B3-4A3F-96A8-E5B092C81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56" y="2021632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    Высота </a:t>
            </a:r>
            <a:r>
              <a:rPr lang="ru-RU" altLang="ru-RU"/>
              <a:t>треугольника – 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36878" name="Text Box 14">
            <a:extLst>
              <a:ext uri="{FF2B5EF4-FFF2-40B4-BE49-F238E27FC236}">
                <a16:creationId xmlns:a16="http://schemas.microsoft.com/office/drawing/2014/main" id="{2B59254C-8CD0-49AF-BDD1-3BA92D63E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75" y="116632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                                          </a:t>
            </a:r>
            <a:r>
              <a:rPr lang="ru-RU" altLang="ru-RU" dirty="0"/>
              <a:t>отрезок, соединяющий вершину треугольника с серединой противоположной стороны (рис. 1).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36879" name="Text Box 15">
            <a:extLst>
              <a:ext uri="{FF2B5EF4-FFF2-40B4-BE49-F238E27FC236}">
                <a16:creationId xmlns:a16="http://schemas.microsoft.com/office/drawing/2014/main" id="{6E776648-D3DE-4AAA-884B-C6D82FCFB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75" y="878632"/>
            <a:ext cx="847482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                                               </a:t>
            </a:r>
            <a:r>
              <a:rPr lang="ru-RU" altLang="ru-RU" dirty="0"/>
              <a:t>отрезок биссектрисы угла треугольника, соединяющий вершину с точкой противоположной стороны (рис. 2).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36880" name="Text Box 16">
            <a:extLst>
              <a:ext uri="{FF2B5EF4-FFF2-40B4-BE49-F238E27FC236}">
                <a16:creationId xmlns:a16="http://schemas.microsoft.com/office/drawing/2014/main" id="{D30D8155-17DA-494C-984A-2BDC7C9FB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74" y="2021632"/>
            <a:ext cx="847482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                                          </a:t>
            </a:r>
            <a:r>
              <a:rPr lang="ru-RU" altLang="ru-RU" dirty="0"/>
              <a:t>отрезок, соединяющий вершину треугольника с точкой противоположной стороны или ее продолжения и перпендикулярный этой стороне (рис. 3).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11" name="Picture 13">
            <a:extLst>
              <a:ext uri="{FF2B5EF4-FFF2-40B4-BE49-F238E27FC236}">
                <a16:creationId xmlns:a16="http://schemas.microsoft.com/office/drawing/2014/main" id="{838314F3-3097-4098-8E70-B809B15B3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74" y="3634875"/>
            <a:ext cx="7319963" cy="237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43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utoUpdateAnimBg="0"/>
      <p:bldP spid="36871" grpId="0" autoUpdateAnimBg="0"/>
      <p:bldP spid="36873" grpId="0" autoUpdateAnimBg="0"/>
      <p:bldP spid="36878" grpId="0" autoUpdateAnimBg="0"/>
      <p:bldP spid="36879" grpId="0" autoUpdateAnimBg="0"/>
      <p:bldP spid="3688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06060CA-7F36-4688-B778-83157DA30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8B29B33A-54C4-4C71-BB0B-41FC5F54B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/>
              <a:t>биссектрису </a:t>
            </a:r>
            <a:r>
              <a:rPr lang="en-US" altLang="ru-RU" sz="3200" i="1"/>
              <a:t>AD </a:t>
            </a:r>
            <a:r>
              <a:rPr lang="ru-RU" altLang="ru-RU" sz="3200"/>
              <a:t>треугольника </a:t>
            </a:r>
            <a:r>
              <a:rPr lang="en-US" altLang="ru-RU" sz="3200" i="1"/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681FBCDF-D5B6-476D-A7E4-FA75AA12F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365" name="Group 5">
            <a:extLst>
              <a:ext uri="{FF2B5EF4-FFF2-40B4-BE49-F238E27FC236}">
                <a16:creationId xmlns:a16="http://schemas.microsoft.com/office/drawing/2014/main" id="{2A375316-C161-4347-AD4F-3AC75AA56EF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34038" cy="3094038"/>
            <a:chOff x="336" y="1200"/>
            <a:chExt cx="3549" cy="1949"/>
          </a:xfrm>
        </p:grpSpPr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42789AD2-D044-4DD3-96C5-1704C70AE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7415" name="Picture 7">
              <a:extLst>
                <a:ext uri="{FF2B5EF4-FFF2-40B4-BE49-F238E27FC236}">
                  <a16:creationId xmlns:a16="http://schemas.microsoft.com/office/drawing/2014/main" id="{93EF06F4-EB1F-49F5-B3D1-ADA39B59B9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64A233B-A70C-41D2-9AE6-F8E6B5774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F5A8FCB1-45C7-434D-B57B-2F3FD2579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Из вершины </a:t>
            </a:r>
            <a:r>
              <a:rPr lang="en-US" altLang="ru-RU" sz="3200" i="1" dirty="0"/>
              <a:t>C</a:t>
            </a:r>
            <a:r>
              <a:rPr lang="en-US" altLang="ru-RU" sz="3200" dirty="0"/>
              <a:t> </a:t>
            </a:r>
            <a:r>
              <a:rPr lang="ru-RU" altLang="ru-RU" sz="3200" dirty="0"/>
              <a:t>остроугольного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проведите медиану, биссектрису и высоту.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4323810F-6606-4445-92B6-A0A53ADB5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7461" name="Group 5">
            <a:extLst>
              <a:ext uri="{FF2B5EF4-FFF2-40B4-BE49-F238E27FC236}">
                <a16:creationId xmlns:a16="http://schemas.microsoft.com/office/drawing/2014/main" id="{D75FB6C0-C862-4B15-B7F8-F47D9809721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81200"/>
            <a:ext cx="5689600" cy="3059113"/>
            <a:chOff x="336" y="1248"/>
            <a:chExt cx="3584" cy="1927"/>
          </a:xfrm>
        </p:grpSpPr>
        <p:sp>
          <p:nvSpPr>
            <p:cNvPr id="18438" name="Text Box 6">
              <a:extLst>
                <a:ext uri="{FF2B5EF4-FFF2-40B4-BE49-F238E27FC236}">
                  <a16:creationId xmlns:a16="http://schemas.microsoft.com/office/drawing/2014/main" id="{A7F9B600-DB94-43B3-BB5A-5A8AF9899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8439" name="Picture 7">
              <a:extLst>
                <a:ext uri="{FF2B5EF4-FFF2-40B4-BE49-F238E27FC236}">
                  <a16:creationId xmlns:a16="http://schemas.microsoft.com/office/drawing/2014/main" id="{9AA29437-419A-44E9-9997-824261E699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248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9B75171-9FF1-401B-884F-21FC7F838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99217C6F-B47B-4374-BC4C-3D09BD188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Из вершины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прямоугольного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проведите медиану, биссектрису и высоту.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541F19B2-CF85-4011-9CF4-68D16D7EC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1901825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9509" name="Group 5">
            <a:extLst>
              <a:ext uri="{FF2B5EF4-FFF2-40B4-BE49-F238E27FC236}">
                <a16:creationId xmlns:a16="http://schemas.microsoft.com/office/drawing/2014/main" id="{6D627C4D-2469-4A18-83F8-0AD34E84C87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13400" cy="3094038"/>
            <a:chOff x="336" y="1200"/>
            <a:chExt cx="3536" cy="1949"/>
          </a:xfrm>
        </p:grpSpPr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F9C05BF7-F768-4C59-9AA8-6262EA7C68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9463" name="Picture 7">
              <a:extLst>
                <a:ext uri="{FF2B5EF4-FFF2-40B4-BE49-F238E27FC236}">
                  <a16:creationId xmlns:a16="http://schemas.microsoft.com/office/drawing/2014/main" id="{2A5DF1FB-DD66-4CF3-8EAC-960EAB9D0A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A70CF2A-4782-41FC-BAE4-D8431B1EA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DE2855E1-F377-4EAB-80D0-99E5C4B24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Из вершины </a:t>
            </a:r>
            <a:r>
              <a:rPr lang="en-US" altLang="ru-RU" sz="3200" i="1" dirty="0"/>
              <a:t>C </a:t>
            </a:r>
            <a:r>
              <a:rPr lang="ru-RU" altLang="ru-RU" sz="3200" dirty="0"/>
              <a:t>тупоугольного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проведите медиану, биссектрису и высоту.</a:t>
            </a:r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E0D57555-2D5B-45D2-9205-4CAB1A55E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901825"/>
            <a:ext cx="3290887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1557" name="Group 5">
            <a:extLst>
              <a:ext uri="{FF2B5EF4-FFF2-40B4-BE49-F238E27FC236}">
                <a16:creationId xmlns:a16="http://schemas.microsoft.com/office/drawing/2014/main" id="{BFA986C8-DE22-4454-AE31-046DAE901DD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05000"/>
            <a:ext cx="5653088" cy="3094038"/>
            <a:chOff x="336" y="1200"/>
            <a:chExt cx="3561" cy="1949"/>
          </a:xfrm>
        </p:grpSpPr>
        <p:sp>
          <p:nvSpPr>
            <p:cNvPr id="20486" name="Text Box 6">
              <a:extLst>
                <a:ext uri="{FF2B5EF4-FFF2-40B4-BE49-F238E27FC236}">
                  <a16:creationId xmlns:a16="http://schemas.microsoft.com/office/drawing/2014/main" id="{B2A496F6-CF07-4971-B9AF-741AA9FC9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84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0487" name="Picture 7">
              <a:extLst>
                <a:ext uri="{FF2B5EF4-FFF2-40B4-BE49-F238E27FC236}">
                  <a16:creationId xmlns:a16="http://schemas.microsoft.com/office/drawing/2014/main" id="{A932D43F-1EAF-488B-9B4A-BCAD4AFA6D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200"/>
              <a:ext cx="2073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18E1699-CD20-4B99-8D64-94FC48415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E38EC2F1-0E27-4F73-B2E8-5D6A765BA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Может ли проходить вне треугольника его: а) медиана; б) биссектриса; в) высота?</a:t>
            </a:r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908AE31D-53F6-4685-A6D8-D80D5FFAE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600"/>
              <a:t>а), б) нет; в) да.</a:t>
            </a:r>
            <a:endParaRPr lang="ru-RU" altLang="ru-RU" sz="36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40924726-28A3-4B2A-9060-C2D8E864F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Для изображения медианы треугольника в программе </a:t>
            </a:r>
            <a:r>
              <a:rPr lang="en-US" altLang="ru-RU" dirty="0">
                <a:cs typeface="Times New Roman" panose="02020603050405020304" pitchFamily="18" charset="0"/>
              </a:rPr>
              <a:t>GeoGebra </a:t>
            </a:r>
            <a:r>
              <a:rPr lang="ru-RU" altLang="ru-RU" dirty="0">
                <a:cs typeface="Times New Roman" panose="02020603050405020304" pitchFamily="18" charset="0"/>
              </a:rPr>
              <a:t>нужно построить середину стороны данного треугольника, а затем соединить отрезком эту середину с противолежащей вершиной. В результате получим искомую медиану. Обозначения, размеры и цвет вершин и отрезков можно изменять.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A865B5A-3A7E-4600-A80C-5415B396E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511845"/>
            <a:ext cx="5255493" cy="39650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40924726-28A3-4B2A-9060-C2D8E864F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Для изображения биссектрисы треугольника в программе </a:t>
            </a:r>
            <a:r>
              <a:rPr lang="en-US" altLang="ru-RU" dirty="0">
                <a:cs typeface="Times New Roman" panose="02020603050405020304" pitchFamily="18" charset="0"/>
              </a:rPr>
              <a:t>GeoGebra </a:t>
            </a:r>
            <a:r>
              <a:rPr lang="ru-RU" altLang="ru-RU" dirty="0">
                <a:cs typeface="Times New Roman" panose="02020603050405020304" pitchFamily="18" charset="0"/>
              </a:rPr>
              <a:t>нужно построить биссектрису угла данного треугольника. Затем найти её точку пересечения с противолежащей стороной, и соединить отрезком эту точку с вершиной угла. Скрыть луч, изображающий биссектрису угла. Для этого нажать на него правой кнопкой «мыши» и выбрать окошко с надписью «Показывать объект».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694C62-A627-43C2-828E-D9F7E288C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650046"/>
            <a:ext cx="5422900" cy="409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6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40924726-28A3-4B2A-9060-C2D8E864F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Для изображения высоты треугольника в программе </a:t>
            </a:r>
            <a:r>
              <a:rPr lang="en-US" altLang="ru-RU" sz="2000" dirty="0">
                <a:cs typeface="Times New Roman" panose="02020603050405020304" pitchFamily="18" charset="0"/>
              </a:rPr>
              <a:t>GeoGebra </a:t>
            </a:r>
            <a:r>
              <a:rPr lang="ru-RU" altLang="ru-RU" sz="2000" dirty="0">
                <a:cs typeface="Times New Roman" panose="02020603050405020304" pitchFamily="18" charset="0"/>
              </a:rPr>
              <a:t>нужно построить прямую, проходящую через вершину угла и перпендикулярную прямой, содержащей противолежащую сторону данного треугольника. Затем найти точку пересечения этих прямых, и соединить отрезком эту точку с противолежащей вершиной. Скрыть прямую, содержащую сторону треугольника, и прямую, содержащую построенную высоту. Меняя положение вершин треугольника, можно убедиться, что высота может находиться внутри треугольника, а также вне его.</a:t>
            </a:r>
            <a:endParaRPr lang="en-US" altLang="ru-RU" sz="20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FD8CCA-916B-42F4-9616-3B4690AAA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675671"/>
            <a:ext cx="5543525" cy="418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1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840CA8A-EEBD-499D-8BCB-404316C88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40924726-28A3-4B2A-9060-C2D8E864F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Что называется медианой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треугольника?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F62A636E-6BDE-4AE8-B74D-042052B1E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352800"/>
            <a:ext cx="73914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М</a:t>
            </a:r>
            <a:r>
              <a:rPr lang="ru-RU" altLang="ru-RU" sz="3200">
                <a:cs typeface="Times New Roman" panose="02020603050405020304" pitchFamily="18" charset="0"/>
              </a:rPr>
              <a:t>едиана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треугольника – отрезок, соединяющий вершину треугольника с серединой противоположной стороны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405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A79E283-B770-4E6F-862D-DC9262E173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F9A6D9F5-C8B1-4CBF-9437-B12A7101E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Что называется </a:t>
            </a:r>
            <a:r>
              <a:rPr lang="ru-RU" altLang="ru-RU" sz="3200"/>
              <a:t>биссектрисой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треугольника?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92632D02-F882-4F26-B953-BD76EDA3D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52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Б</a:t>
            </a:r>
            <a:r>
              <a:rPr lang="ru-RU" altLang="ru-RU" sz="3200" dirty="0">
                <a:cs typeface="Times New Roman" panose="02020603050405020304" pitchFamily="18" charset="0"/>
              </a:rPr>
              <a:t>иссектриса треугольника – отрезок биссектрисы угла треугольника, соединяющий вершину с точкой противоположной стороны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000B2B1-3F52-4BDA-BCBB-058493A05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BBA718B7-EB85-4B17-A37C-D7FC574EA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192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Что называется </a:t>
            </a:r>
            <a:r>
              <a:rPr lang="ru-RU" altLang="ru-RU" sz="3200"/>
              <a:t>высотой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треугольника?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9F364F7F-5A6E-47AC-ADD1-6BFFD752E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52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ысота треугольника – отрезок, соединяющий вершину треугольника с точкой противоположной стороны или её продолжения и перпендикулярный этой стороне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F55A6D6-F9CF-45BC-A767-9C13A3A6D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0804C947-C05F-4DC8-9DD1-20ACF706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/>
              <a:t>В треугольнике </a:t>
            </a:r>
            <a:r>
              <a:rPr lang="en-US" altLang="ru-RU" sz="3200" i="1"/>
              <a:t>ABC </a:t>
            </a:r>
            <a:r>
              <a:rPr lang="ru-RU" altLang="ru-RU" sz="3200"/>
              <a:t>проведите медиану </a:t>
            </a:r>
            <a:r>
              <a:rPr lang="en-US" altLang="ru-RU" sz="3200" i="1"/>
              <a:t>CM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6148" name="Picture 6">
            <a:extLst>
              <a:ext uri="{FF2B5EF4-FFF2-40B4-BE49-F238E27FC236}">
                <a16:creationId xmlns:a16="http://schemas.microsoft.com/office/drawing/2014/main" id="{D7A979C8-39E8-4103-881E-E8C4662B7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56" name="Group 8">
            <a:extLst>
              <a:ext uri="{FF2B5EF4-FFF2-40B4-BE49-F238E27FC236}">
                <a16:creationId xmlns:a16="http://schemas.microsoft.com/office/drawing/2014/main" id="{D8C86A47-DC6C-4527-BB0A-7B390DB51555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05000"/>
            <a:ext cx="5253038" cy="3475038"/>
            <a:chOff x="576" y="1200"/>
            <a:chExt cx="3309" cy="2189"/>
          </a:xfrm>
        </p:grpSpPr>
        <p:sp>
          <p:nvSpPr>
            <p:cNvPr id="6150" name="Text Box 4">
              <a:extLst>
                <a:ext uri="{FF2B5EF4-FFF2-40B4-BE49-F238E27FC236}">
                  <a16:creationId xmlns:a16="http://schemas.microsoft.com/office/drawing/2014/main" id="{789A54B9-F681-4B87-B22E-A8862FEE8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24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6151" name="Picture 7">
              <a:extLst>
                <a:ext uri="{FF2B5EF4-FFF2-40B4-BE49-F238E27FC236}">
                  <a16:creationId xmlns:a16="http://schemas.microsoft.com/office/drawing/2014/main" id="{07EE9544-DB4E-4279-8BAA-19A79F0F0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770</Words>
  <Application>Microsoft Office PowerPoint</Application>
  <PresentationFormat>Экран (4:3)</PresentationFormat>
  <Paragraphs>115</Paragraphs>
  <Slides>24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Times New Roman</vt:lpstr>
      <vt:lpstr>Оформление по умолчанию</vt:lpstr>
      <vt:lpstr>7b. Элементы треугольника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43</cp:revision>
  <dcterms:created xsi:type="dcterms:W3CDTF">2008-04-30T05:51:18Z</dcterms:created>
  <dcterms:modified xsi:type="dcterms:W3CDTF">2024-09-02T03:26:21Z</dcterms:modified>
</cp:coreProperties>
</file>