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70" r:id="rId2"/>
    <p:sldId id="318" r:id="rId3"/>
    <p:sldId id="1133" r:id="rId4"/>
    <p:sldId id="271" r:id="rId5"/>
    <p:sldId id="317" r:id="rId6"/>
    <p:sldId id="272" r:id="rId7"/>
    <p:sldId id="276" r:id="rId8"/>
    <p:sldId id="287" r:id="rId9"/>
    <p:sldId id="281" r:id="rId10"/>
    <p:sldId id="282" r:id="rId11"/>
    <p:sldId id="283" r:id="rId12"/>
    <p:sldId id="280" r:id="rId13"/>
    <p:sldId id="777" r:id="rId14"/>
    <p:sldId id="778" r:id="rId15"/>
    <p:sldId id="752" r:id="rId16"/>
    <p:sldId id="310" r:id="rId17"/>
    <p:sldId id="311" r:id="rId18"/>
    <p:sldId id="314" r:id="rId19"/>
    <p:sldId id="315" r:id="rId20"/>
    <p:sldId id="316" r:id="rId21"/>
    <p:sldId id="301" r:id="rId22"/>
    <p:sldId id="312" r:id="rId23"/>
    <p:sldId id="313" r:id="rId24"/>
    <p:sldId id="299" r:id="rId25"/>
    <p:sldId id="300" r:id="rId26"/>
    <p:sldId id="298" r:id="rId27"/>
    <p:sldId id="273" r:id="rId28"/>
    <p:sldId id="297" r:id="rId29"/>
    <p:sldId id="309" r:id="rId30"/>
    <p:sldId id="753" r:id="rId31"/>
    <p:sldId id="754" r:id="rId32"/>
    <p:sldId id="755" r:id="rId33"/>
    <p:sldId id="286" r:id="rId34"/>
    <p:sldId id="294" r:id="rId35"/>
    <p:sldId id="295" r:id="rId36"/>
    <p:sldId id="293" r:id="rId37"/>
    <p:sldId id="292" r:id="rId38"/>
    <p:sldId id="288" r:id="rId39"/>
    <p:sldId id="289" r:id="rId40"/>
    <p:sldId id="290" r:id="rId41"/>
  </p:sldIdLst>
  <p:sldSz cx="9144000" cy="6858000" type="screen4x3"/>
  <p:notesSz cx="6858000" cy="9144000"/>
  <p:defaultTextStyle>
    <a:defPPr>
      <a:defRPr lang="ru-RU"/>
    </a:defPPr>
    <a:lvl1pPr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92" autoAdjust="0"/>
    <p:restoredTop sz="90929"/>
  </p:normalViewPr>
  <p:slideViewPr>
    <p:cSldViewPr>
      <p:cViewPr varScale="1">
        <p:scale>
          <a:sx n="95" d="100"/>
          <a:sy n="95" d="100"/>
        </p:scale>
        <p:origin x="39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8DA9DA2-2432-4C8F-BB10-D3BD018D5BE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4EF0FED-C4B8-4B20-9489-01AA22976F3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3796" name="Rectangle 4">
            <a:extLst>
              <a:ext uri="{FF2B5EF4-FFF2-40B4-BE49-F238E27FC236}">
                <a16:creationId xmlns:a16="http://schemas.microsoft.com/office/drawing/2014/main" id="{78C61B76-820F-47B4-8F61-BE09AEDD3F9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923659CF-B736-4469-90E8-751BDF98749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B3598A1B-935C-4C93-B26F-13E9AEB0CD4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630ED826-4F74-43B3-BCE4-92D4097EAB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B967C532-719D-4976-88FF-202F3B716B4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A7F9624B-0257-4336-9E9D-0C5F546AE0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947D5D5-712F-4DB8-99EA-57952AF381F7}" type="slidenum">
              <a:rPr lang="ru-RU" altLang="ru-RU" sz="1200"/>
              <a:pPr eaLnBrk="1" hangingPunct="1"/>
              <a:t>1</a:t>
            </a:fld>
            <a:endParaRPr lang="ru-RU" altLang="ru-RU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9BC59692-F66A-45BD-9BD6-BB13606D40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436761C0-9688-403A-BBB7-079BD8BAD1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6922040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E347B193-D075-4215-91F6-E1702265E1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73360D9-E125-4C81-97C9-DE967A9CBEAE}" type="slidenum">
              <a:rPr lang="ru-RU" altLang="ru-RU" sz="1200"/>
              <a:pPr eaLnBrk="1" hangingPunct="1"/>
              <a:t>10</a:t>
            </a:fld>
            <a:endParaRPr lang="ru-RU" altLang="ru-RU" sz="12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15C03362-0E58-462B-91E8-ED4EC7BEBA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21AD9483-0FE0-42B5-8CB8-D10D4E549E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045CF94F-25AB-43D2-960B-BE2F099D8C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8C25ECC-C1A4-450E-91B5-D4993B342FAC}" type="slidenum">
              <a:rPr lang="ru-RU" altLang="ru-RU" sz="1200"/>
              <a:pPr eaLnBrk="1" hangingPunct="1"/>
              <a:t>11</a:t>
            </a:fld>
            <a:endParaRPr lang="ru-RU" altLang="ru-RU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A4FC1AA1-1C00-4AC0-8D3C-5F7B9D24FD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ADF8FB43-29C5-42CB-9B86-1E7C5DE2B9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CBA035CD-757B-4299-AF7E-C7C2F54CD5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70171CE-CA4E-40C4-924E-264B464A7F0C}" type="slidenum">
              <a:rPr lang="ru-RU" altLang="ru-RU" sz="1200"/>
              <a:pPr eaLnBrk="1" hangingPunct="1"/>
              <a:t>12</a:t>
            </a:fld>
            <a:endParaRPr lang="ru-RU" altLang="ru-RU" sz="12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DCEC62B6-F4CA-44E3-812E-B055D3D442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AF29F259-1009-4BAF-B302-F8AA1BF9F3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CBA035CD-757B-4299-AF7E-C7C2F54CD5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70171CE-CA4E-40C4-924E-264B464A7F0C}" type="slidenum">
              <a:rPr lang="ru-RU" altLang="ru-RU" sz="1200"/>
              <a:pPr eaLnBrk="1" hangingPunct="1"/>
              <a:t>13</a:t>
            </a:fld>
            <a:endParaRPr lang="ru-RU" altLang="ru-RU" sz="12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DCEC62B6-F4CA-44E3-812E-B055D3D442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AF29F259-1009-4BAF-B302-F8AA1BF9F3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118022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CBA035CD-757B-4299-AF7E-C7C2F54CD5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70171CE-CA4E-40C4-924E-264B464A7F0C}" type="slidenum">
              <a:rPr lang="ru-RU" altLang="ru-RU" sz="1200"/>
              <a:pPr eaLnBrk="1" hangingPunct="1"/>
              <a:t>14</a:t>
            </a:fld>
            <a:endParaRPr lang="ru-RU" altLang="ru-RU" sz="12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DCEC62B6-F4CA-44E3-812E-B055D3D442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AF29F259-1009-4BAF-B302-F8AA1BF9F3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5364654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CBA035CD-757B-4299-AF7E-C7C2F54CD5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70171CE-CA4E-40C4-924E-264B464A7F0C}" type="slidenum">
              <a:rPr lang="ru-RU" altLang="ru-RU" sz="1200"/>
              <a:pPr eaLnBrk="1" hangingPunct="1"/>
              <a:t>15</a:t>
            </a:fld>
            <a:endParaRPr lang="ru-RU" altLang="ru-RU" sz="12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DCEC62B6-F4CA-44E3-812E-B055D3D442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AF29F259-1009-4BAF-B302-F8AA1BF9F3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0322495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B22EC943-0FDE-4AA8-8311-C06C94BF19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E814822-A392-464A-A93A-CDA23D4F0C26}" type="slidenum">
              <a:rPr lang="ru-RU" altLang="ru-RU" sz="1200"/>
              <a:pPr eaLnBrk="1" hangingPunct="1"/>
              <a:t>16</a:t>
            </a:fld>
            <a:endParaRPr lang="ru-RU" altLang="ru-RU" sz="12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0E772947-45E0-4AA0-A14E-BEA9A2B56E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256DFD84-EF58-440C-B52B-182442E6C5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48F3DA4B-5EBB-4E95-BC05-FE2372798E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5F4B8A9-A200-4676-ADFD-68B96E25497E}" type="slidenum">
              <a:rPr lang="ru-RU" altLang="ru-RU" sz="1200"/>
              <a:pPr eaLnBrk="1" hangingPunct="1"/>
              <a:t>17</a:t>
            </a:fld>
            <a:endParaRPr lang="ru-RU" altLang="ru-RU" sz="12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66947A18-4538-4D9B-AB82-31A730BD31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A4263AC5-5958-4D44-AE4D-ED38F95740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E4719C2A-2BDC-49F1-8A88-B9448C9D5A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4587D40-5626-480A-876C-3B144BDDF0E0}" type="slidenum">
              <a:rPr lang="ru-RU" altLang="ru-RU" sz="1200"/>
              <a:pPr eaLnBrk="1" hangingPunct="1"/>
              <a:t>18</a:t>
            </a:fld>
            <a:endParaRPr lang="ru-RU" altLang="ru-RU" sz="12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CD92AB3F-E682-406F-9DB2-73AF46C24C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09A6C8D9-10AE-4353-9B7E-E3618770EF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A5C8F236-FA91-4253-8EDB-3811135E3A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1329094-922B-4886-A992-FFC2A761CFA5}" type="slidenum">
              <a:rPr lang="ru-RU" altLang="ru-RU" sz="1200"/>
              <a:pPr eaLnBrk="1" hangingPunct="1"/>
              <a:t>19</a:t>
            </a:fld>
            <a:endParaRPr lang="ru-RU" altLang="ru-RU" sz="1200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FAAB6327-80A4-43A3-9C1F-9E6D35C7AD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F63AE35A-2E6F-4095-AD46-C0642CD5B5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A7F9624B-0257-4336-9E9D-0C5F546AE0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947D5D5-712F-4DB8-99EA-57952AF381F7}" type="slidenum">
              <a:rPr lang="ru-RU" altLang="ru-RU" sz="1200"/>
              <a:pPr eaLnBrk="1" hangingPunct="1"/>
              <a:t>2</a:t>
            </a:fld>
            <a:endParaRPr lang="ru-RU" altLang="ru-RU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9BC59692-F66A-45BD-9BD6-BB13606D40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436761C0-9688-403A-BBB7-079BD8BAD1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64418655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EB8994A6-3DDB-4C4D-BAE2-0DDFCBAF22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E05D79A-9429-4728-A7A1-DAFF818E263C}" type="slidenum">
              <a:rPr lang="ru-RU" altLang="ru-RU" sz="1200"/>
              <a:pPr eaLnBrk="1" hangingPunct="1"/>
              <a:t>20</a:t>
            </a:fld>
            <a:endParaRPr lang="ru-RU" altLang="ru-RU" sz="12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FDC56D07-F190-4CD4-994D-0145476495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D9879EDD-B491-4288-A771-23B8225DAA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BD92EF2F-B097-4754-917D-B3DD3A12F3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E100B6B-8E09-4638-9A06-19E73331A023}" type="slidenum">
              <a:rPr lang="ru-RU" altLang="ru-RU" sz="1200"/>
              <a:pPr eaLnBrk="1" hangingPunct="1"/>
              <a:t>21</a:t>
            </a:fld>
            <a:endParaRPr lang="ru-RU" altLang="ru-RU" sz="12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278DF6C9-521A-454E-9C35-F389199EE8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EC182B6D-8237-48A2-86EC-81F90F2E67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790F03AA-3717-4A2F-9319-3B979E0B6C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9727F48-DE4B-43D8-BDEE-F7C6A46938F3}" type="slidenum">
              <a:rPr lang="ru-RU" altLang="ru-RU" sz="1200"/>
              <a:pPr eaLnBrk="1" hangingPunct="1"/>
              <a:t>22</a:t>
            </a:fld>
            <a:endParaRPr lang="ru-RU" altLang="ru-RU" sz="1200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C9CD4EA2-94C9-4194-92D3-2F7D2A7539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6917A3AE-823A-418D-975F-92248B7F4B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93B813D0-1F4F-4283-A16D-0345A8A870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2C5B590-ED89-42BF-9887-DE7CDC5BA33B}" type="slidenum">
              <a:rPr lang="ru-RU" altLang="ru-RU" sz="1200"/>
              <a:pPr eaLnBrk="1" hangingPunct="1"/>
              <a:t>23</a:t>
            </a:fld>
            <a:endParaRPr lang="ru-RU" altLang="ru-RU" sz="1200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597A4580-5879-411A-8A53-0B929523EA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49B4C71C-3365-49C5-91B5-29007A31FC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067F0261-0568-4B3C-AA5F-D04FD59AFC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13DA59A-6232-4FC3-BE00-AB8DAB9886D5}" type="slidenum">
              <a:rPr lang="ru-RU" altLang="ru-RU" sz="1200"/>
              <a:pPr eaLnBrk="1" hangingPunct="1"/>
              <a:t>24</a:t>
            </a:fld>
            <a:endParaRPr lang="ru-RU" altLang="ru-RU" sz="1200"/>
          </a:p>
        </p:txBody>
      </p:sp>
      <p:sp>
        <p:nvSpPr>
          <p:cNvPr id="52227" name="Rectangle 1026">
            <a:extLst>
              <a:ext uri="{FF2B5EF4-FFF2-40B4-BE49-F238E27FC236}">
                <a16:creationId xmlns:a16="http://schemas.microsoft.com/office/drawing/2014/main" id="{0645F1E3-6EC1-41ED-A981-2EB606507F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2228" name="Rectangle 1027">
            <a:extLst>
              <a:ext uri="{FF2B5EF4-FFF2-40B4-BE49-F238E27FC236}">
                <a16:creationId xmlns:a16="http://schemas.microsoft.com/office/drawing/2014/main" id="{3139ACB8-BF37-4194-BADB-5A90C86363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EA44E78C-5E78-461E-8CB9-A9EB57012F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E7A3B26-5D26-43E2-863B-A1CB0FE18142}" type="slidenum">
              <a:rPr lang="ru-RU" altLang="ru-RU" sz="1200"/>
              <a:pPr eaLnBrk="1" hangingPunct="1"/>
              <a:t>25</a:t>
            </a:fld>
            <a:endParaRPr lang="ru-RU" altLang="ru-RU" sz="1200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B22C20B6-3640-4583-959A-8B3459C801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0A4E5EDA-95A0-4507-8E1F-7BDED08AAA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4445112D-8A29-47BE-B694-7F6E5BEC04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DE42C11-89B6-491F-B542-5B51A8602C9D}" type="slidenum">
              <a:rPr lang="ru-RU" altLang="ru-RU" sz="1200"/>
              <a:pPr eaLnBrk="1" hangingPunct="1"/>
              <a:t>26</a:t>
            </a:fld>
            <a:endParaRPr lang="ru-RU" altLang="ru-RU" sz="1200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4D1B54F8-EE56-4A29-A878-0EA0382495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071DDB06-3050-4FA5-9717-D4F15264A3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2C1324FF-CA82-4C44-8245-0EB15D3B49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E5435F0-0333-4C8F-BAEA-DF08C8870592}" type="slidenum">
              <a:rPr lang="ru-RU" altLang="ru-RU" sz="1200"/>
              <a:pPr eaLnBrk="1" hangingPunct="1"/>
              <a:t>27</a:t>
            </a:fld>
            <a:endParaRPr lang="ru-RU" altLang="ru-RU" sz="1200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3092F15A-64E3-49DE-BDD9-E81164CE4B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C98CB55F-6758-47AB-93B3-8452D710EF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B982F0E9-75FA-41F4-A144-A0925A3B8C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995D131-D69B-415A-A411-66B970304C50}" type="slidenum">
              <a:rPr lang="ru-RU" altLang="ru-RU" sz="1200"/>
              <a:pPr eaLnBrk="1" hangingPunct="1"/>
              <a:t>28</a:t>
            </a:fld>
            <a:endParaRPr lang="ru-RU" altLang="ru-RU" sz="1200"/>
          </a:p>
        </p:txBody>
      </p:sp>
      <p:sp>
        <p:nvSpPr>
          <p:cNvPr id="56323" name="Rectangle 1026">
            <a:extLst>
              <a:ext uri="{FF2B5EF4-FFF2-40B4-BE49-F238E27FC236}">
                <a16:creationId xmlns:a16="http://schemas.microsoft.com/office/drawing/2014/main" id="{B227FC75-2F69-4B61-BB6B-FA20184A18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6324" name="Rectangle 1027">
            <a:extLst>
              <a:ext uri="{FF2B5EF4-FFF2-40B4-BE49-F238E27FC236}">
                <a16:creationId xmlns:a16="http://schemas.microsoft.com/office/drawing/2014/main" id="{6740E78E-C6BB-4D30-B153-1B017198AB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EAA6BDDE-B074-4770-B906-445C9BE564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4901EDB-B60A-4F64-B4FC-CB48DDCD40A1}" type="slidenum">
              <a:rPr lang="ru-RU" altLang="ru-RU" sz="1200"/>
              <a:pPr eaLnBrk="1" hangingPunct="1"/>
              <a:t>29</a:t>
            </a:fld>
            <a:endParaRPr lang="ru-RU" altLang="ru-RU" sz="1200"/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5C163F25-A4E6-46D0-92D9-A98505FAF9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A5B7AB86-ABFD-4DE7-A512-1136A7A60F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9785122E-5E34-43BF-8707-CED47F4A9F53}" type="slidenum">
              <a:rPr lang="ru-RU" sz="1200"/>
              <a:pPr eaLnBrk="1" hangingPunct="1"/>
              <a:t>3</a:t>
            </a:fld>
            <a:endParaRPr lang="ru-RU" sz="12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40225745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EAA6BDDE-B074-4770-B906-445C9BE564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4901EDB-B60A-4F64-B4FC-CB48DDCD40A1}" type="slidenum">
              <a:rPr lang="ru-RU" altLang="ru-RU" sz="1200"/>
              <a:pPr eaLnBrk="1" hangingPunct="1"/>
              <a:t>30</a:t>
            </a:fld>
            <a:endParaRPr lang="ru-RU" altLang="ru-RU" sz="1200"/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5C163F25-A4E6-46D0-92D9-A98505FAF9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A5B7AB86-ABFD-4DE7-A512-1136A7A60F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55487286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EAA6BDDE-B074-4770-B906-445C9BE564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4901EDB-B60A-4F64-B4FC-CB48DDCD40A1}" type="slidenum">
              <a:rPr lang="ru-RU" altLang="ru-RU" sz="1200"/>
              <a:pPr eaLnBrk="1" hangingPunct="1"/>
              <a:t>31</a:t>
            </a:fld>
            <a:endParaRPr lang="ru-RU" altLang="ru-RU" sz="1200"/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5C163F25-A4E6-46D0-92D9-A98505FAF9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A5B7AB86-ABFD-4DE7-A512-1136A7A60F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90626459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EAA6BDDE-B074-4770-B906-445C9BE564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4901EDB-B60A-4F64-B4FC-CB48DDCD40A1}" type="slidenum">
              <a:rPr lang="ru-RU" altLang="ru-RU" sz="1200"/>
              <a:pPr eaLnBrk="1" hangingPunct="1"/>
              <a:t>32</a:t>
            </a:fld>
            <a:endParaRPr lang="ru-RU" altLang="ru-RU" sz="1200"/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5C163F25-A4E6-46D0-92D9-A98505FAF9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A5B7AB86-ABFD-4DE7-A512-1136A7A60F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52544915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25F40D7C-21E8-4040-B407-462CEAE017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9F4FA2D-EED6-443E-8705-A17C4BAD2F58}" type="slidenum">
              <a:rPr lang="ru-RU" altLang="ru-RU" sz="1200"/>
              <a:pPr eaLnBrk="1" hangingPunct="1"/>
              <a:t>33</a:t>
            </a:fld>
            <a:endParaRPr lang="ru-RU" altLang="ru-RU" sz="1200"/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10289D2C-FF21-4F93-81BD-80AEAF0424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750CA7DE-40FB-469B-AC80-70DBE73B4C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9FACCFE8-58F4-40FC-B366-213F08D5CC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E36DF73-24B5-442A-B2DA-974CA8DF7713}" type="slidenum">
              <a:rPr lang="ru-RU" altLang="ru-RU" sz="1200"/>
              <a:pPr eaLnBrk="1" hangingPunct="1"/>
              <a:t>34</a:t>
            </a:fld>
            <a:endParaRPr lang="ru-RU" altLang="ru-RU" sz="1200"/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3E2BD03B-33E1-48A9-A76F-1565E4C699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D00324E2-7442-4ED7-A065-48CA4C2163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0CBD197D-3078-49FB-AA1B-127EF0F961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868BB77-833F-4D6D-BF7E-6AEED651BF61}" type="slidenum">
              <a:rPr lang="ru-RU" altLang="ru-RU" sz="1200"/>
              <a:pPr eaLnBrk="1" hangingPunct="1"/>
              <a:t>35</a:t>
            </a:fld>
            <a:endParaRPr lang="ru-RU" altLang="ru-RU" sz="1200"/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1C4F6233-469D-411E-95DA-89C2401B7C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CC8C5015-56C5-4A0A-B7C8-E2FAA0518C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id="{2E8A894B-FE42-44EE-A77D-2686EECE88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896D7C6-81B1-4CF2-AE41-B4036546DA51}" type="slidenum">
              <a:rPr lang="ru-RU" altLang="ru-RU" sz="1200"/>
              <a:pPr eaLnBrk="1" hangingPunct="1"/>
              <a:t>36</a:t>
            </a:fld>
            <a:endParaRPr lang="ru-RU" altLang="ru-RU" sz="1200"/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C5A49218-B52B-4F5E-B729-7522B9EDE9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BA682F71-9E7A-422B-A551-3CBB126673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EE749235-D9A8-48C9-8E6E-314EBBFEEB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E3C9E7F-EBAE-40D3-A724-881D4630079E}" type="slidenum">
              <a:rPr lang="ru-RU" altLang="ru-RU" sz="1200"/>
              <a:pPr eaLnBrk="1" hangingPunct="1"/>
              <a:t>37</a:t>
            </a:fld>
            <a:endParaRPr lang="ru-RU" altLang="ru-RU" sz="1200"/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EE36892D-01AF-478E-BD1A-B11324F7D5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69E474B2-40AB-4708-929C-22800F1331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>
            <a:extLst>
              <a:ext uri="{FF2B5EF4-FFF2-40B4-BE49-F238E27FC236}">
                <a16:creationId xmlns:a16="http://schemas.microsoft.com/office/drawing/2014/main" id="{B0A94C21-F90A-4F75-A44B-8949A4D99F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F05B1E1-7D1A-4437-9246-425C49E7491F}" type="slidenum">
              <a:rPr lang="ru-RU" altLang="ru-RU" sz="1200"/>
              <a:pPr eaLnBrk="1" hangingPunct="1"/>
              <a:t>38</a:t>
            </a:fld>
            <a:endParaRPr lang="ru-RU" altLang="ru-RU" sz="1200"/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751757EB-90AA-4CA0-9E39-93A52E99731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0328D1B0-0D10-4A0E-B660-058B2EFDA9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D94858D5-8DAC-4C92-BD43-B2082C45D9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80F1FC7-6F3D-4189-B6EE-F1278C4D6BDA}" type="slidenum">
              <a:rPr lang="ru-RU" altLang="ru-RU" sz="1200"/>
              <a:pPr eaLnBrk="1" hangingPunct="1"/>
              <a:t>39</a:t>
            </a:fld>
            <a:endParaRPr lang="ru-RU" altLang="ru-RU" sz="1200"/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338AF761-3B68-4ACE-B76B-C734F961AA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1FDF6B7E-AF03-4E69-BEFD-218154BBAE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849810EC-C583-4DF1-8843-A583C89182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5A7585E-91B4-424F-BDB1-473B7C5069F5}" type="slidenum">
              <a:rPr lang="ru-RU" altLang="ru-RU" sz="1200"/>
              <a:pPr eaLnBrk="1" hangingPunct="1"/>
              <a:t>4</a:t>
            </a:fld>
            <a:endParaRPr lang="ru-RU" altLang="ru-RU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CE9FDBC8-F5DE-4984-AA9F-1620FC0C2F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A3716114-36C6-4B55-BFCF-4698EFA58A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>
            <a:extLst>
              <a:ext uri="{FF2B5EF4-FFF2-40B4-BE49-F238E27FC236}">
                <a16:creationId xmlns:a16="http://schemas.microsoft.com/office/drawing/2014/main" id="{C46AE3FB-AF49-45F4-B12D-BC2C47AE3D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95DE57C-0488-4304-85A7-7B2424591BF3}" type="slidenum">
              <a:rPr lang="ru-RU" altLang="ru-RU" sz="1200"/>
              <a:pPr eaLnBrk="1" hangingPunct="1"/>
              <a:t>40</a:t>
            </a:fld>
            <a:endParaRPr lang="ru-RU" altLang="ru-RU" sz="1200"/>
          </a:p>
        </p:txBody>
      </p:sp>
      <p:sp>
        <p:nvSpPr>
          <p:cNvPr id="65539" name="Rectangle 2">
            <a:extLst>
              <a:ext uri="{FF2B5EF4-FFF2-40B4-BE49-F238E27FC236}">
                <a16:creationId xmlns:a16="http://schemas.microsoft.com/office/drawing/2014/main" id="{A4B04CC6-CE5A-4100-89A0-BDB8A2B289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5540" name="Rectangle 3">
            <a:extLst>
              <a:ext uri="{FF2B5EF4-FFF2-40B4-BE49-F238E27FC236}">
                <a16:creationId xmlns:a16="http://schemas.microsoft.com/office/drawing/2014/main" id="{8779F442-B6A8-4E18-991C-332A44B6B2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849810EC-C583-4DF1-8843-A583C89182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5A7585E-91B4-424F-BDB1-473B7C5069F5}" type="slidenum">
              <a:rPr lang="ru-RU" altLang="ru-RU" sz="1200"/>
              <a:pPr eaLnBrk="1" hangingPunct="1"/>
              <a:t>5</a:t>
            </a:fld>
            <a:endParaRPr lang="ru-RU" altLang="ru-RU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CE9FDBC8-F5DE-4984-AA9F-1620FC0C2F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A3716114-36C6-4B55-BFCF-4698EFA58A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8778480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58261BAB-AF7A-4903-9EE2-6358E8A093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77E3521-D4D9-469F-B547-5B2C3B4AB652}" type="slidenum">
              <a:rPr lang="ru-RU" altLang="ru-RU" sz="1200"/>
              <a:pPr eaLnBrk="1" hangingPunct="1"/>
              <a:t>6</a:t>
            </a:fld>
            <a:endParaRPr lang="ru-RU" altLang="ru-RU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A46679AB-72B2-4A77-A652-CE84D858DE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BF23C5EE-AF6C-4157-ADBC-5C60393D30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823759E1-F270-40AF-AAC2-29918FE03D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03E64D6-0A1D-4778-9369-DBC0FEF09146}" type="slidenum">
              <a:rPr lang="ru-RU" altLang="ru-RU" sz="1200"/>
              <a:pPr eaLnBrk="1" hangingPunct="1"/>
              <a:t>7</a:t>
            </a:fld>
            <a:endParaRPr lang="ru-RU" altLang="ru-RU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2B2C040C-420E-4B9C-8E8C-0F2A7E2952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2397C292-7DC8-4F8B-A48E-0D40B1B1BF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CE9E07D3-FECF-40A9-AD7A-C2D84034BD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2270509-A568-4FB7-B1FD-8E1476B1012F}" type="slidenum">
              <a:rPr lang="ru-RU" altLang="ru-RU" sz="1200"/>
              <a:pPr eaLnBrk="1" hangingPunct="1"/>
              <a:t>8</a:t>
            </a:fld>
            <a:endParaRPr lang="ru-RU" altLang="ru-RU" sz="1200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4AC6534B-6CB2-410B-9081-3C3AF2ED6D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5BC03825-AD76-4B25-8520-1C30963D3C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8FA2546A-4F52-4EAE-8C2B-97B6CD9EF0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62BB4B8-69EB-46AE-8203-8B6B0E21F914}" type="slidenum">
              <a:rPr lang="ru-RU" altLang="ru-RU" sz="1200"/>
              <a:pPr eaLnBrk="1" hangingPunct="1"/>
              <a:t>9</a:t>
            </a:fld>
            <a:endParaRPr lang="ru-RU" altLang="ru-RU" sz="1200"/>
          </a:p>
        </p:txBody>
      </p:sp>
      <p:sp>
        <p:nvSpPr>
          <p:cNvPr id="39939" name="Rectangle 1026">
            <a:extLst>
              <a:ext uri="{FF2B5EF4-FFF2-40B4-BE49-F238E27FC236}">
                <a16:creationId xmlns:a16="http://schemas.microsoft.com/office/drawing/2014/main" id="{2D3F714E-63DD-4BC7-836A-444513D036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40" name="Rectangle 1027">
            <a:extLst>
              <a:ext uri="{FF2B5EF4-FFF2-40B4-BE49-F238E27FC236}">
                <a16:creationId xmlns:a16="http://schemas.microsoft.com/office/drawing/2014/main" id="{016FB75D-3710-4F78-8454-4F7BC7F5CE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BDEB6CE-AA92-4C65-8690-5BA5A6C2BA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D4A61F7-6DC2-4E66-A327-19D32B56F3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598F10C-76C4-45FC-AD28-D899215464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F160C3-6875-4E63-881C-36C744A7005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46664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9CD7A15-CE37-4312-81EF-630E754FE2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6BF775E-6D02-45AE-8E4B-0EB1F3D4A0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795D2C-5ED9-47E1-8C69-E64E3B2474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5CADB7-9CF4-4418-96F9-8E7A7AD5EF4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37698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E724513-5333-4923-A4EB-5899839898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5649FD2-3628-4548-94D8-205C6E0C6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91C6C55-4002-458C-9A5A-A3974300ED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84FA26-8049-444E-90AD-530E949487F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10506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228291-EE90-480E-8E84-3C31DB636F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72405C-16E4-43D3-A302-90CFF32216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72D5ACA-AD59-4203-A635-BCD4055665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64D2CF-22ED-44EA-8937-AC47D60A08B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69968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2172FB-840E-4B3A-B4CA-E3EA3734DD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FFABB39-A8A5-45D9-8E93-45CC60B1AE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89429BB-9BFB-4B1D-9C9A-7FF2C865D2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6A74DB-93A8-477E-87F4-66CB2C6298E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216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16BDD8-05FC-4945-9C16-4DCF960848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2BD3047-5FB4-4F8E-8455-2FE416A6C1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EE0711-77AE-4854-9145-8A86E49DC4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EA1671-50E2-456B-948A-FE3A260BBFD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82235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E09A8F4-F04B-46AC-AF37-9495FF960E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9D1CA47-D3D1-4331-99FE-1C49A3853F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71A1427-C79D-48EE-B5E6-0758E30858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C7AFB1-17B0-4BAE-9518-CB1258B36DA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70314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24DB136-BA43-4243-8F1D-78D6B65E1E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BFA3A0F-6388-4F95-A7F4-72817908B0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B733754-C598-4331-AABB-3DAA27D4E7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CCA412-265E-4327-BE90-A38003EDB1D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75862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4AE465C-75EC-4D2A-AF12-5FB977886E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BCD63A2-10B8-447B-9905-0DEB482AB6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E76B0E4-ADF1-44F0-9F0B-D655BA9B17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546BD1-1942-4CEB-9127-416EDC127D1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29973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FB32EE7-D4AF-4DF0-AB6B-C9E9D3E82E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56FB81E-AAF4-411E-B62F-F1C3D0BB46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AA60127-6902-44C3-9950-02EFD2DA40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01282D-C445-419F-8709-219ACB28A34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38752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07AB7C6-C1E4-4A2D-90DB-BF94C671A4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A3E85C4-B7F4-4FB6-81FD-B72E8D57CC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B07E184-0E87-4AC5-9735-0B6A47197D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14F845-9551-4499-9D01-D6DAE1586DE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25751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7E4C9C6-01E7-481A-88DA-924241E307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51C70D5-0F3F-4EFD-808F-97AF3B5FBA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011FE1-F8BC-43DD-AF2F-24BB0486BB7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3B84225-B5AB-4D6E-AE22-5CCA6E1BA48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9050EE5-5C2A-43B8-9FAE-35CAA52FD75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DFBAA70A-AA0F-4429-9E08-04DB84E3875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7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5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7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9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8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5405971-76E5-4536-B6C2-CC827D9516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576" y="1196752"/>
            <a:ext cx="7772400" cy="828328"/>
          </a:xfrm>
        </p:spPr>
        <p:txBody>
          <a:bodyPr/>
          <a:lstStyle/>
          <a:p>
            <a:pPr eaLnBrk="1" hangingPunct="1"/>
            <a:r>
              <a:rPr lang="en-US" altLang="ru-RU" dirty="0">
                <a:solidFill>
                  <a:srgbClr val="FF3300"/>
                </a:solidFill>
              </a:rPr>
              <a:t>7</a:t>
            </a:r>
            <a:r>
              <a:rPr lang="ru-RU" altLang="ru-RU" dirty="0">
                <a:solidFill>
                  <a:srgbClr val="FF3300"/>
                </a:solidFill>
              </a:rPr>
              <a:t>а</a:t>
            </a:r>
            <a:r>
              <a:rPr lang="en-US" altLang="ru-RU" dirty="0">
                <a:solidFill>
                  <a:srgbClr val="FF3300"/>
                </a:solidFill>
              </a:rPr>
              <a:t>. </a:t>
            </a:r>
            <a:r>
              <a:rPr lang="ru-RU" altLang="ru-RU" dirty="0">
                <a:solidFill>
                  <a:srgbClr val="FF3300"/>
                </a:solidFill>
              </a:rPr>
              <a:t>Треугольники</a:t>
            </a:r>
          </a:p>
        </p:txBody>
      </p:sp>
    </p:spTree>
    <p:extLst>
      <p:ext uri="{BB962C8B-B14F-4D97-AF65-F5344CB8AC3E}">
        <p14:creationId xmlns:p14="http://schemas.microsoft.com/office/powerpoint/2010/main" val="20412483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9B058D47-D735-4F97-B2B6-6E5AF76F46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5</a:t>
            </a:r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59010187-4551-4754-99A2-332DF2ADC3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19200"/>
            <a:ext cx="8229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Как</a:t>
            </a:r>
            <a:r>
              <a:rPr lang="ru-RU" altLang="ru-RU" sz="3200"/>
              <a:t>ой </a:t>
            </a:r>
            <a:r>
              <a:rPr lang="ru-RU" altLang="ru-RU" sz="3200">
                <a:cs typeface="Times New Roman" panose="02020603050405020304" pitchFamily="18" charset="0"/>
              </a:rPr>
              <a:t>треугольник</a:t>
            </a:r>
            <a:r>
              <a:rPr lang="ru-RU" altLang="ru-RU" sz="3200"/>
              <a:t> называется прямоугольным</a:t>
            </a:r>
            <a:r>
              <a:rPr lang="ru-RU" altLang="ru-RU" sz="3200">
                <a:cs typeface="Times New Roman" panose="02020603050405020304" pitchFamily="18" charset="0"/>
              </a:rPr>
              <a:t>?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sp>
        <p:nvSpPr>
          <p:cNvPr id="61444" name="Text Box 4">
            <a:extLst>
              <a:ext uri="{FF2B5EF4-FFF2-40B4-BE49-F238E27FC236}">
                <a16:creationId xmlns:a16="http://schemas.microsoft.com/office/drawing/2014/main" id="{BA27B427-96FC-436C-A5E3-58472E8DDE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3581400"/>
            <a:ext cx="64770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rgbClr val="FF3300"/>
                </a:solidFill>
              </a:rPr>
              <a:t> </a:t>
            </a:r>
            <a:r>
              <a:rPr lang="ru-RU" altLang="ru-RU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Прямоугольным называется т</a:t>
            </a:r>
            <a:r>
              <a:rPr lang="ru-RU" altLang="ru-RU" sz="3200">
                <a:cs typeface="Times New Roman" panose="02020603050405020304" pitchFamily="18" charset="0"/>
              </a:rPr>
              <a:t>реугольник</a:t>
            </a:r>
            <a:r>
              <a:rPr lang="ru-RU" altLang="ru-RU" sz="3200"/>
              <a:t>, у которого имеется прямой угол.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9EDC2D5-A4D1-48E4-BAAC-0B5C26E1D3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6</a:t>
            </a: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B29A9168-69FC-4B59-A6B3-ED88666EA7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19200"/>
            <a:ext cx="8229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Как</a:t>
            </a:r>
            <a:r>
              <a:rPr lang="ru-RU" altLang="ru-RU" sz="3200"/>
              <a:t>ой </a:t>
            </a:r>
            <a:r>
              <a:rPr lang="ru-RU" altLang="ru-RU" sz="3200">
                <a:cs typeface="Times New Roman" panose="02020603050405020304" pitchFamily="18" charset="0"/>
              </a:rPr>
              <a:t>треугольник</a:t>
            </a:r>
            <a:r>
              <a:rPr lang="ru-RU" altLang="ru-RU" sz="3200"/>
              <a:t> называется тупоугольным</a:t>
            </a:r>
            <a:r>
              <a:rPr lang="ru-RU" altLang="ru-RU" sz="3200">
                <a:cs typeface="Times New Roman" panose="02020603050405020304" pitchFamily="18" charset="0"/>
              </a:rPr>
              <a:t>?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sp>
        <p:nvSpPr>
          <p:cNvPr id="63492" name="Text Box 4">
            <a:extLst>
              <a:ext uri="{FF2B5EF4-FFF2-40B4-BE49-F238E27FC236}">
                <a16:creationId xmlns:a16="http://schemas.microsoft.com/office/drawing/2014/main" id="{5F907443-A59B-492D-9078-FDABB46D2A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3581400"/>
            <a:ext cx="64770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rgbClr val="FF3300"/>
                </a:solidFill>
              </a:rPr>
              <a:t> </a:t>
            </a:r>
            <a:r>
              <a:rPr lang="ru-RU" altLang="ru-RU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Тупоугольным называется т</a:t>
            </a:r>
            <a:r>
              <a:rPr lang="ru-RU" altLang="ru-RU" sz="3200">
                <a:cs typeface="Times New Roman" panose="02020603050405020304" pitchFamily="18" charset="0"/>
              </a:rPr>
              <a:t>реугольник</a:t>
            </a:r>
            <a:r>
              <a:rPr lang="ru-RU" altLang="ru-RU" sz="3200"/>
              <a:t>, у которого имеется тупой угол.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2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D8E75CD8-00BB-4121-BCC1-C3C2D15328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Вопрос 7</a:t>
            </a: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DB46FE29-3425-4A47-999D-C95CF5DFFE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2192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Какие треугольники называются равными? 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sp>
        <p:nvSpPr>
          <p:cNvPr id="57348" name="Text Box 4">
            <a:extLst>
              <a:ext uri="{FF2B5EF4-FFF2-40B4-BE49-F238E27FC236}">
                <a16:creationId xmlns:a16="http://schemas.microsoft.com/office/drawing/2014/main" id="{A379C245-785B-470A-BB9C-B1FBF1EDA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412385"/>
            <a:ext cx="86868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dirty="0">
                <a:solidFill>
                  <a:srgbClr val="FF3300"/>
                </a:solidFill>
              </a:rPr>
              <a:t> 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Два треугольника называются равными, если стороны одного соответственно равны сторонам другого, и углы, заключенные между соответственно равными сторонами, равны.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D8E75CD8-00BB-4121-BCC1-C3C2D15328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Вопрос 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43" name="Text Box 3">
                <a:extLst>
                  <a:ext uri="{FF2B5EF4-FFF2-40B4-BE49-F238E27FC236}">
                    <a16:creationId xmlns:a16="http://schemas.microsoft.com/office/drawing/2014/main" id="{DB46FE29-3425-4A47-999D-C95CF5DFFEF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0" y="1219200"/>
                <a:ext cx="8001000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/>
                <a:r>
                  <a:rPr lang="ru-RU" altLang="ru-RU" sz="3200" dirty="0">
                    <a:cs typeface="Times New Roman" panose="02020603050405020304" pitchFamily="18" charset="0"/>
                  </a:rPr>
                  <a:t>Что означает запись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𝐴𝐵𝐶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l-GR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sSub>
                      <m:sSubPr>
                        <m:ctrlPr>
                          <a:rPr lang="el-GR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l-GR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l-GR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altLang="ru-RU" sz="3200" dirty="0">
                    <a:cs typeface="Times New Roman" panose="02020603050405020304" pitchFamily="18" charset="0"/>
                  </a:rPr>
                  <a:t>? </a:t>
                </a:r>
                <a:endParaRPr lang="en-US" altLang="ru-RU" sz="32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243" name="Text Box 3">
                <a:extLst>
                  <a:ext uri="{FF2B5EF4-FFF2-40B4-BE49-F238E27FC236}">
                    <a16:creationId xmlns:a16="http://schemas.microsoft.com/office/drawing/2014/main" id="{DB46FE29-3425-4A47-999D-C95CF5DFFE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0" y="1219200"/>
                <a:ext cx="8001000" cy="584775"/>
              </a:xfrm>
              <a:prstGeom prst="rect">
                <a:avLst/>
              </a:prstGeom>
              <a:blipFill>
                <a:blip r:embed="rId3"/>
                <a:stretch>
                  <a:fillRect l="-1904" t="-14583" b="-3229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348" name="Text Box 4">
                <a:extLst>
                  <a:ext uri="{FF2B5EF4-FFF2-40B4-BE49-F238E27FC236}">
                    <a16:creationId xmlns:a16="http://schemas.microsoft.com/office/drawing/2014/main" id="{A379C245-785B-470A-BB9C-B1FBF1EDA4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600" y="3412385"/>
                <a:ext cx="8686800" cy="20621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/>
                <a:r>
                  <a:rPr lang="en-US" altLang="ru-RU" sz="3200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sz="3200" dirty="0">
                    <a:solidFill>
                      <a:srgbClr val="FF3300"/>
                    </a:solidFill>
                  </a:rPr>
                  <a:t>Ответ:</a:t>
                </a:r>
                <a:r>
                  <a:rPr lang="ru-RU" altLang="ru-RU" dirty="0">
                    <a:solidFill>
                      <a:srgbClr val="FF3300"/>
                    </a:solidFill>
                  </a:rPr>
                  <a:t> </a:t>
                </a:r>
                <a:r>
                  <a:rPr lang="ru-RU" altLang="ru-RU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sz="3200" dirty="0"/>
                  <a:t>Она означает равенство треугольников, при котором выполняются равенства: </a:t>
                </a:r>
                <a:r>
                  <a:rPr lang="en-US" sz="3200" i="1" dirty="0"/>
                  <a:t>AB = A</a:t>
                </a:r>
                <a:r>
                  <a:rPr lang="en-US" sz="3200" baseline="-25000" dirty="0"/>
                  <a:t>1</a:t>
                </a:r>
                <a:r>
                  <a:rPr lang="en-US" sz="3200" i="1" dirty="0"/>
                  <a:t>B</a:t>
                </a:r>
                <a:r>
                  <a:rPr lang="en-US" sz="3200" baseline="-25000" dirty="0"/>
                  <a:t>1</a:t>
                </a:r>
                <a:r>
                  <a:rPr lang="en-US" sz="3200" dirty="0"/>
                  <a:t>, </a:t>
                </a:r>
                <a:r>
                  <a:rPr lang="en-US" sz="3200" i="1" dirty="0"/>
                  <a:t>AC = A</a:t>
                </a:r>
                <a:r>
                  <a:rPr lang="en-US" sz="3200" baseline="-25000" dirty="0"/>
                  <a:t>1</a:t>
                </a:r>
                <a:r>
                  <a:rPr lang="en-US" sz="3200" i="1" dirty="0"/>
                  <a:t>C</a:t>
                </a:r>
                <a:r>
                  <a:rPr lang="en-US" sz="3200" baseline="-25000" dirty="0"/>
                  <a:t>1</a:t>
                </a:r>
                <a:r>
                  <a:rPr lang="en-US" sz="3200" dirty="0"/>
                  <a:t>, </a:t>
                </a:r>
                <a:r>
                  <a:rPr lang="en-US" sz="3200" i="1" dirty="0"/>
                  <a:t>BC = B</a:t>
                </a:r>
                <a:r>
                  <a:rPr lang="en-US" sz="3200" baseline="-25000" dirty="0"/>
                  <a:t>1</a:t>
                </a:r>
                <a:r>
                  <a:rPr lang="en-US" sz="3200" i="1" dirty="0"/>
                  <a:t>C</a:t>
                </a:r>
                <a:r>
                  <a:rPr lang="en-US" sz="3200" baseline="-25000" dirty="0"/>
                  <a:t>1</a:t>
                </a:r>
                <a:r>
                  <a:rPr lang="ru-RU" sz="3200" dirty="0"/>
                  <a:t>; </a:t>
                </a:r>
                <a14:m>
                  <m:oMath xmlns:m="http://schemas.openxmlformats.org/officeDocument/2006/math">
                    <m:r>
                      <a:rPr lang="ru-RU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=∠</m:t>
                    </m:r>
                    <m:sSub>
                      <m:sSubPr>
                        <m:ctrlPr>
                          <a:rPr lang="ru-RU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ru-RU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=∠</m:t>
                    </m:r>
                    <m:sSub>
                      <m:sSubPr>
                        <m:ctrlPr>
                          <a:rPr lang="ru-RU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ru-RU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=∠</m:t>
                    </m:r>
                    <m:sSub>
                      <m:sSubPr>
                        <m:ctrlPr>
                          <a:rPr lang="ru-RU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sz="32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7348" name="Text Box 4">
                <a:extLst>
                  <a:ext uri="{FF2B5EF4-FFF2-40B4-BE49-F238E27FC236}">
                    <a16:creationId xmlns:a16="http://schemas.microsoft.com/office/drawing/2014/main" id="{A379C245-785B-470A-BB9C-B1FBF1EDA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00" y="3412385"/>
                <a:ext cx="8686800" cy="2062103"/>
              </a:xfrm>
              <a:prstGeom prst="rect">
                <a:avLst/>
              </a:prstGeom>
              <a:blipFill>
                <a:blip r:embed="rId4"/>
                <a:stretch>
                  <a:fillRect l="-1825" t="-4142" r="-175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0684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D8E75CD8-00BB-4121-BCC1-C3C2D15328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Вопрос 9</a:t>
            </a: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DB46FE29-3425-4A47-999D-C95CF5DFFE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219200"/>
            <a:ext cx="800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ru-RU" sz="3200" dirty="0">
                <a:ea typeface="Cambria Math" panose="02040503050406030204" pitchFamily="18" charset="0"/>
              </a:rPr>
              <a:t>Равны ли треугольники </a:t>
            </a:r>
            <a:r>
              <a:rPr lang="en-US" sz="3200" i="1" dirty="0">
                <a:ea typeface="Cambria Math" panose="02040503050406030204" pitchFamily="18" charset="0"/>
              </a:rPr>
              <a:t>ABC </a:t>
            </a:r>
            <a:r>
              <a:rPr lang="ru-RU" altLang="ru-RU" sz="3200" dirty="0">
                <a:cs typeface="Times New Roman" panose="02020603050405020304" pitchFamily="18" charset="0"/>
              </a:rPr>
              <a:t>и </a:t>
            </a:r>
            <a:r>
              <a:rPr lang="en-US" altLang="ru-RU" sz="3200" i="1" dirty="0">
                <a:cs typeface="Times New Roman" panose="02020603050405020304" pitchFamily="18" charset="0"/>
              </a:rPr>
              <a:t>BAC</a:t>
            </a:r>
            <a:r>
              <a:rPr lang="ru-RU" altLang="ru-RU" sz="3200" dirty="0">
                <a:cs typeface="Times New Roman" panose="02020603050405020304" pitchFamily="18" charset="0"/>
              </a:rPr>
              <a:t>?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57348" name="Text Box 4">
            <a:extLst>
              <a:ext uri="{FF2B5EF4-FFF2-40B4-BE49-F238E27FC236}">
                <a16:creationId xmlns:a16="http://schemas.microsoft.com/office/drawing/2014/main" id="{A379C245-785B-470A-BB9C-B1FBF1EDA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653136"/>
            <a:ext cx="8686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en-US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dirty="0">
                <a:solidFill>
                  <a:srgbClr val="FF3300"/>
                </a:solidFill>
              </a:rPr>
              <a:t> 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Да.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03E7EF8-546F-46BE-8A80-3CB9C0DBE6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9180" y="1916832"/>
            <a:ext cx="3305639" cy="2488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99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D8E75CD8-00BB-4121-BCC1-C3C2D15328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Вопрос 10</a:t>
            </a: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DB46FE29-3425-4A47-999D-C95CF5DFFE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1219200"/>
            <a:ext cx="8367464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Какое свойство равенства треугольников принимается за аксиому?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57348" name="Text Box 4">
            <a:extLst>
              <a:ext uri="{FF2B5EF4-FFF2-40B4-BE49-F238E27FC236}">
                <a16:creationId xmlns:a16="http://schemas.microsoft.com/office/drawing/2014/main" id="{A379C245-785B-470A-BB9C-B1FBF1EDA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412385"/>
            <a:ext cx="86868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en-US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dirty="0">
                <a:solidFill>
                  <a:srgbClr val="FF3300"/>
                </a:solidFill>
              </a:rPr>
              <a:t> 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sz="3200" dirty="0"/>
              <a:t>Каковы бы ни были треугольник и луч на плоскости, существует тре­угольник, равный данному, у которого первая вершина совпадает с верши­ной луча, вторая - лежит на луче, а третья расположена в заданной полуплоскости относительно луча.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339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746F30B8-BD62-427D-9F2C-3CB1D46713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11267" name="Text Box 3">
            <a:extLst>
              <a:ext uri="{FF2B5EF4-FFF2-40B4-BE49-F238E27FC236}">
                <a16:creationId xmlns:a16="http://schemas.microsoft.com/office/drawing/2014/main" id="{88031AF7-9AF2-48F5-A003-5BAFDD7A64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86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	</a:t>
            </a:r>
            <a:r>
              <a:rPr lang="ru-RU" altLang="ru-RU" sz="2800">
                <a:cs typeface="Times New Roman" panose="02020603050405020304" pitchFamily="18" charset="0"/>
              </a:rPr>
              <a:t>Изобразите какой-нибудь </a:t>
            </a:r>
            <a:r>
              <a:rPr lang="ru-RU" altLang="ru-RU" sz="2800"/>
              <a:t>остро</a:t>
            </a:r>
            <a:r>
              <a:rPr lang="ru-RU" altLang="ru-RU" sz="2800">
                <a:cs typeface="Times New Roman" panose="02020603050405020304" pitchFamily="18" charset="0"/>
              </a:rPr>
              <a:t>угольный треугольник</a:t>
            </a:r>
            <a:r>
              <a:rPr lang="ru-RU" altLang="ru-RU" sz="2800"/>
              <a:t> </a:t>
            </a:r>
            <a:r>
              <a:rPr lang="en-US" altLang="ru-RU" sz="2800" i="1"/>
              <a:t>ABC</a:t>
            </a:r>
            <a:r>
              <a:rPr lang="ru-RU" altLang="ru-RU" sz="2800">
                <a:cs typeface="Times New Roman" panose="02020603050405020304" pitchFamily="18" charset="0"/>
              </a:rPr>
              <a:t>, </a:t>
            </a:r>
            <a:r>
              <a:rPr lang="ru-RU" altLang="ru-RU" sz="2800"/>
              <a:t>одной стороной</a:t>
            </a:r>
            <a:r>
              <a:rPr lang="ru-RU" altLang="ru-RU" sz="2800">
                <a:cs typeface="Times New Roman" panose="02020603050405020304" pitchFamily="18" charset="0"/>
              </a:rPr>
              <a:t> которого является отрезок </a:t>
            </a:r>
            <a:r>
              <a:rPr lang="en-US" altLang="ru-RU" sz="2800" i="1">
                <a:cs typeface="Times New Roman" panose="02020603050405020304" pitchFamily="18" charset="0"/>
              </a:rPr>
              <a:t>AB</a:t>
            </a:r>
            <a:r>
              <a:rPr lang="ru-RU" altLang="ru-RU" sz="2800">
                <a:cs typeface="Times New Roman" panose="02020603050405020304" pitchFamily="18" charset="0"/>
              </a:rPr>
              <a:t>, а вершина </a:t>
            </a:r>
            <a:r>
              <a:rPr lang="en-US" altLang="ru-RU" sz="2800" i="1">
                <a:cs typeface="Times New Roman" panose="02020603050405020304" pitchFamily="18" charset="0"/>
              </a:rPr>
              <a:t>C</a:t>
            </a:r>
            <a:r>
              <a:rPr lang="ru-RU" altLang="ru-RU" sz="2800">
                <a:cs typeface="Times New Roman" panose="02020603050405020304" pitchFamily="18" charset="0"/>
              </a:rPr>
              <a:t> находится в одном из узлов сетки. </a:t>
            </a:r>
            <a:endParaRPr lang="ru-RU" altLang="ru-RU" sz="2800"/>
          </a:p>
        </p:txBody>
      </p:sp>
      <p:pic>
        <p:nvPicPr>
          <p:cNvPr id="11268" name="Picture 4">
            <a:extLst>
              <a:ext uri="{FF2B5EF4-FFF2-40B4-BE49-F238E27FC236}">
                <a16:creationId xmlns:a16="http://schemas.microsoft.com/office/drawing/2014/main" id="{17545EB2-2C65-4817-84EB-9CFC3384D4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895600"/>
            <a:ext cx="3119438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8789" name="Group 5">
            <a:extLst>
              <a:ext uri="{FF2B5EF4-FFF2-40B4-BE49-F238E27FC236}">
                <a16:creationId xmlns:a16="http://schemas.microsoft.com/office/drawing/2014/main" id="{94EBEB7B-54EC-4211-B07A-FD3E1B1B3048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2895600"/>
            <a:ext cx="5862638" cy="3124200"/>
            <a:chOff x="192" y="1824"/>
            <a:chExt cx="3693" cy="1968"/>
          </a:xfrm>
        </p:grpSpPr>
        <p:pic>
          <p:nvPicPr>
            <p:cNvPr id="11270" name="Picture 6">
              <a:extLst>
                <a:ext uri="{FF2B5EF4-FFF2-40B4-BE49-F238E27FC236}">
                  <a16:creationId xmlns:a16="http://schemas.microsoft.com/office/drawing/2014/main" id="{53F506B4-E4F4-4F98-A9E5-6C0C14B3EC5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824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271" name="Text Box 7">
              <a:extLst>
                <a:ext uri="{FF2B5EF4-FFF2-40B4-BE49-F238E27FC236}">
                  <a16:creationId xmlns:a16="http://schemas.microsoft.com/office/drawing/2014/main" id="{0EBFF1D4-1226-4F71-8BD7-A2E3A03926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504"/>
              <a:ext cx="14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</a:t>
              </a:r>
              <a:endParaRPr lang="ru-RU" alt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8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529CCB14-FF2C-4683-ACAD-20C0B8EA64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2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12291" name="Text Box 3">
            <a:extLst>
              <a:ext uri="{FF2B5EF4-FFF2-40B4-BE49-F238E27FC236}">
                <a16:creationId xmlns:a16="http://schemas.microsoft.com/office/drawing/2014/main" id="{C22BB6B3-02FE-467E-AF3C-CAAC192BC5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86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	</a:t>
            </a:r>
            <a:r>
              <a:rPr lang="ru-RU" altLang="ru-RU" sz="2800">
                <a:cs typeface="Times New Roman" panose="02020603050405020304" pitchFamily="18" charset="0"/>
              </a:rPr>
              <a:t>Изобразите какой-нибудь </a:t>
            </a:r>
            <a:r>
              <a:rPr lang="ru-RU" altLang="ru-RU" sz="2800"/>
              <a:t>тупо</a:t>
            </a:r>
            <a:r>
              <a:rPr lang="ru-RU" altLang="ru-RU" sz="2800">
                <a:cs typeface="Times New Roman" panose="02020603050405020304" pitchFamily="18" charset="0"/>
              </a:rPr>
              <a:t>угольный треугольник</a:t>
            </a:r>
            <a:r>
              <a:rPr lang="ru-RU" altLang="ru-RU" sz="2800"/>
              <a:t> </a:t>
            </a:r>
            <a:r>
              <a:rPr lang="en-US" altLang="ru-RU" sz="2800" i="1"/>
              <a:t>ABC</a:t>
            </a:r>
            <a:r>
              <a:rPr lang="ru-RU" altLang="ru-RU" sz="2800">
                <a:cs typeface="Times New Roman" panose="02020603050405020304" pitchFamily="18" charset="0"/>
              </a:rPr>
              <a:t>, </a:t>
            </a:r>
            <a:r>
              <a:rPr lang="ru-RU" altLang="ru-RU" sz="2800"/>
              <a:t>одной стороной</a:t>
            </a:r>
            <a:r>
              <a:rPr lang="ru-RU" altLang="ru-RU" sz="2800">
                <a:cs typeface="Times New Roman" panose="02020603050405020304" pitchFamily="18" charset="0"/>
              </a:rPr>
              <a:t> которого является отрезок </a:t>
            </a:r>
            <a:r>
              <a:rPr lang="en-US" altLang="ru-RU" sz="2800" i="1">
                <a:cs typeface="Times New Roman" panose="02020603050405020304" pitchFamily="18" charset="0"/>
              </a:rPr>
              <a:t>AB</a:t>
            </a:r>
            <a:r>
              <a:rPr lang="ru-RU" altLang="ru-RU" sz="2800">
                <a:cs typeface="Times New Roman" panose="02020603050405020304" pitchFamily="18" charset="0"/>
              </a:rPr>
              <a:t>, а вершина </a:t>
            </a:r>
            <a:r>
              <a:rPr lang="en-US" altLang="ru-RU" sz="2800" i="1">
                <a:cs typeface="Times New Roman" panose="02020603050405020304" pitchFamily="18" charset="0"/>
              </a:rPr>
              <a:t>C</a:t>
            </a:r>
            <a:r>
              <a:rPr lang="ru-RU" altLang="ru-RU" sz="2800">
                <a:cs typeface="Times New Roman" panose="02020603050405020304" pitchFamily="18" charset="0"/>
              </a:rPr>
              <a:t> находится в одном из узлов сетки. </a:t>
            </a:r>
            <a:endParaRPr lang="ru-RU" altLang="ru-RU" sz="2800"/>
          </a:p>
        </p:txBody>
      </p:sp>
      <p:pic>
        <p:nvPicPr>
          <p:cNvPr id="12292" name="Picture 4">
            <a:extLst>
              <a:ext uri="{FF2B5EF4-FFF2-40B4-BE49-F238E27FC236}">
                <a16:creationId xmlns:a16="http://schemas.microsoft.com/office/drawing/2014/main" id="{7AE96F3F-6007-46E0-B3CC-5C207594CD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743200"/>
            <a:ext cx="3121025" cy="307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0837" name="Group 5">
            <a:extLst>
              <a:ext uri="{FF2B5EF4-FFF2-40B4-BE49-F238E27FC236}">
                <a16:creationId xmlns:a16="http://schemas.microsoft.com/office/drawing/2014/main" id="{A0869965-9908-4C3C-BCCC-7A002F8CBCE0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2743200"/>
            <a:ext cx="5340350" cy="3079750"/>
            <a:chOff x="384" y="1728"/>
            <a:chExt cx="3364" cy="1940"/>
          </a:xfrm>
        </p:grpSpPr>
        <p:pic>
          <p:nvPicPr>
            <p:cNvPr id="12294" name="Picture 6">
              <a:extLst>
                <a:ext uri="{FF2B5EF4-FFF2-40B4-BE49-F238E27FC236}">
                  <a16:creationId xmlns:a16="http://schemas.microsoft.com/office/drawing/2014/main" id="{14529A68-EB2E-48D2-B6AF-DDB124769B5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1728"/>
              <a:ext cx="1972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295" name="Text Box 7">
              <a:extLst>
                <a:ext uri="{FF2B5EF4-FFF2-40B4-BE49-F238E27FC236}">
                  <a16:creationId xmlns:a16="http://schemas.microsoft.com/office/drawing/2014/main" id="{C8C58B42-CB59-4A7C-9FD3-029658C81D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360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</a:t>
              </a:r>
              <a:endParaRPr lang="ru-RU" alt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0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348C0ECA-4574-45A8-9656-FAB0190E84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D2DFD4E7-BED5-4289-90B4-DAB4EBFD02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	</a:t>
            </a:r>
            <a:r>
              <a:rPr lang="ru-RU" altLang="ru-RU" sz="3200">
                <a:cs typeface="Times New Roman" panose="02020603050405020304" pitchFamily="18" charset="0"/>
              </a:rPr>
              <a:t>Изобразите какой-нибудь равнобедренный треугольник, основанием которого является отрезок </a:t>
            </a:r>
            <a:r>
              <a:rPr lang="en-US" altLang="ru-RU" sz="3200" i="1">
                <a:cs typeface="Times New Roman" panose="02020603050405020304" pitchFamily="18" charset="0"/>
              </a:rPr>
              <a:t>AB</a:t>
            </a:r>
            <a:r>
              <a:rPr lang="ru-RU" altLang="ru-RU" sz="3200">
                <a:cs typeface="Times New Roman" panose="02020603050405020304" pitchFamily="18" charset="0"/>
              </a:rPr>
              <a:t>, а вершина </a:t>
            </a:r>
            <a:r>
              <a:rPr lang="en-US" altLang="ru-RU" sz="3200" i="1">
                <a:cs typeface="Times New Roman" panose="02020603050405020304" pitchFamily="18" charset="0"/>
              </a:rPr>
              <a:t>C</a:t>
            </a:r>
            <a:r>
              <a:rPr lang="ru-RU" altLang="ru-RU" sz="3200">
                <a:cs typeface="Times New Roman" panose="02020603050405020304" pitchFamily="18" charset="0"/>
              </a:rPr>
              <a:t> находится в одном из узлов сетки. </a:t>
            </a:r>
          </a:p>
        </p:txBody>
      </p:sp>
      <p:pic>
        <p:nvPicPr>
          <p:cNvPr id="13316" name="Picture 4">
            <a:extLst>
              <a:ext uri="{FF2B5EF4-FFF2-40B4-BE49-F238E27FC236}">
                <a16:creationId xmlns:a16="http://schemas.microsoft.com/office/drawing/2014/main" id="{FB83C3D5-9342-4A07-9847-7DE5BADDB0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8956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6981" name="Group 5">
            <a:extLst>
              <a:ext uri="{FF2B5EF4-FFF2-40B4-BE49-F238E27FC236}">
                <a16:creationId xmlns:a16="http://schemas.microsoft.com/office/drawing/2014/main" id="{026AE138-B58E-45C7-9831-178808168B17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895600"/>
            <a:ext cx="7772400" cy="3048000"/>
            <a:chOff x="336" y="1824"/>
            <a:chExt cx="4896" cy="1920"/>
          </a:xfrm>
        </p:grpSpPr>
        <p:sp>
          <p:nvSpPr>
            <p:cNvPr id="13318" name="Text Box 6">
              <a:extLst>
                <a:ext uri="{FF2B5EF4-FFF2-40B4-BE49-F238E27FC236}">
                  <a16:creationId xmlns:a16="http://schemas.microsoft.com/office/drawing/2014/main" id="{AA17B677-88C4-4651-A09A-0FAD61BDC0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312"/>
              <a:ext cx="489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/>
            </a:p>
          </p:txBody>
        </p:sp>
        <p:pic>
          <p:nvPicPr>
            <p:cNvPr id="13319" name="Picture 7">
              <a:extLst>
                <a:ext uri="{FF2B5EF4-FFF2-40B4-BE49-F238E27FC236}">
                  <a16:creationId xmlns:a16="http://schemas.microsoft.com/office/drawing/2014/main" id="{6013298E-FE9D-426F-9193-7ABF732B51B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1824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6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A71BC970-656C-4CF6-8398-672136BA2A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14339" name="Text Box 3">
            <a:extLst>
              <a:ext uri="{FF2B5EF4-FFF2-40B4-BE49-F238E27FC236}">
                <a16:creationId xmlns:a16="http://schemas.microsoft.com/office/drawing/2014/main" id="{D1B15A9C-5180-4757-A7B6-CA7B2D710A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	</a:t>
            </a:r>
            <a:r>
              <a:rPr lang="ru-RU" altLang="ru-RU" sz="3200">
                <a:cs typeface="Times New Roman" panose="02020603050405020304" pitchFamily="18" charset="0"/>
              </a:rPr>
              <a:t>Изобразите какой-нибудь равнобедренный треугольник, основанием которого является отрезок </a:t>
            </a:r>
            <a:r>
              <a:rPr lang="en-US" altLang="ru-RU" sz="3200" i="1">
                <a:cs typeface="Times New Roman" panose="02020603050405020304" pitchFamily="18" charset="0"/>
              </a:rPr>
              <a:t>AB</a:t>
            </a:r>
            <a:r>
              <a:rPr lang="ru-RU" altLang="ru-RU" sz="3200">
                <a:cs typeface="Times New Roman" panose="02020603050405020304" pitchFamily="18" charset="0"/>
              </a:rPr>
              <a:t>, а вершина </a:t>
            </a:r>
            <a:r>
              <a:rPr lang="en-US" altLang="ru-RU" sz="3200" i="1">
                <a:cs typeface="Times New Roman" panose="02020603050405020304" pitchFamily="18" charset="0"/>
              </a:rPr>
              <a:t>C</a:t>
            </a:r>
            <a:r>
              <a:rPr lang="ru-RU" altLang="ru-RU" sz="3200">
                <a:cs typeface="Times New Roman" panose="02020603050405020304" pitchFamily="18" charset="0"/>
              </a:rPr>
              <a:t> находится в одном из узлов сетки. </a:t>
            </a:r>
          </a:p>
        </p:txBody>
      </p:sp>
      <p:pic>
        <p:nvPicPr>
          <p:cNvPr id="14340" name="Picture 4">
            <a:extLst>
              <a:ext uri="{FF2B5EF4-FFF2-40B4-BE49-F238E27FC236}">
                <a16:creationId xmlns:a16="http://schemas.microsoft.com/office/drawing/2014/main" id="{B1280425-8444-44B2-ADC4-8C5E86279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6725" y="2667000"/>
            <a:ext cx="3130550" cy="308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9029" name="Group 5">
            <a:extLst>
              <a:ext uri="{FF2B5EF4-FFF2-40B4-BE49-F238E27FC236}">
                <a16:creationId xmlns:a16="http://schemas.microsoft.com/office/drawing/2014/main" id="{93489F9C-BC02-437E-8740-4F2397159534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667000"/>
            <a:ext cx="7772400" cy="3170238"/>
            <a:chOff x="336" y="1680"/>
            <a:chExt cx="4896" cy="1997"/>
          </a:xfrm>
        </p:grpSpPr>
        <p:sp>
          <p:nvSpPr>
            <p:cNvPr id="14342" name="Text Box 6">
              <a:extLst>
                <a:ext uri="{FF2B5EF4-FFF2-40B4-BE49-F238E27FC236}">
                  <a16:creationId xmlns:a16="http://schemas.microsoft.com/office/drawing/2014/main" id="{F89C60AA-4B84-455B-A769-1E77B8E3D9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312"/>
              <a:ext cx="489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/>
            </a:p>
          </p:txBody>
        </p:sp>
        <p:pic>
          <p:nvPicPr>
            <p:cNvPr id="14343" name="Picture 7">
              <a:extLst>
                <a:ext uri="{FF2B5EF4-FFF2-40B4-BE49-F238E27FC236}">
                  <a16:creationId xmlns:a16="http://schemas.microsoft.com/office/drawing/2014/main" id="{B081D99C-C059-415B-B7A0-C251EE58B8A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94" y="1680"/>
              <a:ext cx="1972" cy="19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9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Text Box 3">
            <a:extLst>
              <a:ext uri="{FF2B5EF4-FFF2-40B4-BE49-F238E27FC236}">
                <a16:creationId xmlns:a16="http://schemas.microsoft.com/office/drawing/2014/main" id="{2BC482FE-B281-4496-9B7A-C9C4D62E2D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137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</a:t>
            </a:r>
            <a:r>
              <a:rPr lang="ru-RU" altLang="ru-RU" i="1" dirty="0"/>
              <a:t>Определение</a:t>
            </a:r>
            <a:r>
              <a:rPr lang="ru-RU" altLang="ru-RU" dirty="0"/>
              <a:t>. </a:t>
            </a:r>
            <a:r>
              <a:rPr lang="ru-RU" altLang="ru-RU" dirty="0">
                <a:solidFill>
                  <a:srgbClr val="FF3300"/>
                </a:solidFill>
              </a:rPr>
              <a:t>Треугольником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/>
              <a:t>называется многоугольник с тремя углами.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sp>
        <p:nvSpPr>
          <p:cNvPr id="34821" name="Text Box 5">
            <a:extLst>
              <a:ext uri="{FF2B5EF4-FFF2-40B4-BE49-F238E27FC236}">
                <a16:creationId xmlns:a16="http://schemas.microsoft.com/office/drawing/2014/main" id="{41530446-0C4D-4DA1-B457-98790A5A31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723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</a:t>
            </a:r>
            <a:r>
              <a:rPr lang="ru-RU" altLang="ru-RU" i="1" dirty="0"/>
              <a:t> </a:t>
            </a:r>
            <a:r>
              <a:rPr lang="ru-RU" altLang="ru-RU" dirty="0"/>
              <a:t>Треугольник обозначается указанием его вершин.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grpSp>
        <p:nvGrpSpPr>
          <p:cNvPr id="34837" name="Group 21">
            <a:extLst>
              <a:ext uri="{FF2B5EF4-FFF2-40B4-BE49-F238E27FC236}">
                <a16:creationId xmlns:a16="http://schemas.microsoft.com/office/drawing/2014/main" id="{A26128AD-1A24-476C-9B3C-59D57BAA5FBB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258694"/>
            <a:ext cx="8991600" cy="2895600"/>
            <a:chOff x="96" y="1577"/>
            <a:chExt cx="5664" cy="1824"/>
          </a:xfrm>
        </p:grpSpPr>
        <p:sp>
          <p:nvSpPr>
            <p:cNvPr id="2059" name="Text Box 7">
              <a:extLst>
                <a:ext uri="{FF2B5EF4-FFF2-40B4-BE49-F238E27FC236}">
                  <a16:creationId xmlns:a16="http://schemas.microsoft.com/office/drawing/2014/main" id="{B18863CA-29A9-4FFC-879B-89D0FC0383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1577"/>
              <a:ext cx="5664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dirty="0"/>
                <a:t>	</a:t>
              </a:r>
              <a:r>
                <a:rPr lang="ru-RU" altLang="ru-RU" i="1" dirty="0"/>
                <a:t> Определение</a:t>
              </a:r>
              <a:r>
                <a:rPr lang="ru-RU" altLang="ru-RU" dirty="0"/>
                <a:t>. Два треугольника называются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r>
                <a:rPr lang="ru-RU" altLang="ru-RU" dirty="0">
                  <a:solidFill>
                    <a:srgbClr val="FF3300"/>
                  </a:solidFill>
                </a:rPr>
                <a:t>равными</a:t>
              </a:r>
              <a:r>
                <a:rPr lang="ru-RU" altLang="ru-RU" dirty="0"/>
                <a:t>, если стороны одного соответственно равны сторонам другого и углы, заключенные между соответственно равными сторонами, равны.</a:t>
              </a:r>
              <a:endParaRPr lang="ru-RU" altLang="ru-RU" dirty="0">
                <a:cs typeface="Times New Roman" panose="02020603050405020304" pitchFamily="18" charset="0"/>
              </a:endParaRPr>
            </a:p>
          </p:txBody>
        </p:sp>
        <p:pic>
          <p:nvPicPr>
            <p:cNvPr id="2060" name="Picture 20">
              <a:extLst>
                <a:ext uri="{FF2B5EF4-FFF2-40B4-BE49-F238E27FC236}">
                  <a16:creationId xmlns:a16="http://schemas.microsoft.com/office/drawing/2014/main" id="{8A43F7CC-56BC-425A-8297-9174F6C4A37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3" y="2338"/>
              <a:ext cx="3325" cy="10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34838" name="Text Box 22">
            <a:extLst>
              <a:ext uri="{FF2B5EF4-FFF2-40B4-BE49-F238E27FC236}">
                <a16:creationId xmlns:a16="http://schemas.microsoft.com/office/drawing/2014/main" id="{CAE67FDF-99DC-4F36-9EBE-0BDC0C19E9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23728"/>
            <a:ext cx="914399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/>
              <a:t>	</a:t>
            </a:r>
            <a:r>
              <a:rPr lang="ru-RU" altLang="ru-RU" i="1" dirty="0"/>
              <a:t> Определение</a:t>
            </a:r>
            <a:r>
              <a:rPr lang="ru-RU" altLang="ru-RU" dirty="0"/>
              <a:t>. Периметром треугольника называется сумма длин его сторон.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149C52A-7A9B-4520-9A22-A3CB46DF123C}"/>
                  </a:ext>
                </a:extLst>
              </p:cNvPr>
              <p:cNvSpPr txBox="1"/>
              <p:nvPr/>
            </p:nvSpPr>
            <p:spPr>
              <a:xfrm>
                <a:off x="107504" y="5153744"/>
                <a:ext cx="8928992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dirty="0"/>
                  <a:t>	</a:t>
                </a:r>
                <a:r>
                  <a:rPr lang="ru-RU" dirty="0"/>
                  <a:t>Равенство треугольников </a:t>
                </a:r>
                <a:r>
                  <a:rPr lang="en-US" i="1" dirty="0"/>
                  <a:t>ABC </a:t>
                </a:r>
                <a:r>
                  <a:rPr lang="ru-RU" dirty="0"/>
                  <a:t>и </a:t>
                </a:r>
                <a:r>
                  <a:rPr lang="en-US" i="1" dirty="0"/>
                  <a:t>A</a:t>
                </a:r>
                <a:r>
                  <a:rPr lang="en-US" baseline="-25000" dirty="0"/>
                  <a:t>1</a:t>
                </a:r>
                <a:r>
                  <a:rPr lang="en-US" i="1" dirty="0"/>
                  <a:t>B</a:t>
                </a:r>
                <a:r>
                  <a:rPr lang="en-US" baseline="-25000" dirty="0"/>
                  <a:t>1</a:t>
                </a:r>
                <a:r>
                  <a:rPr lang="en-US" i="1" dirty="0"/>
                  <a:t>C</a:t>
                </a:r>
                <a:r>
                  <a:rPr lang="en-US" baseline="-25000" dirty="0"/>
                  <a:t>1 </a:t>
                </a:r>
                <a:r>
                  <a:rPr lang="ru-RU" dirty="0"/>
                  <a:t>записывается в виде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𝐴𝐵𝐶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l-G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sSub>
                      <m:sSubPr>
                        <m:ctrlP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dirty="0"/>
                  <a:t> </a:t>
                </a:r>
                <a:endParaRPr lang="ru-RU" dirty="0"/>
              </a:p>
              <a:p>
                <a:pPr algn="just"/>
                <a:r>
                  <a:rPr lang="ru-RU" dirty="0"/>
                  <a:t>	Эта запись означает, что выполняются равенства: </a:t>
                </a:r>
              </a:p>
              <a:p>
                <a:pPr algn="just"/>
                <a:r>
                  <a:rPr lang="en-US" i="1" dirty="0"/>
                  <a:t>AB = A</a:t>
                </a:r>
                <a:r>
                  <a:rPr lang="en-US" baseline="-25000" dirty="0"/>
                  <a:t>1</a:t>
                </a:r>
                <a:r>
                  <a:rPr lang="en-US" i="1" dirty="0"/>
                  <a:t>B</a:t>
                </a:r>
                <a:r>
                  <a:rPr lang="en-US" baseline="-25000" dirty="0"/>
                  <a:t>1</a:t>
                </a:r>
                <a:r>
                  <a:rPr lang="en-US" dirty="0"/>
                  <a:t>, </a:t>
                </a:r>
                <a:r>
                  <a:rPr lang="en-US" i="1" dirty="0"/>
                  <a:t>AC = A</a:t>
                </a:r>
                <a:r>
                  <a:rPr lang="en-US" baseline="-25000" dirty="0"/>
                  <a:t>1</a:t>
                </a:r>
                <a:r>
                  <a:rPr lang="en-US" i="1" dirty="0"/>
                  <a:t>C</a:t>
                </a:r>
                <a:r>
                  <a:rPr lang="en-US" baseline="-25000" dirty="0"/>
                  <a:t>1</a:t>
                </a:r>
                <a:r>
                  <a:rPr lang="en-US" dirty="0"/>
                  <a:t>, </a:t>
                </a:r>
                <a:r>
                  <a:rPr lang="en-US" i="1" dirty="0"/>
                  <a:t>BC = B</a:t>
                </a:r>
                <a:r>
                  <a:rPr lang="en-US" baseline="-25000" dirty="0"/>
                  <a:t>1</a:t>
                </a:r>
                <a:r>
                  <a:rPr lang="en-US" i="1" dirty="0"/>
                  <a:t>C</a:t>
                </a:r>
                <a:r>
                  <a:rPr lang="en-US" baseline="-25000" dirty="0"/>
                  <a:t>1</a:t>
                </a:r>
                <a:r>
                  <a:rPr lang="ru-RU" dirty="0"/>
                  <a:t>;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=∠</m:t>
                    </m:r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=∠</m:t>
                    </m:r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=∠</m:t>
                    </m:r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149C52A-7A9B-4520-9A22-A3CB46DF12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5153744"/>
                <a:ext cx="8928992" cy="1569660"/>
              </a:xfrm>
              <a:prstGeom prst="rect">
                <a:avLst/>
              </a:prstGeom>
              <a:blipFill>
                <a:blip r:embed="rId4"/>
                <a:stretch>
                  <a:fillRect l="-1093" t="-3101" r="-1093" b="-77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1750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 autoUpdateAnimBg="0"/>
      <p:bldP spid="34838" grpId="0" autoUpdateAnimBg="0"/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3F1CA997-1EE8-431F-AE3F-AB0A921280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E7EF48BA-6798-4C63-A664-F08DCB41F9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	</a:t>
            </a:r>
            <a:r>
              <a:rPr lang="ru-RU" altLang="ru-RU" sz="3200">
                <a:cs typeface="Times New Roman" panose="02020603050405020304" pitchFamily="18" charset="0"/>
              </a:rPr>
              <a:t>Изобразите какой-нибудь равнобедренный треугольник, основанием которого является отрезок </a:t>
            </a:r>
            <a:r>
              <a:rPr lang="en-US" altLang="ru-RU" sz="3200" i="1">
                <a:cs typeface="Times New Roman" panose="02020603050405020304" pitchFamily="18" charset="0"/>
              </a:rPr>
              <a:t>AB</a:t>
            </a:r>
            <a:r>
              <a:rPr lang="ru-RU" altLang="ru-RU" sz="3200">
                <a:cs typeface="Times New Roman" panose="02020603050405020304" pitchFamily="18" charset="0"/>
              </a:rPr>
              <a:t>, а вершина </a:t>
            </a:r>
            <a:r>
              <a:rPr lang="en-US" altLang="ru-RU" sz="3200" i="1">
                <a:cs typeface="Times New Roman" panose="02020603050405020304" pitchFamily="18" charset="0"/>
              </a:rPr>
              <a:t>C</a:t>
            </a:r>
            <a:r>
              <a:rPr lang="ru-RU" altLang="ru-RU" sz="3200">
                <a:cs typeface="Times New Roman" panose="02020603050405020304" pitchFamily="18" charset="0"/>
              </a:rPr>
              <a:t> находится в одном из узлов сетки. </a:t>
            </a:r>
          </a:p>
        </p:txBody>
      </p:sp>
      <p:pic>
        <p:nvPicPr>
          <p:cNvPr id="15364" name="Picture 4">
            <a:extLst>
              <a:ext uri="{FF2B5EF4-FFF2-40B4-BE49-F238E27FC236}">
                <a16:creationId xmlns:a16="http://schemas.microsoft.com/office/drawing/2014/main" id="{37AD815B-28FA-403C-89EC-25261469F2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2600" y="2819400"/>
            <a:ext cx="3098800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1077" name="Group 5">
            <a:extLst>
              <a:ext uri="{FF2B5EF4-FFF2-40B4-BE49-F238E27FC236}">
                <a16:creationId xmlns:a16="http://schemas.microsoft.com/office/drawing/2014/main" id="{7D23FB79-C762-4638-80B0-4BFD20EF8CA9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819400"/>
            <a:ext cx="7772400" cy="3059113"/>
            <a:chOff x="336" y="1776"/>
            <a:chExt cx="4896" cy="1927"/>
          </a:xfrm>
        </p:grpSpPr>
        <p:sp>
          <p:nvSpPr>
            <p:cNvPr id="15366" name="Text Box 6">
              <a:extLst>
                <a:ext uri="{FF2B5EF4-FFF2-40B4-BE49-F238E27FC236}">
                  <a16:creationId xmlns:a16="http://schemas.microsoft.com/office/drawing/2014/main" id="{1BC024D7-9252-404D-8306-FAF8EF7393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312"/>
              <a:ext cx="489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/>
            </a:p>
          </p:txBody>
        </p:sp>
        <p:pic>
          <p:nvPicPr>
            <p:cNvPr id="15367" name="Picture 7">
              <a:extLst>
                <a:ext uri="{FF2B5EF4-FFF2-40B4-BE49-F238E27FC236}">
                  <a16:creationId xmlns:a16="http://schemas.microsoft.com/office/drawing/2014/main" id="{B0DA9824-2FDE-4B12-8E84-35D155EFE96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4" y="1776"/>
              <a:ext cx="1952" cy="19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1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>
            <a:extLst>
              <a:ext uri="{FF2B5EF4-FFF2-40B4-BE49-F238E27FC236}">
                <a16:creationId xmlns:a16="http://schemas.microsoft.com/office/drawing/2014/main" id="{059B4A48-E384-4B39-9F62-382FD98DE6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16387" name="Text Box 1027">
            <a:extLst>
              <a:ext uri="{FF2B5EF4-FFF2-40B4-BE49-F238E27FC236}">
                <a16:creationId xmlns:a16="http://schemas.microsoft.com/office/drawing/2014/main" id="{56B05096-46C2-4FEF-9D14-1750A7D5B4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86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	</a:t>
            </a:r>
            <a:r>
              <a:rPr lang="ru-RU" altLang="ru-RU" sz="2800">
                <a:cs typeface="Times New Roman" panose="02020603050405020304" pitchFamily="18" charset="0"/>
              </a:rPr>
              <a:t>Изобразите какой-нибудь прямоугольный треугольник, гипотенузой которого является отрезок </a:t>
            </a:r>
            <a:r>
              <a:rPr lang="en-US" altLang="ru-RU" sz="2800" i="1">
                <a:cs typeface="Times New Roman" panose="02020603050405020304" pitchFamily="18" charset="0"/>
              </a:rPr>
              <a:t>AB</a:t>
            </a:r>
            <a:r>
              <a:rPr lang="ru-RU" altLang="ru-RU" sz="2800">
                <a:cs typeface="Times New Roman" panose="02020603050405020304" pitchFamily="18" charset="0"/>
              </a:rPr>
              <a:t>, а вершина </a:t>
            </a:r>
            <a:r>
              <a:rPr lang="en-US" altLang="ru-RU" sz="2800" i="1">
                <a:cs typeface="Times New Roman" panose="02020603050405020304" pitchFamily="18" charset="0"/>
              </a:rPr>
              <a:t>C</a:t>
            </a:r>
            <a:r>
              <a:rPr lang="ru-RU" altLang="ru-RU" sz="2800">
                <a:cs typeface="Times New Roman" panose="02020603050405020304" pitchFamily="18" charset="0"/>
              </a:rPr>
              <a:t> находится в одном из узлов сетки. </a:t>
            </a:r>
            <a:r>
              <a:rPr lang="ru-RU" altLang="ru-RU" sz="2800"/>
              <a:t>Сколько таких треугольников?</a:t>
            </a:r>
          </a:p>
        </p:txBody>
      </p:sp>
      <p:pic>
        <p:nvPicPr>
          <p:cNvPr id="16388" name="Picture 1028">
            <a:extLst>
              <a:ext uri="{FF2B5EF4-FFF2-40B4-BE49-F238E27FC236}">
                <a16:creationId xmlns:a16="http://schemas.microsoft.com/office/drawing/2014/main" id="{C9B04D94-8402-41DF-9882-A95848ABE9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819400"/>
            <a:ext cx="3121025" cy="307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0357" name="Group 1029">
            <a:extLst>
              <a:ext uri="{FF2B5EF4-FFF2-40B4-BE49-F238E27FC236}">
                <a16:creationId xmlns:a16="http://schemas.microsoft.com/office/drawing/2014/main" id="{DAD0AEBA-0FA6-4049-B59B-8932E543E45A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2819400"/>
            <a:ext cx="5943600" cy="3081338"/>
            <a:chOff x="144" y="1776"/>
            <a:chExt cx="3744" cy="1941"/>
          </a:xfrm>
        </p:grpSpPr>
        <p:sp>
          <p:nvSpPr>
            <p:cNvPr id="16390" name="Text Box 1030">
              <a:extLst>
                <a:ext uri="{FF2B5EF4-FFF2-40B4-BE49-F238E27FC236}">
                  <a16:creationId xmlns:a16="http://schemas.microsoft.com/office/drawing/2014/main" id="{24C13AA8-84C8-4751-A142-7B1611A727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3264"/>
              <a:ext cx="158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r>
                <a:rPr lang="ru-RU" altLang="ru-RU" sz="3200"/>
                <a:t>1.</a:t>
              </a:r>
              <a:endParaRPr lang="ru-RU" altLang="ru-RU" sz="3200" i="1">
                <a:cs typeface="Times New Roman" panose="02020603050405020304" pitchFamily="18" charset="0"/>
              </a:endParaRPr>
            </a:p>
          </p:txBody>
        </p:sp>
        <p:pic>
          <p:nvPicPr>
            <p:cNvPr id="16391" name="Picture 1031">
              <a:extLst>
                <a:ext uri="{FF2B5EF4-FFF2-40B4-BE49-F238E27FC236}">
                  <a16:creationId xmlns:a16="http://schemas.microsoft.com/office/drawing/2014/main" id="{8EF44DCB-6472-4624-ADC3-ADD3F6074F7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776"/>
              <a:ext cx="1968" cy="19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0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D1EB912-8739-4378-9B59-0CBE8D5590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17411" name="Text Box 3">
            <a:extLst>
              <a:ext uri="{FF2B5EF4-FFF2-40B4-BE49-F238E27FC236}">
                <a16:creationId xmlns:a16="http://schemas.microsoft.com/office/drawing/2014/main" id="{E1C2CA0B-7794-4496-BA38-AF05E4BD97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	</a:t>
            </a:r>
            <a:r>
              <a:rPr lang="ru-RU" altLang="ru-RU" sz="3200">
                <a:cs typeface="Times New Roman" panose="02020603050405020304" pitchFamily="18" charset="0"/>
              </a:rPr>
              <a:t>Изобразите какой-нибудь </a:t>
            </a:r>
            <a:r>
              <a:rPr lang="ru-RU" altLang="ru-RU" sz="3200"/>
              <a:t>равнобедренный </a:t>
            </a:r>
            <a:r>
              <a:rPr lang="ru-RU" altLang="ru-RU" sz="3200">
                <a:cs typeface="Times New Roman" panose="02020603050405020304" pitchFamily="18" charset="0"/>
              </a:rPr>
              <a:t>прямоугольный треугольник, катетом которого является отрезок </a:t>
            </a:r>
            <a:r>
              <a:rPr lang="en-US" altLang="ru-RU" sz="3200" i="1">
                <a:cs typeface="Times New Roman" panose="02020603050405020304" pitchFamily="18" charset="0"/>
              </a:rPr>
              <a:t>AC</a:t>
            </a:r>
            <a:r>
              <a:rPr lang="ru-RU" altLang="ru-RU" sz="3200">
                <a:cs typeface="Times New Roman" panose="02020603050405020304" pitchFamily="18" charset="0"/>
              </a:rPr>
              <a:t>.</a:t>
            </a:r>
            <a:r>
              <a:rPr lang="ru-RU" altLang="ru-RU" sz="3200"/>
              <a:t> Найдите его гипотенузу, если стороны клеток равны 1.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7412" name="Picture 4">
            <a:extLst>
              <a:ext uri="{FF2B5EF4-FFF2-40B4-BE49-F238E27FC236}">
                <a16:creationId xmlns:a16="http://schemas.microsoft.com/office/drawing/2014/main" id="{92328537-7738-49B8-B20D-06AEEEFACD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6725" y="2895600"/>
            <a:ext cx="3130550" cy="308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2885" name="Group 5">
            <a:extLst>
              <a:ext uri="{FF2B5EF4-FFF2-40B4-BE49-F238E27FC236}">
                <a16:creationId xmlns:a16="http://schemas.microsoft.com/office/drawing/2014/main" id="{8CB99E8D-C86F-43B0-97B5-64CF3399B3D4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895600"/>
            <a:ext cx="7772400" cy="3089275"/>
            <a:chOff x="336" y="1824"/>
            <a:chExt cx="4896" cy="1946"/>
          </a:xfrm>
        </p:grpSpPr>
        <p:sp>
          <p:nvSpPr>
            <p:cNvPr id="17414" name="Text Box 6">
              <a:extLst>
                <a:ext uri="{FF2B5EF4-FFF2-40B4-BE49-F238E27FC236}">
                  <a16:creationId xmlns:a16="http://schemas.microsoft.com/office/drawing/2014/main" id="{329EA796-1168-447A-9E34-3F600C2ECB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312"/>
              <a:ext cx="489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/>
                <a:t> 4.</a:t>
              </a:r>
            </a:p>
          </p:txBody>
        </p:sp>
        <p:pic>
          <p:nvPicPr>
            <p:cNvPr id="17415" name="Picture 7">
              <a:extLst>
                <a:ext uri="{FF2B5EF4-FFF2-40B4-BE49-F238E27FC236}">
                  <a16:creationId xmlns:a16="http://schemas.microsoft.com/office/drawing/2014/main" id="{ED61B463-3687-46F7-B82C-F8677ECF1A6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94" y="1824"/>
              <a:ext cx="1972" cy="19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9817077F-934D-4F27-8845-7A6F5C0C8E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18435" name="Text Box 3">
            <a:extLst>
              <a:ext uri="{FF2B5EF4-FFF2-40B4-BE49-F238E27FC236}">
                <a16:creationId xmlns:a16="http://schemas.microsoft.com/office/drawing/2014/main" id="{5154801E-1DD8-4B9C-8D7E-6174E41FC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	</a:t>
            </a:r>
            <a:r>
              <a:rPr lang="ru-RU" altLang="ru-RU" sz="3200">
                <a:cs typeface="Times New Roman" panose="02020603050405020304" pitchFamily="18" charset="0"/>
              </a:rPr>
              <a:t>Изобразите какой-нибудь прямоугольный треугольник, катетом которого является отрезок </a:t>
            </a:r>
            <a:r>
              <a:rPr lang="en-US" altLang="ru-RU" sz="3200" i="1">
                <a:cs typeface="Times New Roman" panose="02020603050405020304" pitchFamily="18" charset="0"/>
              </a:rPr>
              <a:t>AC</a:t>
            </a:r>
            <a:r>
              <a:rPr lang="ru-RU" altLang="ru-RU" sz="3200">
                <a:cs typeface="Times New Roman" panose="02020603050405020304" pitchFamily="18" charset="0"/>
              </a:rPr>
              <a:t>, а вершина </a:t>
            </a:r>
            <a:r>
              <a:rPr lang="en-US" altLang="ru-RU" sz="3200" i="1">
                <a:cs typeface="Times New Roman" panose="02020603050405020304" pitchFamily="18" charset="0"/>
              </a:rPr>
              <a:t>B</a:t>
            </a:r>
            <a:r>
              <a:rPr lang="ru-RU" altLang="ru-RU" sz="3200">
                <a:cs typeface="Times New Roman" panose="02020603050405020304" pitchFamily="18" charset="0"/>
              </a:rPr>
              <a:t> находится в одном из узлов сетки. </a:t>
            </a:r>
          </a:p>
        </p:txBody>
      </p:sp>
      <p:pic>
        <p:nvPicPr>
          <p:cNvPr id="18436" name="Picture 4">
            <a:extLst>
              <a:ext uri="{FF2B5EF4-FFF2-40B4-BE49-F238E27FC236}">
                <a16:creationId xmlns:a16="http://schemas.microsoft.com/office/drawing/2014/main" id="{CA6C3C78-F9F2-4D98-BBC2-A0F1072694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25" y="2667000"/>
            <a:ext cx="3078163" cy="303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4933" name="Group 5">
            <a:extLst>
              <a:ext uri="{FF2B5EF4-FFF2-40B4-BE49-F238E27FC236}">
                <a16:creationId xmlns:a16="http://schemas.microsoft.com/office/drawing/2014/main" id="{D915BC72-646B-4BE9-BA5E-494AEEA1E4DF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667000"/>
            <a:ext cx="7772400" cy="3170238"/>
            <a:chOff x="336" y="1680"/>
            <a:chExt cx="4896" cy="1997"/>
          </a:xfrm>
        </p:grpSpPr>
        <p:sp>
          <p:nvSpPr>
            <p:cNvPr id="18438" name="Text Box 6">
              <a:extLst>
                <a:ext uri="{FF2B5EF4-FFF2-40B4-BE49-F238E27FC236}">
                  <a16:creationId xmlns:a16="http://schemas.microsoft.com/office/drawing/2014/main" id="{54EC63C3-AB38-429E-95DC-5FC45BB0C5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312"/>
              <a:ext cx="489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/>
            </a:p>
          </p:txBody>
        </p:sp>
        <p:pic>
          <p:nvPicPr>
            <p:cNvPr id="18439" name="Picture 7">
              <a:extLst>
                <a:ext uri="{FF2B5EF4-FFF2-40B4-BE49-F238E27FC236}">
                  <a16:creationId xmlns:a16="http://schemas.microsoft.com/office/drawing/2014/main" id="{8F65D7C5-557C-44CA-B49A-2A5ABFFEE16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10" y="1680"/>
              <a:ext cx="1939" cy="19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4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157FCA91-A0EB-4981-B3F9-1F43C9F3DF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19459" name="Text Box 3">
            <a:extLst>
              <a:ext uri="{FF2B5EF4-FFF2-40B4-BE49-F238E27FC236}">
                <a16:creationId xmlns:a16="http://schemas.microsoft.com/office/drawing/2014/main" id="{19395171-AF63-4978-9F94-834E7A0D32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86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	</a:t>
            </a:r>
            <a:r>
              <a:rPr lang="ru-RU" altLang="ru-RU" sz="2800">
                <a:cs typeface="Times New Roman" panose="02020603050405020304" pitchFamily="18" charset="0"/>
              </a:rPr>
              <a:t>Изобразите какой-нибудь прямоугольный треугольник, гипотенузой которого является отрезок </a:t>
            </a:r>
            <a:r>
              <a:rPr lang="en-US" altLang="ru-RU" sz="2800" i="1">
                <a:cs typeface="Times New Roman" panose="02020603050405020304" pitchFamily="18" charset="0"/>
              </a:rPr>
              <a:t>AB</a:t>
            </a:r>
            <a:r>
              <a:rPr lang="ru-RU" altLang="ru-RU" sz="2800">
                <a:cs typeface="Times New Roman" panose="02020603050405020304" pitchFamily="18" charset="0"/>
              </a:rPr>
              <a:t>, а вершина </a:t>
            </a:r>
            <a:r>
              <a:rPr lang="en-US" altLang="ru-RU" sz="2800" i="1">
                <a:cs typeface="Times New Roman" panose="02020603050405020304" pitchFamily="18" charset="0"/>
              </a:rPr>
              <a:t>C</a:t>
            </a:r>
            <a:r>
              <a:rPr lang="ru-RU" altLang="ru-RU" sz="2800">
                <a:cs typeface="Times New Roman" panose="02020603050405020304" pitchFamily="18" charset="0"/>
              </a:rPr>
              <a:t> находится в одном из узлов сетки. </a:t>
            </a:r>
            <a:r>
              <a:rPr lang="ru-RU" altLang="ru-RU" sz="2800"/>
              <a:t>Сколько таких треугольников?</a:t>
            </a:r>
          </a:p>
        </p:txBody>
      </p:sp>
      <p:pic>
        <p:nvPicPr>
          <p:cNvPr id="19460" name="Picture 9">
            <a:extLst>
              <a:ext uri="{FF2B5EF4-FFF2-40B4-BE49-F238E27FC236}">
                <a16:creationId xmlns:a16="http://schemas.microsoft.com/office/drawing/2014/main" id="{0D965E87-441A-4C75-9DE7-EB5B559039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667000"/>
            <a:ext cx="3121025" cy="307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6267" name="Group 11">
            <a:extLst>
              <a:ext uri="{FF2B5EF4-FFF2-40B4-BE49-F238E27FC236}">
                <a16:creationId xmlns:a16="http://schemas.microsoft.com/office/drawing/2014/main" id="{1B3860C6-D85B-4C5A-BC05-17BE2FDC8D3D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2667000"/>
            <a:ext cx="5562600" cy="3094038"/>
            <a:chOff x="144" y="1680"/>
            <a:chExt cx="3504" cy="1949"/>
          </a:xfrm>
        </p:grpSpPr>
        <p:sp>
          <p:nvSpPr>
            <p:cNvPr id="19462" name="Text Box 6">
              <a:extLst>
                <a:ext uri="{FF2B5EF4-FFF2-40B4-BE49-F238E27FC236}">
                  <a16:creationId xmlns:a16="http://schemas.microsoft.com/office/drawing/2014/main" id="{46C28EDA-15E8-49A8-B5BD-0B02607A34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3264"/>
              <a:ext cx="158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r>
                <a:rPr lang="ru-RU" altLang="ru-RU" sz="3200"/>
                <a:t>2.</a:t>
              </a:r>
              <a:endParaRPr lang="ru-RU" altLang="ru-RU" sz="3200" i="1">
                <a:cs typeface="Times New Roman" panose="02020603050405020304" pitchFamily="18" charset="0"/>
              </a:endParaRPr>
            </a:p>
          </p:txBody>
        </p:sp>
        <p:pic>
          <p:nvPicPr>
            <p:cNvPr id="19463" name="Picture 10">
              <a:extLst>
                <a:ext uri="{FF2B5EF4-FFF2-40B4-BE49-F238E27FC236}">
                  <a16:creationId xmlns:a16="http://schemas.microsoft.com/office/drawing/2014/main" id="{F2DC1A83-D14F-4A0F-8791-FD4BCE7197C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0" y="1680"/>
              <a:ext cx="1968" cy="19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6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26">
            <a:extLst>
              <a:ext uri="{FF2B5EF4-FFF2-40B4-BE49-F238E27FC236}">
                <a16:creationId xmlns:a16="http://schemas.microsoft.com/office/drawing/2014/main" id="{FDB257A6-D5FE-4ABE-8C01-3EE901BA94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20483" name="Text Box 1027">
            <a:extLst>
              <a:ext uri="{FF2B5EF4-FFF2-40B4-BE49-F238E27FC236}">
                <a16:creationId xmlns:a16="http://schemas.microsoft.com/office/drawing/2014/main" id="{A5CB0852-728B-485A-92EF-8685DC81B3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86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	</a:t>
            </a:r>
            <a:r>
              <a:rPr lang="ru-RU" altLang="ru-RU" sz="2800">
                <a:cs typeface="Times New Roman" panose="02020603050405020304" pitchFamily="18" charset="0"/>
              </a:rPr>
              <a:t>Изобразите какой-нибудь прямоугольный треугольник, гипотенузой которого является отрезок </a:t>
            </a:r>
            <a:r>
              <a:rPr lang="en-US" altLang="ru-RU" sz="2800" i="1">
                <a:cs typeface="Times New Roman" panose="02020603050405020304" pitchFamily="18" charset="0"/>
              </a:rPr>
              <a:t>AB</a:t>
            </a:r>
            <a:r>
              <a:rPr lang="ru-RU" altLang="ru-RU" sz="2800">
                <a:cs typeface="Times New Roman" panose="02020603050405020304" pitchFamily="18" charset="0"/>
              </a:rPr>
              <a:t>, а вершина </a:t>
            </a:r>
            <a:r>
              <a:rPr lang="en-US" altLang="ru-RU" sz="2800" i="1">
                <a:cs typeface="Times New Roman" panose="02020603050405020304" pitchFamily="18" charset="0"/>
              </a:rPr>
              <a:t>C</a:t>
            </a:r>
            <a:r>
              <a:rPr lang="ru-RU" altLang="ru-RU" sz="2800">
                <a:cs typeface="Times New Roman" panose="02020603050405020304" pitchFamily="18" charset="0"/>
              </a:rPr>
              <a:t> находится в одном из узлов сетки. </a:t>
            </a:r>
            <a:r>
              <a:rPr lang="ru-RU" altLang="ru-RU" sz="2800"/>
              <a:t>Сколько таких треугольников?</a:t>
            </a:r>
          </a:p>
        </p:txBody>
      </p:sp>
      <p:pic>
        <p:nvPicPr>
          <p:cNvPr id="20484" name="Picture 1031">
            <a:extLst>
              <a:ext uri="{FF2B5EF4-FFF2-40B4-BE49-F238E27FC236}">
                <a16:creationId xmlns:a16="http://schemas.microsoft.com/office/drawing/2014/main" id="{AE29831A-9CC4-43D2-98CA-08EC97FBC3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743200"/>
            <a:ext cx="3121025" cy="307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8313" name="Group 1033">
            <a:extLst>
              <a:ext uri="{FF2B5EF4-FFF2-40B4-BE49-F238E27FC236}">
                <a16:creationId xmlns:a16="http://schemas.microsoft.com/office/drawing/2014/main" id="{4D8E88CC-A34D-4845-9469-1C39612576DD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2743200"/>
            <a:ext cx="5943600" cy="3081338"/>
            <a:chOff x="144" y="1728"/>
            <a:chExt cx="3744" cy="1941"/>
          </a:xfrm>
        </p:grpSpPr>
        <p:sp>
          <p:nvSpPr>
            <p:cNvPr id="20486" name="Text Box 1028">
              <a:extLst>
                <a:ext uri="{FF2B5EF4-FFF2-40B4-BE49-F238E27FC236}">
                  <a16:creationId xmlns:a16="http://schemas.microsoft.com/office/drawing/2014/main" id="{8BCF6458-5D81-49D6-9690-8135991E0E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3264"/>
              <a:ext cx="158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r>
                <a:rPr lang="ru-RU" altLang="ru-RU" sz="3200"/>
                <a:t>6.</a:t>
              </a:r>
              <a:endParaRPr lang="ru-RU" altLang="ru-RU" sz="3200" i="1">
                <a:cs typeface="Times New Roman" panose="02020603050405020304" pitchFamily="18" charset="0"/>
              </a:endParaRPr>
            </a:p>
          </p:txBody>
        </p:sp>
        <p:pic>
          <p:nvPicPr>
            <p:cNvPr id="20487" name="Picture 1032">
              <a:extLst>
                <a:ext uri="{FF2B5EF4-FFF2-40B4-BE49-F238E27FC236}">
                  <a16:creationId xmlns:a16="http://schemas.microsoft.com/office/drawing/2014/main" id="{3DA17ECD-BEEC-43AC-BAF7-149DF53B095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728"/>
              <a:ext cx="1968" cy="19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8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A85A201E-46A7-4F9D-9EBC-796E7E9AB4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21507" name="Text Box 3">
            <a:extLst>
              <a:ext uri="{FF2B5EF4-FFF2-40B4-BE49-F238E27FC236}">
                <a16:creationId xmlns:a16="http://schemas.microsoft.com/office/drawing/2014/main" id="{27FB63E3-8312-4A0F-A7B7-D94DF3F45E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534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Перечислите все треугольники, изображенные на рисунке.</a:t>
            </a:r>
          </a:p>
        </p:txBody>
      </p:sp>
      <p:sp>
        <p:nvSpPr>
          <p:cNvPr id="94212" name="Text Box 4">
            <a:extLst>
              <a:ext uri="{FF2B5EF4-FFF2-40B4-BE49-F238E27FC236}">
                <a16:creationId xmlns:a16="http://schemas.microsoft.com/office/drawing/2014/main" id="{163017BE-E7CE-4C26-B3AF-34C72D137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1816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en-US" altLang="ru-RU" sz="3200" i="1">
                <a:cs typeface="Times New Roman" panose="02020603050405020304" pitchFamily="18" charset="0"/>
              </a:rPr>
              <a:t>ABC</a:t>
            </a:r>
            <a:r>
              <a:rPr lang="ru-RU" altLang="ru-RU" sz="3200" i="1">
                <a:cs typeface="Times New Roman" panose="02020603050405020304" pitchFamily="18" charset="0"/>
              </a:rPr>
              <a:t>, </a:t>
            </a:r>
            <a:r>
              <a:rPr lang="en-US" altLang="ru-RU" sz="3200" i="1">
                <a:cs typeface="Times New Roman" panose="02020603050405020304" pitchFamily="18" charset="0"/>
              </a:rPr>
              <a:t>ADC</a:t>
            </a:r>
            <a:r>
              <a:rPr lang="ru-RU" altLang="ru-RU" sz="3200" i="1">
                <a:cs typeface="Times New Roman" panose="02020603050405020304" pitchFamily="18" charset="0"/>
              </a:rPr>
              <a:t>, </a:t>
            </a:r>
            <a:r>
              <a:rPr lang="en-US" altLang="ru-RU" sz="3200" i="1">
                <a:cs typeface="Times New Roman" panose="02020603050405020304" pitchFamily="18" charset="0"/>
              </a:rPr>
              <a:t>BDC</a:t>
            </a:r>
            <a:r>
              <a:rPr lang="ru-RU" altLang="ru-RU" sz="3200" i="1">
                <a:cs typeface="Times New Roman" panose="02020603050405020304" pitchFamily="18" charset="0"/>
              </a:rPr>
              <a:t>, </a:t>
            </a:r>
            <a:r>
              <a:rPr lang="en-US" altLang="ru-RU" sz="3200" i="1">
                <a:cs typeface="Times New Roman" panose="02020603050405020304" pitchFamily="18" charset="0"/>
              </a:rPr>
              <a:t>BDE</a:t>
            </a:r>
            <a:r>
              <a:rPr lang="ru-RU" altLang="ru-RU" sz="3200" i="1">
                <a:cs typeface="Times New Roman" panose="02020603050405020304" pitchFamily="18" charset="0"/>
              </a:rPr>
              <a:t>, </a:t>
            </a:r>
            <a:r>
              <a:rPr lang="en-US" altLang="ru-RU" sz="3200" i="1">
                <a:cs typeface="Times New Roman" panose="02020603050405020304" pitchFamily="18" charset="0"/>
              </a:rPr>
              <a:t>CDE</a:t>
            </a:r>
            <a:r>
              <a:rPr lang="ru-RU" altLang="ru-RU" sz="3200" i="1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21509" name="Picture 5">
            <a:extLst>
              <a:ext uri="{FF2B5EF4-FFF2-40B4-BE49-F238E27FC236}">
                <a16:creationId xmlns:a16="http://schemas.microsoft.com/office/drawing/2014/main" id="{DE68B6F4-A321-4595-B354-52CD1656C1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981200"/>
            <a:ext cx="3921125" cy="276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4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2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0746E5E9-A0F6-43BC-9532-2933922B99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22531" name="Text Box 3">
            <a:extLst>
              <a:ext uri="{FF2B5EF4-FFF2-40B4-BE49-F238E27FC236}">
                <a16:creationId xmlns:a16="http://schemas.microsoft.com/office/drawing/2014/main" id="{D947A4C0-2486-48C4-83F5-D4487B1D45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762000"/>
            <a:ext cx="82296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По рисунку выпишите все треугольники. Сколько их? </a:t>
            </a:r>
            <a:endParaRPr lang="ru-RU" altLang="ru-RU" dirty="0"/>
          </a:p>
        </p:txBody>
      </p:sp>
      <p:pic>
        <p:nvPicPr>
          <p:cNvPr id="22532" name="Picture 4">
            <a:extLst>
              <a:ext uri="{FF2B5EF4-FFF2-40B4-BE49-F238E27FC236}">
                <a16:creationId xmlns:a16="http://schemas.microsoft.com/office/drawing/2014/main" id="{35C52183-5827-431A-881E-F7AFF53E30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1549400"/>
            <a:ext cx="4006850" cy="273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3013" name="Text Box 5">
            <a:extLst>
              <a:ext uri="{FF2B5EF4-FFF2-40B4-BE49-F238E27FC236}">
                <a16:creationId xmlns:a16="http://schemas.microsoft.com/office/drawing/2014/main" id="{2268837E-25B7-4B10-A3D8-245F11EF4C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38" y="4652963"/>
            <a:ext cx="880745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Ответ: 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На </a:t>
            </a:r>
            <a:r>
              <a:rPr lang="ru-RU" altLang="ru-RU" dirty="0">
                <a:cs typeface="Times New Roman" panose="02020603050405020304" pitchFamily="18" charset="0"/>
              </a:rPr>
              <a:t>рисунке изображены следующие треугольники: </a:t>
            </a:r>
            <a:r>
              <a:rPr lang="en-US" altLang="ru-RU" i="1" dirty="0">
                <a:cs typeface="Times New Roman" panose="02020603050405020304" pitchFamily="18" charset="0"/>
              </a:rPr>
              <a:t>AMB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AMC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AMD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AME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BMC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BMD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BME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CMD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CME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DME</a:t>
            </a:r>
            <a:r>
              <a:rPr lang="ru-RU" altLang="ru-RU" i="1" dirty="0">
                <a:cs typeface="Times New Roman" panose="02020603050405020304" pitchFamily="18" charset="0"/>
              </a:rPr>
              <a:t>. </a:t>
            </a:r>
            <a:r>
              <a:rPr lang="ru-RU" altLang="ru-RU" dirty="0">
                <a:cs typeface="Times New Roman" panose="02020603050405020304" pitchFamily="18" charset="0"/>
              </a:rPr>
              <a:t>Всего 10 треугольников. </a:t>
            </a:r>
            <a:endParaRPr lang="ru-RU" altLang="ru-RU" i="1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1B9FD9BE-1F0F-4AE7-BEA2-D790D64FD2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13</a:t>
            </a:r>
          </a:p>
        </p:txBody>
      </p:sp>
      <p:sp>
        <p:nvSpPr>
          <p:cNvPr id="23555" name="Text Box 3">
            <a:extLst>
              <a:ext uri="{FF2B5EF4-FFF2-40B4-BE49-F238E27FC236}">
                <a16:creationId xmlns:a16="http://schemas.microsoft.com/office/drawing/2014/main" id="{EABC262D-6707-492B-B25C-9BDE20FD35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762000"/>
            <a:ext cx="8229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Сколько</a:t>
            </a:r>
            <a:r>
              <a:rPr lang="ru-RU" altLang="ru-RU" sz="3200" dirty="0">
                <a:cs typeface="Times New Roman" panose="02020603050405020304" pitchFamily="18" charset="0"/>
              </a:rPr>
              <a:t> треугольник</a:t>
            </a:r>
            <a:r>
              <a:rPr lang="ru-RU" altLang="ru-RU" sz="3200" dirty="0"/>
              <a:t>ов</a:t>
            </a:r>
            <a:r>
              <a:rPr lang="ru-RU" altLang="ru-RU" sz="3200" dirty="0">
                <a:cs typeface="Times New Roman" panose="02020603050405020304" pitchFamily="18" charset="0"/>
              </a:rPr>
              <a:t> изображен</a:t>
            </a:r>
            <a:r>
              <a:rPr lang="ru-RU" altLang="ru-RU" sz="32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 на рисунке</a:t>
            </a:r>
            <a:r>
              <a:rPr lang="ru-RU" altLang="ru-RU" sz="3200" dirty="0"/>
              <a:t>?</a:t>
            </a:r>
          </a:p>
        </p:txBody>
      </p:sp>
      <p:sp>
        <p:nvSpPr>
          <p:cNvPr id="92164" name="Text Box 4">
            <a:extLst>
              <a:ext uri="{FF2B5EF4-FFF2-40B4-BE49-F238E27FC236}">
                <a16:creationId xmlns:a16="http://schemas.microsoft.com/office/drawing/2014/main" id="{399A8174-DDF2-4A94-90E9-24C4F9BDAD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800600"/>
            <a:ext cx="2819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35</a:t>
            </a:r>
            <a:r>
              <a:rPr lang="ru-RU" altLang="ru-RU" sz="3200" i="1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23557" name="Picture 5">
            <a:extLst>
              <a:ext uri="{FF2B5EF4-FFF2-40B4-BE49-F238E27FC236}">
                <a16:creationId xmlns:a16="http://schemas.microsoft.com/office/drawing/2014/main" id="{33D3C58C-0F52-41A3-9E36-DCDF7B0737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057400"/>
            <a:ext cx="3013075" cy="282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2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4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4BE59553-B0D3-41F3-B091-2F5FAE8183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14</a:t>
            </a:r>
          </a:p>
        </p:txBody>
      </p:sp>
      <p:sp>
        <p:nvSpPr>
          <p:cNvPr id="24579" name="Text Box 3">
            <a:extLst>
              <a:ext uri="{FF2B5EF4-FFF2-40B4-BE49-F238E27FC236}">
                <a16:creationId xmlns:a16="http://schemas.microsoft.com/office/drawing/2014/main" id="{265F88A1-ABF3-4D12-82BA-35AED7AF24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600"/>
              <a:t>На рисунке укажите равные треугольники.</a:t>
            </a:r>
          </a:p>
        </p:txBody>
      </p:sp>
      <p:sp>
        <p:nvSpPr>
          <p:cNvPr id="116740" name="Text Box 4">
            <a:extLst>
              <a:ext uri="{FF2B5EF4-FFF2-40B4-BE49-F238E27FC236}">
                <a16:creationId xmlns:a16="http://schemas.microsoft.com/office/drawing/2014/main" id="{3B7D4F0B-55C0-40E4-9BDD-118B31DAC9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105400"/>
            <a:ext cx="7848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ru-RU" altLang="ru-RU" sz="3600">
                <a:solidFill>
                  <a:srgbClr val="FF3300"/>
                </a:solidFill>
              </a:rPr>
              <a:t>Ответ: </a:t>
            </a:r>
            <a:r>
              <a:rPr lang="ru-RU" altLang="ru-RU" sz="36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600"/>
              <a:t>а), д) и з); б) и е); в) и ж)</a:t>
            </a:r>
            <a:r>
              <a:rPr lang="ru-RU" altLang="ru-RU" sz="36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24581" name="Picture 5">
            <a:extLst>
              <a:ext uri="{FF2B5EF4-FFF2-40B4-BE49-F238E27FC236}">
                <a16:creationId xmlns:a16="http://schemas.microsoft.com/office/drawing/2014/main" id="{F2E9F28D-7F26-476E-9A33-6BB1DD5F66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5613" y="1754188"/>
            <a:ext cx="3152775" cy="335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2052"/>
          <p:cNvSpPr txBox="1">
            <a:spLocks noChangeArrowheads="1"/>
          </p:cNvSpPr>
          <p:nvPr/>
        </p:nvSpPr>
        <p:spPr bwMode="auto">
          <a:xfrm>
            <a:off x="0" y="563146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sz="2800" dirty="0">
                <a:cs typeface="Times New Roman" charset="0"/>
              </a:rPr>
              <a:t>	Определите часть плоскости, ограниченной сторонами треугольника?</a:t>
            </a:r>
          </a:p>
        </p:txBody>
      </p:sp>
      <p:sp>
        <p:nvSpPr>
          <p:cNvPr id="2" name="Text Box 2055">
            <a:extLst>
              <a:ext uri="{FF2B5EF4-FFF2-40B4-BE49-F238E27FC236}">
                <a16:creationId xmlns:a16="http://schemas.microsoft.com/office/drawing/2014/main" id="{78F5479D-A49D-7CAF-A443-839F447030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9926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800" dirty="0">
                <a:solidFill>
                  <a:srgbClr val="FF0000"/>
                </a:solidFill>
                <a:cs typeface="Times New Roman" charset="0"/>
              </a:rPr>
              <a:t>Упражнение</a:t>
            </a:r>
          </a:p>
        </p:txBody>
      </p:sp>
      <p:sp>
        <p:nvSpPr>
          <p:cNvPr id="9" name="Номер слайда 5"/>
          <p:cNvSpPr txBox="1">
            <a:spLocks/>
          </p:cNvSpPr>
          <p:nvPr/>
        </p:nvSpPr>
        <p:spPr bwMode="auto">
          <a:xfrm>
            <a:off x="8642176" y="6581056"/>
            <a:ext cx="501824" cy="276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E1DA6B-3281-4421-9C24-6F83840074F0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Text Box 21">
            <a:extLst>
              <a:ext uri="{FF2B5EF4-FFF2-40B4-BE49-F238E27FC236}">
                <a16:creationId xmlns:a16="http://schemas.microsoft.com/office/drawing/2014/main" id="{7DF94826-18F7-B3E2-426A-0C1BF0B7F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125674"/>
            <a:ext cx="9136463" cy="2154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just"/>
            <a:r>
              <a:rPr lang="ru-RU" dirty="0">
                <a:solidFill>
                  <a:srgbClr val="FF0000"/>
                </a:solidFill>
              </a:rPr>
              <a:t>	</a:t>
            </a:r>
            <a:r>
              <a:rPr lang="ru-RU" sz="2200" dirty="0">
                <a:solidFill>
                  <a:srgbClr val="FF0000"/>
                </a:solidFill>
              </a:rPr>
              <a:t>Ответ. </a:t>
            </a:r>
            <a:r>
              <a:rPr lang="ru-RU" sz="2200" dirty="0"/>
              <a:t>Для треугольника </a:t>
            </a:r>
            <a:r>
              <a:rPr lang="en-US" sz="2200" i="1" dirty="0"/>
              <a:t>ABC </a:t>
            </a:r>
            <a:r>
              <a:rPr lang="ru-RU" sz="2200" dirty="0"/>
              <a:t>рассмотрим три полуплоскости:</a:t>
            </a:r>
          </a:p>
          <a:p>
            <a:pPr algn="just"/>
            <a:r>
              <a:rPr lang="en-US" sz="2200" dirty="0"/>
              <a:t>           </a:t>
            </a:r>
            <a:r>
              <a:rPr lang="ru-RU" sz="2200" dirty="0"/>
              <a:t>1) полуплоскость, ограниченную прямой</a:t>
            </a:r>
            <a:r>
              <a:rPr lang="ru-RU" sz="2200" i="1" dirty="0"/>
              <a:t> </a:t>
            </a:r>
            <a:r>
              <a:rPr lang="en-US" sz="2200" i="1" dirty="0"/>
              <a:t>AB</a:t>
            </a:r>
            <a:r>
              <a:rPr lang="ru-RU" sz="2200" dirty="0"/>
              <a:t> и содержащей точку </a:t>
            </a:r>
            <a:r>
              <a:rPr lang="en-US" sz="2200" i="1" dirty="0"/>
              <a:t>C</a:t>
            </a:r>
            <a:r>
              <a:rPr lang="ru-RU" sz="2200" dirty="0"/>
              <a:t>;</a:t>
            </a:r>
          </a:p>
          <a:p>
            <a:pPr algn="just"/>
            <a:r>
              <a:rPr lang="en-US" sz="2200" dirty="0"/>
              <a:t>           </a:t>
            </a:r>
            <a:r>
              <a:rPr lang="ru-RU" sz="2200" dirty="0"/>
              <a:t>2) полуплоскость, ограниченную прямой</a:t>
            </a:r>
            <a:r>
              <a:rPr lang="ru-RU" sz="2200" i="1" dirty="0"/>
              <a:t> </a:t>
            </a:r>
            <a:r>
              <a:rPr lang="en-US" sz="2200" i="1" dirty="0"/>
              <a:t>AC</a:t>
            </a:r>
            <a:r>
              <a:rPr lang="ru-RU" sz="2200" dirty="0"/>
              <a:t> и содержащей точку </a:t>
            </a:r>
            <a:r>
              <a:rPr lang="en-US" sz="2200" i="1" dirty="0"/>
              <a:t>B</a:t>
            </a:r>
            <a:r>
              <a:rPr lang="ru-RU" sz="2200" dirty="0"/>
              <a:t>; </a:t>
            </a:r>
            <a:r>
              <a:rPr lang="en-US" sz="2200" i="1" dirty="0"/>
              <a:t> </a:t>
            </a:r>
          </a:p>
          <a:p>
            <a:pPr algn="just"/>
            <a:r>
              <a:rPr lang="en-US" sz="2200" dirty="0"/>
              <a:t>           3</a:t>
            </a:r>
            <a:r>
              <a:rPr lang="ru-RU" sz="2200" dirty="0"/>
              <a:t>) полуплоскость, ограниченную прямой</a:t>
            </a:r>
            <a:r>
              <a:rPr lang="ru-RU" sz="2200" i="1" dirty="0"/>
              <a:t> </a:t>
            </a:r>
            <a:r>
              <a:rPr lang="en-US" sz="2200" i="1" dirty="0"/>
              <a:t>BC</a:t>
            </a:r>
            <a:r>
              <a:rPr lang="ru-RU" sz="2200" dirty="0"/>
              <a:t> и содержащей точку </a:t>
            </a:r>
            <a:r>
              <a:rPr lang="en-US" sz="2200" i="1" dirty="0"/>
              <a:t>A</a:t>
            </a:r>
            <a:r>
              <a:rPr lang="ru-RU" sz="2200" dirty="0"/>
              <a:t>; </a:t>
            </a:r>
            <a:endParaRPr lang="en-US" sz="2200" dirty="0"/>
          </a:p>
          <a:p>
            <a:pPr algn="just"/>
            <a:r>
              <a:rPr lang="en-US" sz="2200" dirty="0"/>
              <a:t>           </a:t>
            </a:r>
            <a:r>
              <a:rPr lang="ru-RU" sz="2200" dirty="0"/>
              <a:t>Искомой частью плоскости будет пересечение этих полуплоскостей</a:t>
            </a:r>
            <a:r>
              <a:rPr lang="en-US" sz="2200" dirty="0"/>
              <a:t>.	</a:t>
            </a:r>
            <a:endParaRPr lang="ru-RU" sz="22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258E21C-4135-6E23-5DBD-7262B3D425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5816" y="1778152"/>
            <a:ext cx="2880320" cy="2133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815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4BE59553-B0D3-41F3-B091-2F5FAE8183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15</a:t>
            </a:r>
          </a:p>
        </p:txBody>
      </p:sp>
      <p:sp>
        <p:nvSpPr>
          <p:cNvPr id="24579" name="Text Box 3">
            <a:extLst>
              <a:ext uri="{FF2B5EF4-FFF2-40B4-BE49-F238E27FC236}">
                <a16:creationId xmlns:a16="http://schemas.microsoft.com/office/drawing/2014/main" id="{265F88A1-ABF3-4D12-82BA-35AED7AF24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От луча с вершиной </a:t>
            </a:r>
            <a:r>
              <a:rPr lang="en-US" altLang="ru-RU" sz="3200" i="1" dirty="0"/>
              <a:t>D </a:t>
            </a:r>
            <a:r>
              <a:rPr lang="ru-RU" altLang="ru-RU" sz="3200" dirty="0"/>
              <a:t>в полуплоскости, задаваемой точкой </a:t>
            </a:r>
            <a:r>
              <a:rPr lang="en-US" altLang="ru-RU" sz="3200" i="1" dirty="0"/>
              <a:t>G</a:t>
            </a:r>
            <a:r>
              <a:rPr lang="ru-RU" altLang="ru-RU" sz="3200" dirty="0"/>
              <a:t>, отложите треугольник </a:t>
            </a:r>
            <a:r>
              <a:rPr lang="en-US" altLang="ru-RU" sz="3200" i="1" dirty="0"/>
              <a:t>DEF</a:t>
            </a:r>
            <a:r>
              <a:rPr lang="ru-RU" altLang="ru-RU" sz="3200" dirty="0"/>
              <a:t>, равный треугольнику </a:t>
            </a:r>
            <a:r>
              <a:rPr lang="en-US" altLang="ru-RU" sz="3200" i="1" dirty="0"/>
              <a:t>ABC</a:t>
            </a:r>
            <a:r>
              <a:rPr lang="en-US" altLang="ru-RU" sz="3200" dirty="0"/>
              <a:t>.</a:t>
            </a:r>
            <a:r>
              <a:rPr lang="ru-RU" altLang="ru-RU" sz="3200" i="1" dirty="0"/>
              <a:t> </a:t>
            </a:r>
            <a:endParaRPr lang="ru-RU" altLang="ru-RU" sz="32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9B6D08F-DF9B-41DE-9677-4E19885651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8706" y="2780928"/>
            <a:ext cx="5586588" cy="2808312"/>
          </a:xfrm>
          <a:prstGeom prst="rect">
            <a:avLst/>
          </a:prstGeom>
        </p:spPr>
      </p:pic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4525E91E-4601-4AC7-AA37-B431B59DB75B}"/>
              </a:ext>
            </a:extLst>
          </p:cNvPr>
          <p:cNvGrpSpPr/>
          <p:nvPr/>
        </p:nvGrpSpPr>
        <p:grpSpPr>
          <a:xfrm>
            <a:off x="971600" y="2780928"/>
            <a:ext cx="7848600" cy="3449662"/>
            <a:chOff x="971600" y="2780928"/>
            <a:chExt cx="7848600" cy="3449662"/>
          </a:xfrm>
        </p:grpSpPr>
        <p:sp>
          <p:nvSpPr>
            <p:cNvPr id="116740" name="Text Box 4">
              <a:extLst>
                <a:ext uri="{FF2B5EF4-FFF2-40B4-BE49-F238E27FC236}">
                  <a16:creationId xmlns:a16="http://schemas.microsoft.com/office/drawing/2014/main" id="{3B7D4F0B-55C0-40E4-9BDD-118B31DAC9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1600" y="5589240"/>
              <a:ext cx="7848600" cy="641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ru-RU" altLang="ru-RU" sz="3600" dirty="0">
                  <a:solidFill>
                    <a:srgbClr val="FF3300"/>
                  </a:solidFill>
                </a:rPr>
                <a:t>Ответ:</a:t>
              </a:r>
              <a:endParaRPr lang="ru-RU" altLang="ru-RU" sz="3600" dirty="0">
                <a:cs typeface="Times New Roman" panose="02020603050405020304" pitchFamily="18" charset="0"/>
              </a:endParaRPr>
            </a:p>
          </p:txBody>
        </p:sp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55DC2C3A-85AF-439B-A8B9-61615F276BE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778706" y="2780928"/>
              <a:ext cx="5586588" cy="28083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4547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4BE59553-B0D3-41F3-B091-2F5FAE8183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6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24579" name="Text Box 3">
            <a:extLst>
              <a:ext uri="{FF2B5EF4-FFF2-40B4-BE49-F238E27FC236}">
                <a16:creationId xmlns:a16="http://schemas.microsoft.com/office/drawing/2014/main" id="{265F88A1-ABF3-4D12-82BA-35AED7AF24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От луча с вершиной </a:t>
            </a:r>
            <a:r>
              <a:rPr lang="en-US" altLang="ru-RU" sz="3200" i="1" dirty="0"/>
              <a:t>D </a:t>
            </a:r>
            <a:r>
              <a:rPr lang="ru-RU" altLang="ru-RU" sz="3200" dirty="0"/>
              <a:t>в полуплоскости, задаваемой точкой </a:t>
            </a:r>
            <a:r>
              <a:rPr lang="en-US" altLang="ru-RU" sz="3200" i="1" dirty="0"/>
              <a:t>G</a:t>
            </a:r>
            <a:r>
              <a:rPr lang="ru-RU" altLang="ru-RU" sz="3200" dirty="0"/>
              <a:t>, отложите треугольник, равный треугольнику </a:t>
            </a:r>
            <a:r>
              <a:rPr lang="en-US" altLang="ru-RU" sz="3200" i="1" dirty="0"/>
              <a:t>ABC</a:t>
            </a:r>
            <a:r>
              <a:rPr lang="en-US" altLang="ru-RU" sz="3200" dirty="0"/>
              <a:t>.</a:t>
            </a:r>
            <a:r>
              <a:rPr lang="ru-RU" altLang="ru-RU" sz="3200" i="1" dirty="0"/>
              <a:t> </a:t>
            </a:r>
            <a:endParaRPr lang="ru-RU" altLang="ru-RU" sz="3200" dirty="0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EDBCB824-282F-47F8-96F5-71F4D8CBF4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6" y="2564904"/>
            <a:ext cx="5639535" cy="2834928"/>
          </a:xfrm>
          <a:prstGeom prst="rect">
            <a:avLst/>
          </a:prstGeom>
        </p:spPr>
      </p:pic>
      <p:grpSp>
        <p:nvGrpSpPr>
          <p:cNvPr id="16" name="Группа 15">
            <a:extLst>
              <a:ext uri="{FF2B5EF4-FFF2-40B4-BE49-F238E27FC236}">
                <a16:creationId xmlns:a16="http://schemas.microsoft.com/office/drawing/2014/main" id="{13658A5D-844D-4931-B5EC-2E83A5DE7C75}"/>
              </a:ext>
            </a:extLst>
          </p:cNvPr>
          <p:cNvGrpSpPr/>
          <p:nvPr/>
        </p:nvGrpSpPr>
        <p:grpSpPr>
          <a:xfrm>
            <a:off x="971600" y="2597268"/>
            <a:ext cx="7848600" cy="3633322"/>
            <a:chOff x="971600" y="2597268"/>
            <a:chExt cx="7848600" cy="3633322"/>
          </a:xfrm>
        </p:grpSpPr>
        <p:sp>
          <p:nvSpPr>
            <p:cNvPr id="116740" name="Text Box 4">
              <a:extLst>
                <a:ext uri="{FF2B5EF4-FFF2-40B4-BE49-F238E27FC236}">
                  <a16:creationId xmlns:a16="http://schemas.microsoft.com/office/drawing/2014/main" id="{3B7D4F0B-55C0-40E4-9BDD-118B31DAC9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1600" y="5589240"/>
              <a:ext cx="7848600" cy="641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ru-RU" altLang="ru-RU" sz="3600" dirty="0">
                  <a:solidFill>
                    <a:srgbClr val="FF3300"/>
                  </a:solidFill>
                </a:rPr>
                <a:t>Ответ:</a:t>
              </a:r>
              <a:endParaRPr lang="ru-RU" altLang="ru-RU" sz="3600" dirty="0">
                <a:cs typeface="Times New Roman" panose="02020603050405020304" pitchFamily="18" charset="0"/>
              </a:endParaRPr>
            </a:p>
          </p:txBody>
        </p:sp>
        <p:pic>
          <p:nvPicPr>
            <p:cNvPr id="15" name="Рисунок 14">
              <a:extLst>
                <a:ext uri="{FF2B5EF4-FFF2-40B4-BE49-F238E27FC236}">
                  <a16:creationId xmlns:a16="http://schemas.microsoft.com/office/drawing/2014/main" id="{CAEC5F20-D4D0-4DDF-B3B5-C16E578ED9C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835696" y="2597268"/>
              <a:ext cx="5639535" cy="283492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59381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4BE59553-B0D3-41F3-B091-2F5FAE8183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7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24579" name="Text Box 3">
            <a:extLst>
              <a:ext uri="{FF2B5EF4-FFF2-40B4-BE49-F238E27FC236}">
                <a16:creationId xmlns:a16="http://schemas.microsoft.com/office/drawing/2014/main" id="{265F88A1-ABF3-4D12-82BA-35AED7AF24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От луча с вершиной </a:t>
            </a:r>
            <a:r>
              <a:rPr lang="en-US" altLang="ru-RU" sz="3200" i="1" dirty="0"/>
              <a:t>D </a:t>
            </a:r>
            <a:r>
              <a:rPr lang="ru-RU" altLang="ru-RU" sz="3200" dirty="0"/>
              <a:t>в полуплоскости, задаваемой точкой </a:t>
            </a:r>
            <a:r>
              <a:rPr lang="en-US" altLang="ru-RU" sz="3200" i="1" dirty="0"/>
              <a:t>G</a:t>
            </a:r>
            <a:r>
              <a:rPr lang="ru-RU" altLang="ru-RU" sz="3200" dirty="0"/>
              <a:t>, отложите треугольник, равный треугольнику </a:t>
            </a:r>
            <a:r>
              <a:rPr lang="en-US" altLang="ru-RU" sz="3200" i="1" dirty="0"/>
              <a:t>ABC</a:t>
            </a:r>
            <a:r>
              <a:rPr lang="en-US" altLang="ru-RU" sz="3200" dirty="0"/>
              <a:t>.</a:t>
            </a:r>
            <a:r>
              <a:rPr lang="ru-RU" altLang="ru-RU" sz="3200" i="1" dirty="0"/>
              <a:t> </a:t>
            </a:r>
            <a:endParaRPr lang="ru-RU" altLang="ru-RU" sz="32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D8F8929-4541-4B12-9001-0782FF0061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704" y="2525916"/>
            <a:ext cx="5639535" cy="2834928"/>
          </a:xfrm>
          <a:prstGeom prst="rect">
            <a:avLst/>
          </a:prstGeom>
        </p:spPr>
      </p:pic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DD455CC3-0FF1-43F1-A57D-EE03E704E9EB}"/>
              </a:ext>
            </a:extLst>
          </p:cNvPr>
          <p:cNvGrpSpPr/>
          <p:nvPr/>
        </p:nvGrpSpPr>
        <p:grpSpPr>
          <a:xfrm>
            <a:off x="971600" y="2538287"/>
            <a:ext cx="7848600" cy="3692303"/>
            <a:chOff x="971600" y="2538287"/>
            <a:chExt cx="7848600" cy="3692303"/>
          </a:xfrm>
        </p:grpSpPr>
        <p:sp>
          <p:nvSpPr>
            <p:cNvPr id="116740" name="Text Box 4">
              <a:extLst>
                <a:ext uri="{FF2B5EF4-FFF2-40B4-BE49-F238E27FC236}">
                  <a16:creationId xmlns:a16="http://schemas.microsoft.com/office/drawing/2014/main" id="{3B7D4F0B-55C0-40E4-9BDD-118B31DAC9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1600" y="5589240"/>
              <a:ext cx="7848600" cy="641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ru-RU" altLang="ru-RU" sz="3600" dirty="0">
                  <a:solidFill>
                    <a:srgbClr val="FF3300"/>
                  </a:solidFill>
                </a:rPr>
                <a:t>Ответ:</a:t>
              </a:r>
              <a:endParaRPr lang="ru-RU" altLang="ru-RU" sz="3600" dirty="0">
                <a:cs typeface="Times New Roman" panose="02020603050405020304" pitchFamily="18" charset="0"/>
              </a:endParaRPr>
            </a:p>
          </p:txBody>
        </p:sp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70089A7C-3358-4082-AFFC-58C0100DC3C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911458" y="2538287"/>
              <a:ext cx="5635781" cy="283304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05531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5771B5B9-D6AC-4F83-9944-CDA1C3FB5D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8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25603" name="Text Box 3">
            <a:extLst>
              <a:ext uri="{FF2B5EF4-FFF2-40B4-BE49-F238E27FC236}">
                <a16:creationId xmlns:a16="http://schemas.microsoft.com/office/drawing/2014/main" id="{C364A9C1-CE7F-4E1E-92AF-80BBE49917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219200"/>
            <a:ext cx="88392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600" dirty="0">
                <a:cs typeface="Times New Roman" panose="02020603050405020304" pitchFamily="18" charset="0"/>
              </a:rPr>
              <a:t>	</a:t>
            </a:r>
            <a:r>
              <a:rPr lang="ru-RU" altLang="ru-RU" sz="3600" dirty="0">
                <a:cs typeface="Times New Roman" panose="02020603050405020304" pitchFamily="18" charset="0"/>
              </a:rPr>
              <a:t>Треугольники </a:t>
            </a:r>
            <a:r>
              <a:rPr lang="ru-RU" altLang="ru-RU" sz="3600" i="1" dirty="0">
                <a:cs typeface="Times New Roman" panose="02020603050405020304" pitchFamily="18" charset="0"/>
              </a:rPr>
              <a:t>АВС</a:t>
            </a:r>
            <a:r>
              <a:rPr lang="ru-RU" altLang="ru-RU" sz="3600" dirty="0">
                <a:cs typeface="Times New Roman" panose="02020603050405020304" pitchFamily="18" charset="0"/>
              </a:rPr>
              <a:t> и </a:t>
            </a:r>
            <a:r>
              <a:rPr lang="en-US" altLang="ru-RU" sz="3600" i="1" dirty="0">
                <a:cs typeface="Times New Roman" panose="02020603050405020304" pitchFamily="18" charset="0"/>
              </a:rPr>
              <a:t>EFG</a:t>
            </a:r>
            <a:r>
              <a:rPr lang="ru-RU" altLang="ru-RU" sz="3600" dirty="0">
                <a:cs typeface="Times New Roman" panose="02020603050405020304" pitchFamily="18" charset="0"/>
              </a:rPr>
              <a:t> равны.  Известно, что </a:t>
            </a:r>
            <a:r>
              <a:rPr lang="ru-RU" altLang="ru-RU" sz="3600" i="1" dirty="0">
                <a:cs typeface="Times New Roman" panose="02020603050405020304" pitchFamily="18" charset="0"/>
              </a:rPr>
              <a:t>АВ</a:t>
            </a:r>
            <a:r>
              <a:rPr lang="ru-RU" altLang="ru-RU" sz="3600" dirty="0">
                <a:cs typeface="Times New Roman" panose="02020603050405020304" pitchFamily="18" charset="0"/>
              </a:rPr>
              <a:t> = 5 см, </a:t>
            </a:r>
            <a:r>
              <a:rPr lang="ru-RU" altLang="ru-RU" sz="3600" i="1" dirty="0">
                <a:cs typeface="Times New Roman" panose="02020603050405020304" pitchFamily="18" charset="0"/>
              </a:rPr>
              <a:t>ВС</a:t>
            </a:r>
            <a:r>
              <a:rPr lang="ru-RU" altLang="ru-RU" sz="3600" dirty="0">
                <a:cs typeface="Times New Roman" panose="02020603050405020304" pitchFamily="18" charset="0"/>
              </a:rPr>
              <a:t> = 6 см, </a:t>
            </a:r>
            <a:r>
              <a:rPr lang="ru-RU" altLang="ru-RU" sz="3600" i="1" dirty="0">
                <a:cs typeface="Times New Roman" panose="02020603050405020304" pitchFamily="18" charset="0"/>
              </a:rPr>
              <a:t>АС </a:t>
            </a:r>
            <a:r>
              <a:rPr lang="ru-RU" altLang="ru-RU" sz="3600" dirty="0">
                <a:cs typeface="Times New Roman" panose="02020603050405020304" pitchFamily="18" charset="0"/>
              </a:rPr>
              <a:t>= 7 см. </a:t>
            </a:r>
            <a:r>
              <a:rPr lang="en-US" altLang="ru-RU" sz="3600" dirty="0" err="1">
                <a:cs typeface="Times New Roman" panose="02020603050405020304" pitchFamily="18" charset="0"/>
              </a:rPr>
              <a:t>Найдите</a:t>
            </a:r>
            <a:r>
              <a:rPr lang="en-US" altLang="ru-RU" sz="3600" dirty="0">
                <a:cs typeface="Times New Roman" panose="02020603050405020304" pitchFamily="18" charset="0"/>
              </a:rPr>
              <a:t> </a:t>
            </a:r>
            <a:r>
              <a:rPr lang="en-US" altLang="ru-RU" sz="3600" dirty="0" err="1">
                <a:cs typeface="Times New Roman" panose="02020603050405020304" pitchFamily="18" charset="0"/>
              </a:rPr>
              <a:t>стороны</a:t>
            </a:r>
            <a:r>
              <a:rPr lang="en-US" altLang="ru-RU" sz="3600" dirty="0">
                <a:cs typeface="Times New Roman" panose="02020603050405020304" pitchFamily="18" charset="0"/>
              </a:rPr>
              <a:t> </a:t>
            </a:r>
            <a:r>
              <a:rPr lang="en-US" altLang="ru-RU" sz="3600" dirty="0" err="1">
                <a:cs typeface="Times New Roman" panose="02020603050405020304" pitchFamily="18" charset="0"/>
              </a:rPr>
              <a:t>треугольника</a:t>
            </a:r>
            <a:r>
              <a:rPr lang="en-US" altLang="ru-RU" sz="3600" dirty="0">
                <a:cs typeface="Times New Roman" panose="02020603050405020304" pitchFamily="18" charset="0"/>
              </a:rPr>
              <a:t> </a:t>
            </a:r>
            <a:r>
              <a:rPr lang="en-US" altLang="ru-RU" sz="3600" i="1" dirty="0">
                <a:cs typeface="Times New Roman" panose="02020603050405020304" pitchFamily="18" charset="0"/>
              </a:rPr>
              <a:t>EFG.</a:t>
            </a:r>
            <a:r>
              <a:rPr lang="ru-RU" altLang="ru-RU" sz="3600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9636" name="Text Box 4">
            <a:extLst>
              <a:ext uri="{FF2B5EF4-FFF2-40B4-BE49-F238E27FC236}">
                <a16:creationId xmlns:a16="http://schemas.microsoft.com/office/drawing/2014/main" id="{C98F936D-0697-4507-AD4A-331F311A06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810000"/>
            <a:ext cx="8229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ru-RU" altLang="ru-RU" sz="3600">
                <a:solidFill>
                  <a:srgbClr val="FF3300"/>
                </a:solidFill>
              </a:rPr>
              <a:t>Ответ: </a:t>
            </a:r>
            <a:r>
              <a:rPr lang="en-US" altLang="ru-RU" sz="3600" i="1"/>
              <a:t>EF</a:t>
            </a:r>
            <a:r>
              <a:rPr lang="ru-RU" altLang="ru-RU" sz="3600">
                <a:cs typeface="Times New Roman" panose="02020603050405020304" pitchFamily="18" charset="0"/>
              </a:rPr>
              <a:t> = 5 см, </a:t>
            </a:r>
            <a:r>
              <a:rPr lang="en-US" altLang="ru-RU" sz="3600" i="1">
                <a:cs typeface="Times New Roman" panose="02020603050405020304" pitchFamily="18" charset="0"/>
              </a:rPr>
              <a:t>FG</a:t>
            </a:r>
            <a:r>
              <a:rPr lang="ru-RU" altLang="ru-RU" sz="3600">
                <a:cs typeface="Times New Roman" panose="02020603050405020304" pitchFamily="18" charset="0"/>
              </a:rPr>
              <a:t> = 6 см, </a:t>
            </a:r>
            <a:r>
              <a:rPr lang="en-US" altLang="ru-RU" sz="3600" i="1">
                <a:cs typeface="Times New Roman" panose="02020603050405020304" pitchFamily="18" charset="0"/>
              </a:rPr>
              <a:t>EG</a:t>
            </a:r>
            <a:r>
              <a:rPr lang="ru-RU" altLang="ru-RU" sz="3600" i="1">
                <a:cs typeface="Times New Roman" panose="02020603050405020304" pitchFamily="18" charset="0"/>
              </a:rPr>
              <a:t> </a:t>
            </a:r>
            <a:r>
              <a:rPr lang="ru-RU" altLang="ru-RU" sz="3600">
                <a:cs typeface="Times New Roman" panose="02020603050405020304" pitchFamily="18" charset="0"/>
              </a:rPr>
              <a:t>= 7 см.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9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6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66CA5705-2FC2-468C-8E8F-D876D9F40C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9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627" name="Text Box 3">
                <a:extLst>
                  <a:ext uri="{FF2B5EF4-FFF2-40B4-BE49-F238E27FC236}">
                    <a16:creationId xmlns:a16="http://schemas.microsoft.com/office/drawing/2014/main" id="{36794E0F-B806-4250-B344-FD7587574FE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1219200"/>
                <a:ext cx="8839200" cy="17543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en-US" altLang="ru-RU" sz="3600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sz="3600" dirty="0">
                    <a:cs typeface="Times New Roman" panose="02020603050405020304" pitchFamily="18" charset="0"/>
                  </a:rPr>
                  <a:t>Треугольники </a:t>
                </a:r>
                <a:r>
                  <a:rPr lang="ru-RU" altLang="ru-RU" sz="3600" i="1" dirty="0">
                    <a:cs typeface="Times New Roman" panose="02020603050405020304" pitchFamily="18" charset="0"/>
                  </a:rPr>
                  <a:t>АВС</a:t>
                </a:r>
                <a:r>
                  <a:rPr lang="ru-RU" altLang="ru-RU" sz="3600" dirty="0">
                    <a:cs typeface="Times New Roman" panose="02020603050405020304" pitchFamily="18" charset="0"/>
                  </a:rPr>
                  <a:t> и </a:t>
                </a:r>
                <a:r>
                  <a:rPr lang="en-US" altLang="ru-RU" sz="3600" i="1" dirty="0">
                    <a:cs typeface="Times New Roman" panose="02020603050405020304" pitchFamily="18" charset="0"/>
                  </a:rPr>
                  <a:t>EFG</a:t>
                </a:r>
                <a:r>
                  <a:rPr lang="ru-RU" altLang="ru-RU" sz="3600" dirty="0">
                    <a:cs typeface="Times New Roman" panose="02020603050405020304" pitchFamily="18" charset="0"/>
                  </a:rPr>
                  <a:t> равны. Известно, что</a:t>
                </a:r>
                <a:r>
                  <a:rPr lang="en-US" altLang="ru-RU" sz="36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sz="36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3600" i="1" dirty="0">
                    <a:cs typeface="Times New Roman" panose="02020603050405020304" pitchFamily="18" charset="0"/>
                  </a:rPr>
                  <a:t>А</a:t>
                </a:r>
                <a:r>
                  <a:rPr lang="ru-RU" altLang="ru-RU" sz="3600" dirty="0">
                    <a:cs typeface="Times New Roman" panose="02020603050405020304" pitchFamily="18" charset="0"/>
                  </a:rPr>
                  <a:t> = 40</a:t>
                </a:r>
                <a:r>
                  <a:rPr lang="en-US" altLang="ru-RU" sz="3600" baseline="30000" dirty="0">
                    <a:cs typeface="Times New Roman" panose="02020603050405020304" pitchFamily="18" charset="0"/>
                  </a:rPr>
                  <a:t>o</a:t>
                </a:r>
                <a:r>
                  <a:rPr lang="ru-RU" altLang="ru-RU" sz="3600" dirty="0">
                    <a:cs typeface="Times New Roman" panose="02020603050405020304" pitchFamily="18" charset="0"/>
                  </a:rPr>
                  <a:t>,</a:t>
                </a:r>
                <a:r>
                  <a:rPr lang="ru-RU" altLang="ru-RU" sz="3600" dirty="0"/>
                  <a:t> </a:t>
                </a:r>
                <a14:m>
                  <m:oMath xmlns:m="http://schemas.openxmlformats.org/officeDocument/2006/math">
                    <m:r>
                      <a:rPr lang="en-US" altLang="ru-RU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 </m:t>
                    </m:r>
                  </m:oMath>
                </a14:m>
                <a:r>
                  <a:rPr lang="ru-RU" altLang="ru-RU" sz="3600" i="1" dirty="0">
                    <a:cs typeface="Times New Roman" panose="02020603050405020304" pitchFamily="18" charset="0"/>
                  </a:rPr>
                  <a:t>В</a:t>
                </a:r>
                <a:r>
                  <a:rPr lang="ru-RU" altLang="ru-RU" sz="3600" dirty="0">
                    <a:cs typeface="Times New Roman" panose="02020603050405020304" pitchFamily="18" charset="0"/>
                  </a:rPr>
                  <a:t> = 60</a:t>
                </a:r>
                <a:r>
                  <a:rPr lang="en-US" altLang="ru-RU" sz="3600" baseline="30000" dirty="0">
                    <a:cs typeface="Times New Roman" panose="02020603050405020304" pitchFamily="18" charset="0"/>
                  </a:rPr>
                  <a:t>o</a:t>
                </a:r>
                <a:r>
                  <a:rPr lang="ru-RU" altLang="ru-RU" sz="3600" dirty="0">
                    <a:cs typeface="Times New Roman" panose="02020603050405020304" pitchFamily="18" charset="0"/>
                  </a:rPr>
                  <a:t>,</a:t>
                </a:r>
                <a:r>
                  <a:rPr lang="en-US" altLang="ru-RU" sz="36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 </m:t>
                    </m:r>
                  </m:oMath>
                </a14:m>
                <a:r>
                  <a:rPr lang="ru-RU" altLang="ru-RU" sz="3600" i="1" dirty="0">
                    <a:cs typeface="Times New Roman" panose="02020603050405020304" pitchFamily="18" charset="0"/>
                  </a:rPr>
                  <a:t>С</a:t>
                </a:r>
                <a:r>
                  <a:rPr lang="ru-RU" altLang="ru-RU" sz="3600" dirty="0">
                    <a:cs typeface="Times New Roman" panose="02020603050405020304" pitchFamily="18" charset="0"/>
                  </a:rPr>
                  <a:t> = 80</a:t>
                </a:r>
                <a:r>
                  <a:rPr lang="en-US" altLang="ru-RU" sz="3600" baseline="30000" dirty="0">
                    <a:cs typeface="Times New Roman" panose="02020603050405020304" pitchFamily="18" charset="0"/>
                  </a:rPr>
                  <a:t>o</a:t>
                </a:r>
                <a:r>
                  <a:rPr lang="ru-RU" altLang="ru-RU" sz="3600" dirty="0">
                    <a:cs typeface="Times New Roman" panose="02020603050405020304" pitchFamily="18" charset="0"/>
                  </a:rPr>
                  <a:t>. Найдите углы треугольника </a:t>
                </a:r>
                <a:r>
                  <a:rPr lang="en-US" altLang="ru-RU" sz="3600" i="1" dirty="0">
                    <a:cs typeface="Times New Roman" panose="02020603050405020304" pitchFamily="18" charset="0"/>
                  </a:rPr>
                  <a:t>EFG</a:t>
                </a:r>
                <a:r>
                  <a:rPr lang="ru-RU" altLang="ru-RU" sz="3600" dirty="0"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6627" name="Text Box 3">
                <a:extLst>
                  <a:ext uri="{FF2B5EF4-FFF2-40B4-BE49-F238E27FC236}">
                    <a16:creationId xmlns:a16="http://schemas.microsoft.com/office/drawing/2014/main" id="{36794E0F-B806-4250-B344-FD7587574F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1219200"/>
                <a:ext cx="8839200" cy="1754326"/>
              </a:xfrm>
              <a:prstGeom prst="rect">
                <a:avLst/>
              </a:prstGeom>
              <a:blipFill>
                <a:blip r:embed="rId3"/>
                <a:stretch>
                  <a:fillRect l="-2069" t="-5556" r="-2069" b="-1180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632" name="Text Box 4">
                <a:extLst>
                  <a:ext uri="{FF2B5EF4-FFF2-40B4-BE49-F238E27FC236}">
                    <a16:creationId xmlns:a16="http://schemas.microsoft.com/office/drawing/2014/main" id="{D7FCD985-9DF6-468B-A552-5E4521F1335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3400" y="3810000"/>
                <a:ext cx="8229600" cy="6413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</a:pPr>
                <a:r>
                  <a:rPr lang="ru-RU" altLang="ru-RU" sz="3600" dirty="0">
                    <a:solidFill>
                      <a:srgbClr val="FF3300"/>
                    </a:solidFill>
                  </a:rPr>
                  <a:t>Ответ: </a:t>
                </a:r>
                <a14:m>
                  <m:oMath xmlns:m="http://schemas.openxmlformats.org/officeDocument/2006/math">
                    <m:r>
                      <a:rPr lang="en-US" altLang="ru-RU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 </m:t>
                    </m:r>
                  </m:oMath>
                </a14:m>
                <a:r>
                  <a:rPr lang="en-US" altLang="ru-RU" sz="3600" i="1" dirty="0">
                    <a:cs typeface="Times New Roman" panose="02020603050405020304" pitchFamily="18" charset="0"/>
                  </a:rPr>
                  <a:t>E</a:t>
                </a:r>
                <a:r>
                  <a:rPr lang="ru-RU" altLang="ru-RU" sz="3600" dirty="0">
                    <a:cs typeface="Times New Roman" panose="02020603050405020304" pitchFamily="18" charset="0"/>
                  </a:rPr>
                  <a:t> = 40</a:t>
                </a:r>
                <a:r>
                  <a:rPr lang="en-US" altLang="ru-RU" sz="3600" baseline="30000" dirty="0">
                    <a:cs typeface="Times New Roman" panose="02020603050405020304" pitchFamily="18" charset="0"/>
                  </a:rPr>
                  <a:t>o</a:t>
                </a:r>
                <a:r>
                  <a:rPr lang="ru-RU" altLang="ru-RU" sz="3600" dirty="0">
                    <a:cs typeface="Times New Roman" panose="02020603050405020304" pitchFamily="18" charset="0"/>
                  </a:rPr>
                  <a:t>,</a:t>
                </a:r>
                <a:r>
                  <a:rPr lang="en-US" altLang="ru-RU" sz="36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en-US" altLang="ru-RU" sz="3600" dirty="0">
                    <a:cs typeface="Times New Roman" panose="02020603050405020304" pitchFamily="18" charset="0"/>
                  </a:rPr>
                  <a:t> </a:t>
                </a:r>
                <a:r>
                  <a:rPr lang="en-US" altLang="ru-RU" sz="3600" i="1" dirty="0">
                    <a:cs typeface="Times New Roman" panose="02020603050405020304" pitchFamily="18" charset="0"/>
                  </a:rPr>
                  <a:t>F</a:t>
                </a:r>
                <a:r>
                  <a:rPr lang="ru-RU" altLang="ru-RU" sz="3600" dirty="0">
                    <a:cs typeface="Times New Roman" panose="02020603050405020304" pitchFamily="18" charset="0"/>
                  </a:rPr>
                  <a:t> = 60</a:t>
                </a:r>
                <a:r>
                  <a:rPr lang="en-US" altLang="ru-RU" sz="3600" baseline="30000" dirty="0">
                    <a:cs typeface="Times New Roman" panose="02020603050405020304" pitchFamily="18" charset="0"/>
                  </a:rPr>
                  <a:t>o</a:t>
                </a:r>
                <a:r>
                  <a:rPr lang="ru-RU" altLang="ru-RU" sz="3600" dirty="0"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ru-RU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en-US" altLang="ru-RU" sz="3600" i="1" dirty="0">
                    <a:cs typeface="Times New Roman" panose="02020603050405020304" pitchFamily="18" charset="0"/>
                  </a:rPr>
                  <a:t>G</a:t>
                </a:r>
                <a:r>
                  <a:rPr lang="ru-RU" altLang="ru-RU" sz="3600" dirty="0">
                    <a:cs typeface="Times New Roman" panose="02020603050405020304" pitchFamily="18" charset="0"/>
                  </a:rPr>
                  <a:t> = 80</a:t>
                </a:r>
                <a:r>
                  <a:rPr lang="en-US" altLang="ru-RU" sz="3600" baseline="30000" dirty="0">
                    <a:cs typeface="Times New Roman" panose="02020603050405020304" pitchFamily="18" charset="0"/>
                  </a:rPr>
                  <a:t>o</a:t>
                </a:r>
                <a:r>
                  <a:rPr lang="ru-RU" altLang="ru-RU" sz="3600" dirty="0">
                    <a:cs typeface="Times New Roman" panose="02020603050405020304" pitchFamily="18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26632" name="Text Box 4">
                <a:extLst>
                  <a:ext uri="{FF2B5EF4-FFF2-40B4-BE49-F238E27FC236}">
                    <a16:creationId xmlns:a16="http://schemas.microsoft.com/office/drawing/2014/main" id="{D7FCD985-9DF6-468B-A552-5E4521F133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3400" y="3810000"/>
                <a:ext cx="8229600" cy="641350"/>
              </a:xfrm>
              <a:prstGeom prst="rect">
                <a:avLst/>
              </a:prstGeom>
              <a:blipFill>
                <a:blip r:embed="rId4"/>
                <a:stretch>
                  <a:fillRect l="-2296" t="-15238" b="-3523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FE1ABD2E-B779-42C3-9DC2-346BB2400D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20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27651" name="Text Box 3">
            <a:extLst>
              <a:ext uri="{FF2B5EF4-FFF2-40B4-BE49-F238E27FC236}">
                <a16:creationId xmlns:a16="http://schemas.microsoft.com/office/drawing/2014/main" id="{41EC38F2-33DE-49E4-B0D3-EEDB25EC30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219200"/>
            <a:ext cx="88392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600" dirty="0">
                <a:cs typeface="Times New Roman" panose="02020603050405020304" pitchFamily="18" charset="0"/>
              </a:rPr>
              <a:t>	</a:t>
            </a:r>
            <a:r>
              <a:rPr lang="ru-RU" altLang="ru-RU" sz="3600" dirty="0">
                <a:cs typeface="Times New Roman" panose="02020603050405020304" pitchFamily="18" charset="0"/>
              </a:rPr>
              <a:t>Треугольники </a:t>
            </a:r>
            <a:r>
              <a:rPr lang="ru-RU" altLang="ru-RU" sz="3600" i="1" dirty="0">
                <a:cs typeface="Times New Roman" panose="02020603050405020304" pitchFamily="18" charset="0"/>
              </a:rPr>
              <a:t>АВС</a:t>
            </a:r>
            <a:r>
              <a:rPr lang="ru-RU" altLang="ru-RU" sz="3600" dirty="0">
                <a:cs typeface="Times New Roman" panose="02020603050405020304" pitchFamily="18" charset="0"/>
              </a:rPr>
              <a:t>,</a:t>
            </a:r>
            <a:r>
              <a:rPr lang="ru-RU" altLang="ru-RU" sz="3600" i="1" dirty="0">
                <a:cs typeface="Times New Roman" panose="02020603050405020304" pitchFamily="18" charset="0"/>
              </a:rPr>
              <a:t> </a:t>
            </a:r>
            <a:r>
              <a:rPr lang="en-US" altLang="ru-RU" sz="3600" i="1" dirty="0">
                <a:cs typeface="Times New Roman" panose="02020603050405020304" pitchFamily="18" charset="0"/>
              </a:rPr>
              <a:t>PQR</a:t>
            </a:r>
            <a:r>
              <a:rPr lang="ru-RU" altLang="ru-RU" sz="3600" dirty="0">
                <a:cs typeface="Times New Roman" panose="02020603050405020304" pitchFamily="18" charset="0"/>
              </a:rPr>
              <a:t> и </a:t>
            </a:r>
            <a:r>
              <a:rPr lang="en-US" altLang="ru-RU" sz="3600" i="1" dirty="0">
                <a:cs typeface="Times New Roman" panose="02020603050405020304" pitchFamily="18" charset="0"/>
              </a:rPr>
              <a:t>XYZ</a:t>
            </a:r>
            <a:r>
              <a:rPr lang="ru-RU" altLang="ru-RU" sz="3600" dirty="0">
                <a:cs typeface="Times New Roman" panose="02020603050405020304" pitchFamily="18" charset="0"/>
              </a:rPr>
              <a:t> равны. Известно, что </a:t>
            </a:r>
            <a:r>
              <a:rPr lang="ru-RU" altLang="ru-RU" sz="3600" i="1" dirty="0">
                <a:cs typeface="Times New Roman" panose="02020603050405020304" pitchFamily="18" charset="0"/>
              </a:rPr>
              <a:t>АВ</a:t>
            </a:r>
            <a:r>
              <a:rPr lang="ru-RU" altLang="ru-RU" sz="3600" dirty="0">
                <a:cs typeface="Times New Roman" panose="02020603050405020304" pitchFamily="18" charset="0"/>
              </a:rPr>
              <a:t> = 5 см, </a:t>
            </a:r>
            <a:r>
              <a:rPr lang="en-US" altLang="ru-RU" sz="3600" i="1" dirty="0">
                <a:cs typeface="Times New Roman" panose="02020603050405020304" pitchFamily="18" charset="0"/>
              </a:rPr>
              <a:t>QR</a:t>
            </a:r>
            <a:r>
              <a:rPr lang="ru-RU" altLang="ru-RU" sz="3600" dirty="0">
                <a:cs typeface="Times New Roman" panose="02020603050405020304" pitchFamily="18" charset="0"/>
              </a:rPr>
              <a:t> = 6 см, </a:t>
            </a:r>
            <a:r>
              <a:rPr lang="en-US" altLang="ru-RU" sz="3600" i="1" dirty="0">
                <a:cs typeface="Times New Roman" panose="02020603050405020304" pitchFamily="18" charset="0"/>
              </a:rPr>
              <a:t>XZ </a:t>
            </a:r>
            <a:r>
              <a:rPr lang="ru-RU" altLang="ru-RU" sz="3600" dirty="0">
                <a:cs typeface="Times New Roman" panose="02020603050405020304" pitchFamily="18" charset="0"/>
              </a:rPr>
              <a:t>= 7 см. </a:t>
            </a:r>
            <a:r>
              <a:rPr lang="en-US" altLang="ru-RU" sz="3600" dirty="0" err="1">
                <a:cs typeface="Times New Roman" panose="02020603050405020304" pitchFamily="18" charset="0"/>
              </a:rPr>
              <a:t>Найдите</a:t>
            </a:r>
            <a:r>
              <a:rPr lang="en-US" altLang="ru-RU" sz="3600" dirty="0">
                <a:cs typeface="Times New Roman" panose="02020603050405020304" pitchFamily="18" charset="0"/>
              </a:rPr>
              <a:t> </a:t>
            </a:r>
            <a:r>
              <a:rPr lang="en-US" altLang="ru-RU" sz="3600" dirty="0" err="1">
                <a:cs typeface="Times New Roman" panose="02020603050405020304" pitchFamily="18" charset="0"/>
              </a:rPr>
              <a:t>остальные</a:t>
            </a:r>
            <a:r>
              <a:rPr lang="en-US" altLang="ru-RU" sz="3600" dirty="0">
                <a:cs typeface="Times New Roman" panose="02020603050405020304" pitchFamily="18" charset="0"/>
              </a:rPr>
              <a:t> </a:t>
            </a:r>
            <a:r>
              <a:rPr lang="en-US" altLang="ru-RU" sz="3600" dirty="0" err="1">
                <a:cs typeface="Times New Roman" panose="02020603050405020304" pitchFamily="18" charset="0"/>
              </a:rPr>
              <a:t>стороны</a:t>
            </a:r>
            <a:r>
              <a:rPr lang="en-US" altLang="ru-RU" sz="3600" dirty="0">
                <a:cs typeface="Times New Roman" panose="02020603050405020304" pitchFamily="18" charset="0"/>
              </a:rPr>
              <a:t> </a:t>
            </a:r>
            <a:r>
              <a:rPr lang="en-US" altLang="ru-RU" sz="3600" dirty="0" err="1">
                <a:cs typeface="Times New Roman" panose="02020603050405020304" pitchFamily="18" charset="0"/>
              </a:rPr>
              <a:t>каждого</a:t>
            </a:r>
            <a:r>
              <a:rPr lang="en-US" altLang="ru-RU" sz="3600" dirty="0">
                <a:cs typeface="Times New Roman" panose="02020603050405020304" pitchFamily="18" charset="0"/>
              </a:rPr>
              <a:t> </a:t>
            </a:r>
            <a:r>
              <a:rPr lang="en-US" altLang="ru-RU" sz="3600" dirty="0" err="1">
                <a:cs typeface="Times New Roman" panose="02020603050405020304" pitchFamily="18" charset="0"/>
              </a:rPr>
              <a:t>треугольника</a:t>
            </a:r>
            <a:r>
              <a:rPr lang="en-US" altLang="ru-RU" sz="3600" dirty="0">
                <a:cs typeface="Times New Roman" panose="02020603050405020304" pitchFamily="18" charset="0"/>
              </a:rPr>
              <a:t>.</a:t>
            </a:r>
            <a:endParaRPr lang="ru-RU" altLang="ru-RU" sz="3600" dirty="0">
              <a:cs typeface="Times New Roman" panose="02020603050405020304" pitchFamily="18" charset="0"/>
            </a:endParaRPr>
          </a:p>
        </p:txBody>
      </p:sp>
      <p:sp>
        <p:nvSpPr>
          <p:cNvPr id="88068" name="Text Box 4">
            <a:extLst>
              <a:ext uri="{FF2B5EF4-FFF2-40B4-BE49-F238E27FC236}">
                <a16:creationId xmlns:a16="http://schemas.microsoft.com/office/drawing/2014/main" id="{64887B45-4682-42E8-836E-B774CD54C8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810000"/>
            <a:ext cx="82296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ru-RU" altLang="ru-RU" sz="3600">
                <a:solidFill>
                  <a:srgbClr val="FF3300"/>
                </a:solidFill>
              </a:rPr>
              <a:t>Ответ: </a:t>
            </a:r>
            <a:r>
              <a:rPr lang="en-US" altLang="ru-RU" sz="3600" i="1"/>
              <a:t>BC</a:t>
            </a:r>
            <a:r>
              <a:rPr lang="ru-RU" altLang="ru-RU" sz="3600">
                <a:cs typeface="Times New Roman" panose="02020603050405020304" pitchFamily="18" charset="0"/>
              </a:rPr>
              <a:t> = </a:t>
            </a:r>
            <a:r>
              <a:rPr lang="en-US" altLang="ru-RU" sz="3600" i="1">
                <a:cs typeface="Times New Roman" panose="02020603050405020304" pitchFamily="18" charset="0"/>
              </a:rPr>
              <a:t>YZ</a:t>
            </a:r>
            <a:r>
              <a:rPr lang="en-US" altLang="ru-RU" sz="3600">
                <a:cs typeface="Times New Roman" panose="02020603050405020304" pitchFamily="18" charset="0"/>
              </a:rPr>
              <a:t> = 6</a:t>
            </a:r>
            <a:r>
              <a:rPr lang="ru-RU" altLang="ru-RU" sz="3600">
                <a:cs typeface="Times New Roman" panose="02020603050405020304" pitchFamily="18" charset="0"/>
              </a:rPr>
              <a:t> см, </a:t>
            </a:r>
            <a:r>
              <a:rPr lang="en-US" altLang="ru-RU" sz="3600" i="1">
                <a:cs typeface="Times New Roman" panose="02020603050405020304" pitchFamily="18" charset="0"/>
              </a:rPr>
              <a:t>AC</a:t>
            </a:r>
            <a:r>
              <a:rPr lang="ru-RU" altLang="ru-RU" sz="3600">
                <a:cs typeface="Times New Roman" panose="02020603050405020304" pitchFamily="18" charset="0"/>
              </a:rPr>
              <a:t> </a:t>
            </a:r>
            <a:r>
              <a:rPr lang="en-US" altLang="ru-RU" sz="3600">
                <a:cs typeface="Times New Roman" panose="02020603050405020304" pitchFamily="18" charset="0"/>
              </a:rPr>
              <a:t>= </a:t>
            </a:r>
            <a:r>
              <a:rPr lang="en-US" altLang="ru-RU" sz="3600" i="1">
                <a:cs typeface="Times New Roman" panose="02020603050405020304" pitchFamily="18" charset="0"/>
              </a:rPr>
              <a:t>PR </a:t>
            </a:r>
            <a:r>
              <a:rPr lang="ru-RU" altLang="ru-RU" sz="3600">
                <a:cs typeface="Times New Roman" panose="02020603050405020304" pitchFamily="18" charset="0"/>
              </a:rPr>
              <a:t>= </a:t>
            </a:r>
            <a:r>
              <a:rPr lang="en-US" altLang="ru-RU" sz="3600">
                <a:cs typeface="Times New Roman" panose="02020603050405020304" pitchFamily="18" charset="0"/>
              </a:rPr>
              <a:t>7</a:t>
            </a:r>
            <a:r>
              <a:rPr lang="ru-RU" altLang="ru-RU" sz="3600">
                <a:cs typeface="Times New Roman" panose="02020603050405020304" pitchFamily="18" charset="0"/>
              </a:rPr>
              <a:t> см, </a:t>
            </a:r>
            <a:r>
              <a:rPr lang="en-US" altLang="ru-RU" sz="3600" i="1">
                <a:cs typeface="Times New Roman" panose="02020603050405020304" pitchFamily="18" charset="0"/>
              </a:rPr>
              <a:t>PQ = XY</a:t>
            </a:r>
            <a:r>
              <a:rPr lang="ru-RU" altLang="ru-RU" sz="3600" i="1">
                <a:cs typeface="Times New Roman" panose="02020603050405020304" pitchFamily="18" charset="0"/>
              </a:rPr>
              <a:t> </a:t>
            </a:r>
            <a:r>
              <a:rPr lang="ru-RU" altLang="ru-RU" sz="3600">
                <a:cs typeface="Times New Roman" panose="02020603050405020304" pitchFamily="18" charset="0"/>
              </a:rPr>
              <a:t>= </a:t>
            </a:r>
            <a:r>
              <a:rPr lang="en-US" altLang="ru-RU" sz="3600">
                <a:cs typeface="Times New Roman" panose="02020603050405020304" pitchFamily="18" charset="0"/>
              </a:rPr>
              <a:t>5</a:t>
            </a:r>
            <a:r>
              <a:rPr lang="ru-RU" altLang="ru-RU" sz="3600">
                <a:cs typeface="Times New Roman" panose="02020603050405020304" pitchFamily="18" charset="0"/>
              </a:rPr>
              <a:t> см.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8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8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6B993005-AD15-4363-A752-B3EDA89F36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21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28675" name="Text Box 3">
            <a:extLst>
              <a:ext uri="{FF2B5EF4-FFF2-40B4-BE49-F238E27FC236}">
                <a16:creationId xmlns:a16="http://schemas.microsoft.com/office/drawing/2014/main" id="{553A26A8-4600-4CD2-8F6C-0C46E4F8B9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19200"/>
            <a:ext cx="80010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600" dirty="0">
                <a:cs typeface="Times New Roman" panose="02020603050405020304" pitchFamily="18" charset="0"/>
              </a:rPr>
              <a:t>	</a:t>
            </a:r>
            <a:r>
              <a:rPr lang="ru-RU" altLang="ru-RU" sz="3600" dirty="0">
                <a:cs typeface="Times New Roman" panose="02020603050405020304" pitchFamily="18" charset="0"/>
              </a:rPr>
              <a:t>Периметр одного треугольника больше периметра другого.  Могут ли эти треугольники быть равными?</a:t>
            </a:r>
          </a:p>
        </p:txBody>
      </p:sp>
      <p:sp>
        <p:nvSpPr>
          <p:cNvPr id="83972" name="Text Box 4">
            <a:extLst>
              <a:ext uri="{FF2B5EF4-FFF2-40B4-BE49-F238E27FC236}">
                <a16:creationId xmlns:a16="http://schemas.microsoft.com/office/drawing/2014/main" id="{7C1D1204-338A-40C4-B626-3FB5EA700E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810000"/>
            <a:ext cx="7848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ru-RU" altLang="ru-RU" sz="3600">
                <a:solidFill>
                  <a:srgbClr val="FF3300"/>
                </a:solidFill>
              </a:rPr>
              <a:t>Ответ: </a:t>
            </a:r>
            <a:r>
              <a:rPr lang="ru-RU" altLang="ru-RU" sz="36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600"/>
              <a:t>Нет.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3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2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45341487-0AA4-468C-B89E-0E654CB61B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22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29699" name="Text Box 3">
            <a:extLst>
              <a:ext uri="{FF2B5EF4-FFF2-40B4-BE49-F238E27FC236}">
                <a16:creationId xmlns:a16="http://schemas.microsoft.com/office/drawing/2014/main" id="{3AABE626-DC82-4F9A-B8E7-AEBE9DC244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19200"/>
            <a:ext cx="80010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600" dirty="0">
                <a:cs typeface="Times New Roman" panose="02020603050405020304" pitchFamily="18" charset="0"/>
              </a:rPr>
              <a:t>	</a:t>
            </a:r>
            <a:r>
              <a:rPr lang="ru-RU" altLang="ru-RU" sz="3600" dirty="0">
                <a:cs typeface="Times New Roman" panose="02020603050405020304" pitchFamily="18" charset="0"/>
              </a:rPr>
              <a:t>Периметр треугольника равен 36 см. Его стороны относятся как 2:3:4. Найдите его стороны.</a:t>
            </a:r>
            <a:r>
              <a:rPr lang="ru-RU" altLang="ru-RU" sz="3600" dirty="0"/>
              <a:t> </a:t>
            </a:r>
          </a:p>
        </p:txBody>
      </p:sp>
      <p:sp>
        <p:nvSpPr>
          <p:cNvPr id="81924" name="Text Box 4">
            <a:extLst>
              <a:ext uri="{FF2B5EF4-FFF2-40B4-BE49-F238E27FC236}">
                <a16:creationId xmlns:a16="http://schemas.microsoft.com/office/drawing/2014/main" id="{BFA593C7-6A1A-44C2-83FD-A792ABA348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810000"/>
            <a:ext cx="7848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ru-RU" altLang="ru-RU" sz="3600">
                <a:solidFill>
                  <a:srgbClr val="FF3300"/>
                </a:solidFill>
              </a:rPr>
              <a:t>Ответ: </a:t>
            </a:r>
            <a:r>
              <a:rPr lang="ru-RU" altLang="ru-RU" sz="36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600">
                <a:cs typeface="Times New Roman" panose="02020603050405020304" pitchFamily="18" charset="0"/>
              </a:rPr>
              <a:t>8 см, 12 см, 16 см.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1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4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BD16A0F8-C5E5-45E1-9304-6FE9B97EDE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3600" dirty="0">
                <a:solidFill>
                  <a:srgbClr val="FF3300"/>
                </a:solidFill>
              </a:rPr>
              <a:t>3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30723" name="Text Box 3">
            <a:extLst>
              <a:ext uri="{FF2B5EF4-FFF2-40B4-BE49-F238E27FC236}">
                <a16:creationId xmlns:a16="http://schemas.microsoft.com/office/drawing/2014/main" id="{EB356F16-9DA7-40E7-A65C-280E0758BC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219200"/>
            <a:ext cx="86106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600" dirty="0">
                <a:cs typeface="Times New Roman" panose="02020603050405020304" pitchFamily="18" charset="0"/>
              </a:rPr>
              <a:t>	</a:t>
            </a:r>
            <a:r>
              <a:rPr lang="ru-RU" altLang="ru-RU" sz="3600" dirty="0">
                <a:cs typeface="Times New Roman" panose="02020603050405020304" pitchFamily="18" charset="0"/>
              </a:rPr>
              <a:t>Периметр треугольника равен 48 см. Одна из его сторон 18 см. Найдите две другие стороны, если их разность равна 4 см.</a:t>
            </a:r>
          </a:p>
        </p:txBody>
      </p:sp>
      <p:sp>
        <p:nvSpPr>
          <p:cNvPr id="73732" name="Text Box 4">
            <a:extLst>
              <a:ext uri="{FF2B5EF4-FFF2-40B4-BE49-F238E27FC236}">
                <a16:creationId xmlns:a16="http://schemas.microsoft.com/office/drawing/2014/main" id="{CC720C1E-A032-42BB-BEC1-61393DC374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810000"/>
            <a:ext cx="7848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ru-RU" altLang="ru-RU" sz="3600">
                <a:solidFill>
                  <a:srgbClr val="FF3300"/>
                </a:solidFill>
              </a:rPr>
              <a:t>Ответ: </a:t>
            </a:r>
            <a:r>
              <a:rPr lang="ru-RU" altLang="ru-RU" sz="36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600">
                <a:cs typeface="Times New Roman" panose="02020603050405020304" pitchFamily="18" charset="0"/>
              </a:rPr>
              <a:t>13 см, 17 см.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2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AB54D3FE-B2C3-4A6F-B18D-495DD3427F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3600" dirty="0">
                <a:solidFill>
                  <a:srgbClr val="FF3300"/>
                </a:solidFill>
              </a:rPr>
              <a:t>4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31747" name="Text Box 3">
            <a:extLst>
              <a:ext uri="{FF2B5EF4-FFF2-40B4-BE49-F238E27FC236}">
                <a16:creationId xmlns:a16="http://schemas.microsoft.com/office/drawing/2014/main" id="{AD0727D8-795A-4FF1-BE73-6AC01E7F61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219200"/>
            <a:ext cx="86106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600" dirty="0">
                <a:cs typeface="Times New Roman" panose="02020603050405020304" pitchFamily="18" charset="0"/>
              </a:rPr>
              <a:t>	</a:t>
            </a:r>
            <a:r>
              <a:rPr lang="ru-RU" altLang="ru-RU" sz="3600" dirty="0">
                <a:cs typeface="Times New Roman" panose="02020603050405020304" pitchFamily="18" charset="0"/>
              </a:rPr>
              <a:t>Периметр треугольника равен 35 см. Первая  из его сторон больше второй на 2 см, а третья меньше второй на 3 см. Найдите стороны треугольника. </a:t>
            </a:r>
          </a:p>
        </p:txBody>
      </p:sp>
      <p:sp>
        <p:nvSpPr>
          <p:cNvPr id="75780" name="Text Box 4">
            <a:extLst>
              <a:ext uri="{FF2B5EF4-FFF2-40B4-BE49-F238E27FC236}">
                <a16:creationId xmlns:a16="http://schemas.microsoft.com/office/drawing/2014/main" id="{C6CFB99F-BA2F-4486-86F7-1719449F64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810000"/>
            <a:ext cx="7848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ru-RU" altLang="ru-RU" sz="3600">
                <a:solidFill>
                  <a:srgbClr val="FF3300"/>
                </a:solidFill>
              </a:rPr>
              <a:t>Ответ: </a:t>
            </a:r>
            <a:r>
              <a:rPr lang="ru-RU" altLang="ru-RU" sz="36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600">
                <a:cs typeface="Times New Roman" panose="02020603050405020304" pitchFamily="18" charset="0"/>
              </a:rPr>
              <a:t>9 см, 12 см, 14 см.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5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170B00C-C89B-4000-A2A2-93F4BE04A9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3186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Виды треугольников</a:t>
            </a: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BC4A2417-9B1D-3058-A25C-4B1C8E343955}"/>
              </a:ext>
            </a:extLst>
          </p:cNvPr>
          <p:cNvGrpSpPr/>
          <p:nvPr/>
        </p:nvGrpSpPr>
        <p:grpSpPr>
          <a:xfrm>
            <a:off x="0" y="563789"/>
            <a:ext cx="9108504" cy="5850116"/>
            <a:chOff x="0" y="563789"/>
            <a:chExt cx="9108504" cy="5850116"/>
          </a:xfrm>
        </p:grpSpPr>
        <p:sp>
          <p:nvSpPr>
            <p:cNvPr id="38921" name="Text Box 9">
              <a:extLst>
                <a:ext uri="{FF2B5EF4-FFF2-40B4-BE49-F238E27FC236}">
                  <a16:creationId xmlns:a16="http://schemas.microsoft.com/office/drawing/2014/main" id="{4A04B12C-4594-47D6-BE38-EBA20CF6CC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563789"/>
              <a:ext cx="9108504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dirty="0"/>
                <a:t>	Треугольник называется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r>
                <a:rPr lang="ru-RU" altLang="ru-RU" dirty="0">
                  <a:solidFill>
                    <a:srgbClr val="FF3300"/>
                  </a:solidFill>
                </a:rPr>
                <a:t>остроугольным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r>
                <a:rPr lang="ru-RU" altLang="ru-RU" dirty="0"/>
                <a:t>если у него все углы острые (рис. 1).</a:t>
              </a:r>
              <a:endPara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pic>
          <p:nvPicPr>
            <p:cNvPr id="3086" name="Picture 18">
              <a:extLst>
                <a:ext uri="{FF2B5EF4-FFF2-40B4-BE49-F238E27FC236}">
                  <a16:creationId xmlns:a16="http://schemas.microsoft.com/office/drawing/2014/main" id="{057E00C5-CE2F-47EA-A289-13AF4B7E813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4757721"/>
              <a:ext cx="1519092" cy="16561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78091328-92B1-8770-7083-DE256D6799A4}"/>
              </a:ext>
            </a:extLst>
          </p:cNvPr>
          <p:cNvGrpSpPr/>
          <p:nvPr/>
        </p:nvGrpSpPr>
        <p:grpSpPr>
          <a:xfrm>
            <a:off x="0" y="1485803"/>
            <a:ext cx="9108504" cy="4917668"/>
            <a:chOff x="0" y="1485803"/>
            <a:chExt cx="9108504" cy="4917668"/>
          </a:xfrm>
        </p:grpSpPr>
        <p:sp>
          <p:nvSpPr>
            <p:cNvPr id="38923" name="Text Box 11">
              <a:extLst>
                <a:ext uri="{FF2B5EF4-FFF2-40B4-BE49-F238E27FC236}">
                  <a16:creationId xmlns:a16="http://schemas.microsoft.com/office/drawing/2014/main" id="{299ADDF9-DAE7-4475-852E-46961B7DB7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1485803"/>
              <a:ext cx="9108504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    	</a:t>
              </a:r>
              <a:r>
                <a:rPr lang="ru-RU" altLang="ru-RU" dirty="0"/>
                <a:t>Треугольник называется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r>
                <a:rPr lang="ru-RU" altLang="ru-RU" dirty="0">
                  <a:solidFill>
                    <a:srgbClr val="FF3300"/>
                  </a:solidFill>
                </a:rPr>
                <a:t>прямоугольным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r>
                <a:rPr lang="ru-RU" altLang="ru-RU" dirty="0"/>
                <a:t>если у него есть прямой угол (рис. 2).</a:t>
              </a:r>
              <a:endPara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pic>
          <p:nvPicPr>
            <p:cNvPr id="3084" name="Picture 19">
              <a:extLst>
                <a:ext uri="{FF2B5EF4-FFF2-40B4-BE49-F238E27FC236}">
                  <a16:creationId xmlns:a16="http://schemas.microsoft.com/office/drawing/2014/main" id="{BA46EC74-0778-4994-AA9B-28470DBFC18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93874" y="4733458"/>
              <a:ext cx="1312557" cy="1670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CA4E41C1-3C24-14BA-560F-12FB5ADE9B09}"/>
              </a:ext>
            </a:extLst>
          </p:cNvPr>
          <p:cNvGrpSpPr/>
          <p:nvPr/>
        </p:nvGrpSpPr>
        <p:grpSpPr>
          <a:xfrm>
            <a:off x="0" y="2528585"/>
            <a:ext cx="9108504" cy="3885320"/>
            <a:chOff x="0" y="2528585"/>
            <a:chExt cx="9108504" cy="3885320"/>
          </a:xfrm>
        </p:grpSpPr>
        <p:sp>
          <p:nvSpPr>
            <p:cNvPr id="38925" name="Text Box 13">
              <a:extLst>
                <a:ext uri="{FF2B5EF4-FFF2-40B4-BE49-F238E27FC236}">
                  <a16:creationId xmlns:a16="http://schemas.microsoft.com/office/drawing/2014/main" id="{188BC43C-3EF8-4C97-8F12-8B1952A1BE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528585"/>
              <a:ext cx="9108504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    	</a:t>
              </a:r>
              <a:r>
                <a:rPr lang="ru-RU" altLang="ru-RU" dirty="0"/>
                <a:t>Треугольник называется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r>
                <a:rPr lang="ru-RU" altLang="ru-RU" dirty="0">
                  <a:solidFill>
                    <a:srgbClr val="FF3300"/>
                  </a:solidFill>
                </a:rPr>
                <a:t>тупоугольным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r>
                <a:rPr lang="ru-RU" altLang="ru-RU" dirty="0"/>
                <a:t>если у него есть тупой угол (рис. 3).</a:t>
              </a:r>
              <a:endPara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pic>
          <p:nvPicPr>
            <p:cNvPr id="3082" name="Picture 20">
              <a:extLst>
                <a:ext uri="{FF2B5EF4-FFF2-40B4-BE49-F238E27FC236}">
                  <a16:creationId xmlns:a16="http://schemas.microsoft.com/office/drawing/2014/main" id="{FFBF5EEB-9110-41BA-9810-47C07C76717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1960" y="4587459"/>
              <a:ext cx="1691208" cy="1826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3F027B64-CBDD-878C-898E-4C1B8C52C16C}"/>
              </a:ext>
            </a:extLst>
          </p:cNvPr>
          <p:cNvGrpSpPr/>
          <p:nvPr/>
        </p:nvGrpSpPr>
        <p:grpSpPr>
          <a:xfrm>
            <a:off x="0" y="3429000"/>
            <a:ext cx="9108504" cy="2984905"/>
            <a:chOff x="0" y="3429000"/>
            <a:chExt cx="9108504" cy="2984905"/>
          </a:xfrm>
        </p:grpSpPr>
        <p:sp>
          <p:nvSpPr>
            <p:cNvPr id="5" name="Text Box 13">
              <a:extLst>
                <a:ext uri="{FF2B5EF4-FFF2-40B4-BE49-F238E27FC236}">
                  <a16:creationId xmlns:a16="http://schemas.microsoft.com/office/drawing/2014/main" id="{63B16A1D-1FE5-4DFE-967F-4A3D5299E5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429000"/>
              <a:ext cx="9108504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    	</a:t>
              </a:r>
              <a:r>
                <a:rPr lang="ru-RU" altLang="ru-RU" dirty="0"/>
                <a:t>Треугольник называется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r>
                <a:rPr lang="ru-RU" altLang="ru-RU" dirty="0">
                  <a:solidFill>
                    <a:srgbClr val="FF3300"/>
                  </a:solidFill>
                </a:rPr>
                <a:t>правильным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r>
                <a:rPr lang="ru-RU" altLang="ru-RU" dirty="0"/>
                <a:t>если у него </a:t>
              </a:r>
              <a:r>
                <a:rPr lang="ru-RU" altLang="ru-RU" sz="2400" dirty="0"/>
                <a:t>все стороны равны и все углы равны</a:t>
              </a:r>
              <a:r>
                <a:rPr lang="ru-RU" altLang="ru-RU" dirty="0"/>
                <a:t> (рис. 4).</a:t>
              </a:r>
              <a:endPara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6F5AB7CE-AD95-398C-3116-CFDA3B2C8A3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372200" y="4343175"/>
              <a:ext cx="2230016" cy="207073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23E370A5-AA15-45A5-9E5C-E0F061891D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3600" dirty="0">
                <a:solidFill>
                  <a:srgbClr val="FF3300"/>
                </a:solidFill>
              </a:rPr>
              <a:t>5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77828" name="Text Box 4">
            <a:extLst>
              <a:ext uri="{FF2B5EF4-FFF2-40B4-BE49-F238E27FC236}">
                <a16:creationId xmlns:a16="http://schemas.microsoft.com/office/drawing/2014/main" id="{61E24EA8-090B-44E0-91A1-3E0D84781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810000"/>
            <a:ext cx="7848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ru-RU" altLang="ru-RU" sz="3600">
                <a:solidFill>
                  <a:srgbClr val="FF3300"/>
                </a:solidFill>
              </a:rPr>
              <a:t>Ответ: </a:t>
            </a:r>
            <a:r>
              <a:rPr lang="ru-RU" altLang="ru-RU" sz="36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600">
                <a:cs typeface="Times New Roman" panose="02020603050405020304" pitchFamily="18" charset="0"/>
              </a:rPr>
              <a:t>13 см, 26 см, 26 см. </a:t>
            </a:r>
          </a:p>
        </p:txBody>
      </p:sp>
      <p:sp>
        <p:nvSpPr>
          <p:cNvPr id="32772" name="Text Box 3">
            <a:extLst>
              <a:ext uri="{FF2B5EF4-FFF2-40B4-BE49-F238E27FC236}">
                <a16:creationId xmlns:a16="http://schemas.microsoft.com/office/drawing/2014/main" id="{1B371050-B614-4638-88A3-7421A8695B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219200"/>
            <a:ext cx="86106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600" dirty="0">
                <a:cs typeface="Times New Roman" panose="02020603050405020304" pitchFamily="18" charset="0"/>
              </a:rPr>
              <a:t>	</a:t>
            </a:r>
            <a:r>
              <a:rPr lang="ru-RU" altLang="ru-RU" sz="3600" dirty="0">
                <a:cs typeface="Times New Roman" panose="02020603050405020304" pitchFamily="18" charset="0"/>
              </a:rPr>
              <a:t>Периметр треугольника равен 65 см. Две его стороны равны и составляют каждая  периметра. Найдите стороны данного треугольника.</a:t>
            </a:r>
          </a:p>
        </p:txBody>
      </p:sp>
      <p:graphicFrame>
        <p:nvGraphicFramePr>
          <p:cNvPr id="32773" name="Object 5">
            <a:extLst>
              <a:ext uri="{FF2B5EF4-FFF2-40B4-BE49-F238E27FC236}">
                <a16:creationId xmlns:a16="http://schemas.microsoft.com/office/drawing/2014/main" id="{AB3F8507-76FD-419B-8D70-2C8642275B2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07704" y="2276872"/>
          <a:ext cx="2667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66584" imgH="837836" progId="Equation.DSMT4">
                  <p:embed/>
                </p:oleObj>
              </mc:Choice>
              <mc:Fallback>
                <p:oleObj name="Equation" r:id="rId3" imgW="266584" imgH="837836" progId="Equation.DSMT4">
                  <p:embed/>
                  <p:pic>
                    <p:nvPicPr>
                      <p:cNvPr id="32773" name="Object 5">
                        <a:extLst>
                          <a:ext uri="{FF2B5EF4-FFF2-40B4-BE49-F238E27FC236}">
                            <a16:creationId xmlns:a16="http://schemas.microsoft.com/office/drawing/2014/main" id="{AB3F8507-76FD-419B-8D70-2C8642275B2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2276872"/>
                        <a:ext cx="2667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23" name="Text Box 11">
            <a:extLst>
              <a:ext uri="{FF2B5EF4-FFF2-40B4-BE49-F238E27FC236}">
                <a16:creationId xmlns:a16="http://schemas.microsoft.com/office/drawing/2014/main" id="{299ADDF9-DAE7-4475-852E-46961B7DB7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660"/>
            <a:ext cx="9144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en-US" dirty="0"/>
              <a:t>	</a:t>
            </a:r>
            <a:r>
              <a:rPr lang="ru-RU" dirty="0"/>
              <a:t>Следующее свойство равенства треугольников принимается за аксио­му.</a:t>
            </a:r>
          </a:p>
          <a:p>
            <a:pPr algn="just"/>
            <a:r>
              <a:rPr lang="en-US" i="1" dirty="0"/>
              <a:t>	</a:t>
            </a:r>
            <a:r>
              <a:rPr lang="ru-RU" i="1" dirty="0">
                <a:solidFill>
                  <a:srgbClr val="FF0000"/>
                </a:solidFill>
              </a:rPr>
              <a:t>Каковы бы ни были треугольник и луч на плоскости</a:t>
            </a:r>
            <a:r>
              <a:rPr lang="ru-RU" dirty="0">
                <a:solidFill>
                  <a:srgbClr val="FF0000"/>
                </a:solidFill>
              </a:rPr>
              <a:t>,</a:t>
            </a:r>
            <a:r>
              <a:rPr lang="ru-RU" i="1" dirty="0">
                <a:solidFill>
                  <a:srgbClr val="FF0000"/>
                </a:solidFill>
              </a:rPr>
              <a:t> существует тре­угольник</a:t>
            </a:r>
            <a:r>
              <a:rPr lang="ru-RU" dirty="0">
                <a:solidFill>
                  <a:srgbClr val="FF0000"/>
                </a:solidFill>
              </a:rPr>
              <a:t>,</a:t>
            </a:r>
            <a:r>
              <a:rPr lang="ru-RU" i="1" dirty="0">
                <a:solidFill>
                  <a:srgbClr val="FF0000"/>
                </a:solidFill>
              </a:rPr>
              <a:t> равный данному</a:t>
            </a:r>
            <a:r>
              <a:rPr lang="ru-RU" dirty="0">
                <a:solidFill>
                  <a:srgbClr val="FF0000"/>
                </a:solidFill>
              </a:rPr>
              <a:t>,</a:t>
            </a:r>
            <a:r>
              <a:rPr lang="ru-RU" i="1" dirty="0">
                <a:solidFill>
                  <a:srgbClr val="FF0000"/>
                </a:solidFill>
              </a:rPr>
              <a:t> у которого первая вершина совпадает с верши­ной луча</a:t>
            </a:r>
            <a:r>
              <a:rPr lang="ru-RU" dirty="0">
                <a:solidFill>
                  <a:srgbClr val="FF0000"/>
                </a:solidFill>
              </a:rPr>
              <a:t>,</a:t>
            </a:r>
            <a:r>
              <a:rPr lang="ru-RU" i="1" dirty="0">
                <a:solidFill>
                  <a:srgbClr val="FF0000"/>
                </a:solidFill>
              </a:rPr>
              <a:t> вторая - лежит на луче</a:t>
            </a:r>
            <a:r>
              <a:rPr lang="ru-RU" dirty="0">
                <a:solidFill>
                  <a:srgbClr val="FF0000"/>
                </a:solidFill>
              </a:rPr>
              <a:t>,</a:t>
            </a:r>
            <a:r>
              <a:rPr lang="ru-RU" i="1" dirty="0">
                <a:solidFill>
                  <a:srgbClr val="FF0000"/>
                </a:solidFill>
              </a:rPr>
              <a:t> а третья расположена в заданной по­луплоскости относительно луча</a:t>
            </a:r>
            <a:r>
              <a:rPr lang="ru-RU" i="1" dirty="0"/>
              <a:t>.</a:t>
            </a:r>
            <a:r>
              <a:rPr lang="en-US" dirty="0"/>
              <a:t>	</a:t>
            </a:r>
            <a:endParaRPr lang="ru-RU" altLang="ru-RU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6B8AE7E-863F-4705-AD87-6E128924FD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3728" y="2492896"/>
            <a:ext cx="4596319" cy="2576724"/>
          </a:xfrm>
          <a:prstGeom prst="rect">
            <a:avLst/>
          </a:prstGeom>
        </p:spPr>
      </p:pic>
      <p:sp>
        <p:nvSpPr>
          <p:cNvPr id="21" name="Text Box 11">
            <a:extLst>
              <a:ext uri="{FF2B5EF4-FFF2-40B4-BE49-F238E27FC236}">
                <a16:creationId xmlns:a16="http://schemas.microsoft.com/office/drawing/2014/main" id="{5A0AC03F-5B4B-4690-A4CB-FEA5710B68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170552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en-US" dirty="0"/>
              <a:t>	</a:t>
            </a:r>
            <a:r>
              <a:rPr lang="ru-RU" dirty="0"/>
              <a:t> Другими словами, это свойство означает, что в заданной полуплос­кости относительно заданного луча можно отложить треугольник, равный данному, у которого одна вершина совпадает с вершиной луча, а </a:t>
            </a:r>
            <a:r>
              <a:rPr lang="ru-RU" dirty="0" err="1"/>
              <a:t>дугая</a:t>
            </a:r>
            <a:r>
              <a:rPr lang="ru-RU" dirty="0"/>
              <a:t> - принадлежит лучу.</a:t>
            </a:r>
            <a:endParaRPr lang="ru-RU" altLang="ru-RU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888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96A9C87-0ECA-4C62-8B94-577405C6D9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1</a:t>
            </a:r>
          </a:p>
        </p:txBody>
      </p:sp>
      <p:sp>
        <p:nvSpPr>
          <p:cNvPr id="4099" name="Text Box 10">
            <a:extLst>
              <a:ext uri="{FF2B5EF4-FFF2-40B4-BE49-F238E27FC236}">
                <a16:creationId xmlns:a16="http://schemas.microsoft.com/office/drawing/2014/main" id="{B5B2C39C-5F01-4D9E-858C-756A78C64D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19200"/>
            <a:ext cx="822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Какая фигура называется треугольником? 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sp>
        <p:nvSpPr>
          <p:cNvPr id="40974" name="Text Box 14">
            <a:extLst>
              <a:ext uri="{FF2B5EF4-FFF2-40B4-BE49-F238E27FC236}">
                <a16:creationId xmlns:a16="http://schemas.microsoft.com/office/drawing/2014/main" id="{7A50F369-6620-4752-80B7-0742A1DCC9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3581400"/>
            <a:ext cx="6477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rgbClr val="FF3300"/>
                </a:solidFill>
              </a:rPr>
              <a:t> </a:t>
            </a:r>
            <a:r>
              <a:rPr lang="ru-RU" altLang="ru-RU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Т</a:t>
            </a:r>
            <a:r>
              <a:rPr lang="ru-RU" altLang="ru-RU" sz="3200">
                <a:cs typeface="Times New Roman" panose="02020603050405020304" pitchFamily="18" charset="0"/>
              </a:rPr>
              <a:t>реугольником называется многоугольник с тремя углами.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70D2CDF-C730-4E23-817C-3CF1B4C1F1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2</a:t>
            </a:r>
          </a:p>
        </p:txBody>
      </p:sp>
      <p:sp>
        <p:nvSpPr>
          <p:cNvPr id="5123" name="Text Box 3">
            <a:extLst>
              <a:ext uri="{FF2B5EF4-FFF2-40B4-BE49-F238E27FC236}">
                <a16:creationId xmlns:a16="http://schemas.microsoft.com/office/drawing/2014/main" id="{4A9DD412-65CD-4029-90B1-98AB5EFD00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19200"/>
            <a:ext cx="822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Как обозначается треугольник?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sp>
        <p:nvSpPr>
          <p:cNvPr id="49156" name="Text Box 4">
            <a:extLst>
              <a:ext uri="{FF2B5EF4-FFF2-40B4-BE49-F238E27FC236}">
                <a16:creationId xmlns:a16="http://schemas.microsoft.com/office/drawing/2014/main" id="{FDFD9AA2-CDFC-4DAE-BA6E-C11920DD8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3581400"/>
            <a:ext cx="64770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rgbClr val="FF3300"/>
                </a:solidFill>
              </a:rPr>
              <a:t> </a:t>
            </a:r>
            <a:r>
              <a:rPr lang="ru-RU" altLang="ru-RU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Треугольник обозначается указанием его вершин. Например, треугольник </a:t>
            </a:r>
            <a:r>
              <a:rPr lang="ru-RU" altLang="ru-RU" sz="3200" i="1">
                <a:cs typeface="Times New Roman" panose="02020603050405020304" pitchFamily="18" charset="0"/>
              </a:rPr>
              <a:t>АВС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>
            <a:extLst>
              <a:ext uri="{FF2B5EF4-FFF2-40B4-BE49-F238E27FC236}">
                <a16:creationId xmlns:a16="http://schemas.microsoft.com/office/drawing/2014/main" id="{8C5B278E-2B6F-450F-9509-4ED055AE25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</a:t>
            </a:r>
            <a:r>
              <a:rPr lang="en-US" altLang="ru-RU" sz="3600">
                <a:solidFill>
                  <a:srgbClr val="FF3300"/>
                </a:solidFill>
              </a:rPr>
              <a:t>3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6147" name="Text Box 1027">
            <a:extLst>
              <a:ext uri="{FF2B5EF4-FFF2-40B4-BE49-F238E27FC236}">
                <a16:creationId xmlns:a16="http://schemas.microsoft.com/office/drawing/2014/main" id="{D31B1256-79FD-429C-B35F-5EDA36559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19200"/>
            <a:ext cx="822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200"/>
              <a:t>Что называется периметром</a:t>
            </a:r>
            <a:r>
              <a:rPr lang="ru-RU" altLang="ru-RU" sz="3200">
                <a:cs typeface="Times New Roman" panose="02020603050405020304" pitchFamily="18" charset="0"/>
              </a:rPr>
              <a:t> треугольник</a:t>
            </a:r>
            <a:r>
              <a:rPr lang="ru-RU" altLang="ru-RU" sz="3200"/>
              <a:t>а</a:t>
            </a:r>
            <a:r>
              <a:rPr lang="ru-RU" altLang="ru-RU" sz="3200">
                <a:cs typeface="Times New Roman" panose="02020603050405020304" pitchFamily="18" charset="0"/>
              </a:rPr>
              <a:t>?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sp>
        <p:nvSpPr>
          <p:cNvPr id="71684" name="Text Box 1028">
            <a:extLst>
              <a:ext uri="{FF2B5EF4-FFF2-40B4-BE49-F238E27FC236}">
                <a16:creationId xmlns:a16="http://schemas.microsoft.com/office/drawing/2014/main" id="{9B031911-3B1C-4B1F-96CA-B4ECF0AB85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3581400"/>
            <a:ext cx="6477000" cy="112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rgbClr val="FF3300"/>
                </a:solidFill>
              </a:rPr>
              <a:t> </a:t>
            </a:r>
            <a:r>
              <a:rPr lang="ru-RU" altLang="ru-RU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Периметром треугольника называетс</a:t>
            </a:r>
            <a:r>
              <a:rPr lang="ru-RU" altLang="ru-RU" sz="3600"/>
              <a:t>я </a:t>
            </a:r>
            <a:r>
              <a:rPr lang="ru-RU" altLang="ru-RU" sz="3200"/>
              <a:t>сумма длин его сторон.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1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>
            <a:extLst>
              <a:ext uri="{FF2B5EF4-FFF2-40B4-BE49-F238E27FC236}">
                <a16:creationId xmlns:a16="http://schemas.microsoft.com/office/drawing/2014/main" id="{FA676DBA-76D7-47A5-AAF6-E02FDB85FD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4</a:t>
            </a:r>
          </a:p>
        </p:txBody>
      </p:sp>
      <p:sp>
        <p:nvSpPr>
          <p:cNvPr id="7171" name="Text Box 1027">
            <a:extLst>
              <a:ext uri="{FF2B5EF4-FFF2-40B4-BE49-F238E27FC236}">
                <a16:creationId xmlns:a16="http://schemas.microsoft.com/office/drawing/2014/main" id="{57A839AE-60EC-454B-B9A3-92A09116CC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19200"/>
            <a:ext cx="8229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Как</a:t>
            </a:r>
            <a:r>
              <a:rPr lang="ru-RU" altLang="ru-RU" sz="3200"/>
              <a:t>ой </a:t>
            </a:r>
            <a:r>
              <a:rPr lang="ru-RU" altLang="ru-RU" sz="3200">
                <a:cs typeface="Times New Roman" panose="02020603050405020304" pitchFamily="18" charset="0"/>
              </a:rPr>
              <a:t>треугольник</a:t>
            </a:r>
            <a:r>
              <a:rPr lang="ru-RU" altLang="ru-RU" sz="3200"/>
              <a:t> называется остроугольным</a:t>
            </a:r>
            <a:r>
              <a:rPr lang="ru-RU" altLang="ru-RU" sz="3200">
                <a:cs typeface="Times New Roman" panose="02020603050405020304" pitchFamily="18" charset="0"/>
              </a:rPr>
              <a:t>?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sp>
        <p:nvSpPr>
          <p:cNvPr id="59396" name="Text Box 1028">
            <a:extLst>
              <a:ext uri="{FF2B5EF4-FFF2-40B4-BE49-F238E27FC236}">
                <a16:creationId xmlns:a16="http://schemas.microsoft.com/office/drawing/2014/main" id="{660D6250-3ED5-42B3-9534-D541A7157E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3581400"/>
            <a:ext cx="64770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rgbClr val="FF3300"/>
                </a:solidFill>
              </a:rPr>
              <a:t> </a:t>
            </a:r>
            <a:r>
              <a:rPr lang="ru-RU" altLang="ru-RU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Остроугольным называется т</a:t>
            </a:r>
            <a:r>
              <a:rPr lang="ru-RU" altLang="ru-RU" sz="3200">
                <a:cs typeface="Times New Roman" panose="02020603050405020304" pitchFamily="18" charset="0"/>
              </a:rPr>
              <a:t>реугольник</a:t>
            </a:r>
            <a:r>
              <a:rPr lang="ru-RU" altLang="ru-RU" sz="3200"/>
              <a:t>, у которого все углы острые.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6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758</TotalTime>
  <Words>1783</Words>
  <Application>Microsoft Office PowerPoint</Application>
  <PresentationFormat>Экран (4:3)</PresentationFormat>
  <Paragraphs>209</Paragraphs>
  <Slides>40</Slides>
  <Notes>40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5" baseType="lpstr">
      <vt:lpstr>Arial</vt:lpstr>
      <vt:lpstr>Cambria Math</vt:lpstr>
      <vt:lpstr>Times New Roman</vt:lpstr>
      <vt:lpstr>Оформление по умолчанию</vt:lpstr>
      <vt:lpstr>Equation</vt:lpstr>
      <vt:lpstr>7а. Треугольники</vt:lpstr>
      <vt:lpstr>Презентация PowerPoint</vt:lpstr>
      <vt:lpstr>Презентация PowerPoint</vt:lpstr>
      <vt:lpstr>Виды треугольников</vt:lpstr>
      <vt:lpstr>Презентация PowerPoint</vt:lpstr>
      <vt:lpstr>Вопрос 1</vt:lpstr>
      <vt:lpstr>Вопрос 2</vt:lpstr>
      <vt:lpstr>Вопрос 3</vt:lpstr>
      <vt:lpstr>Вопрос 4</vt:lpstr>
      <vt:lpstr>Вопрос 5</vt:lpstr>
      <vt:lpstr>Вопрос 6</vt:lpstr>
      <vt:lpstr>Вопрос 7</vt:lpstr>
      <vt:lpstr>Вопрос 8</vt:lpstr>
      <vt:lpstr>Вопрос 9</vt:lpstr>
      <vt:lpstr>Вопрос 10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  <vt:lpstr>Упражнение 21</vt:lpstr>
      <vt:lpstr>Упражнение 22</vt:lpstr>
      <vt:lpstr>Упражнение 23</vt:lpstr>
      <vt:lpstr>Упражнение 24</vt:lpstr>
      <vt:lpstr>Упражнение 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Смирнов Владимир Алексеевич</cp:lastModifiedBy>
  <cp:revision>48</cp:revision>
  <dcterms:created xsi:type="dcterms:W3CDTF">2008-04-30T05:51:18Z</dcterms:created>
  <dcterms:modified xsi:type="dcterms:W3CDTF">2024-09-02T03:25:57Z</dcterms:modified>
</cp:coreProperties>
</file>