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60" r:id="rId2"/>
    <p:sldId id="263" r:id="rId3"/>
    <p:sldId id="264" r:id="rId4"/>
    <p:sldId id="312" r:id="rId5"/>
    <p:sldId id="265" r:id="rId6"/>
    <p:sldId id="266" r:id="rId7"/>
    <p:sldId id="283" r:id="rId8"/>
    <p:sldId id="284" r:id="rId9"/>
    <p:sldId id="285" r:id="rId10"/>
    <p:sldId id="286" r:id="rId11"/>
    <p:sldId id="287" r:id="rId12"/>
    <p:sldId id="311" r:id="rId13"/>
    <p:sldId id="274" r:id="rId14"/>
    <p:sldId id="309" r:id="rId15"/>
    <p:sldId id="310" r:id="rId16"/>
    <p:sldId id="313" r:id="rId17"/>
    <p:sldId id="267" r:id="rId18"/>
    <p:sldId id="268" r:id="rId19"/>
    <p:sldId id="273" r:id="rId20"/>
    <p:sldId id="276" r:id="rId21"/>
    <p:sldId id="275" r:id="rId22"/>
    <p:sldId id="289" r:id="rId23"/>
    <p:sldId id="290" r:id="rId24"/>
    <p:sldId id="291" r:id="rId25"/>
    <p:sldId id="292" r:id="rId26"/>
    <p:sldId id="314" r:id="rId27"/>
    <p:sldId id="293" r:id="rId28"/>
    <p:sldId id="294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54" autoAdjust="0"/>
    <p:restoredTop sz="90929"/>
  </p:normalViewPr>
  <p:slideViewPr>
    <p:cSldViewPr>
      <p:cViewPr varScale="1">
        <p:scale>
          <a:sx n="95" d="100"/>
          <a:sy n="95" d="100"/>
        </p:scale>
        <p:origin x="45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B6FABD4-C34D-46A3-BAED-72B9D359645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73EF08E-1CC1-4AB9-A88E-8C987145FB9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2FED2498-A3A5-4BAD-9808-0C9E7D9716E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E873178A-4733-42BD-AF8B-0D0F9E897CD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B18215D5-0640-460A-B384-F36AC0C085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D85A1F7E-AF39-416B-B47A-EEF86A2458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30DA1A9-8F87-4D31-AFE4-1CB2A4FB836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B5472967-7E95-4E83-A1B1-1137EDFA75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758F97F-6BCA-4F4A-9F69-EF1FED79358D}" type="slidenum">
              <a:rPr lang="ru-RU" altLang="ru-RU" sz="1200"/>
              <a:pPr eaLnBrk="1" hangingPunct="1"/>
              <a:t>1</a:t>
            </a:fld>
            <a:endParaRPr lang="ru-RU" altLang="ru-RU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4FE19093-8E34-4D13-8899-E2AAEA51B9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1C2113B4-F803-4CD1-ADD5-CBD2517809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9227237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5C1735AE-86C0-4D4B-9204-CDEB30022B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508973A-1ABC-4A4A-8026-F00060ADC3D5}" type="slidenum">
              <a:rPr lang="ru-RU" altLang="ru-RU" sz="1200"/>
              <a:pPr eaLnBrk="1" hangingPunct="1"/>
              <a:t>10</a:t>
            </a:fld>
            <a:endParaRPr lang="ru-RU" altLang="ru-RU" sz="1200"/>
          </a:p>
        </p:txBody>
      </p:sp>
      <p:sp>
        <p:nvSpPr>
          <p:cNvPr id="39939" name="Rectangle 1026">
            <a:extLst>
              <a:ext uri="{FF2B5EF4-FFF2-40B4-BE49-F238E27FC236}">
                <a16:creationId xmlns:a16="http://schemas.microsoft.com/office/drawing/2014/main" id="{FB5802B4-B3E4-4EB0-8DC6-5D035C5F7F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0" name="Rectangle 1027">
            <a:extLst>
              <a:ext uri="{FF2B5EF4-FFF2-40B4-BE49-F238E27FC236}">
                <a16:creationId xmlns:a16="http://schemas.microsoft.com/office/drawing/2014/main" id="{E059E156-8FCE-45B8-BFB1-B15349E67B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ED4B90E3-42FB-4473-BEE4-2FF49B8F8A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6E08AA7-88C2-4538-9E58-C39BC7688FC9}" type="slidenum">
              <a:rPr lang="ru-RU" altLang="ru-RU" sz="1200"/>
              <a:pPr eaLnBrk="1" hangingPunct="1"/>
              <a:t>11</a:t>
            </a:fld>
            <a:endParaRPr lang="ru-RU" altLang="ru-RU" sz="1200"/>
          </a:p>
        </p:txBody>
      </p:sp>
      <p:sp>
        <p:nvSpPr>
          <p:cNvPr id="40963" name="Rectangle 1026">
            <a:extLst>
              <a:ext uri="{FF2B5EF4-FFF2-40B4-BE49-F238E27FC236}">
                <a16:creationId xmlns:a16="http://schemas.microsoft.com/office/drawing/2014/main" id="{738E48B9-28F1-4992-BB2E-04BEE12622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1027">
            <a:extLst>
              <a:ext uri="{FF2B5EF4-FFF2-40B4-BE49-F238E27FC236}">
                <a16:creationId xmlns:a16="http://schemas.microsoft.com/office/drawing/2014/main" id="{5414B6E7-2B2C-4F73-8CDE-EBE027868B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769B4F70-48A6-49C0-8EB6-A7DF486329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B9EB163-91EC-4C75-81B8-3E0BF3452C1D}" type="slidenum">
              <a:rPr lang="ru-RU" altLang="ru-RU" sz="1200"/>
              <a:pPr eaLnBrk="1" hangingPunct="1"/>
              <a:t>12</a:t>
            </a:fld>
            <a:endParaRPr lang="ru-RU" altLang="ru-RU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1A1171D7-1E89-4858-8698-D7D40F7A92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615DE4B7-9D17-48AE-8A52-688ACA3411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DED5B729-BBF9-4D17-888A-F6B0AE8689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02556A5-37CA-4357-9088-CBB5DBAA30CF}" type="slidenum">
              <a:rPr lang="ru-RU" altLang="ru-RU" sz="1200"/>
              <a:pPr eaLnBrk="1" hangingPunct="1"/>
              <a:t>13</a:t>
            </a:fld>
            <a:endParaRPr lang="ru-RU" altLang="ru-RU" sz="12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41CA2E99-D7FC-42B6-A1E6-7D62CA6C18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BC5D44E2-461E-426D-992B-3EA3D3FF80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A4242F23-781C-4FB5-B804-95A622E040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84982F9-CA52-4540-B92A-220A54E027B6}" type="slidenum">
              <a:rPr lang="ru-RU" altLang="ru-RU" sz="1200"/>
              <a:pPr eaLnBrk="1" hangingPunct="1"/>
              <a:t>14</a:t>
            </a:fld>
            <a:endParaRPr lang="ru-RU" altLang="ru-RU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F8A2FD66-7740-43E5-A869-B95C68E784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43B92C12-86FE-4EBD-B206-AA78178763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C121773D-D089-438B-BFA1-2B49B55164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C931E96-CB5B-4D35-9D91-EC9B9FFB2C0F}" type="slidenum">
              <a:rPr lang="ru-RU" altLang="ru-RU" sz="1200"/>
              <a:pPr eaLnBrk="1" hangingPunct="1"/>
              <a:t>15</a:t>
            </a:fld>
            <a:endParaRPr lang="ru-RU" altLang="ru-RU" sz="12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7A4D6155-2679-4A93-978C-B957149600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F8747730-AD2F-4A1A-B7D2-119F8053A7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E9F737D9-49A0-4D3D-8A77-AEAF29C84E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02F527D-5151-420B-BF10-F5DAC1D746B5}" type="slidenum">
              <a:rPr lang="ru-RU" altLang="ru-RU" sz="1200"/>
              <a:pPr eaLnBrk="1" hangingPunct="1"/>
              <a:t>16</a:t>
            </a:fld>
            <a:endParaRPr lang="ru-RU" altLang="ru-RU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20B053F4-4B87-4FF6-B656-0130FCD844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E07BD0FE-7645-4605-99E9-40DD3548E9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AAE63193-F365-4E4C-8384-BEBDE1D5C7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DAB40CD-8CF9-4463-92D8-E722F36F14B5}" type="slidenum">
              <a:rPr lang="ru-RU" altLang="ru-RU" sz="1200"/>
              <a:pPr eaLnBrk="1" hangingPunct="1"/>
              <a:t>17</a:t>
            </a:fld>
            <a:endParaRPr lang="ru-RU" altLang="ru-RU" sz="12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F0C92E4E-A1CB-47BD-BBAB-2814EEEB37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76A27E9E-40D7-41FC-BC22-07F1296FA7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F74AFF5C-6090-4DEC-A53C-9A293147FD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E9B05D1-D9EA-4E66-8DC9-0BAC1C5E0A85}" type="slidenum">
              <a:rPr lang="ru-RU" altLang="ru-RU" sz="1200"/>
              <a:pPr eaLnBrk="1" hangingPunct="1"/>
              <a:t>18</a:t>
            </a:fld>
            <a:endParaRPr lang="ru-RU" altLang="ru-RU" sz="12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0C5655AF-1436-4B90-A2BF-4793948B14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77AE1EB9-EA99-428D-BFCE-DC1EC9C5C9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911470AF-7DAF-400F-B69B-641E54EB62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837FB27-9883-4C73-9A7E-77A76AE0FB3A}" type="slidenum">
              <a:rPr lang="ru-RU" altLang="ru-RU" sz="1200"/>
              <a:pPr eaLnBrk="1" hangingPunct="1"/>
              <a:t>19</a:t>
            </a:fld>
            <a:endParaRPr lang="ru-RU" altLang="ru-RU" sz="12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EAA73841-DF9B-48BA-BCB1-CAB6E3D1E5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FCC1AF75-C46D-47D5-8783-3BE36EEB4A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D9E87F04-0DCD-4BC8-B226-0171936672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8A00AF9-5DA4-4200-8098-754B996B25DA}" type="slidenum">
              <a:rPr lang="ru-RU" altLang="ru-RU" sz="1200"/>
              <a:pPr eaLnBrk="1" hangingPunct="1"/>
              <a:t>2</a:t>
            </a:fld>
            <a:endParaRPr lang="ru-RU" altLang="ru-RU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0E1337D8-F40A-4522-AA53-425ED05FA3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678F25F5-C34D-40DA-AB6D-3ACCB21A92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A3CFDDF5-39E4-44BA-BD8B-17D0C6A76B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3B5F354-5EBE-4CFD-AA0C-9D08E7DDA658}" type="slidenum">
              <a:rPr lang="ru-RU" altLang="ru-RU" sz="1200"/>
              <a:pPr eaLnBrk="1" hangingPunct="1"/>
              <a:t>20</a:t>
            </a:fld>
            <a:endParaRPr lang="ru-RU" altLang="ru-RU" sz="12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C8646C76-C537-4595-8B2D-2AC0AE5E97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CAF6B1CD-D289-4348-9B3F-2CAD1302A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0180608B-2F49-4AA3-9A1E-06BCCBC649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3B6086B-A64F-466B-9E86-3B0D590E67F9}" type="slidenum">
              <a:rPr lang="ru-RU" altLang="ru-RU" sz="1200"/>
              <a:pPr eaLnBrk="1" hangingPunct="1"/>
              <a:t>21</a:t>
            </a:fld>
            <a:endParaRPr lang="ru-RU" altLang="ru-RU" sz="12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4327F863-9E01-472E-8BC3-5DB4CC9FA9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D41BB07B-53D2-44C6-B8D8-99DFA5E6DA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3BFB8F10-5795-49D7-83B4-F8523BBB86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60DB9BC-0B92-4C24-9243-9199B2D665BB}" type="slidenum">
              <a:rPr lang="ru-RU" altLang="ru-RU" sz="1200"/>
              <a:pPr eaLnBrk="1" hangingPunct="1"/>
              <a:t>22</a:t>
            </a:fld>
            <a:endParaRPr lang="ru-RU" altLang="ru-RU" sz="1200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4C44756A-7A05-4298-BB2C-FF48F825DE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ECA5EBFA-6C25-4BC7-8D0C-CCC21BBF1C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C2EE48D4-D91C-49D7-9573-F0EB8054E0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4B85F00-26C1-4DB1-9979-029E079E1399}" type="slidenum">
              <a:rPr lang="ru-RU" altLang="ru-RU" sz="1200"/>
              <a:pPr eaLnBrk="1" hangingPunct="1"/>
              <a:t>23</a:t>
            </a:fld>
            <a:endParaRPr lang="ru-RU" altLang="ru-RU" sz="120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6652ACB1-10BF-4A71-90C5-FA9522652F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FF21278E-9F86-48E0-B9B6-A0F7CFAB9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E691F6A6-A9F1-44C1-852D-1DB031EAAC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A65247B-F244-4BEB-A60D-040C0DDBC3E9}" type="slidenum">
              <a:rPr lang="ru-RU" altLang="ru-RU" sz="1200"/>
              <a:pPr eaLnBrk="1" hangingPunct="1"/>
              <a:t>24</a:t>
            </a:fld>
            <a:endParaRPr lang="ru-RU" altLang="ru-RU" sz="1200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0D19AAE5-A78A-4FBB-8C26-9CBD7C3CF8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62A3C524-1CB2-4882-B008-A2D0626565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F91517D5-77A6-441A-B569-217E700AAD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B289E0C-E6E4-4F21-9B31-58B5AF3F53E3}" type="slidenum">
              <a:rPr lang="ru-RU" altLang="ru-RU" sz="1200"/>
              <a:pPr eaLnBrk="1" hangingPunct="1"/>
              <a:t>25</a:t>
            </a:fld>
            <a:endParaRPr lang="ru-RU" altLang="ru-RU" sz="120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8ED1764F-E1BF-43C7-BB21-4127C616AC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BFA6FD9A-BF7D-474E-8900-89866E9250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F91517D5-77A6-441A-B569-217E700AAD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B289E0C-E6E4-4F21-9B31-58B5AF3F53E3}" type="slidenum">
              <a:rPr lang="ru-RU" altLang="ru-RU" sz="1200"/>
              <a:pPr eaLnBrk="1" hangingPunct="1"/>
              <a:t>26</a:t>
            </a:fld>
            <a:endParaRPr lang="ru-RU" altLang="ru-RU" sz="120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8ED1764F-E1BF-43C7-BB21-4127C616AC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BFA6FD9A-BF7D-474E-8900-89866E9250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89488453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4B55536E-A2D0-4D95-B2F1-892B4DCA00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2AC4569-533E-4099-A90C-17EFF05951EA}" type="slidenum">
              <a:rPr lang="ru-RU" altLang="ru-RU" sz="1200"/>
              <a:pPr eaLnBrk="1" hangingPunct="1"/>
              <a:t>27</a:t>
            </a:fld>
            <a:endParaRPr lang="ru-RU" altLang="ru-RU" sz="1200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2EEFAEDD-7400-466D-A192-C313A7192C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DB4AAF4E-B752-43D4-960C-25BAEB13F2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1FAE655D-15F6-4ED7-A6AA-39F093B476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FA9F8AD-78B3-43C2-8051-923E56E80B9A}" type="slidenum">
              <a:rPr lang="ru-RU" altLang="ru-RU" sz="1200"/>
              <a:pPr eaLnBrk="1" hangingPunct="1"/>
              <a:t>28</a:t>
            </a:fld>
            <a:endParaRPr lang="ru-RU" altLang="ru-RU" sz="1200"/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8E6FCE9C-53EA-41A3-8855-2E13C6AC7D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EC7F9CDA-3B82-4039-B426-A130C553B9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2CED50A6-9261-44DA-8D57-00A5749F84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EECAF53-E166-4646-BF88-F193249ADCA9}" type="slidenum">
              <a:rPr lang="ru-RU" altLang="ru-RU" sz="1200"/>
              <a:pPr eaLnBrk="1" hangingPunct="1"/>
              <a:t>3</a:t>
            </a:fld>
            <a:endParaRPr lang="ru-RU" altLang="ru-RU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8E2FB9E3-18A2-4933-AFB7-EDD8C8ACD0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4F2AFDE1-9F4A-4237-B9EB-7D3F987130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2984A238-E2B5-486D-91DD-B3F4068E9B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68D0B87-E0A1-4695-9F22-4C523C5C8A09}" type="slidenum">
              <a:rPr lang="ru-RU" altLang="ru-RU" sz="1200"/>
              <a:pPr eaLnBrk="1" hangingPunct="1"/>
              <a:t>4</a:t>
            </a:fld>
            <a:endParaRPr lang="ru-RU" altLang="ru-RU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6A85096-E317-4DA9-AFE8-AFFE81553F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9AC1B32A-0758-47D1-B24C-1672FDAEA3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4CEC12DD-7DC3-4471-A33C-1B556EDBD8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E01E52B-4614-453B-8BB1-927DEB62B16E}" type="slidenum">
              <a:rPr lang="ru-RU" altLang="ru-RU" sz="1200"/>
              <a:pPr eaLnBrk="1" hangingPunct="1"/>
              <a:t>5</a:t>
            </a:fld>
            <a:endParaRPr lang="ru-RU" altLang="ru-RU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3B3D9F32-4603-442B-9C22-35F14581A6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3B9E5556-CE47-4389-AA6D-F06D3C535A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C2735889-D77B-41C3-95A0-D69E66B447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5BBCC29-EC5B-453C-BEB2-14072E925E75}" type="slidenum">
              <a:rPr lang="ru-RU" altLang="ru-RU" sz="1200"/>
              <a:pPr eaLnBrk="1" hangingPunct="1"/>
              <a:t>6</a:t>
            </a:fld>
            <a:endParaRPr lang="ru-RU" altLang="ru-RU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994C8851-5F09-49F0-B2D4-29736B4C4A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E8551F4C-05E0-443E-AD08-50F1EAF374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BF66CFB9-3860-427F-8AF2-2BDB51A36E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D283948-15EA-4373-A766-3229D02760B7}" type="slidenum">
              <a:rPr lang="ru-RU" altLang="ru-RU" sz="1200"/>
              <a:pPr eaLnBrk="1" hangingPunct="1"/>
              <a:t>7</a:t>
            </a:fld>
            <a:endParaRPr lang="ru-RU" altLang="ru-RU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0708FF41-1C8C-4372-8A39-7D12BD43AF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F567360D-DBF6-415E-AA72-4282FA68FA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EEB2A603-3A5C-424C-8727-C96248BC5B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6AD6EA1-F194-4028-906D-9D821C9A466E}" type="slidenum">
              <a:rPr lang="ru-RU" altLang="ru-RU" sz="1200"/>
              <a:pPr eaLnBrk="1" hangingPunct="1"/>
              <a:t>8</a:t>
            </a:fld>
            <a:endParaRPr lang="ru-RU" altLang="ru-RU" sz="1200"/>
          </a:p>
        </p:txBody>
      </p:sp>
      <p:sp>
        <p:nvSpPr>
          <p:cNvPr id="37891" name="Rectangle 1026">
            <a:extLst>
              <a:ext uri="{FF2B5EF4-FFF2-40B4-BE49-F238E27FC236}">
                <a16:creationId xmlns:a16="http://schemas.microsoft.com/office/drawing/2014/main" id="{3E21E550-D06A-40E8-815F-94C3D211B3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1027">
            <a:extLst>
              <a:ext uri="{FF2B5EF4-FFF2-40B4-BE49-F238E27FC236}">
                <a16:creationId xmlns:a16="http://schemas.microsoft.com/office/drawing/2014/main" id="{A717DEC2-81DE-4850-8BFD-1FE8275986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06CE68F5-42B8-4D18-B2E9-99795092F6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242C117-9CFA-4FAE-9A09-50B556349140}" type="slidenum">
              <a:rPr lang="ru-RU" altLang="ru-RU" sz="1200"/>
              <a:pPr eaLnBrk="1" hangingPunct="1"/>
              <a:t>9</a:t>
            </a:fld>
            <a:endParaRPr lang="ru-RU" altLang="ru-RU" sz="1200"/>
          </a:p>
        </p:txBody>
      </p:sp>
      <p:sp>
        <p:nvSpPr>
          <p:cNvPr id="38915" name="Rectangle 1026">
            <a:extLst>
              <a:ext uri="{FF2B5EF4-FFF2-40B4-BE49-F238E27FC236}">
                <a16:creationId xmlns:a16="http://schemas.microsoft.com/office/drawing/2014/main" id="{29D9CBE6-9EA0-4BF7-9029-4FD6C6789A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1027">
            <a:extLst>
              <a:ext uri="{FF2B5EF4-FFF2-40B4-BE49-F238E27FC236}">
                <a16:creationId xmlns:a16="http://schemas.microsoft.com/office/drawing/2014/main" id="{350CD1C5-1112-49BA-9DB2-063984A151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490F3B7-ADC8-4E6D-A6DF-EE6E94443F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B8DEB36-B5CA-4DFA-835F-8818FBA73D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99880AE-253A-47EB-8BEA-620E14130C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2466AE-003C-457B-8212-21300527767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45625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42CA02D-90EF-4F8F-9EDF-CF15B2E7D3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71918-C14F-48D6-8F78-D0553E83FD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713392E-A3C9-4E90-8C0E-40DEC9CD60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AE4E35-FA4A-407E-A3A4-73F8776FCF9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32679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AD0177D-C5FF-457F-A72B-0339A77C6C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D26DB62-2604-4B23-BD0E-A3B3C12114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793A616-715C-4F60-88D5-211EEEF3D6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668325-0E68-4F71-9A17-A8A1CB07B1A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4282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B68F1C9-0A7E-4891-932A-B38BF4FF07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6DBEF04-821B-4F53-AB52-4E2D4D685C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FE8F08-30AD-4946-8EA0-664A4042DF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19C372-BA1B-49B9-B573-ADD688C4FE0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29094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D7F4EBF-8106-47C3-B5C7-32E681453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B7A8B6-0A6D-4378-905C-1117348E85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C095533-C29D-4D0C-B463-47D2A8120A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7EA4DE-CE01-4022-9FBD-7CB737D4AF8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62230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521C60-BD3C-4FF4-A12F-18C78DEF7C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CFA6D2-4CDB-421C-9CF4-33FCFE0000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0D2B8C3-0B73-4E14-A0ED-0626D58894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9ACDBC-E20C-4661-87AA-5D260F0ECD9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92060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CF37973-BED2-4E70-AE71-FA52E4E11A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3B9E889-B8C0-402B-A558-0AD50EA339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0E41C1D-194E-4C60-944D-4E149CD6EC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4FAE78-BD1F-496F-B7D5-8E277E69E8D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08553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24AABE6-C516-4435-9D8E-447F6A913C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88E773B-D4DE-4DDC-8EE5-8B321107BE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07F5266-F5E6-4508-9138-F04027EE42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94EDD5-7AD3-4CB8-A568-26C8290737C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01238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D5C2F82-B1C6-4D2B-A4D7-1B6B0BDB62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DB77EE3-FBE8-482E-BB0A-880CADE917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30139BB-C63D-4D9F-B60D-5C49497440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301E97-8B5D-4263-91BA-A519CE9ED06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4528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F4E04F-877A-4C35-A32A-A68B4097CC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BB07046-C77F-46B2-B381-8A018196C0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4E2AFE-4F10-4600-8FDE-C6F4C608CC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FD848B-12CC-4DF8-8A31-476ED03F654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96670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C7125F-7A23-45E1-AFBC-E91323E7BB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401963-DB63-4BC4-8EAE-A799847740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C89D9C-0B78-4EB1-8CC3-DC4D6D5A14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216A44-B77D-4679-8D2E-59A3ED4EBF4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11508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5199B69-D0FF-4B1C-93BB-2CA4968CE5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76EA5AE-4F47-48EB-84B4-2280FEA539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ABF6CB2-C1BD-4B7B-99AE-F2295F09F3E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5EDFEFE-B189-4D2A-A2C0-7B24996E8AE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F571794-BCDB-4593-8DA6-056929B8F7D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F496DC6-272F-4369-B38C-3BCF83B08DC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CA26618-3AFF-41B9-970F-864E8E6EA1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Многоугольники</a:t>
            </a:r>
          </a:p>
        </p:txBody>
      </p:sp>
      <p:sp>
        <p:nvSpPr>
          <p:cNvPr id="14350" name="Text Box 14">
            <a:extLst>
              <a:ext uri="{FF2B5EF4-FFF2-40B4-BE49-F238E27FC236}">
                <a16:creationId xmlns:a16="http://schemas.microsoft.com/office/drawing/2014/main" id="{B79E5F87-E69D-42C7-9B45-32459037F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dirty="0">
                <a:solidFill>
                  <a:srgbClr val="FF3300"/>
                </a:solidFill>
              </a:rPr>
              <a:t>	</a:t>
            </a:r>
            <a:r>
              <a:rPr lang="ru-RU" i="1" dirty="0"/>
              <a:t>Определение</a:t>
            </a:r>
            <a:r>
              <a:rPr lang="ru-RU" dirty="0"/>
              <a:t>.</a:t>
            </a:r>
            <a:r>
              <a:rPr lang="ru-RU" i="1" dirty="0"/>
              <a:t> </a:t>
            </a:r>
            <a:r>
              <a:rPr lang="ru-RU" altLang="ru-RU" dirty="0">
                <a:solidFill>
                  <a:srgbClr val="FF3300"/>
                </a:solidFill>
              </a:rPr>
              <a:t>Многоугольником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называется фигура, образованная простой замкнутой ломаной и 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ограниченной ею внутренней областью.</a:t>
            </a:r>
          </a:p>
        </p:txBody>
      </p:sp>
      <p:sp>
        <p:nvSpPr>
          <p:cNvPr id="14353" name="Text Box 17">
            <a:extLst>
              <a:ext uri="{FF2B5EF4-FFF2-40B4-BE49-F238E27FC236}">
                <a16:creationId xmlns:a16="http://schemas.microsoft.com/office/drawing/2014/main" id="{318B525C-C592-4FAE-BFDB-7BB60F7BB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90832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/>
              <a:t>	</a:t>
            </a:r>
            <a:r>
              <a:rPr lang="ru-RU" i="1" dirty="0"/>
              <a:t> </a:t>
            </a:r>
            <a:r>
              <a:rPr lang="ru-RU" altLang="ru-RU" dirty="0"/>
              <a:t>Вершины ломаной называются </a:t>
            </a:r>
            <a:r>
              <a:rPr lang="ru-RU" altLang="ru-RU" dirty="0">
                <a:solidFill>
                  <a:srgbClr val="FF3300"/>
                </a:solidFill>
              </a:rPr>
              <a:t>вершинами </a:t>
            </a:r>
            <a:r>
              <a:rPr lang="ru-RU" altLang="ru-RU" dirty="0"/>
              <a:t>многоугольника. Стороны ломаной называются </a:t>
            </a:r>
            <a:r>
              <a:rPr lang="ru-RU" altLang="ru-RU" dirty="0">
                <a:solidFill>
                  <a:srgbClr val="FF3300"/>
                </a:solidFill>
              </a:rPr>
              <a:t>сторонами </a:t>
            </a:r>
            <a:r>
              <a:rPr lang="ru-RU" altLang="ru-RU" dirty="0"/>
              <a:t>многоугольника. Углы, образованные соседними сторонами называются </a:t>
            </a:r>
            <a:r>
              <a:rPr lang="ru-RU" altLang="ru-RU" dirty="0">
                <a:solidFill>
                  <a:srgbClr val="FF3300"/>
                </a:solidFill>
              </a:rPr>
              <a:t>углами </a:t>
            </a:r>
            <a:r>
              <a:rPr lang="ru-RU" altLang="ru-RU" dirty="0"/>
              <a:t>многоугольника.</a:t>
            </a:r>
          </a:p>
        </p:txBody>
      </p:sp>
      <p:sp>
        <p:nvSpPr>
          <p:cNvPr id="14381" name="Text Box 45">
            <a:extLst>
              <a:ext uri="{FF2B5EF4-FFF2-40B4-BE49-F238E27FC236}">
                <a16:creationId xmlns:a16="http://schemas.microsoft.com/office/drawing/2014/main" id="{B69BB5E1-2999-44FD-B5B2-2A6D380F1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" y="5560492"/>
            <a:ext cx="911831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/>
              <a:t>	</a:t>
            </a:r>
            <a:r>
              <a:rPr lang="ru-RU" i="1" dirty="0"/>
              <a:t> </a:t>
            </a:r>
            <a:r>
              <a:rPr lang="ru-RU" altLang="ru-RU" dirty="0"/>
              <a:t>Многоугольник обозначается последовательным указанием его вершин.</a:t>
            </a:r>
          </a:p>
        </p:txBody>
      </p:sp>
      <p:pic>
        <p:nvPicPr>
          <p:cNvPr id="2061" name="Picture 46">
            <a:extLst>
              <a:ext uri="{FF2B5EF4-FFF2-40B4-BE49-F238E27FC236}">
                <a16:creationId xmlns:a16="http://schemas.microsoft.com/office/drawing/2014/main" id="{D7E95394-B569-44BE-92BA-2F275F6427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10968"/>
            <a:ext cx="7981950" cy="172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6424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5B30FF3E-3E4F-44B7-A7F9-22B023C6E0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4</a:t>
            </a:r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CDB3DE81-19D2-45BD-9F27-1B0C80E85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143000"/>
            <a:ext cx="8077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600">
                <a:cs typeface="Times New Roman" panose="02020603050405020304" pitchFamily="18" charset="0"/>
              </a:rPr>
              <a:t>Какой многоугольник называется</a:t>
            </a:r>
            <a:r>
              <a:rPr lang="ru-RU" altLang="ru-RU" sz="3600"/>
              <a:t> выпуклым?</a:t>
            </a:r>
          </a:p>
        </p:txBody>
      </p:sp>
      <p:sp>
        <p:nvSpPr>
          <p:cNvPr id="67588" name="Text Box 4">
            <a:extLst>
              <a:ext uri="{FF2B5EF4-FFF2-40B4-BE49-F238E27FC236}">
                <a16:creationId xmlns:a16="http://schemas.microsoft.com/office/drawing/2014/main" id="{201FF204-3D57-45B3-B753-B033B9D693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1242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Многоугольник называется выпуклым, если вместе с любыми двумя своими точками он содержит и соединяющий их отрезок</a:t>
            </a:r>
            <a:r>
              <a:rPr lang="ru-RU" altLang="ru-RU" sz="3200" dirty="0"/>
              <a:t>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8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4D82F1A1-E57C-4D7C-9A5B-33D3AA8BEE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5</a:t>
            </a:r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DCC9B8DE-C775-4138-AC90-3CB4B749C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143000"/>
            <a:ext cx="8077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600">
                <a:cs typeface="Times New Roman" panose="02020603050405020304" pitchFamily="18" charset="0"/>
              </a:rPr>
              <a:t>Что называется диагональю многоугольника?</a:t>
            </a:r>
            <a:r>
              <a:rPr lang="ru-RU" altLang="ru-RU" sz="3600"/>
              <a:t> </a:t>
            </a:r>
          </a:p>
        </p:txBody>
      </p:sp>
      <p:sp>
        <p:nvSpPr>
          <p:cNvPr id="69636" name="Text Box 4">
            <a:extLst>
              <a:ext uri="{FF2B5EF4-FFF2-40B4-BE49-F238E27FC236}">
                <a16:creationId xmlns:a16="http://schemas.microsoft.com/office/drawing/2014/main" id="{8F699070-36B7-4959-A54C-CEC1AC6E5B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1242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Диагональю многоугольника называется отрезок, соединяющий его </a:t>
            </a:r>
            <a:r>
              <a:rPr lang="ru-RU" altLang="ru-RU" sz="3200" dirty="0" err="1">
                <a:cs typeface="Times New Roman" panose="02020603050405020304" pitchFamily="18" charset="0"/>
              </a:rPr>
              <a:t>несоседние</a:t>
            </a:r>
            <a:r>
              <a:rPr lang="ru-RU" altLang="ru-RU" sz="3200" dirty="0">
                <a:cs typeface="Times New Roman" panose="02020603050405020304" pitchFamily="18" charset="0"/>
              </a:rPr>
              <a:t> вершины.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3DCE90DC-1D1E-467E-A2A9-769DF1C3B7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19266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0D7214B2-D8C7-4F15-989B-629C016AAD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14134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Укажите, какие из представленных на рисунке фигур являются</a:t>
            </a:r>
            <a:r>
              <a:rPr lang="ru-RU" altLang="ru-RU" sz="3200" dirty="0"/>
              <a:t>: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а) выпуклыми </a:t>
            </a:r>
            <a:r>
              <a:rPr lang="ru-RU" altLang="ru-RU" sz="3200" dirty="0">
                <a:cs typeface="Times New Roman" panose="02020603050405020304" pitchFamily="18" charset="0"/>
              </a:rPr>
              <a:t>многоугольниками</a:t>
            </a:r>
            <a:r>
              <a:rPr lang="ru-RU" altLang="ru-RU" sz="3200" dirty="0"/>
              <a:t>; б) невыпуклыми многоугольниками.</a:t>
            </a:r>
          </a:p>
        </p:txBody>
      </p:sp>
      <p:sp>
        <p:nvSpPr>
          <p:cNvPr id="118788" name="Text Box 4">
            <a:extLst>
              <a:ext uri="{FF2B5EF4-FFF2-40B4-BE49-F238E27FC236}">
                <a16:creationId xmlns:a16="http://schemas.microsoft.com/office/drawing/2014/main" id="{3EBDDB41-6B5D-4851-A7AB-BD8F604A0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5943600"/>
            <a:ext cx="426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en-US" altLang="ru-RU" sz="3200">
                <a:solidFill>
                  <a:srgbClr val="FF3300"/>
                </a:solidFill>
              </a:rPr>
              <a:t> </a:t>
            </a:r>
            <a:r>
              <a:rPr lang="ru-RU" altLang="ru-RU" sz="3200"/>
              <a:t>а) 1, 3; б) 2, 4, 7.</a:t>
            </a:r>
          </a:p>
        </p:txBody>
      </p:sp>
      <p:pic>
        <p:nvPicPr>
          <p:cNvPr id="13317" name="Picture 5">
            <a:extLst>
              <a:ext uri="{FF2B5EF4-FFF2-40B4-BE49-F238E27FC236}">
                <a16:creationId xmlns:a16="http://schemas.microsoft.com/office/drawing/2014/main" id="{FD50315D-2D14-4943-B6C2-0ECC17166A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546212"/>
            <a:ext cx="6026150" cy="342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8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62358C59-5F2F-45A4-AAA0-F17660565F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86B86B07-738A-4567-A122-8F8E0134EE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85800"/>
            <a:ext cx="8610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Какая имеется зависимость между числом вершин</a:t>
            </a:r>
            <a:r>
              <a:rPr lang="ru-RU" altLang="ru-RU" sz="3200" dirty="0"/>
              <a:t>, числом углов </a:t>
            </a:r>
            <a:r>
              <a:rPr lang="ru-RU" altLang="ru-RU" sz="3200" dirty="0">
                <a:cs typeface="Times New Roman" panose="02020603050405020304" pitchFamily="18" charset="0"/>
              </a:rPr>
              <a:t>и числом сторон</a:t>
            </a:r>
            <a:r>
              <a:rPr lang="ru-RU" altLang="ru-RU" sz="3200" b="1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многоугольника?</a:t>
            </a:r>
            <a:r>
              <a:rPr lang="ru-RU" altLang="ru-RU" sz="3200" dirty="0"/>
              <a:t> </a:t>
            </a:r>
          </a:p>
        </p:txBody>
      </p:sp>
      <p:sp>
        <p:nvSpPr>
          <p:cNvPr id="43012" name="Text Box 4">
            <a:extLst>
              <a:ext uri="{FF2B5EF4-FFF2-40B4-BE49-F238E27FC236}">
                <a16:creationId xmlns:a16="http://schemas.microsoft.com/office/drawing/2014/main" id="{95958751-B087-4919-A4D2-B12654286C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733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en-US" altLang="ru-RU" sz="3200" dirty="0">
                <a:solidFill>
                  <a:srgbClr val="FF3300"/>
                </a:solidFill>
              </a:rPr>
              <a:t> </a:t>
            </a:r>
            <a:r>
              <a:rPr lang="ru-RU" altLang="ru-RU" sz="3200" dirty="0"/>
              <a:t>Число вершин равно числу углов и равно числу сторон.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D8C84B7D-E1A6-4B02-9806-86BB3E8AE3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EB0F0B9B-D290-40B6-AEF8-3B23AFD068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Нарисуйте шестиугольник, изображенный на рисунке. </a:t>
            </a:r>
            <a:r>
              <a:rPr lang="ru-RU" altLang="ru-RU" sz="3200">
                <a:cs typeface="Times New Roman" panose="02020603050405020304" pitchFamily="18" charset="0"/>
              </a:rPr>
              <a:t>Является ли он правильным? </a:t>
            </a:r>
          </a:p>
        </p:txBody>
      </p:sp>
      <p:sp>
        <p:nvSpPr>
          <p:cNvPr id="114692" name="Text Box 4">
            <a:extLst>
              <a:ext uri="{FF2B5EF4-FFF2-40B4-BE49-F238E27FC236}">
                <a16:creationId xmlns:a16="http://schemas.microsoft.com/office/drawing/2014/main" id="{20992291-0E2A-4398-A73D-AF64582C8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513388"/>
            <a:ext cx="7772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en-US" altLang="ru-RU" sz="3200"/>
              <a:t> </a:t>
            </a:r>
            <a:r>
              <a:rPr lang="ru-RU" altLang="ru-RU" sz="3200"/>
              <a:t>Нет.</a:t>
            </a:r>
          </a:p>
        </p:txBody>
      </p:sp>
      <p:pic>
        <p:nvPicPr>
          <p:cNvPr id="15365" name="Picture 5">
            <a:extLst>
              <a:ext uri="{FF2B5EF4-FFF2-40B4-BE49-F238E27FC236}">
                <a16:creationId xmlns:a16="http://schemas.microsoft.com/office/drawing/2014/main" id="{31903A8E-B602-4DEF-9A29-94939C7004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9738" y="2133600"/>
            <a:ext cx="3109912" cy="307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4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D39CFE3-A5ED-4DBF-9339-139C28BF72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id="{EEC47D17-7119-4238-814B-9FC8405AC9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 Нарисуйте восьмиугольник, изображенный на рисунке. </a:t>
            </a:r>
            <a:r>
              <a:rPr lang="ru-RU" altLang="ru-RU" sz="3200">
                <a:cs typeface="Times New Roman" panose="02020603050405020304" pitchFamily="18" charset="0"/>
              </a:rPr>
              <a:t>Является ли он правильным? </a:t>
            </a:r>
          </a:p>
        </p:txBody>
      </p:sp>
      <p:sp>
        <p:nvSpPr>
          <p:cNvPr id="116740" name="Text Box 4">
            <a:extLst>
              <a:ext uri="{FF2B5EF4-FFF2-40B4-BE49-F238E27FC236}">
                <a16:creationId xmlns:a16="http://schemas.microsoft.com/office/drawing/2014/main" id="{E095ADAA-8B0B-4B4B-A538-B288C7E042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257800"/>
            <a:ext cx="7772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en-US" altLang="ru-RU" sz="3200"/>
              <a:t> </a:t>
            </a:r>
            <a:r>
              <a:rPr lang="ru-RU" altLang="ru-RU" sz="3200"/>
              <a:t>Нет.</a:t>
            </a:r>
          </a:p>
        </p:txBody>
      </p:sp>
      <p:pic>
        <p:nvPicPr>
          <p:cNvPr id="16389" name="Picture 5">
            <a:extLst>
              <a:ext uri="{FF2B5EF4-FFF2-40B4-BE49-F238E27FC236}">
                <a16:creationId xmlns:a16="http://schemas.microsoft.com/office/drawing/2014/main" id="{4ED3C988-742F-4898-8A14-8D0ABE57B5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250" y="2209800"/>
            <a:ext cx="3109913" cy="307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0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6166A274-42B5-49BB-96D5-5FEB5A6B23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FC5781A0-614A-44A8-A188-1D6633918B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 На клетчатой бумаге изобразите какой-нибудь четырёхугольник, вершинами которого являются точки </a:t>
            </a:r>
            <a:r>
              <a:rPr lang="ru-RU" altLang="ru-RU" sz="3200" i="1"/>
              <a:t>A</a:t>
            </a:r>
            <a:r>
              <a:rPr lang="ru-RU" altLang="ru-RU" sz="3200"/>
              <a:t>,</a:t>
            </a:r>
            <a:r>
              <a:rPr lang="ru-RU" altLang="ru-RU" sz="3200" i="1"/>
              <a:t> B</a:t>
            </a:r>
            <a:r>
              <a:rPr lang="ru-RU" altLang="ru-RU" sz="3200"/>
              <a:t>,</a:t>
            </a:r>
            <a:r>
              <a:rPr lang="ru-RU" altLang="ru-RU" sz="3200" i="1"/>
              <a:t> C </a:t>
            </a:r>
            <a:r>
              <a:rPr lang="ru-RU" altLang="ru-RU" sz="3200"/>
              <a:t>и </a:t>
            </a:r>
            <a:r>
              <a:rPr lang="ru-RU" altLang="ru-RU" sz="3200" i="1"/>
              <a:t>D</a:t>
            </a:r>
            <a:r>
              <a:rPr lang="ru-RU" altLang="ru-RU" sz="3200"/>
              <a:t>. Сколько таких четырехугольников?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sp>
        <p:nvSpPr>
          <p:cNvPr id="116740" name="Text Box 4">
            <a:extLst>
              <a:ext uri="{FF2B5EF4-FFF2-40B4-BE49-F238E27FC236}">
                <a16:creationId xmlns:a16="http://schemas.microsoft.com/office/drawing/2014/main" id="{D353F309-BB1E-4DAE-953D-E7A8FFF409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5608638"/>
            <a:ext cx="7772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en-US" altLang="ru-RU" sz="3200"/>
              <a:t> </a:t>
            </a:r>
            <a:r>
              <a:rPr lang="ru-RU" altLang="ru-RU" sz="3200"/>
              <a:t>3.</a:t>
            </a:r>
          </a:p>
        </p:txBody>
      </p:sp>
      <p:pic>
        <p:nvPicPr>
          <p:cNvPr id="17413" name="Picture 2">
            <a:extLst>
              <a:ext uri="{FF2B5EF4-FFF2-40B4-BE49-F238E27FC236}">
                <a16:creationId xmlns:a16="http://schemas.microsoft.com/office/drawing/2014/main" id="{8ABAB0B3-FE97-4C2D-B269-1A628B9781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6075" y="2747963"/>
            <a:ext cx="3486150" cy="348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1859" name="Picture 3">
            <a:extLst>
              <a:ext uri="{FF2B5EF4-FFF2-40B4-BE49-F238E27FC236}">
                <a16:creationId xmlns:a16="http://schemas.microsoft.com/office/drawing/2014/main" id="{3B828CAC-8665-4034-91E6-464DA11C3B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6075" y="2747963"/>
            <a:ext cx="3486150" cy="348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1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9B84268C-E302-4B26-879D-ADFC08B87D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18435" name="Text Box 3">
            <a:extLst>
              <a:ext uri="{FF2B5EF4-FFF2-40B4-BE49-F238E27FC236}">
                <a16:creationId xmlns:a16="http://schemas.microsoft.com/office/drawing/2014/main" id="{6351F80F-7E7C-4869-8555-931E6BDF19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914400"/>
            <a:ext cx="5257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/>
              <a:t>Сколько диагоналей имеет:</a:t>
            </a:r>
          </a:p>
        </p:txBody>
      </p:sp>
      <p:sp>
        <p:nvSpPr>
          <p:cNvPr id="28678" name="Text Box 6">
            <a:extLst>
              <a:ext uri="{FF2B5EF4-FFF2-40B4-BE49-F238E27FC236}">
                <a16:creationId xmlns:a16="http://schemas.microsoft.com/office/drawing/2014/main" id="{8D0D39B2-E3F4-47FF-B8EF-FB198F6FA3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600200"/>
            <a:ext cx="3048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/>
              <a:t>а) треугольник?</a:t>
            </a:r>
          </a:p>
        </p:txBody>
      </p:sp>
      <p:sp>
        <p:nvSpPr>
          <p:cNvPr id="28679" name="Text Box 7">
            <a:extLst>
              <a:ext uri="{FF2B5EF4-FFF2-40B4-BE49-F238E27FC236}">
                <a16:creationId xmlns:a16="http://schemas.microsoft.com/office/drawing/2014/main" id="{D8351863-2F91-44CE-80F0-2C19E8EFF5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1600200"/>
            <a:ext cx="2438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0;</a:t>
            </a:r>
          </a:p>
        </p:txBody>
      </p:sp>
      <p:sp>
        <p:nvSpPr>
          <p:cNvPr id="28680" name="Text Box 8">
            <a:extLst>
              <a:ext uri="{FF2B5EF4-FFF2-40B4-BE49-F238E27FC236}">
                <a16:creationId xmlns:a16="http://schemas.microsoft.com/office/drawing/2014/main" id="{F6367F84-4C32-4274-8F2F-5BBC40797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362200"/>
            <a:ext cx="3962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/>
              <a:t>б) четырехугольник?</a:t>
            </a:r>
          </a:p>
        </p:txBody>
      </p:sp>
      <p:sp>
        <p:nvSpPr>
          <p:cNvPr id="28681" name="Text Box 9">
            <a:extLst>
              <a:ext uri="{FF2B5EF4-FFF2-40B4-BE49-F238E27FC236}">
                <a16:creationId xmlns:a16="http://schemas.microsoft.com/office/drawing/2014/main" id="{894502AF-3116-4EBA-9D76-763ABA1855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24384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2;</a:t>
            </a:r>
          </a:p>
        </p:txBody>
      </p:sp>
      <p:sp>
        <p:nvSpPr>
          <p:cNvPr id="28682" name="Text Box 10">
            <a:extLst>
              <a:ext uri="{FF2B5EF4-FFF2-40B4-BE49-F238E27FC236}">
                <a16:creationId xmlns:a16="http://schemas.microsoft.com/office/drawing/2014/main" id="{9D33B538-3A00-4466-9073-FDE481652E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200400"/>
            <a:ext cx="3733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/>
              <a:t>в) пятиугольник?</a:t>
            </a:r>
          </a:p>
        </p:txBody>
      </p:sp>
      <p:sp>
        <p:nvSpPr>
          <p:cNvPr id="28683" name="Text Box 11">
            <a:extLst>
              <a:ext uri="{FF2B5EF4-FFF2-40B4-BE49-F238E27FC236}">
                <a16:creationId xmlns:a16="http://schemas.microsoft.com/office/drawing/2014/main" id="{44C15427-B67E-43CF-AE98-63B3D8BA15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32766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5;</a:t>
            </a:r>
          </a:p>
        </p:txBody>
      </p:sp>
      <p:sp>
        <p:nvSpPr>
          <p:cNvPr id="28684" name="Text Box 12">
            <a:extLst>
              <a:ext uri="{FF2B5EF4-FFF2-40B4-BE49-F238E27FC236}">
                <a16:creationId xmlns:a16="http://schemas.microsoft.com/office/drawing/2014/main" id="{B4F5FF5C-4517-4F3C-AF99-6679F18C10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114800"/>
            <a:ext cx="3886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/>
              <a:t>г) шестиугольник?</a:t>
            </a:r>
          </a:p>
        </p:txBody>
      </p:sp>
      <p:sp>
        <p:nvSpPr>
          <p:cNvPr id="28685" name="Text Box 13">
            <a:extLst>
              <a:ext uri="{FF2B5EF4-FFF2-40B4-BE49-F238E27FC236}">
                <a16:creationId xmlns:a16="http://schemas.microsoft.com/office/drawing/2014/main" id="{7CE071BD-B0B8-4452-8FB9-7C6BAFCA86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41910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9;</a:t>
            </a:r>
          </a:p>
        </p:txBody>
      </p:sp>
      <p:sp>
        <p:nvSpPr>
          <p:cNvPr id="28686" name="Text Box 14">
            <a:extLst>
              <a:ext uri="{FF2B5EF4-FFF2-40B4-BE49-F238E27FC236}">
                <a16:creationId xmlns:a16="http://schemas.microsoft.com/office/drawing/2014/main" id="{FA0506CE-2A70-4291-A5B5-1AC77F59C9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953000"/>
            <a:ext cx="2971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/>
              <a:t>д) </a:t>
            </a:r>
            <a:r>
              <a:rPr lang="en-US" altLang="ru-RU" sz="3200" i="1"/>
              <a:t>n-</a:t>
            </a:r>
            <a:r>
              <a:rPr lang="ru-RU" altLang="ru-RU" sz="3200"/>
              <a:t>угольник?</a:t>
            </a:r>
          </a:p>
        </p:txBody>
      </p:sp>
      <p:graphicFrame>
        <p:nvGraphicFramePr>
          <p:cNvPr id="28688" name="Object 16">
            <a:extLst>
              <a:ext uri="{FF2B5EF4-FFF2-40B4-BE49-F238E27FC236}">
                <a16:creationId xmlns:a16="http://schemas.microsoft.com/office/drawing/2014/main" id="{D0E90123-073A-4B9E-9D56-A05309BE582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57800" y="4876800"/>
          <a:ext cx="10922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091726" imgH="723586" progId="Equation.DSMT4">
                  <p:embed/>
                </p:oleObj>
              </mc:Choice>
              <mc:Fallback>
                <p:oleObj name="Equation" r:id="rId3" imgW="1091726" imgH="723586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876800"/>
                        <a:ext cx="109220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8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0" autoUpdateAnimBg="0"/>
      <p:bldP spid="28679" grpId="0" autoUpdateAnimBg="0"/>
      <p:bldP spid="28680" grpId="0" autoUpdateAnimBg="0"/>
      <p:bldP spid="28681" grpId="0" autoUpdateAnimBg="0"/>
      <p:bldP spid="28682" grpId="0" autoUpdateAnimBg="0"/>
      <p:bldP spid="28683" grpId="0" autoUpdateAnimBg="0"/>
      <p:bldP spid="28684" grpId="0" autoUpdateAnimBg="0"/>
      <p:bldP spid="28685" grpId="0" autoUpdateAnimBg="0"/>
      <p:bldP spid="28686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A053AF59-6EE6-4FAF-B773-FE96F6C055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27A6F7EB-9813-4CEF-B13B-A83267FF5D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914400"/>
            <a:ext cx="7162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/>
              <a:t>Может ли многоугольник иметь ровно:</a:t>
            </a:r>
          </a:p>
        </p:txBody>
      </p:sp>
      <p:sp>
        <p:nvSpPr>
          <p:cNvPr id="30724" name="Text Box 4">
            <a:extLst>
              <a:ext uri="{FF2B5EF4-FFF2-40B4-BE49-F238E27FC236}">
                <a16:creationId xmlns:a16="http://schemas.microsoft.com/office/drawing/2014/main" id="{27932055-8231-4591-B366-DA25CC37D2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133600"/>
            <a:ext cx="3886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/>
              <a:t>а) 10 диагоналей?</a:t>
            </a:r>
          </a:p>
        </p:txBody>
      </p:sp>
      <p:sp>
        <p:nvSpPr>
          <p:cNvPr id="30725" name="Text Box 5">
            <a:extLst>
              <a:ext uri="{FF2B5EF4-FFF2-40B4-BE49-F238E27FC236}">
                <a16:creationId xmlns:a16="http://schemas.microsoft.com/office/drawing/2014/main" id="{2B29E396-3F20-4FBB-933A-9B8D781654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133600"/>
            <a:ext cx="2438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нет;</a:t>
            </a:r>
          </a:p>
        </p:txBody>
      </p:sp>
      <p:sp>
        <p:nvSpPr>
          <p:cNvPr id="30726" name="Text Box 6">
            <a:extLst>
              <a:ext uri="{FF2B5EF4-FFF2-40B4-BE49-F238E27FC236}">
                <a16:creationId xmlns:a16="http://schemas.microsoft.com/office/drawing/2014/main" id="{E26A1646-2617-475B-A794-1261238AF7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895600"/>
            <a:ext cx="3733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/>
              <a:t>б) 20 диагоналей?</a:t>
            </a:r>
          </a:p>
        </p:txBody>
      </p:sp>
      <p:sp>
        <p:nvSpPr>
          <p:cNvPr id="30727" name="Text Box 7">
            <a:extLst>
              <a:ext uri="{FF2B5EF4-FFF2-40B4-BE49-F238E27FC236}">
                <a16:creationId xmlns:a16="http://schemas.microsoft.com/office/drawing/2014/main" id="{29F9D951-580F-4497-BB11-68669A87C5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895600"/>
            <a:ext cx="2438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да;</a:t>
            </a:r>
          </a:p>
        </p:txBody>
      </p:sp>
      <p:sp>
        <p:nvSpPr>
          <p:cNvPr id="30728" name="Text Box 8">
            <a:extLst>
              <a:ext uri="{FF2B5EF4-FFF2-40B4-BE49-F238E27FC236}">
                <a16:creationId xmlns:a16="http://schemas.microsoft.com/office/drawing/2014/main" id="{90EE6E38-ED5E-48F1-9634-069C6CCDA0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733800"/>
            <a:ext cx="3733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/>
              <a:t>в)* 30 диагоналей?</a:t>
            </a:r>
          </a:p>
        </p:txBody>
      </p:sp>
      <p:sp>
        <p:nvSpPr>
          <p:cNvPr id="30729" name="Text Box 9">
            <a:extLst>
              <a:ext uri="{FF2B5EF4-FFF2-40B4-BE49-F238E27FC236}">
                <a16:creationId xmlns:a16="http://schemas.microsoft.com/office/drawing/2014/main" id="{56EBB47B-6C04-4FFC-80A6-5D979EE78D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733800"/>
            <a:ext cx="2438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нет.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utoUpdateAnimBg="0"/>
      <p:bldP spid="30725" grpId="0" autoUpdateAnimBg="0"/>
      <p:bldP spid="30726" grpId="0" autoUpdateAnimBg="0"/>
      <p:bldP spid="30727" grpId="0" autoUpdateAnimBg="0"/>
      <p:bldP spid="30728" grpId="0" autoUpdateAnimBg="0"/>
      <p:bldP spid="30729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CE16A4DC-9F94-4654-8E56-D460EA2F39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20483" name="Text Box 10">
            <a:extLst>
              <a:ext uri="{FF2B5EF4-FFF2-40B4-BE49-F238E27FC236}">
                <a16:creationId xmlns:a16="http://schemas.microsoft.com/office/drawing/2014/main" id="{8CE12C50-E7A2-4D26-B23C-4679C26A7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66800"/>
            <a:ext cx="91440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600" dirty="0"/>
              <a:t>	</a:t>
            </a:r>
            <a:r>
              <a:rPr lang="ru-RU" altLang="ru-RU" sz="3600" dirty="0"/>
              <a:t>Существует ли многоугольник, число диагоналей которого равно числу его сторон?</a:t>
            </a:r>
          </a:p>
        </p:txBody>
      </p:sp>
      <p:sp>
        <p:nvSpPr>
          <p:cNvPr id="40971" name="Text Box 11">
            <a:extLst>
              <a:ext uri="{FF2B5EF4-FFF2-40B4-BE49-F238E27FC236}">
                <a16:creationId xmlns:a16="http://schemas.microsoft.com/office/drawing/2014/main" id="{0F94A1B0-0C06-4FE0-B453-9B9D211B4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038600"/>
            <a:ext cx="6400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ru-RU" altLang="ru-RU" sz="3600"/>
              <a:t>Да, пятиугольник.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1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B026FDCA-E99C-420A-872E-DEE1E3D266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Правильные многоугольники</a:t>
            </a:r>
          </a:p>
        </p:txBody>
      </p:sp>
      <p:sp>
        <p:nvSpPr>
          <p:cNvPr id="20492" name="Text Box 12">
            <a:extLst>
              <a:ext uri="{FF2B5EF4-FFF2-40B4-BE49-F238E27FC236}">
                <a16:creationId xmlns:a16="http://schemas.microsoft.com/office/drawing/2014/main" id="{2BC16C3B-8CFB-4249-B430-470D828F6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900316"/>
            <a:ext cx="8915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sz="3200" i="1" dirty="0"/>
              <a:t>	Определение</a:t>
            </a:r>
            <a:r>
              <a:rPr lang="ru-RU" sz="3200" dirty="0"/>
              <a:t>.</a:t>
            </a:r>
            <a:r>
              <a:rPr lang="ru-RU" sz="3200" i="1" dirty="0"/>
              <a:t> </a:t>
            </a:r>
            <a:r>
              <a:rPr lang="ru-RU" altLang="ru-RU" sz="3200" dirty="0"/>
              <a:t>Многоугольник называется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solidFill>
                  <a:srgbClr val="FF3300"/>
                </a:solidFill>
              </a:rPr>
              <a:t>правильным</a:t>
            </a:r>
            <a:r>
              <a:rPr lang="ru-RU" altLang="ru-RU" sz="3200" dirty="0"/>
              <a:t>, если у него все стороны равны и все углы равны.</a:t>
            </a:r>
          </a:p>
        </p:txBody>
      </p:sp>
      <p:pic>
        <p:nvPicPr>
          <p:cNvPr id="3077" name="Picture 18">
            <a:extLst>
              <a:ext uri="{FF2B5EF4-FFF2-40B4-BE49-F238E27FC236}">
                <a16:creationId xmlns:a16="http://schemas.microsoft.com/office/drawing/2014/main" id="{541465E6-211C-49FE-9A98-6088DA9E3D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708275"/>
            <a:ext cx="7920037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3DE40F6E-63D5-495D-BF0C-946EFA8BE9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21507" name="Text Box 3">
            <a:extLst>
              <a:ext uri="{FF2B5EF4-FFF2-40B4-BE49-F238E27FC236}">
                <a16:creationId xmlns:a16="http://schemas.microsoft.com/office/drawing/2014/main" id="{594EF321-EC4C-4167-9D88-3CD7F4F48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66800"/>
            <a:ext cx="91440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600" dirty="0">
                <a:cs typeface="Times New Roman" panose="02020603050405020304" pitchFamily="18" charset="0"/>
              </a:rPr>
              <a:t>	</a:t>
            </a:r>
            <a:r>
              <a:rPr lang="ru-RU" altLang="ru-RU" sz="3600" dirty="0">
                <a:cs typeface="Times New Roman" panose="02020603050405020304" pitchFamily="18" charset="0"/>
              </a:rPr>
              <a:t>Выпуклый многоугольник имеет 35 диагоналей. Сколько у него сторон?</a:t>
            </a:r>
          </a:p>
        </p:txBody>
      </p:sp>
      <p:sp>
        <p:nvSpPr>
          <p:cNvPr id="47108" name="Text Box 4">
            <a:extLst>
              <a:ext uri="{FF2B5EF4-FFF2-40B4-BE49-F238E27FC236}">
                <a16:creationId xmlns:a16="http://schemas.microsoft.com/office/drawing/2014/main" id="{C3D59A44-4DAD-4662-830F-6F55B82AA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038600"/>
            <a:ext cx="6400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en-US" altLang="ru-RU" sz="3600"/>
              <a:t>10</a:t>
            </a:r>
            <a:r>
              <a:rPr lang="ru-RU" altLang="ru-RU" sz="36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22D4138B-6612-45C0-8917-1882BEB11A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ED443714-4BB4-4947-AA7A-50AAA58D24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5344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600" dirty="0">
                <a:cs typeface="Times New Roman" panose="02020603050405020304" pitchFamily="18" charset="0"/>
              </a:rPr>
              <a:t>	</a:t>
            </a:r>
            <a:r>
              <a:rPr lang="ru-RU" altLang="ru-RU" sz="3600" dirty="0">
                <a:cs typeface="Times New Roman" panose="02020603050405020304" pitchFamily="18" charset="0"/>
              </a:rPr>
              <a:t>На сколько треугольников делится выпуклый: а) 4-угольник; б) 5-угольник; в) 6-угольник; г)* </a:t>
            </a:r>
            <a:r>
              <a:rPr lang="en-US" altLang="ru-RU" sz="3600" i="1" dirty="0">
                <a:cs typeface="Times New Roman" panose="02020603050405020304" pitchFamily="18" charset="0"/>
              </a:rPr>
              <a:t>n</a:t>
            </a:r>
            <a:r>
              <a:rPr lang="ru-RU" altLang="ru-RU" sz="3600" dirty="0">
                <a:cs typeface="Times New Roman" panose="02020603050405020304" pitchFamily="18" charset="0"/>
              </a:rPr>
              <a:t>-угольник своими диагоналями, проведенными из одной вершины?</a:t>
            </a:r>
            <a:endParaRPr lang="ru-RU" altLang="ru-RU" sz="3600" dirty="0"/>
          </a:p>
        </p:txBody>
      </p:sp>
      <p:sp>
        <p:nvSpPr>
          <p:cNvPr id="45060" name="Text Box 4">
            <a:extLst>
              <a:ext uri="{FF2B5EF4-FFF2-40B4-BE49-F238E27FC236}">
                <a16:creationId xmlns:a16="http://schemas.microsoft.com/office/drawing/2014/main" id="{0F1EA2C9-851C-4FAD-BE40-943EEA4557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62400"/>
            <a:ext cx="2743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ru-RU" altLang="ru-RU" sz="3600"/>
              <a:t>а) 2;</a:t>
            </a:r>
          </a:p>
        </p:txBody>
      </p:sp>
      <p:sp>
        <p:nvSpPr>
          <p:cNvPr id="45061" name="Text Box 5">
            <a:extLst>
              <a:ext uri="{FF2B5EF4-FFF2-40B4-BE49-F238E27FC236}">
                <a16:creationId xmlns:a16="http://schemas.microsoft.com/office/drawing/2014/main" id="{BB323A52-7E44-4E00-9EA2-48E315DED2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3962400"/>
            <a:ext cx="1219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/>
              <a:t>б) 3;</a:t>
            </a:r>
          </a:p>
        </p:txBody>
      </p:sp>
      <p:sp>
        <p:nvSpPr>
          <p:cNvPr id="45062" name="Text Box 6">
            <a:extLst>
              <a:ext uri="{FF2B5EF4-FFF2-40B4-BE49-F238E27FC236}">
                <a16:creationId xmlns:a16="http://schemas.microsoft.com/office/drawing/2014/main" id="{51480348-5C91-4EAE-BC07-EA28B01B9A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962400"/>
            <a:ext cx="1219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/>
              <a:t>в) 4;</a:t>
            </a:r>
          </a:p>
        </p:txBody>
      </p:sp>
      <p:sp>
        <p:nvSpPr>
          <p:cNvPr id="45063" name="Text Box 7">
            <a:extLst>
              <a:ext uri="{FF2B5EF4-FFF2-40B4-BE49-F238E27FC236}">
                <a16:creationId xmlns:a16="http://schemas.microsoft.com/office/drawing/2014/main" id="{0FD5CD9C-D980-4D4A-8941-912FF6622C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3962400"/>
            <a:ext cx="1600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/>
              <a:t>г) </a:t>
            </a:r>
            <a:r>
              <a:rPr lang="en-US" altLang="ru-RU" sz="3600" i="1"/>
              <a:t>n-</a:t>
            </a:r>
            <a:r>
              <a:rPr lang="en-US" altLang="ru-RU" sz="3600"/>
              <a:t>2.</a:t>
            </a:r>
            <a:endParaRPr lang="ru-RU" altLang="ru-RU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 autoUpdateAnimBg="0"/>
      <p:bldP spid="45061" grpId="0" autoUpdateAnimBg="0"/>
      <p:bldP spid="45062" grpId="0" autoUpdateAnimBg="0"/>
      <p:bldP spid="45063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27561E35-EC50-4D63-9263-152E86E9CF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23555" name="Text Box 3">
            <a:extLst>
              <a:ext uri="{FF2B5EF4-FFF2-40B4-BE49-F238E27FC236}">
                <a16:creationId xmlns:a16="http://schemas.microsoft.com/office/drawing/2014/main" id="{34AD3DC7-1724-4AC9-A045-BB4CC4F956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30250"/>
            <a:ext cx="89154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Приведите пример, когда общей частью (пересечением) двух треугольников является: а) треугольник; б) четырехугольник; в) пятиугольник; г) шестиугольник. </a:t>
            </a:r>
          </a:p>
        </p:txBody>
      </p:sp>
      <p:sp>
        <p:nvSpPr>
          <p:cNvPr id="23556" name="Text Box 6">
            <a:extLst>
              <a:ext uri="{FF2B5EF4-FFF2-40B4-BE49-F238E27FC236}">
                <a16:creationId xmlns:a16="http://schemas.microsoft.com/office/drawing/2014/main" id="{3205FC32-CDCF-41D3-AE28-47135DB63B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124200"/>
            <a:ext cx="2743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Ответ:</a:t>
            </a:r>
            <a:endParaRPr lang="ru-RU" altLang="ru-RU" sz="3600">
              <a:solidFill>
                <a:schemeClr val="accent1"/>
              </a:solidFill>
            </a:endParaRPr>
          </a:p>
        </p:txBody>
      </p:sp>
      <p:pic>
        <p:nvPicPr>
          <p:cNvPr id="73745" name="Picture 17">
            <a:extLst>
              <a:ext uri="{FF2B5EF4-FFF2-40B4-BE49-F238E27FC236}">
                <a16:creationId xmlns:a16="http://schemas.microsoft.com/office/drawing/2014/main" id="{4491DB17-7E6E-4BDB-8889-C6DEF37C46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86200"/>
            <a:ext cx="1827213" cy="202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746" name="Picture 18">
            <a:extLst>
              <a:ext uri="{FF2B5EF4-FFF2-40B4-BE49-F238E27FC236}">
                <a16:creationId xmlns:a16="http://schemas.microsoft.com/office/drawing/2014/main" id="{66956442-6733-4E7B-BCCF-CF2A803284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886200"/>
            <a:ext cx="1827213" cy="238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747" name="Picture 19">
            <a:extLst>
              <a:ext uri="{FF2B5EF4-FFF2-40B4-BE49-F238E27FC236}">
                <a16:creationId xmlns:a16="http://schemas.microsoft.com/office/drawing/2014/main" id="{324E47E5-5ABF-4CD4-85F0-9CD77FA90D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886200"/>
            <a:ext cx="2041525" cy="185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748" name="Picture 20">
            <a:extLst>
              <a:ext uri="{FF2B5EF4-FFF2-40B4-BE49-F238E27FC236}">
                <a16:creationId xmlns:a16="http://schemas.microsoft.com/office/drawing/2014/main" id="{1ABF5D2E-F3D3-4CD8-AD65-14F8FE05E0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886200"/>
            <a:ext cx="1847850" cy="205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3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3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3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43A3D897-ADDB-4C1B-BB2C-9DE208B957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24579" name="Text Box 3">
            <a:extLst>
              <a:ext uri="{FF2B5EF4-FFF2-40B4-BE49-F238E27FC236}">
                <a16:creationId xmlns:a16="http://schemas.microsoft.com/office/drawing/2014/main" id="{4AAB789E-7F60-41C8-9E4D-AB2CCB0F94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" y="908050"/>
            <a:ext cx="8915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	Может ли пересечением двух треугольников быть семиугольник?</a:t>
            </a:r>
          </a:p>
        </p:txBody>
      </p:sp>
      <p:sp>
        <p:nvSpPr>
          <p:cNvPr id="75780" name="Text Box 4">
            <a:extLst>
              <a:ext uri="{FF2B5EF4-FFF2-40B4-BE49-F238E27FC236}">
                <a16:creationId xmlns:a16="http://schemas.microsoft.com/office/drawing/2014/main" id="{11E5C6A7-E985-41C6-8715-0C49A744D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572000"/>
            <a:ext cx="2743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ru-RU" altLang="ru-RU" sz="3600"/>
              <a:t>Нет.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0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0E5EC118-ADAC-4FFA-AB6C-2ED4AD0576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13*</a:t>
            </a:r>
          </a:p>
        </p:txBody>
      </p:sp>
      <p:sp>
        <p:nvSpPr>
          <p:cNvPr id="25603" name="Text Box 3">
            <a:extLst>
              <a:ext uri="{FF2B5EF4-FFF2-40B4-BE49-F238E27FC236}">
                <a16:creationId xmlns:a16="http://schemas.microsoft.com/office/drawing/2014/main" id="{EB62B046-9BF1-4673-A1B9-542519A94F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89154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	Приведите пример, когда общей частью (пересечением) треугольника и четырехугольника является восьмиугольник.</a:t>
            </a:r>
          </a:p>
        </p:txBody>
      </p:sp>
      <p:grpSp>
        <p:nvGrpSpPr>
          <p:cNvPr id="77831" name="Group 7">
            <a:extLst>
              <a:ext uri="{FF2B5EF4-FFF2-40B4-BE49-F238E27FC236}">
                <a16:creationId xmlns:a16="http://schemas.microsoft.com/office/drawing/2014/main" id="{4B1E4D79-8C7C-4B99-9163-F7B632CE10CB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2362200"/>
            <a:ext cx="4738688" cy="3924300"/>
            <a:chOff x="240" y="1536"/>
            <a:chExt cx="2985" cy="2472"/>
          </a:xfrm>
        </p:grpSpPr>
        <p:sp>
          <p:nvSpPr>
            <p:cNvPr id="25605" name="Text Box 4">
              <a:extLst>
                <a:ext uri="{FF2B5EF4-FFF2-40B4-BE49-F238E27FC236}">
                  <a16:creationId xmlns:a16="http://schemas.microsoft.com/office/drawing/2014/main" id="{DB404A15-5AD3-4C59-ADC1-6B0526209F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880"/>
              <a:ext cx="172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600">
                  <a:solidFill>
                    <a:srgbClr val="FF3300"/>
                  </a:solidFill>
                </a:rPr>
                <a:t>Ответ:</a:t>
              </a:r>
              <a:endParaRPr lang="ru-RU" altLang="ru-RU" sz="3600">
                <a:solidFill>
                  <a:schemeClr val="accent1"/>
                </a:solidFill>
              </a:endParaRPr>
            </a:p>
          </p:txBody>
        </p:sp>
        <p:pic>
          <p:nvPicPr>
            <p:cNvPr id="25606" name="Picture 6">
              <a:extLst>
                <a:ext uri="{FF2B5EF4-FFF2-40B4-BE49-F238E27FC236}">
                  <a16:creationId xmlns:a16="http://schemas.microsoft.com/office/drawing/2014/main" id="{20259E40-1B02-4770-9B11-73BC773D285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8" y="1536"/>
              <a:ext cx="1737" cy="24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2CDD0802-C480-4061-A8C2-F8C4C37002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14*</a:t>
            </a:r>
          </a:p>
        </p:txBody>
      </p:sp>
      <p:sp>
        <p:nvSpPr>
          <p:cNvPr id="26627" name="Text Box 3">
            <a:extLst>
              <a:ext uri="{FF2B5EF4-FFF2-40B4-BE49-F238E27FC236}">
                <a16:creationId xmlns:a16="http://schemas.microsoft.com/office/drawing/2014/main" id="{30D4ABE4-400D-4950-97D9-4DC2223A84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4704"/>
            <a:ext cx="89154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2800" dirty="0"/>
              <a:t>	</a:t>
            </a:r>
            <a:r>
              <a:rPr lang="ru-RU" altLang="ru-RU" sz="2800" dirty="0"/>
              <a:t>На рисунке изображен многоугольник </a:t>
            </a:r>
            <a:r>
              <a:rPr lang="en-US" altLang="ru-RU" sz="2800" i="1" dirty="0"/>
              <a:t>ABCDE</a:t>
            </a:r>
            <a:r>
              <a:rPr lang="ru-RU" altLang="ru-RU" sz="2800" dirty="0"/>
              <a:t>. Из точки </a:t>
            </a:r>
            <a:r>
              <a:rPr lang="en-US" altLang="ru-RU" sz="2800" i="1" dirty="0"/>
              <a:t>O </a:t>
            </a:r>
            <a:r>
              <a:rPr lang="ru-RU" altLang="ru-RU" sz="2800" dirty="0"/>
              <a:t>видны полностью стороны </a:t>
            </a:r>
            <a:r>
              <a:rPr lang="en-US" altLang="ru-RU" sz="2800" i="1" dirty="0"/>
              <a:t>AB</a:t>
            </a:r>
            <a:r>
              <a:rPr lang="en-US" altLang="ru-RU" sz="2800" dirty="0"/>
              <a:t>, </a:t>
            </a:r>
            <a:r>
              <a:rPr lang="en-US" altLang="ru-RU" sz="2800" i="1" dirty="0"/>
              <a:t>DE</a:t>
            </a:r>
            <a:r>
              <a:rPr lang="en-US" altLang="ru-RU" sz="2800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AE </a:t>
            </a:r>
            <a:r>
              <a:rPr lang="ru-RU" altLang="ru-RU" sz="2800" dirty="0"/>
              <a:t>и лишь частично сторона </a:t>
            </a:r>
            <a:r>
              <a:rPr lang="en-US" altLang="ru-RU" sz="2800" i="1" dirty="0"/>
              <a:t> CD</a:t>
            </a:r>
            <a:r>
              <a:rPr lang="ru-RU" altLang="ru-RU" sz="2800" dirty="0"/>
              <a:t>. </a:t>
            </a:r>
            <a:r>
              <a:rPr lang="ru-RU" altLang="ru-RU" sz="2800" dirty="0">
                <a:cs typeface="Times New Roman" panose="02020603050405020304" pitchFamily="18" charset="0"/>
              </a:rPr>
              <a:t>Нарисуйте какой-нибудь многоугольник и точку </a:t>
            </a:r>
            <a:r>
              <a:rPr lang="en-US" altLang="ru-RU" sz="2800" i="1" dirty="0">
                <a:cs typeface="Times New Roman" panose="02020603050405020304" pitchFamily="18" charset="0"/>
              </a:rPr>
              <a:t>O </a:t>
            </a:r>
            <a:r>
              <a:rPr lang="ru-RU" altLang="ru-RU" sz="2800" dirty="0">
                <a:cs typeface="Times New Roman" panose="02020603050405020304" pitchFamily="18" charset="0"/>
              </a:rPr>
              <a:t>внутри него так, чтобы ни одна из сторон не была видна из нее полностью. </a:t>
            </a:r>
          </a:p>
        </p:txBody>
      </p:sp>
      <p:pic>
        <p:nvPicPr>
          <p:cNvPr id="26628" name="Picture 4">
            <a:extLst>
              <a:ext uri="{FF2B5EF4-FFF2-40B4-BE49-F238E27FC236}">
                <a16:creationId xmlns:a16="http://schemas.microsoft.com/office/drawing/2014/main" id="{BE0DE656-2ECD-4C79-91ED-80E36FC675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355504"/>
            <a:ext cx="3440113" cy="260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9877" name="Group 5">
            <a:extLst>
              <a:ext uri="{FF2B5EF4-FFF2-40B4-BE49-F238E27FC236}">
                <a16:creationId xmlns:a16="http://schemas.microsoft.com/office/drawing/2014/main" id="{502BBEF8-F35F-47AD-A00E-3F3FD8EB47DF}"/>
              </a:ext>
            </a:extLst>
          </p:cNvPr>
          <p:cNvGrpSpPr>
            <a:grpSpLocks/>
          </p:cNvGrpSpPr>
          <p:nvPr/>
        </p:nvGrpSpPr>
        <p:grpSpPr bwMode="auto">
          <a:xfrm>
            <a:off x="3810000" y="3050704"/>
            <a:ext cx="4827588" cy="3163888"/>
            <a:chOff x="2400" y="1776"/>
            <a:chExt cx="3041" cy="1993"/>
          </a:xfrm>
        </p:grpSpPr>
        <p:sp>
          <p:nvSpPr>
            <p:cNvPr id="26630" name="Text Box 6">
              <a:extLst>
                <a:ext uri="{FF2B5EF4-FFF2-40B4-BE49-F238E27FC236}">
                  <a16:creationId xmlns:a16="http://schemas.microsoft.com/office/drawing/2014/main" id="{02E16140-F5BD-4E87-BE1E-44E943AC84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352"/>
              <a:ext cx="172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600">
                  <a:solidFill>
                    <a:srgbClr val="FF3300"/>
                  </a:solidFill>
                </a:rPr>
                <a:t>Ответ:</a:t>
              </a:r>
              <a:endParaRPr lang="ru-RU" altLang="ru-RU" sz="3600">
                <a:solidFill>
                  <a:schemeClr val="accent1"/>
                </a:solidFill>
              </a:endParaRPr>
            </a:p>
          </p:txBody>
        </p:sp>
        <p:pic>
          <p:nvPicPr>
            <p:cNvPr id="26631" name="Picture 7">
              <a:extLst>
                <a:ext uri="{FF2B5EF4-FFF2-40B4-BE49-F238E27FC236}">
                  <a16:creationId xmlns:a16="http://schemas.microsoft.com/office/drawing/2014/main" id="{F203D6D0-6E89-4FD0-9FAC-A7E21BD93EE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1776"/>
              <a:ext cx="2033" cy="19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9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2CDD0802-C480-4061-A8C2-F8C4C37002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5</a:t>
            </a:r>
            <a:r>
              <a:rPr lang="ru-RU" altLang="ru-RU" sz="3600" dirty="0">
                <a:solidFill>
                  <a:srgbClr val="FF3300"/>
                </a:solidFill>
              </a:rPr>
              <a:t>*</a:t>
            </a:r>
          </a:p>
        </p:txBody>
      </p:sp>
      <p:sp>
        <p:nvSpPr>
          <p:cNvPr id="26627" name="Text Box 3">
            <a:extLst>
              <a:ext uri="{FF2B5EF4-FFF2-40B4-BE49-F238E27FC236}">
                <a16:creationId xmlns:a16="http://schemas.microsoft.com/office/drawing/2014/main" id="{30D4ABE4-400D-4950-97D9-4DC2223A84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4704"/>
            <a:ext cx="89154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2800" dirty="0"/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Докажите, что выпуклый многоугольник лежит в одной полуплос­кости относительно каждой прямой, содержащей его сторону.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9E532BC2-7C84-4C09-B65D-2A706309685E}"/>
              </a:ext>
            </a:extLst>
          </p:cNvPr>
          <p:cNvGrpSpPr/>
          <p:nvPr/>
        </p:nvGrpSpPr>
        <p:grpSpPr>
          <a:xfrm>
            <a:off x="114300" y="2060848"/>
            <a:ext cx="8915400" cy="4217114"/>
            <a:chOff x="114300" y="2060848"/>
            <a:chExt cx="8915400" cy="4217114"/>
          </a:xfrm>
        </p:grpSpPr>
        <p:sp>
          <p:nvSpPr>
            <p:cNvPr id="8" name="Text Box 3">
              <a:extLst>
                <a:ext uri="{FF2B5EF4-FFF2-40B4-BE49-F238E27FC236}">
                  <a16:creationId xmlns:a16="http://schemas.microsoft.com/office/drawing/2014/main" id="{F75E6417-87B3-4DF8-BECA-3711BF6A2B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300" y="4708302"/>
              <a:ext cx="8915400" cy="15696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dirty="0"/>
                <a:t>	Тогда для любой точки </a:t>
              </a:r>
              <a:r>
                <a:rPr lang="en-US" altLang="ru-RU" i="1" dirty="0"/>
                <a:t>E </a:t>
              </a:r>
              <a:r>
                <a:rPr lang="ru-RU" altLang="ru-RU" dirty="0"/>
                <a:t>отрезка </a:t>
              </a:r>
              <a:r>
                <a:rPr lang="en-US" altLang="ru-RU" i="1" dirty="0"/>
                <a:t>AB </a:t>
              </a:r>
              <a:r>
                <a:rPr lang="ru-RU" altLang="ru-RU" dirty="0"/>
                <a:t>отрезки </a:t>
              </a:r>
              <a:r>
                <a:rPr lang="en-US" altLang="ru-RU" i="1" dirty="0"/>
                <a:t>CE </a:t>
              </a:r>
              <a:r>
                <a:rPr lang="ru-RU" altLang="ru-RU" dirty="0"/>
                <a:t>и </a:t>
              </a:r>
              <a:r>
                <a:rPr lang="en-US" altLang="ru-RU" i="1" dirty="0"/>
                <a:t>DE </a:t>
              </a:r>
              <a:r>
                <a:rPr lang="ru-RU" altLang="ru-RU" dirty="0"/>
                <a:t>должны содержаться в данном многоугольнике. Значит, отрезок </a:t>
              </a:r>
              <a:r>
                <a:rPr lang="en-US" altLang="ru-RU" i="1" dirty="0"/>
                <a:t>AB </a:t>
              </a:r>
              <a:r>
                <a:rPr lang="ru-RU" altLang="ru-RU" dirty="0"/>
                <a:t>лежит во внутренней области, следовательно, не может быть стороной многоугольника.</a:t>
              </a:r>
              <a:endParaRPr lang="ru-RU" altLang="ru-RU" dirty="0">
                <a:cs typeface="Times New Roman" panose="02020603050405020304" pitchFamily="18" charset="0"/>
              </a:endParaRPr>
            </a:p>
          </p:txBody>
        </p:sp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4788ECDB-F8CF-45AD-B112-1A29A30B26E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1600" y="2078054"/>
              <a:ext cx="2691927" cy="2449797"/>
            </a:xfrm>
            <a:prstGeom prst="rect">
              <a:avLst/>
            </a:prstGeom>
          </p:spPr>
        </p:pic>
        <p:sp>
          <p:nvSpPr>
            <p:cNvPr id="11" name="Text Box 3">
              <a:extLst>
                <a:ext uri="{FF2B5EF4-FFF2-40B4-BE49-F238E27FC236}">
                  <a16:creationId xmlns:a16="http://schemas.microsoft.com/office/drawing/2014/main" id="{E6740D68-5CE2-44C0-B098-E081A707D5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11960" y="2060848"/>
              <a:ext cx="4817740" cy="2369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dirty="0">
                  <a:solidFill>
                    <a:srgbClr val="FF0000"/>
                  </a:solidFill>
                </a:rPr>
                <a:t>Доказательство. </a:t>
              </a:r>
              <a:r>
                <a:rPr lang="ru-RU" altLang="ru-RU" dirty="0"/>
                <a:t>Предположим, что в выпуклом многоугольнике найдутся точки </a:t>
              </a:r>
              <a:r>
                <a:rPr lang="en-US" altLang="ru-RU" i="1" dirty="0"/>
                <a:t>C </a:t>
              </a:r>
              <a:r>
                <a:rPr lang="ru-RU" altLang="ru-RU" dirty="0"/>
                <a:t>и </a:t>
              </a:r>
              <a:r>
                <a:rPr lang="en-US" altLang="ru-RU" i="1" dirty="0"/>
                <a:t>D</a:t>
              </a:r>
              <a:r>
                <a:rPr lang="ru-RU" altLang="ru-RU" dirty="0"/>
                <a:t>, лежащие по разные стороны от прямой, содержащей сторону </a:t>
              </a:r>
              <a:r>
                <a:rPr lang="en-US" altLang="ru-RU" i="1" dirty="0"/>
                <a:t>AB </a:t>
              </a:r>
              <a:r>
                <a:rPr lang="ru-RU" altLang="ru-RU" dirty="0"/>
                <a:t>выпуклого многоугольника.</a:t>
              </a:r>
              <a:r>
                <a:rPr lang="en-US" altLang="ru-RU" i="1" dirty="0"/>
                <a:t> </a:t>
              </a:r>
              <a:endParaRPr lang="ru-RU" altLang="ru-RU" dirty="0"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02859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1CFC2299-CBF8-4183-8995-AF58A37531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16</a:t>
            </a:r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C772B778-BE0E-4B8B-B191-F231000137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5" y="836613"/>
            <a:ext cx="8915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2800" dirty="0"/>
              <a:t>	</a:t>
            </a:r>
            <a:r>
              <a:rPr lang="ru-RU" altLang="ru-RU" sz="2800" dirty="0"/>
              <a:t>Сколько сторон имеют звездчатые многоугольники, изображенные на рисунке?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81926" name="Text Box 6">
            <a:extLst>
              <a:ext uri="{FF2B5EF4-FFF2-40B4-BE49-F238E27FC236}">
                <a16:creationId xmlns:a16="http://schemas.microsoft.com/office/drawing/2014/main" id="{2F64D0D6-5C25-4D48-815D-DD93E0EF83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257800"/>
            <a:ext cx="3200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ru-RU" altLang="ru-RU" sz="3600"/>
              <a:t>5; 7; 7.</a:t>
            </a:r>
            <a:endParaRPr lang="ru-RU" altLang="ru-RU" sz="3600">
              <a:solidFill>
                <a:schemeClr val="accent1"/>
              </a:solidFill>
            </a:endParaRPr>
          </a:p>
        </p:txBody>
      </p:sp>
      <p:pic>
        <p:nvPicPr>
          <p:cNvPr id="27653" name="Picture 8">
            <a:extLst>
              <a:ext uri="{FF2B5EF4-FFF2-40B4-BE49-F238E27FC236}">
                <a16:creationId xmlns:a16="http://schemas.microsoft.com/office/drawing/2014/main" id="{E717073E-4364-4933-8805-357E2AAC71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209800"/>
            <a:ext cx="7116763" cy="202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6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8BAC7396-30E3-42CD-BE32-8C28000961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17</a:t>
            </a:r>
          </a:p>
        </p:txBody>
      </p:sp>
      <p:sp>
        <p:nvSpPr>
          <p:cNvPr id="28675" name="Text Box 3">
            <a:extLst>
              <a:ext uri="{FF2B5EF4-FFF2-40B4-BE49-F238E27FC236}">
                <a16:creationId xmlns:a16="http://schemas.microsoft.com/office/drawing/2014/main" id="{FF747BC0-09EF-4E20-93A5-61648B829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92150"/>
            <a:ext cx="89154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2800" dirty="0"/>
              <a:t>	</a:t>
            </a:r>
            <a:r>
              <a:rPr lang="ru-RU" altLang="ru-RU" sz="2800" dirty="0"/>
              <a:t>На сколько частей разбивают плоскость правильные звездчатые многоугольники, изображенные на рисунке?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83972" name="Text Box 4">
            <a:extLst>
              <a:ext uri="{FF2B5EF4-FFF2-40B4-BE49-F238E27FC236}">
                <a16:creationId xmlns:a16="http://schemas.microsoft.com/office/drawing/2014/main" id="{48635D83-02D3-4C37-B8DB-D46864262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257800"/>
            <a:ext cx="3200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ru-RU" altLang="ru-RU" sz="3600"/>
              <a:t>7; 9; 16.</a:t>
            </a:r>
            <a:endParaRPr lang="ru-RU" altLang="ru-RU" sz="3600">
              <a:solidFill>
                <a:schemeClr val="accent1"/>
              </a:solidFill>
            </a:endParaRPr>
          </a:p>
        </p:txBody>
      </p:sp>
      <p:pic>
        <p:nvPicPr>
          <p:cNvPr id="28677" name="Picture 5">
            <a:extLst>
              <a:ext uri="{FF2B5EF4-FFF2-40B4-BE49-F238E27FC236}">
                <a16:creationId xmlns:a16="http://schemas.microsoft.com/office/drawing/2014/main" id="{350A0F61-600A-4C45-ABC5-30BACB8120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209800"/>
            <a:ext cx="7116763" cy="202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3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A59EABB-892E-4068-8419-23615A3E5B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Выпуклые многоугольники</a:t>
            </a:r>
          </a:p>
        </p:txBody>
      </p:sp>
      <p:sp>
        <p:nvSpPr>
          <p:cNvPr id="22534" name="Text Box 6">
            <a:extLst>
              <a:ext uri="{FF2B5EF4-FFF2-40B4-BE49-F238E27FC236}">
                <a16:creationId xmlns:a16="http://schemas.microsoft.com/office/drawing/2014/main" id="{A076B972-1695-47A0-BA90-5BD8C461E4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78024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</a:t>
            </a:r>
            <a:r>
              <a:rPr lang="ru-RU" sz="3200" i="1" dirty="0"/>
              <a:t> Определение</a:t>
            </a:r>
            <a:r>
              <a:rPr lang="ru-RU" sz="3200" dirty="0"/>
              <a:t>.</a:t>
            </a:r>
            <a:r>
              <a:rPr lang="ru-RU" sz="3200" i="1" dirty="0"/>
              <a:t> </a:t>
            </a:r>
            <a:r>
              <a:rPr lang="ru-RU" altLang="ru-RU" sz="3200" dirty="0"/>
              <a:t>Многоугольник называется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solidFill>
                  <a:srgbClr val="FF3300"/>
                </a:solidFill>
              </a:rPr>
              <a:t>выпуклым</a:t>
            </a:r>
            <a:r>
              <a:rPr lang="ru-RU" altLang="ru-RU" sz="3200" dirty="0"/>
              <a:t>, если вместе с любыми двумя своими точками он содержит и соединяющий их отрезок.</a:t>
            </a:r>
          </a:p>
        </p:txBody>
      </p:sp>
      <p:sp>
        <p:nvSpPr>
          <p:cNvPr id="22537" name="Text Box 9">
            <a:extLst>
              <a:ext uri="{FF2B5EF4-FFF2-40B4-BE49-F238E27FC236}">
                <a16:creationId xmlns:a16="http://schemas.microsoft.com/office/drawing/2014/main" id="{149744EC-E1B8-464C-AEFE-81BDF8A3FD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30763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На рисунках приведены примеры выпуклого и невыпуклого четырехугольника.</a:t>
            </a:r>
          </a:p>
        </p:txBody>
      </p:sp>
      <p:pic>
        <p:nvPicPr>
          <p:cNvPr id="4102" name="Picture 10">
            <a:extLst>
              <a:ext uri="{FF2B5EF4-FFF2-40B4-BE49-F238E27FC236}">
                <a16:creationId xmlns:a16="http://schemas.microsoft.com/office/drawing/2014/main" id="{A72F89D1-F6E6-478F-9BB0-BF0DF43AC0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665873"/>
            <a:ext cx="4754563" cy="178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1496B52-BD02-404D-AF0E-A31558985D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Невыпуклые многоугольники</a:t>
            </a:r>
          </a:p>
        </p:txBody>
      </p:sp>
      <p:sp>
        <p:nvSpPr>
          <p:cNvPr id="22534" name="Text Box 6">
            <a:extLst>
              <a:ext uri="{FF2B5EF4-FFF2-40B4-BE49-F238E27FC236}">
                <a16:creationId xmlns:a16="http://schemas.microsoft.com/office/drawing/2014/main" id="{0CF652D1-14CE-43DD-B397-B86703B873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80728"/>
            <a:ext cx="91440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u-RU" altLang="ru-RU" sz="3200" dirty="0"/>
              <a:t>	Многоугольники могут иметь и более сложную форму. Примеры таких многоугольников показаны на рисунках.</a:t>
            </a:r>
          </a:p>
        </p:txBody>
      </p:sp>
      <p:pic>
        <p:nvPicPr>
          <p:cNvPr id="5124" name="Picture 3">
            <a:extLst>
              <a:ext uri="{FF2B5EF4-FFF2-40B4-BE49-F238E27FC236}">
                <a16:creationId xmlns:a16="http://schemas.microsoft.com/office/drawing/2014/main" id="{C4D1A2BC-65FD-42BD-93AD-C856362FAD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838" y="3068638"/>
            <a:ext cx="7172325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3D91473-92D0-4B34-B9A8-BF58089E21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Диагональ многоугольника</a:t>
            </a:r>
          </a:p>
        </p:txBody>
      </p:sp>
      <p:sp>
        <p:nvSpPr>
          <p:cNvPr id="24582" name="Text Box 6">
            <a:extLst>
              <a:ext uri="{FF2B5EF4-FFF2-40B4-BE49-F238E27FC236}">
                <a16:creationId xmlns:a16="http://schemas.microsoft.com/office/drawing/2014/main" id="{8E5724AE-25BB-43FE-8E4C-13FEDDE7DA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668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</a:t>
            </a:r>
            <a:r>
              <a:rPr lang="ru-RU" sz="3200" i="1" dirty="0"/>
              <a:t> Определение</a:t>
            </a:r>
            <a:r>
              <a:rPr lang="ru-RU" sz="3200" dirty="0"/>
              <a:t>.</a:t>
            </a:r>
            <a:r>
              <a:rPr lang="ru-RU" sz="3200" i="1" dirty="0"/>
              <a:t> </a:t>
            </a:r>
            <a:r>
              <a:rPr lang="ru-RU" altLang="ru-RU" sz="3200" dirty="0">
                <a:solidFill>
                  <a:srgbClr val="FF3300"/>
                </a:solidFill>
              </a:rPr>
              <a:t>Диагональю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многоугольника называется отрезок, соединяющий его </a:t>
            </a:r>
            <a:r>
              <a:rPr lang="ru-RU" altLang="ru-RU" sz="3200" dirty="0" err="1"/>
              <a:t>несоседние</a:t>
            </a:r>
            <a:r>
              <a:rPr lang="ru-RU" altLang="ru-RU" sz="3200" dirty="0"/>
              <a:t> вершины.</a:t>
            </a:r>
          </a:p>
        </p:txBody>
      </p:sp>
      <p:sp>
        <p:nvSpPr>
          <p:cNvPr id="24583" name="Text Box 7">
            <a:extLst>
              <a:ext uri="{FF2B5EF4-FFF2-40B4-BE49-F238E27FC236}">
                <a16:creationId xmlns:a16="http://schemas.microsoft.com/office/drawing/2014/main" id="{1B24F21B-314B-4CAB-ADAC-AF4347556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708275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В</a:t>
            </a:r>
            <a:r>
              <a:rPr lang="ru-RU" altLang="ru-RU" sz="3200" dirty="0">
                <a:cs typeface="Times New Roman" panose="02020603050405020304" pitchFamily="18" charset="0"/>
              </a:rPr>
              <a:t>ыпуклый многоугольник содержит все свои диагонали. Невыпуклый многоугольник может не содержать некоторые свои диагонали</a:t>
            </a:r>
            <a:r>
              <a:rPr lang="ru-RU" altLang="ru-RU" sz="3200" dirty="0"/>
              <a:t>. </a:t>
            </a:r>
          </a:p>
        </p:txBody>
      </p:sp>
      <p:pic>
        <p:nvPicPr>
          <p:cNvPr id="6150" name="Picture 8">
            <a:extLst>
              <a:ext uri="{FF2B5EF4-FFF2-40B4-BE49-F238E27FC236}">
                <a16:creationId xmlns:a16="http://schemas.microsoft.com/office/drawing/2014/main" id="{F5D555C1-2A31-44AF-9F56-F57BF86302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537075"/>
            <a:ext cx="4605338" cy="183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E2188D6-06F2-4C33-89DA-0ACFB6C8D6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Звездчатые многоугольники</a:t>
            </a:r>
          </a:p>
        </p:txBody>
      </p:sp>
      <p:sp>
        <p:nvSpPr>
          <p:cNvPr id="26631" name="Text Box 7">
            <a:extLst>
              <a:ext uri="{FF2B5EF4-FFF2-40B4-BE49-F238E27FC236}">
                <a16:creationId xmlns:a16="http://schemas.microsoft.com/office/drawing/2014/main" id="{6AE01A77-2C51-45D4-816D-786E4512F8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2000"/>
            <a:ext cx="8991600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solidFill>
                  <a:schemeClr val="accent1"/>
                </a:solidFill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Иногда многоугольником называется замкнутая ломаная, у которой возможны точки самопересечения. </a:t>
            </a:r>
          </a:p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К числу таких многоугольников относятся правильные звездчатые многоугольники, у которых все стороны </a:t>
            </a:r>
            <a:r>
              <a:rPr lang="ru-RU" altLang="ru-RU" sz="2800" dirty="0"/>
              <a:t>равны </a:t>
            </a:r>
            <a:r>
              <a:rPr lang="ru-RU" altLang="ru-RU" sz="2800" dirty="0">
                <a:cs typeface="Times New Roman" panose="02020603050405020304" pitchFamily="18" charset="0"/>
              </a:rPr>
              <a:t>и все углы равны. </a:t>
            </a:r>
          </a:p>
        </p:txBody>
      </p:sp>
      <p:pic>
        <p:nvPicPr>
          <p:cNvPr id="7172" name="Picture 8">
            <a:extLst>
              <a:ext uri="{FF2B5EF4-FFF2-40B4-BE49-F238E27FC236}">
                <a16:creationId xmlns:a16="http://schemas.microsoft.com/office/drawing/2014/main" id="{287275B0-AB3E-4755-A75B-FA2E2692A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962400"/>
            <a:ext cx="7116763" cy="202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12BA686-D0BB-45AA-9525-AA3B3B1F86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1</a:t>
            </a: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FABE816E-8E59-4847-AABE-420C7AD7DB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09075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6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Какая фигура называется многоугольником? Что называется: вершинами; сторонами; углами многоугольника? </a:t>
            </a:r>
          </a:p>
        </p:txBody>
      </p:sp>
      <p:sp>
        <p:nvSpPr>
          <p:cNvPr id="61444" name="Text Box 4">
            <a:extLst>
              <a:ext uri="{FF2B5EF4-FFF2-40B4-BE49-F238E27FC236}">
                <a16:creationId xmlns:a16="http://schemas.microsoft.com/office/drawing/2014/main" id="{71169ACA-B02D-47B9-85AE-415C2A45CB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124200"/>
            <a:ext cx="8839200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Ответ: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Фигура, образованная простой замкнутой ломаной и ограниченной ею внутренней областью, называется многоугольником. Вершины ломаной называются вершинами многоугольника, стороны ломаной - сторонами многоугольника, а углы, образованные соседними сторонами, - углами многоугольника.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9311CED-CE4F-4AB7-9E5A-F6281E2F4B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2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8995FD0F-EC6A-4B46-A3A9-A1282F2FE6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143000"/>
            <a:ext cx="8077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Какой многоугольник называется </a:t>
            </a:r>
            <a:r>
              <a:rPr lang="en-US" altLang="ru-RU" sz="3200" i="1" dirty="0">
                <a:cs typeface="Times New Roman" panose="02020603050405020304" pitchFamily="18" charset="0"/>
              </a:rPr>
              <a:t>n</a:t>
            </a:r>
            <a:r>
              <a:rPr lang="ru-RU" altLang="ru-RU" sz="3200" dirty="0">
                <a:cs typeface="Times New Roman" panose="02020603050405020304" pitchFamily="18" charset="0"/>
              </a:rPr>
              <a:t>-угольником?</a:t>
            </a:r>
          </a:p>
        </p:txBody>
      </p:sp>
      <p:sp>
        <p:nvSpPr>
          <p:cNvPr id="63492" name="Text Box 4">
            <a:extLst>
              <a:ext uri="{FF2B5EF4-FFF2-40B4-BE49-F238E27FC236}">
                <a16:creationId xmlns:a16="http://schemas.microsoft.com/office/drawing/2014/main" id="{D8B2DD24-A26B-4862-9D69-CDB8C3DCC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1242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 i="1">
                <a:cs typeface="Times New Roman" panose="02020603050405020304" pitchFamily="18" charset="0"/>
              </a:rPr>
              <a:t>n </a:t>
            </a:r>
            <a:r>
              <a:rPr lang="ru-RU" altLang="ru-RU" sz="3200">
                <a:cs typeface="Times New Roman" panose="02020603050405020304" pitchFamily="18" charset="0"/>
              </a:rPr>
              <a:t>– угольником</a:t>
            </a:r>
            <a:r>
              <a:rPr lang="ru-RU" altLang="ru-RU" sz="3200"/>
              <a:t> </a:t>
            </a:r>
            <a:r>
              <a:rPr lang="ru-RU" altLang="ru-RU" sz="3200">
                <a:cs typeface="Times New Roman" panose="02020603050405020304" pitchFamily="18" charset="0"/>
              </a:rPr>
              <a:t>называется</a:t>
            </a:r>
            <a:r>
              <a:rPr lang="ru-RU" altLang="ru-RU" sz="3200"/>
              <a:t> м</a:t>
            </a:r>
            <a:r>
              <a:rPr lang="ru-RU" altLang="ru-RU" sz="3200">
                <a:cs typeface="Times New Roman" panose="02020603050405020304" pitchFamily="18" charset="0"/>
              </a:rPr>
              <a:t>ногоугольник, у которого </a:t>
            </a:r>
            <a:r>
              <a:rPr lang="en-US" altLang="ru-RU" sz="3200" i="1">
                <a:cs typeface="Times New Roman" panose="02020603050405020304" pitchFamily="18" charset="0"/>
              </a:rPr>
              <a:t>n</a:t>
            </a:r>
            <a:r>
              <a:rPr lang="ru-RU" altLang="ru-RU" sz="3200">
                <a:cs typeface="Times New Roman" panose="02020603050405020304" pitchFamily="18" charset="0"/>
              </a:rPr>
              <a:t> углов</a:t>
            </a:r>
            <a:r>
              <a:rPr lang="ru-RU" altLang="ru-RU" sz="32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CD1DAF4A-09C4-4360-A09A-C01F08105D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3</a:t>
            </a: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E5AC2FDE-1148-49C1-A2ED-C61B0962E4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143000"/>
            <a:ext cx="8077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600">
                <a:cs typeface="Times New Roman" panose="02020603050405020304" pitchFamily="18" charset="0"/>
              </a:rPr>
              <a:t>Какой многоугольник называется</a:t>
            </a:r>
            <a:r>
              <a:rPr lang="ru-RU" altLang="ru-RU" sz="3600"/>
              <a:t> </a:t>
            </a:r>
            <a:r>
              <a:rPr lang="ru-RU" altLang="ru-RU" sz="3600">
                <a:cs typeface="Times New Roman" panose="02020603050405020304" pitchFamily="18" charset="0"/>
              </a:rPr>
              <a:t>правильным</a:t>
            </a:r>
            <a:r>
              <a:rPr lang="ru-RU" altLang="ru-RU" sz="3600"/>
              <a:t>?</a:t>
            </a:r>
          </a:p>
        </p:txBody>
      </p:sp>
      <p:sp>
        <p:nvSpPr>
          <p:cNvPr id="65540" name="Text Box 4">
            <a:extLst>
              <a:ext uri="{FF2B5EF4-FFF2-40B4-BE49-F238E27FC236}">
                <a16:creationId xmlns:a16="http://schemas.microsoft.com/office/drawing/2014/main" id="{CD5D1E17-73E7-40FE-8078-BE77D4DD79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1242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Многоугольник называется правильным, если у него все стороны равны и все углы равны</a:t>
            </a:r>
            <a:r>
              <a:rPr lang="ru-RU" altLang="ru-RU" sz="3200" dirty="0"/>
              <a:t>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0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</TotalTime>
  <Words>1140</Words>
  <Application>Microsoft Office PowerPoint</Application>
  <PresentationFormat>Экран (4:3)</PresentationFormat>
  <Paragraphs>156</Paragraphs>
  <Slides>28</Slides>
  <Notes>28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1" baseType="lpstr">
      <vt:lpstr>Times New Roman</vt:lpstr>
      <vt:lpstr>Оформление по умолчанию</vt:lpstr>
      <vt:lpstr>Equation</vt:lpstr>
      <vt:lpstr>Многоугольники</vt:lpstr>
      <vt:lpstr>Правильные многоугольники</vt:lpstr>
      <vt:lpstr>Выпуклые многоугольники</vt:lpstr>
      <vt:lpstr>Невыпуклые многоугольники</vt:lpstr>
      <vt:lpstr>Диагональ многоугольника</vt:lpstr>
      <vt:lpstr>Звездчатые многоугольники</vt:lpstr>
      <vt:lpstr>Вопрос 1</vt:lpstr>
      <vt:lpstr>Вопрос 2</vt:lpstr>
      <vt:lpstr>Вопрос 3</vt:lpstr>
      <vt:lpstr>Вопрос 4</vt:lpstr>
      <vt:lpstr>Вопрос 5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13*</vt:lpstr>
      <vt:lpstr>Упражнение 14*</vt:lpstr>
      <vt:lpstr>Упражнение 15*</vt:lpstr>
      <vt:lpstr>Упражнение 16</vt:lpstr>
      <vt:lpstr>Упражнение 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49</cp:revision>
  <dcterms:created xsi:type="dcterms:W3CDTF">2008-04-30T05:51:18Z</dcterms:created>
  <dcterms:modified xsi:type="dcterms:W3CDTF">2024-09-04T06:40:46Z</dcterms:modified>
</cp:coreProperties>
</file>