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9" r:id="rId2"/>
    <p:sldId id="329" r:id="rId3"/>
    <p:sldId id="338" r:id="rId4"/>
    <p:sldId id="259" r:id="rId5"/>
    <p:sldId id="277" r:id="rId6"/>
    <p:sldId id="278" r:id="rId7"/>
    <p:sldId id="279" r:id="rId8"/>
    <p:sldId id="280" r:id="rId9"/>
    <p:sldId id="282" r:id="rId10"/>
    <p:sldId id="308" r:id="rId11"/>
    <p:sldId id="269" r:id="rId12"/>
    <p:sldId id="271" r:id="rId13"/>
    <p:sldId id="270" r:id="rId14"/>
    <p:sldId id="295" r:id="rId15"/>
    <p:sldId id="296" r:id="rId16"/>
    <p:sldId id="297" r:id="rId17"/>
    <p:sldId id="298" r:id="rId18"/>
    <p:sldId id="299" r:id="rId19"/>
    <p:sldId id="302" r:id="rId20"/>
    <p:sldId id="303" r:id="rId21"/>
    <p:sldId id="304" r:id="rId22"/>
    <p:sldId id="305" r:id="rId23"/>
    <p:sldId id="326" r:id="rId24"/>
    <p:sldId id="334" r:id="rId25"/>
    <p:sldId id="335" r:id="rId26"/>
    <p:sldId id="307" r:id="rId27"/>
    <p:sldId id="327" r:id="rId28"/>
    <p:sldId id="336" r:id="rId29"/>
    <p:sldId id="337" r:id="rId30"/>
    <p:sldId id="301" r:id="rId31"/>
    <p:sldId id="261" r:id="rId32"/>
    <p:sldId id="300" r:id="rId33"/>
    <p:sldId id="330" r:id="rId34"/>
    <p:sldId id="331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66" autoAdjust="0"/>
    <p:restoredTop sz="90929"/>
  </p:normalViewPr>
  <p:slideViewPr>
    <p:cSldViewPr>
      <p:cViewPr varScale="1">
        <p:scale>
          <a:sx n="95" d="100"/>
          <a:sy n="95" d="100"/>
        </p:scale>
        <p:origin x="2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346FFD1-B23C-475E-A8FD-7970FB1F54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4AFB0F4-EB59-47E8-B3E4-D370F434AAC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D77F3ED5-DDBF-4CB0-B786-069DF16086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56394A6-2BEA-4AB1-B54C-E2E8D3521B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654364-5EE4-4FAD-81CA-4A5FDDCDDF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B6A6B48-9E64-4D7D-BF00-48AF14644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46C344-45BD-4686-8662-29D48D9E33C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572E7DD-7852-47AB-BDCA-B168DF61B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E87A8-60D3-4295-86BC-6A405722F146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A4660F2-79EA-4D71-BCBC-5F89140B4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00085-D002-4437-B858-A808A8C0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26756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E880B3-44EA-4333-B768-E5668E6CC8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7593D08-2B32-424A-84A1-BACB71E09F17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811F3D1E-6C2D-4401-A72A-D78B95595F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7D099C0-6B79-4428-B9B0-B656C0DCA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457225A-B51D-458D-AFC4-D9249A8937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E9BD48-6081-4731-BD74-761DBDC3C0FB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3F558F7-0A96-4164-833F-C2C99E52B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C6E2E8E-295B-4FEE-AFC0-762623558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50ACB8DE-3734-4834-A435-DC28B7FA4A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146D449-0663-419C-A404-FBCE300CE238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10C38CE2-7BA5-46A2-8C19-3E06ED8181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384258E-ACE0-43F6-884A-5FA8CD3A4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09F133E-C5D0-4E7C-A471-01D028849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039B37-CBC9-43FE-B461-4657E367E127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DD97E3D-1C6A-445F-B013-F44D4CA04E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AED597-D576-4E55-A249-47088149B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E28BEBF-8D75-4532-9897-A1F878DB2D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B0EF43-6FAD-40D4-8F0E-5A191004159B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030DEE3-F3EB-4AAE-9D3F-A39EE080B1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3B2A2EF-A15C-475C-B917-CF2CC7D07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FA2B770-D156-4A41-8B20-B679C4CD8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8F6E576-7370-4ED5-A455-730DC2C94DE4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DF4EF1D-B2AF-4F1D-BD7F-1A73C44E38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6F04F15-8829-428A-9135-6CBE2E66F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9D5E18B-8B77-4022-BFF5-EB6E01E981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2701C9-59FD-411D-B34A-7FDBB0B48779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3CA4EB8A-275D-47B3-BD33-AA15ACF3E3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BAEF4286-47A4-470F-862A-679C962B7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BC6F4EAD-C93D-47EF-AC4B-977C795F65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764619F-692F-4881-B31B-6E930D189403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9E90BDE-863E-4EE4-8C2E-E3DAE536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6B9151E-CF74-4A9F-8651-F6D126C51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9263AAD3-CAFA-43A8-975E-834B2FDF5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D79542-4097-4D31-8A51-DF91F251542C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DF1D38E-C82C-4126-9335-3CC2B0AC80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87FF30F-C312-4DFF-9B67-7D87BA7D9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509A94CB-5A93-49F0-8A3B-2A9ED78C7F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B4EBF1-0070-4B8F-96A4-6DD1F7495117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1DF3C48-A385-4136-9D5B-984234319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9C56976-FEE5-41C4-94EB-89CA9976B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572E7DD-7852-47AB-BDCA-B168DF61B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E87A8-60D3-4295-86BC-6A405722F146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A4660F2-79EA-4D71-BCBC-5F89140B4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00085-D002-4437-B858-A808A8C0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29012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E4453C2-4856-4136-9951-C61BDA235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DABB851-A350-4777-8AF5-411023744339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4858E204-3CD5-4D79-AFA8-5580710D9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73B5835-93AF-4C95-A1C8-DCCCEA5B4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CFBAF54-DDAA-4F07-946D-F5140447B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BAED6D-2337-4DB2-8E64-30B1632E33F4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BC30007-36D7-4D27-A780-E42ACE313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37A885C-1593-4793-B5F5-9D0E8FBAB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62B3701-E62C-4519-A4CF-5E06DA6D4B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12E387-8C4E-4994-A0DB-7A0EBCA9D5FB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5F6A5C7-C3B1-467E-B0F6-C6D16AC335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989FC46B-4B01-4FC4-9EEB-DD4DD13E2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269265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872969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2ACAF05-09D7-4371-824A-E899F0E83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F37DA4-1578-474A-A5CB-4EEDC949687D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5407F52-9EEB-4357-AA23-AF76F6655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2099ED5B-D787-43A2-AC9E-0522A4EC4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BFE9A4-4715-4A76-B8D7-61F30A618B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87D82-B29F-4B05-A007-8BE35AFE2418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06EF7896-A510-4473-8ED5-C6A302D534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4DBD95AE-3D23-4F89-A891-A6521261D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56F9D-0D74-771D-D3D1-1BB8463C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1302E-E18C-4ADA-BD80-D82540309E3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EC14102-74C3-33FB-4712-41D19D219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433FDE5-283E-C79B-E26A-AA6F18416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56F9D-0D74-771D-D3D1-1BB8463C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1302E-E18C-4ADA-BD80-D82540309E35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EC14102-74C3-33FB-4712-41D19D219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433FDE5-283E-C79B-E26A-AA6F18416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5431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572E7DD-7852-47AB-BDCA-B168DF61B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E87A8-60D3-4295-86BC-6A405722F146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A4660F2-79EA-4D71-BCBC-5F89140B4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00085-D002-4437-B858-A808A8C0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51753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D27D828-E2C3-4FF5-B612-1F4864266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56E4A0-3A1C-4C4C-93E4-948B274A6F75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372A09C4-AACC-4441-96A9-1012F8154A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DAA6465B-B11E-4A49-8A25-E8B4097B86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9BCBDC5C-9376-4F9B-888C-B68A4F90F5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5247D8-473F-4255-B97C-B553F8DE1781}" type="slidenum">
              <a:rPr lang="ru-RU" altLang="ru-RU" sz="1200"/>
              <a:pPr eaLnBrk="1" hangingPunct="1"/>
              <a:t>31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1E91E74-40FF-4B98-A83D-B1C3F3B6AF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418CD3DA-B75A-4EBE-A4B8-268ACCE6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38B3F5C-639F-4DB4-8EF4-AACD6E739F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E92EB0-7FCF-42E8-84FA-E389B89E7263}" type="slidenum">
              <a:rPr lang="ru-RU" altLang="ru-RU" sz="1200"/>
              <a:pPr eaLnBrk="1" hangingPunct="1"/>
              <a:t>32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4DA0A25F-4EE5-4E90-806A-31668E976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6437940-BC8A-43E4-B706-B6F2395FB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38B3F5C-639F-4DB4-8EF4-AACD6E739F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E92EB0-7FCF-42E8-84FA-E389B89E7263}" type="slidenum">
              <a:rPr lang="ru-RU" altLang="ru-RU" sz="1200"/>
              <a:pPr eaLnBrk="1" hangingPunct="1"/>
              <a:t>33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4DA0A25F-4EE5-4E90-806A-31668E976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6437940-BC8A-43E4-B706-B6F2395FB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226532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38B3F5C-639F-4DB4-8EF4-AACD6E739F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E92EB0-7FCF-42E8-84FA-E389B89E7263}" type="slidenum">
              <a:rPr lang="ru-RU" altLang="ru-RU" sz="1200"/>
              <a:pPr eaLnBrk="1" hangingPunct="1"/>
              <a:t>34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4DA0A25F-4EE5-4E90-806A-31668E976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6437940-BC8A-43E4-B706-B6F2395FB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0840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E2506AB-C01C-4E21-AA42-C138BD03E2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CE5798-186A-447A-A2C1-B557217B5E79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AD78C5C-1AC2-411A-9C06-616868406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2A333E1-A9C1-4ADA-9E64-5F6A5A435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F7B2251-027F-4CA1-BAB3-E55DD5EDD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730BACB-2076-41C9-B0ED-E1F037C2704E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1747" name="Rectangle 1026">
            <a:extLst>
              <a:ext uri="{FF2B5EF4-FFF2-40B4-BE49-F238E27FC236}">
                <a16:creationId xmlns:a16="http://schemas.microsoft.com/office/drawing/2014/main" id="{24E17D9B-4F8E-42D4-8C9D-603321844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>
            <a:extLst>
              <a:ext uri="{FF2B5EF4-FFF2-40B4-BE49-F238E27FC236}">
                <a16:creationId xmlns:a16="http://schemas.microsoft.com/office/drawing/2014/main" id="{33132834-E14E-46FE-87B3-A64432118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7B83576-03AC-4FED-8400-161E33751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0D526B-3F30-43E6-8A17-B590963E66E9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C0159D7-11DC-4E98-81F3-8DDADD986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78CDFE9-AA01-433C-8008-783612DC2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BC9A5BE5-616D-46B6-95A3-86A1DD3C4A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1F6FC7-CE8F-4965-8E75-94B5FA810B1B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F9DA4E6-DDE5-434C-9B0E-3E045EC2A3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B0EB538-16AE-4112-819B-1FF18870F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66ACC7C-4BF0-4456-91E4-8261063A5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6B89988-4B5D-4435-A7C3-7E7BEF4DE4B5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C2E72D4-9CE9-4484-907B-49379967D6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6BFAE671-FC7C-4814-AED4-6CB834748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AAB54E6-19A7-4CCC-8DEF-CAE144076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86F635F-01D6-45C9-8589-0FFF13155CB3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6867" name="Rectangle 1026">
            <a:extLst>
              <a:ext uri="{FF2B5EF4-FFF2-40B4-BE49-F238E27FC236}">
                <a16:creationId xmlns:a16="http://schemas.microsoft.com/office/drawing/2014/main" id="{071737EB-EA42-46EC-867C-AE90E6F1E1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>
            <a:extLst>
              <a:ext uri="{FF2B5EF4-FFF2-40B4-BE49-F238E27FC236}">
                <a16:creationId xmlns:a16="http://schemas.microsoft.com/office/drawing/2014/main" id="{DA46F99C-B761-4BA4-9A2E-954A8F20D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A5BF43-6AA4-4899-8F10-D6825B181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76F3AA-DFBF-4511-8F61-386D638288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9913EA-0B81-46A0-A7E8-F9DCAD501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89A1E-D54F-4437-921B-F2C04373EF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911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AB176D-C6D1-492B-8CDB-3ABA3BAECE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3A9DF6-9C2E-490A-A148-C1BD1EEC95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28224F-60A5-4622-85FE-092028009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BE6D2-DE08-4FCB-A0A1-ABB9907AF5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298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736C0B-5ED9-4546-B620-9073DE953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31F492-5009-43B5-BE00-6964D5CD8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2A255A-6BD5-49A8-AFBA-898137A90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B19F8-D99A-46C1-A488-6AE76BDB7C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695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EF5C76-FA48-4077-B481-B1E1CADB91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B97C0-1F2D-48AD-BCE5-89B3158975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F280DB-4330-4BAD-9CAC-B9828896E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DE15B-1D82-460B-B7F4-BC845E92E0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598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FDF79F-8E47-4096-AA85-9387905FB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923406-6989-434C-BCAB-DF1CA4FC24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19B4C6-B0B9-4999-800F-A5A2544E4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C5CFF-A068-4289-A969-A27828F907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639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A232DF-4CA0-4798-A337-38D9C3CF59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23408B-7401-4082-B42F-A4F4601914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9B13C0-4CA2-4163-A42B-345F85676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7B42F-028C-43DC-BFAD-8F8BD8B7D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127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113435-45C9-441A-BDF5-99E7C47D1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F7500A8-EC5B-4C6F-9C21-4BD4C3A705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236690-4333-4C49-A736-8DE152CFF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B173B-CF09-4BAC-9D2C-2B2C268D7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19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74D1AB-9606-42A2-A3F9-F4A6AB979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58155A-23FD-4BB7-9B62-C4BD849AC0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D40C8-E5F6-485E-9B01-FDB47FF9A6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C11CF-4D53-4FF5-9DA6-99901160E6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132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836C88A-F385-4500-9A19-AC85501FC2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108B57-88C8-4F70-9CB6-19EDE4553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EF5C8F-E3EB-4C23-ADFB-0D90FDC74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1DFBFE-A3E9-4E65-83EF-3C79A18F1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304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E72D67-496E-4733-A7B6-CAC3D7672A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A7801F-37D0-4B69-99E7-7C3074153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009419-3DFE-436E-BE99-A74BD7579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DC55E7-FC63-4402-83C5-D7BA0A2A2C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89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BCFA15-A718-4CEC-BFA6-743700672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A8239-40A5-4A6D-9BC9-79AB9DAF81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C30E06-533E-4DD6-AFC3-9A5FC9BDD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37CDD-DA1E-4742-B027-60CB71845A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684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B266A82-5D6E-4F10-9FD7-5A0A309C1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C8851D-7C21-4A34-86D9-35F7CD11F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2B6E55-8A43-4A93-B723-BBC2512CEC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66D0DD-ADBB-4763-88EE-150EFCE5C6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D5E07D-7312-40F4-8C40-750F45D247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E8D661-6B8B-41E7-9B27-F7082B23990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AA5413-5918-4CDE-8EAD-D7BF2840E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Ломаные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D9CEE839-03E4-4AF2-B5A5-4AD090AEF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620360"/>
            <a:ext cx="91059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/>
              <a:t>	</a:t>
            </a:r>
            <a:r>
              <a:rPr lang="ru-RU" i="1" dirty="0"/>
              <a:t>Определение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dirty="0"/>
              <a:t>Фигура, образованная конечным набором отрезков, расположенных так, что конец первого является началом второго, конец второго – началом третьего и т. д., называется </a:t>
            </a:r>
            <a:r>
              <a:rPr lang="ru-RU" i="1" dirty="0">
                <a:solidFill>
                  <a:srgbClr val="FF0000"/>
                </a:solidFill>
              </a:rPr>
              <a:t>ломаной линией</a:t>
            </a:r>
            <a:r>
              <a:rPr lang="ru-RU" dirty="0"/>
              <a:t> или просто </a:t>
            </a:r>
            <a:r>
              <a:rPr lang="ru-RU" i="1" dirty="0">
                <a:solidFill>
                  <a:srgbClr val="FF0000"/>
                </a:solidFill>
              </a:rPr>
              <a:t>ломаной</a:t>
            </a:r>
            <a:r>
              <a:rPr lang="ru-RU" dirty="0"/>
              <a:t>. Отрезки называются </a:t>
            </a:r>
            <a:r>
              <a:rPr lang="ru-RU" i="1" dirty="0">
                <a:solidFill>
                  <a:srgbClr val="FF0000"/>
                </a:solidFill>
              </a:rPr>
              <a:t>сторонами ломаной</a:t>
            </a:r>
            <a:r>
              <a:rPr lang="ru-RU" dirty="0"/>
              <a:t>, а их концы – </a:t>
            </a:r>
            <a:r>
              <a:rPr lang="ru-RU" i="1" dirty="0">
                <a:solidFill>
                  <a:srgbClr val="FF0000"/>
                </a:solidFill>
              </a:rPr>
              <a:t>вершинами ломаной</a:t>
            </a:r>
            <a:r>
              <a:rPr lang="ru-RU" dirty="0"/>
              <a:t>. </a:t>
            </a:r>
            <a:endParaRPr lang="ru-RU" altLang="ru-RU" dirty="0"/>
          </a:p>
        </p:txBody>
      </p:sp>
      <p:sp>
        <p:nvSpPr>
          <p:cNvPr id="2095" name="Text Box 47">
            <a:extLst>
              <a:ext uri="{FF2B5EF4-FFF2-40B4-BE49-F238E27FC236}">
                <a16:creationId xmlns:a16="http://schemas.microsoft.com/office/drawing/2014/main" id="{CBD03A8B-DA60-46DF-978A-15CAC2724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4942903"/>
            <a:ext cx="9105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/>
              <a:t>	Ломаная обозначается последовательным указанием её вершин. Напри­мер, ломаная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i="1" dirty="0"/>
              <a:t>A</a:t>
            </a:r>
            <a:r>
              <a:rPr lang="en-US" baseline="-25000" dirty="0"/>
              <a:t>4</a:t>
            </a:r>
            <a:r>
              <a:rPr lang="en-US" i="1" dirty="0"/>
              <a:t>A</a:t>
            </a:r>
            <a:r>
              <a:rPr lang="en-US" baseline="-25000" dirty="0"/>
              <a:t>5</a:t>
            </a:r>
            <a:r>
              <a:rPr lang="en-US" i="1" baseline="-25000" dirty="0"/>
              <a:t> </a:t>
            </a:r>
            <a:r>
              <a:rPr lang="en-US" i="1" dirty="0"/>
              <a:t>,</a:t>
            </a:r>
            <a:r>
              <a:rPr lang="en-US" i="1" baseline="-25000" dirty="0"/>
              <a:t> </a:t>
            </a:r>
            <a:r>
              <a:rPr lang="ru-RU" dirty="0"/>
              <a:t>ломаная </a:t>
            </a:r>
            <a:r>
              <a:rPr lang="ru-RU" i="1" dirty="0"/>
              <a:t>АВС</a:t>
            </a:r>
            <a:r>
              <a:rPr lang="en-US" i="1" dirty="0"/>
              <a:t>DEFG</a:t>
            </a:r>
            <a:r>
              <a:rPr lang="en-US" dirty="0"/>
              <a:t> </a:t>
            </a:r>
            <a:r>
              <a:rPr lang="ru-RU" dirty="0"/>
              <a:t>и т. д.</a:t>
            </a:r>
            <a:endParaRPr lang="ru-RU" altLang="ru-RU" dirty="0"/>
          </a:p>
        </p:txBody>
      </p:sp>
      <p:sp>
        <p:nvSpPr>
          <p:cNvPr id="18" name="Text Box 47">
            <a:extLst>
              <a:ext uri="{FF2B5EF4-FFF2-40B4-BE49-F238E27FC236}">
                <a16:creationId xmlns:a16="http://schemas.microsoft.com/office/drawing/2014/main" id="{08EED850-F7A0-4504-82CA-9FE4FC52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5855915"/>
            <a:ext cx="9105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/>
              <a:t>	</a:t>
            </a:r>
            <a:r>
              <a:rPr lang="ru-RU" i="1" dirty="0"/>
              <a:t> Определение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i="1" dirty="0">
                <a:solidFill>
                  <a:srgbClr val="FF0000"/>
                </a:solidFill>
              </a:rPr>
              <a:t>Длиной ломаной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называется сумма длин ее сторон.</a:t>
            </a:r>
            <a:endParaRPr lang="ru-RU" alt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BF6BA9B-7A17-5C41-FFCD-10B3EBF55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595" y="2719513"/>
            <a:ext cx="5368809" cy="205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9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01FF71F-3AB5-4037-8A7F-A87B6900E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B78A9CE-8D38-4B68-B918-E3D1460B3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85800"/>
            <a:ext cx="8077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Верно ли, что любая замкнутая ломаная разбивает плоскость на две области?</a:t>
            </a:r>
            <a:endParaRPr lang="en-US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ADE28F26-8CD3-4A3E-8719-64AF4CD01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838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  <a:r>
              <a:rPr lang="ru-RU" altLang="ru-RU" sz="3600"/>
              <a:t>Нет.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E1FF106-676B-4E07-80BB-816EBC270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28925C9-4460-4E41-9E4D-40B8F66B0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Простая незамкнутая л</a:t>
            </a:r>
            <a:r>
              <a:rPr lang="ru-RU" altLang="ru-RU" sz="3600" dirty="0">
                <a:cs typeface="Times New Roman" panose="02020603050405020304" pitchFamily="18" charset="0"/>
              </a:rPr>
              <a:t>оманая имеет 10 вершин. Сколько у неё сторон?</a:t>
            </a:r>
            <a:r>
              <a:rPr lang="ru-RU" altLang="ru-RU" sz="3600" dirty="0"/>
              <a:t> 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124EFA29-AAAC-447C-AC38-D92F438B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350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C3B18FE-7EA5-42DF-AB6B-AF0E49D55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117BD843-A3AB-4DD9-AE31-4D69F482A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Простая з</a:t>
            </a:r>
            <a:r>
              <a:rPr lang="ru-RU" altLang="ru-RU" sz="3600" dirty="0">
                <a:cs typeface="Times New Roman" panose="02020603050405020304" pitchFamily="18" charset="0"/>
              </a:rPr>
              <a:t>амкнутая ломаная имеет 20 сторон. Сколько у неё вершин?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6788D960-2923-495F-A41A-BB24680FA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350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20.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BC35F8-3323-4D42-BD29-04DAA7D0D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6287E4C-7EB8-4859-88B5-C5A42B538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85800"/>
            <a:ext cx="8077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/>
              <a:t>	Укажите, какие фигуры, изображённые на рисунке, являются простыми ломаными.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05D24BDF-AC4F-42F1-BF45-46185076B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838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1, 2, 3, 5, 7.</a:t>
            </a:r>
            <a:r>
              <a:rPr lang="ru-RU" altLang="ru-RU"/>
              <a:t> 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54E4CAD1-C767-4BC8-A028-B4F17C587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71596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1367A34-F6B2-4821-B700-B427C84E7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D5D7E85A-DAE3-4380-8384-8C58E66CA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Найдите длину ломаной с концами </a:t>
            </a:r>
            <a:r>
              <a:rPr lang="en-US" altLang="ru-RU" sz="3600" i="1"/>
              <a:t>A</a:t>
            </a:r>
            <a:r>
              <a:rPr lang="en-US" altLang="ru-RU" sz="3600"/>
              <a:t>, </a:t>
            </a:r>
            <a:r>
              <a:rPr lang="en-US" altLang="ru-RU" sz="3600" i="1"/>
              <a:t>B</a:t>
            </a:r>
            <a:r>
              <a:rPr lang="en-US" altLang="ru-RU" sz="3600"/>
              <a:t> (</a:t>
            </a:r>
            <a:r>
              <a:rPr lang="ru-RU" altLang="ru-RU" sz="3600"/>
              <a:t>стороны квадратных клеток равны 1).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FADCC8B6-AA58-45F5-BF87-94ED717E4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350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4</a:t>
            </a:r>
            <a:r>
              <a:rPr lang="ru-RU" altLang="ru-RU" sz="3600"/>
              <a:t>8. </a:t>
            </a:r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68F7BC13-F2F2-46A4-9AA2-3DBC7B515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119438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E8C985-2129-4E06-A209-8133C9D91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FF26E2DE-A6E4-4152-B46D-964FA9360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Найдите длину ломаной с концами </a:t>
            </a:r>
            <a:r>
              <a:rPr lang="en-US" altLang="ru-RU" sz="3600" i="1"/>
              <a:t>A</a:t>
            </a:r>
            <a:r>
              <a:rPr lang="en-US" altLang="ru-RU" sz="3600"/>
              <a:t>, </a:t>
            </a:r>
            <a:r>
              <a:rPr lang="en-US" altLang="ru-RU" sz="3600" i="1"/>
              <a:t>B</a:t>
            </a:r>
            <a:r>
              <a:rPr lang="en-US" altLang="ru-RU" sz="3600"/>
              <a:t> (</a:t>
            </a:r>
            <a:r>
              <a:rPr lang="ru-RU" altLang="ru-RU" sz="3600"/>
              <a:t>стороны квадратных клеток равны 1).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F869D73E-F84C-4D6A-99CA-40DE0317D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350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71</a:t>
            </a:r>
            <a:r>
              <a:rPr lang="ru-RU" altLang="ru-RU" sz="3600"/>
              <a:t>. 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77234D38-2B1F-4F6C-A309-9F786D562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344863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835086E-1589-485B-8829-50FF5D145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8A8513E-A702-4262-8A96-4C3E9435D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Сравните длины ломаных </a:t>
            </a:r>
            <a:r>
              <a:rPr lang="en-US" altLang="ru-RU" sz="3600" i="1"/>
              <a:t>A</a:t>
            </a:r>
            <a:r>
              <a:rPr lang="en-US" altLang="ru-RU" sz="3600" baseline="-25000"/>
              <a:t>1</a:t>
            </a:r>
            <a:r>
              <a:rPr lang="en-US" altLang="ru-RU" sz="3600" i="1"/>
              <a:t>B</a:t>
            </a:r>
            <a:r>
              <a:rPr lang="en-US" altLang="ru-RU" sz="3600" baseline="-25000"/>
              <a:t>1</a:t>
            </a:r>
            <a:r>
              <a:rPr lang="en-US" altLang="ru-RU" sz="3600" i="1"/>
              <a:t>C</a:t>
            </a:r>
            <a:r>
              <a:rPr lang="en-US" altLang="ru-RU" sz="3600" baseline="-25000"/>
              <a:t>1</a:t>
            </a:r>
            <a:r>
              <a:rPr lang="en-US" altLang="ru-RU" sz="3600" i="1"/>
              <a:t>D</a:t>
            </a:r>
            <a:r>
              <a:rPr lang="en-US" altLang="ru-RU" sz="3600" baseline="-25000"/>
              <a:t>1</a:t>
            </a:r>
            <a:r>
              <a:rPr lang="en-US" altLang="ru-RU" sz="3600"/>
              <a:t> </a:t>
            </a:r>
            <a:r>
              <a:rPr lang="ru-RU" altLang="ru-RU" sz="3600"/>
              <a:t>и </a:t>
            </a:r>
            <a:r>
              <a:rPr lang="en-US" altLang="ru-RU" sz="3600" i="1"/>
              <a:t>A</a:t>
            </a:r>
            <a:r>
              <a:rPr lang="ru-RU" altLang="ru-RU" sz="3600" baseline="-25000"/>
              <a:t>2</a:t>
            </a:r>
            <a:r>
              <a:rPr lang="en-US" altLang="ru-RU" sz="3600" i="1"/>
              <a:t>B</a:t>
            </a:r>
            <a:r>
              <a:rPr lang="ru-RU" altLang="ru-RU" sz="3600" baseline="-25000"/>
              <a:t>2</a:t>
            </a:r>
            <a:r>
              <a:rPr lang="en-US" altLang="ru-RU" sz="3600" i="1"/>
              <a:t>C</a:t>
            </a:r>
            <a:r>
              <a:rPr lang="ru-RU" altLang="ru-RU" sz="3600" baseline="-25000"/>
              <a:t>2</a:t>
            </a:r>
            <a:r>
              <a:rPr lang="en-US" altLang="ru-RU" sz="3600" i="1"/>
              <a:t>D</a:t>
            </a:r>
            <a:r>
              <a:rPr lang="ru-RU" altLang="ru-RU" sz="3600" baseline="-25000"/>
              <a:t>2</a:t>
            </a:r>
            <a:r>
              <a:rPr lang="ru-RU" altLang="ru-RU" sz="3600"/>
              <a:t>, не измеряя их.</a:t>
            </a:r>
            <a:endParaRPr lang="ru-RU" altLang="ru-RU" sz="3600" baseline="-25000"/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86FAA997-09D5-4509-9C32-561377DD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Длины равны. 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348BB661-39B5-40C1-BA6B-D4E4B9C3F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656013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9E28146-28ED-4495-A1F5-C3DEACD9D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2F0890B4-367B-4500-8FE7-E62076F2E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Сравните длины ломаных </a:t>
            </a:r>
            <a:r>
              <a:rPr lang="en-US" altLang="ru-RU" sz="3600" i="1"/>
              <a:t>AB</a:t>
            </a:r>
            <a:r>
              <a:rPr lang="en-US" altLang="ru-RU" sz="3600" baseline="-25000"/>
              <a:t>1</a:t>
            </a:r>
            <a:r>
              <a:rPr lang="en-US" altLang="ru-RU" sz="3600" i="1"/>
              <a:t>C</a:t>
            </a:r>
            <a:r>
              <a:rPr lang="ru-RU" altLang="ru-RU" sz="3600"/>
              <a:t>, </a:t>
            </a:r>
            <a:r>
              <a:rPr lang="en-US" altLang="ru-RU" sz="3600" i="1"/>
              <a:t>AB</a:t>
            </a:r>
            <a:r>
              <a:rPr lang="en-US" altLang="ru-RU" sz="3600" baseline="-25000"/>
              <a:t>2</a:t>
            </a:r>
            <a:r>
              <a:rPr lang="en-US" altLang="ru-RU" sz="3600" i="1"/>
              <a:t>C</a:t>
            </a:r>
            <a:r>
              <a:rPr lang="en-US" altLang="ru-RU" sz="3600"/>
              <a:t> </a:t>
            </a:r>
            <a:r>
              <a:rPr lang="ru-RU" altLang="ru-RU" sz="3600"/>
              <a:t>и </a:t>
            </a:r>
            <a:r>
              <a:rPr lang="en-US" altLang="ru-RU" sz="3600" i="1"/>
              <a:t>AB</a:t>
            </a:r>
            <a:r>
              <a:rPr lang="en-US" altLang="ru-RU" sz="3600" baseline="-25000"/>
              <a:t>3</a:t>
            </a:r>
            <a:r>
              <a:rPr lang="en-US" altLang="ru-RU" sz="3600" i="1"/>
              <a:t>C</a:t>
            </a:r>
            <a:r>
              <a:rPr lang="ru-RU" altLang="ru-RU" sz="3600"/>
              <a:t>, не измеряя их.</a:t>
            </a:r>
            <a:endParaRPr lang="ru-RU" altLang="ru-RU" sz="3600" baseline="-25000"/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C30AF5B4-8AF4-447B-936A-33B99A815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AB</a:t>
            </a:r>
            <a:r>
              <a:rPr lang="en-US" altLang="ru-RU" sz="3600" baseline="-25000"/>
              <a:t>1</a:t>
            </a:r>
            <a:r>
              <a:rPr lang="en-US" altLang="ru-RU" sz="3600" i="1"/>
              <a:t>C</a:t>
            </a:r>
            <a:r>
              <a:rPr lang="en-US" altLang="ru-RU" sz="3600"/>
              <a:t> &lt;</a:t>
            </a:r>
            <a:r>
              <a:rPr lang="ru-RU" altLang="ru-RU" sz="3600"/>
              <a:t> </a:t>
            </a:r>
            <a:r>
              <a:rPr lang="en-US" altLang="ru-RU" sz="3600" i="1"/>
              <a:t>AB</a:t>
            </a:r>
            <a:r>
              <a:rPr lang="en-US" altLang="ru-RU" sz="3600" baseline="-25000"/>
              <a:t>2</a:t>
            </a:r>
            <a:r>
              <a:rPr lang="en-US" altLang="ru-RU" sz="3600" i="1"/>
              <a:t>C</a:t>
            </a:r>
            <a:r>
              <a:rPr lang="en-US" altLang="ru-RU" sz="3600"/>
              <a:t> &lt;</a:t>
            </a:r>
            <a:r>
              <a:rPr lang="ru-RU" altLang="ru-RU" sz="3600"/>
              <a:t> </a:t>
            </a:r>
            <a:r>
              <a:rPr lang="en-US" altLang="ru-RU" sz="3600" i="1"/>
              <a:t>AB</a:t>
            </a:r>
            <a:r>
              <a:rPr lang="en-US" altLang="ru-RU" sz="3600" baseline="-25000"/>
              <a:t>3</a:t>
            </a:r>
            <a:r>
              <a:rPr lang="en-US" altLang="ru-RU" sz="3600" i="1"/>
              <a:t>C</a:t>
            </a:r>
            <a:r>
              <a:rPr lang="en-US" altLang="ru-RU" sz="3600"/>
              <a:t>.</a:t>
            </a:r>
            <a:endParaRPr lang="ru-RU" altLang="ru-RU" sz="3600"/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13878539-3CBF-4C3D-B729-9653AAB5B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0" y="1890713"/>
            <a:ext cx="356870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7C51376-D789-4EE5-8DB2-20632B7C2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DFC88735-D0DF-4D1F-9D49-DE6711E2C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Изобразите пятистороннюю ломаную, которая имеет: а) две точки самопересечения; б) три точки самопересечения; в) пять точек самопересечения.</a:t>
            </a:r>
          </a:p>
        </p:txBody>
      </p:sp>
      <p:grpSp>
        <p:nvGrpSpPr>
          <p:cNvPr id="94212" name="Group 4">
            <a:extLst>
              <a:ext uri="{FF2B5EF4-FFF2-40B4-BE49-F238E27FC236}">
                <a16:creationId xmlns:a16="http://schemas.microsoft.com/office/drawing/2014/main" id="{7A6821EC-88F7-457E-B535-6FDA74D56B7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24103"/>
            <a:ext cx="8743950" cy="3308350"/>
            <a:chOff x="192" y="1488"/>
            <a:chExt cx="5508" cy="2084"/>
          </a:xfrm>
        </p:grpSpPr>
        <p:sp>
          <p:nvSpPr>
            <p:cNvPr id="18437" name="Text Box 5">
              <a:extLst>
                <a:ext uri="{FF2B5EF4-FFF2-40B4-BE49-F238E27FC236}">
                  <a16:creationId xmlns:a16="http://schemas.microsoft.com/office/drawing/2014/main" id="{C4DB9972-3DD1-4420-A836-E6BB29BF1C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168"/>
              <a:ext cx="220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18438" name="Picture 6">
              <a:extLst>
                <a:ext uri="{FF2B5EF4-FFF2-40B4-BE49-F238E27FC236}">
                  <a16:creationId xmlns:a16="http://schemas.microsoft.com/office/drawing/2014/main" id="{29C4268D-814C-464C-9556-C73D27176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88"/>
              <a:ext cx="5508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B350467-5486-4A7C-9383-811104597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F509542F-4901-4131-9A22-D5CAA446E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07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Изобразите четырёхстороннюю ломаную, проходящую через все данные точки.</a:t>
            </a:r>
            <a:r>
              <a:rPr lang="ru-RU" altLang="ru-RU" sz="3200" dirty="0"/>
              <a:t>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25F21C6E-6B68-48BD-A91D-C2735445F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0357" name="Group 5">
            <a:extLst>
              <a:ext uri="{FF2B5EF4-FFF2-40B4-BE49-F238E27FC236}">
                <a16:creationId xmlns:a16="http://schemas.microsoft.com/office/drawing/2014/main" id="{B83BEEBD-62FB-4A0C-AD5C-4060C847727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5754688" cy="3398838"/>
            <a:chOff x="240" y="1200"/>
            <a:chExt cx="3625" cy="2141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B0A8B714-FA03-426E-A73C-68DDA29967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9463" name="Picture 7">
              <a:extLst>
                <a:ext uri="{FF2B5EF4-FFF2-40B4-BE49-F238E27FC236}">
                  <a16:creationId xmlns:a16="http://schemas.microsoft.com/office/drawing/2014/main" id="{14E95FED-233C-48F3-A010-9CE75FE5C9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Text Box 49">
            <a:extLst>
              <a:ext uri="{FF2B5EF4-FFF2-40B4-BE49-F238E27FC236}">
                <a16:creationId xmlns:a16="http://schemas.microsoft.com/office/drawing/2014/main" id="{F4911917-5292-4305-AC59-A3429FAC3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2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i="1" dirty="0"/>
              <a:t> Определение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dirty="0"/>
              <a:t>Ломаная называется </a:t>
            </a:r>
            <a:r>
              <a:rPr lang="ru-RU" i="1" dirty="0">
                <a:solidFill>
                  <a:srgbClr val="FF0000"/>
                </a:solidFill>
              </a:rPr>
              <a:t>простой</a:t>
            </a:r>
            <a:r>
              <a:rPr lang="ru-RU" dirty="0"/>
              <a:t>, если её соседние стороны имеют только общую вершину, а не соседние стороны не имеют общих точек.</a:t>
            </a:r>
            <a:endParaRPr lang="ru-RU" altLang="ru-RU" dirty="0"/>
          </a:p>
        </p:txBody>
      </p:sp>
      <p:sp>
        <p:nvSpPr>
          <p:cNvPr id="16" name="Text Box 51">
            <a:extLst>
              <a:ext uri="{FF2B5EF4-FFF2-40B4-BE49-F238E27FC236}">
                <a16:creationId xmlns:a16="http://schemas.microsoft.com/office/drawing/2014/main" id="{D3774357-643C-4560-A0C3-842836FF9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683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i="1" dirty="0"/>
              <a:t> Определение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dirty="0"/>
              <a:t>Ломаная называется </a:t>
            </a:r>
            <a:r>
              <a:rPr lang="ru-RU" i="1" dirty="0">
                <a:solidFill>
                  <a:srgbClr val="FF0000"/>
                </a:solidFill>
              </a:rPr>
              <a:t>замкнутой</a:t>
            </a:r>
            <a:r>
              <a:rPr lang="ru-RU" dirty="0"/>
              <a:t>, если начало первого отрезка ломаной совпадает с концом последне­го. </a:t>
            </a:r>
            <a:endParaRPr lang="ru-RU" alt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D897D6C-E170-F445-37AF-97F1F9041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177" y="1374793"/>
            <a:ext cx="5317646" cy="228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04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9F2F8D7-6DF0-422B-9307-A4CD42A6F0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C91ABA96-FA4E-45B6-8382-7BF7AB25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62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Изобразите </a:t>
            </a:r>
            <a:r>
              <a:rPr lang="ru-RU" altLang="ru-RU" sz="3200"/>
              <a:t>шести</a:t>
            </a:r>
            <a:r>
              <a:rPr lang="ru-RU" altLang="ru-RU" sz="3200">
                <a:cs typeface="Times New Roman" panose="02020603050405020304" pitchFamily="18" charset="0"/>
              </a:rPr>
              <a:t>стороннюю ломаную, проходящую через все данные точки.</a:t>
            </a:r>
            <a:r>
              <a:rPr lang="ru-RU" altLang="ru-RU" sz="3200"/>
              <a:t> 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3CAC533E-B9A7-43D0-A502-5550BC799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938338"/>
            <a:ext cx="3024187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2405" name="Group 5">
            <a:extLst>
              <a:ext uri="{FF2B5EF4-FFF2-40B4-BE49-F238E27FC236}">
                <a16:creationId xmlns:a16="http://schemas.microsoft.com/office/drawing/2014/main" id="{AB6156C4-AC8B-4803-AB4D-90AC91DB211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38338"/>
            <a:ext cx="5713413" cy="3365500"/>
            <a:chOff x="240" y="1221"/>
            <a:chExt cx="3599" cy="2120"/>
          </a:xfrm>
        </p:grpSpPr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533D5D18-5E36-42C8-8BF2-4C62A6EE2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0487" name="Picture 7">
              <a:extLst>
                <a:ext uri="{FF2B5EF4-FFF2-40B4-BE49-F238E27FC236}">
                  <a16:creationId xmlns:a16="http://schemas.microsoft.com/office/drawing/2014/main" id="{2F215F99-FA95-43D3-A8C5-567145D56A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" y="1221"/>
              <a:ext cx="1918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5008490-4094-4DAE-8AB5-1F7385B8D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451008C8-99C2-4732-8791-47CC63A88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/>
              <a:t>Сколько ломаных длины 4, проходящих по сторонам сетки, состоящей из единичных квадратов, соединяет точки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en-US" altLang="ru-RU" sz="2800" i="1"/>
              <a:t>B</a:t>
            </a:r>
            <a:r>
              <a:rPr lang="ru-RU" altLang="ru-RU" sz="2800"/>
              <a:t>? </a:t>
            </a: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C8A7D0BE-F4A9-4334-8536-299E240F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6.</a:t>
            </a: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A19F973A-DACA-41ED-89E9-5337391E7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BA6A430-E1DA-4BAF-801D-67F7F7975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D6671356-2FA5-42F7-B672-84C09F47A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Сколько ломаных длины </a:t>
            </a:r>
            <a:r>
              <a:rPr lang="en-US" altLang="ru-RU" sz="2800" dirty="0"/>
              <a:t>5</a:t>
            </a:r>
            <a:r>
              <a:rPr lang="ru-RU" altLang="ru-RU" sz="2800" dirty="0"/>
              <a:t>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? 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ACE79022-1E3D-469A-B8DE-815C12966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en-US" altLang="ru-RU" sz="3200"/>
              <a:t>10</a:t>
            </a:r>
            <a:r>
              <a:rPr lang="ru-RU" altLang="ru-RU" sz="3200"/>
              <a:t>.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65EFBA56-58A4-4949-BAEA-3263C51A4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74FB15F0-93C8-3BDE-3405-0162E81B3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2586AB24-0DF4-0236-53DB-F7FF7652D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ломаных кратчайшей длины,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?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0262EB-BEF4-6050-CBF5-14097459D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241462"/>
            <a:ext cx="3011165" cy="301116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Text Box 4">
            <a:extLst>
              <a:ext uri="{FF2B5EF4-FFF2-40B4-BE49-F238E27FC236}">
                <a16:creationId xmlns:a16="http://schemas.microsoft.com/office/drawing/2014/main" id="{CA7C5597-DDF4-6FFA-F72A-2278D46FF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599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/>
              <a:t> </a:t>
            </a:r>
            <a:r>
              <a:rPr lang="ru-RU" dirty="0"/>
              <a:t>Рассмотрим сначала ближайшие к точке </a:t>
            </a:r>
            <a:r>
              <a:rPr lang="en-US" i="1" dirty="0"/>
              <a:t>A </a:t>
            </a:r>
            <a:r>
              <a:rPr lang="ru-RU" dirty="0"/>
              <a:t>вершины сетки. Количество кратчайших ломаных из точки </a:t>
            </a:r>
            <a:r>
              <a:rPr lang="en-US" i="1" dirty="0"/>
              <a:t>A </a:t>
            </a:r>
            <a:r>
              <a:rPr lang="ru-RU" dirty="0"/>
              <a:t>в эти вершины равно 1. Будем последовательно брать всё более удалённые вершины сетки. Заметим, что число кратчайших ломаных, соединяющих вершину </a:t>
            </a:r>
            <a:r>
              <a:rPr lang="en-US" i="1" dirty="0"/>
              <a:t>A</a:t>
            </a:r>
            <a:r>
              <a:rPr lang="ru-RU" dirty="0"/>
              <a:t> с вершиной сетки, равно сумме числа ломаных, соединяющих вершину </a:t>
            </a:r>
            <a:r>
              <a:rPr lang="en-US" i="1" dirty="0"/>
              <a:t>A </a:t>
            </a:r>
            <a:r>
              <a:rPr lang="ru-RU" dirty="0"/>
              <a:t>с вершинами, расположенными снизу и слева от данной вершины. В результате получаем, что число кратчайших ломаных, соединяющих точки </a:t>
            </a:r>
            <a:r>
              <a:rPr lang="en-US" i="1" dirty="0"/>
              <a:t>A </a:t>
            </a:r>
            <a:r>
              <a:rPr lang="ru-RU" dirty="0"/>
              <a:t>и </a:t>
            </a:r>
            <a:r>
              <a:rPr lang="en-US" i="1" dirty="0"/>
              <a:t>B </a:t>
            </a:r>
            <a:r>
              <a:rPr lang="ru-RU" dirty="0"/>
              <a:t>равно 35. 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D43207-A81A-E162-6BF2-6E04FB05A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0548" y="3356992"/>
            <a:ext cx="2902903" cy="290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88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Text Box 4">
            <a:extLst>
              <a:ext uri="{FF2B5EF4-FFF2-40B4-BE49-F238E27FC236}">
                <a16:creationId xmlns:a16="http://schemas.microsoft.com/office/drawing/2014/main" id="{CA7C5597-DDF4-6FFA-F72A-2278D46FF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599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Бесконечная таблица чисел, расположенных так, как показано на рисунке, которую мы использовали при решении данной задачи, называется треугольником Паскаля.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6F1237-E3BC-333F-9A9F-499879FBD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183366"/>
            <a:ext cx="2754041" cy="28098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C95550C3-C23E-3903-D1A9-476F8518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01018"/>
            <a:ext cx="9144000" cy="294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49580" algn="just">
              <a:spcAft>
                <a:spcPts val="800"/>
              </a:spcAft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сторонах этой таблицы, выходящих из вершины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стоят единицы. Для остальных точек соответствующие числа равны сумме чисел, стоящих снизу и слева от данных чисел. </a:t>
            </a:r>
          </a:p>
          <a:p>
            <a:pPr indent="449580" algn="just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более подробного знакомства с треугольником Паскаля рекомендуем книгу</a:t>
            </a:r>
          </a:p>
          <a:p>
            <a:pPr indent="449580" algn="just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Успенский В. А. Треугольник Паскаля. – 2-е изд. – М.: Наука, 1979.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80192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89A6C7E-52E4-4755-8389-B5D6F13C0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EB672775-92C5-426E-8654-3B4109C6C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Сколько ломаных длины </a:t>
            </a:r>
            <a:r>
              <a:rPr lang="en-US" altLang="ru-RU" sz="2800" dirty="0"/>
              <a:t>6</a:t>
            </a:r>
            <a:r>
              <a:rPr lang="ru-RU" altLang="ru-RU" sz="2800" dirty="0"/>
              <a:t>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</a:t>
            </a:r>
            <a:r>
              <a:rPr lang="ru-RU" altLang="ru-RU" sz="2800" dirty="0"/>
              <a:t>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ru-RU" altLang="ru-RU" sz="2800" dirty="0"/>
              <a:t>? 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6CF3B914-47E2-4A73-89AB-705C40CD8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en-US" altLang="ru-RU" sz="3200"/>
              <a:t>18</a:t>
            </a:r>
            <a:r>
              <a:rPr lang="ru-RU" altLang="ru-RU" sz="3200"/>
              <a:t>.</a:t>
            </a:r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87A58018-63CF-498F-A29C-7702C9A28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3D7B106E-2E2A-41A6-86A9-96C3518CB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021E72DC-7FA8-41E8-93B1-651D79F8A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 имеется путей из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 по отрезкам, изображенным на рисунке, в направлениях указанных стрелками?</a:t>
            </a:r>
            <a:r>
              <a:rPr lang="ru-RU" altLang="ru-RU" sz="2800" dirty="0"/>
              <a:t> 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6A37F6BB-C649-4AEF-88F9-EE50DFDB5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8.</a:t>
            </a:r>
          </a:p>
        </p:txBody>
      </p:sp>
      <p:pic>
        <p:nvPicPr>
          <p:cNvPr id="155654" name="Picture 6">
            <a:extLst>
              <a:ext uri="{FF2B5EF4-FFF2-40B4-BE49-F238E27FC236}">
                <a16:creationId xmlns:a16="http://schemas.microsoft.com/office/drawing/2014/main" id="{1AF05AAA-4F32-478C-B741-618F65C38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771775"/>
            <a:ext cx="5600700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61CDA96-EA23-9399-379B-E8BEB3E51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A2C3B68A-B122-8794-7E85-DF656FED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99" y="503813"/>
            <a:ext cx="8915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Сколько имеется путей из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по отрезкам, изображенным на рисунке, в направлениях указанных стрелками?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CA79BC-F82D-C2AD-B522-254AB5E38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396" y="2140233"/>
            <a:ext cx="7127207" cy="1618470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FE38113-5765-1E71-7865-353B08275F8C}"/>
              </a:ext>
            </a:extLst>
          </p:cNvPr>
          <p:cNvGrpSpPr/>
          <p:nvPr/>
        </p:nvGrpSpPr>
        <p:grpSpPr>
          <a:xfrm>
            <a:off x="-13652" y="1917459"/>
            <a:ext cx="9067800" cy="4638986"/>
            <a:chOff x="0" y="1933324"/>
            <a:chExt cx="9067800" cy="4638986"/>
          </a:xfrm>
        </p:grpSpPr>
        <p:sp>
          <p:nvSpPr>
            <p:cNvPr id="157700" name="Text Box 4">
              <a:extLst>
                <a:ext uri="{FF2B5EF4-FFF2-40B4-BE49-F238E27FC236}">
                  <a16:creationId xmlns:a16="http://schemas.microsoft.com/office/drawing/2014/main" id="{AAA5A075-3AB7-13AC-C4F4-75FA93541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894654"/>
              <a:ext cx="906780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b="1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Решение.</a:t>
              </a:r>
              <a:r>
                <a:rPr lang="ru-RU" dirty="0"/>
                <a:t> Рассмотрим сначала ближайшие к точке </a:t>
              </a:r>
              <a:r>
                <a:rPr lang="en-US" i="1" dirty="0"/>
                <a:t>A </a:t>
              </a:r>
              <a:r>
                <a:rPr lang="ru-RU" dirty="0"/>
                <a:t>вершины. Количество путей из точки </a:t>
              </a:r>
              <a:r>
                <a:rPr lang="en-US" i="1" dirty="0"/>
                <a:t>A </a:t>
              </a:r>
              <a:r>
                <a:rPr lang="ru-RU" dirty="0"/>
                <a:t>в эти вершины равно 1 и 2. Будем последовательно брать всё более удалённые вершины сетки. Заметим, что число путей, соединяющих вершину </a:t>
              </a:r>
              <a:r>
                <a:rPr lang="en-US" i="1" dirty="0"/>
                <a:t>A</a:t>
              </a:r>
              <a:r>
                <a:rPr lang="ru-RU" dirty="0"/>
                <a:t> с вершиной сетки равно сумме числа путей, соединяющих вершину </a:t>
              </a:r>
              <a:r>
                <a:rPr lang="en-US" i="1" dirty="0"/>
                <a:t>A </a:t>
              </a:r>
              <a:r>
                <a:rPr lang="ru-RU" dirty="0"/>
                <a:t>с пройденными соседними вершинами. В результате получаем, что число путей, соединяющих точки </a:t>
              </a:r>
              <a:r>
                <a:rPr lang="en-US" i="1" dirty="0"/>
                <a:t>A </a:t>
              </a:r>
              <a:r>
                <a:rPr lang="ru-RU" dirty="0"/>
                <a:t>и </a:t>
              </a:r>
              <a:r>
                <a:rPr lang="en-US" i="1" dirty="0"/>
                <a:t>B</a:t>
              </a:r>
              <a:r>
                <a:rPr lang="ru-RU" dirty="0"/>
                <a:t>, равно 55.</a:t>
              </a:r>
              <a:endParaRPr lang="ru-RU" altLang="ru-RU" sz="28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AF758DE-6F90-38ED-E5E4-DD3F468E7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2048" y="1933324"/>
              <a:ext cx="7380028" cy="199423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ext Box 3">
            <a:extLst>
              <a:ext uri="{FF2B5EF4-FFF2-40B4-BE49-F238E27FC236}">
                <a16:creationId xmlns:a16="http://schemas.microsoft.com/office/drawing/2014/main" id="{A2C3B68A-B122-8794-7E85-DF656FED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99" y="503813"/>
            <a:ext cx="8915400" cy="561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Числа 1, 1, 2, 3, 5, 8, 13, 21, 34, 55, … Обладают тем свойством, что каждое следующее число, начиная с третьего, равно сумме двух предыдущих. Эти числа называются числами Фибоначчи по имени итальянского математика Леонардо Пизанского (известного как Фибоначчи).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Такие числа возникают во многих задачах, в частности, в задаче о кроликах, которой занимался Фибоначчи. Для знакомства с этими числами рекомендуем книгу</a:t>
            </a: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Воробьев Н. Н. Числа Фибоначчи. – 6-е изд. – М.: Наука, 1992.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323855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1">
            <a:extLst>
              <a:ext uri="{FF2B5EF4-FFF2-40B4-BE49-F238E27FC236}">
                <a16:creationId xmlns:a16="http://schemas.microsoft.com/office/drawing/2014/main" id="{3E91E250-DC22-FF4B-CBF2-C3888582D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160" y="27716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dirty="0"/>
              <a:t>Всякая простая замкнутая ломаная разбивает плоскость на две области – внутреннюю и внешнюю так, что луч с вершиной во внутренней точке 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ru-RU" dirty="0"/>
              <a:t>пересекает ломаную в нечётном числе точек, а луч с вершиной во внешней точке</a:t>
            </a:r>
            <a:r>
              <a:rPr lang="en-US" dirty="0"/>
              <a:t> (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)</a:t>
            </a:r>
            <a:r>
              <a:rPr lang="ru-RU" dirty="0"/>
              <a:t> может пересекать ломаную только в чётном числе точек.</a:t>
            </a:r>
            <a:endParaRPr lang="ru-RU" altLang="ru-RU" dirty="0"/>
          </a:p>
        </p:txBody>
      </p:sp>
      <p:sp>
        <p:nvSpPr>
          <p:cNvPr id="4" name="Text Box 51">
            <a:extLst>
              <a:ext uri="{FF2B5EF4-FFF2-40B4-BE49-F238E27FC236}">
                <a16:creationId xmlns:a16="http://schemas.microsoft.com/office/drawing/2014/main" id="{23C4C8D4-BFE8-B4E4-97F2-D54E8F427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7321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dirty="0"/>
              <a:t>Это утверждение носит название «теорема </a:t>
            </a:r>
            <a:r>
              <a:rPr lang="ru-RU" dirty="0" err="1"/>
              <a:t>Жордана</a:t>
            </a:r>
            <a:r>
              <a:rPr lang="ru-RU" dirty="0"/>
              <a:t>» по имени французского математика К. </a:t>
            </a:r>
            <a:r>
              <a:rPr lang="ru-RU" dirty="0" err="1"/>
              <a:t>Жордана</a:t>
            </a:r>
            <a:r>
              <a:rPr lang="ru-RU" dirty="0"/>
              <a:t> (1838-1922). Доказательство этого утверждения мы приводить не будем.</a:t>
            </a:r>
            <a:endParaRPr lang="ru-RU" alt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15AB30-B709-A516-19C6-2CB0EF6D4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876" y="2160623"/>
            <a:ext cx="3286248" cy="270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67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DCCF693-31BA-4119-89B3-AE7ED3254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846DE5D5-E33A-473A-AECD-8DEF796E7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</a:t>
            </a:r>
            <a:r>
              <a:rPr lang="ru-RU" altLang="ru-RU" sz="3200" dirty="0"/>
              <a:t>ая</a:t>
            </a:r>
            <a:r>
              <a:rPr lang="ru-RU" altLang="ru-RU" sz="3200" dirty="0">
                <a:cs typeface="Times New Roman" panose="02020603050405020304" pitchFamily="18" charset="0"/>
              </a:rPr>
              <a:t> из данных точек леж</a:t>
            </a:r>
            <a:r>
              <a:rPr lang="ru-RU" altLang="ru-RU" sz="3200" dirty="0"/>
              <a:t>и</a:t>
            </a:r>
            <a:r>
              <a:rPr lang="ru-RU" altLang="ru-RU" sz="3200" dirty="0">
                <a:cs typeface="Times New Roman" panose="02020603050405020304" pitchFamily="18" charset="0"/>
              </a:rPr>
              <a:t>т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внутри</a:t>
            </a:r>
            <a:r>
              <a:rPr lang="ru-RU" altLang="ru-RU" sz="3200" dirty="0"/>
              <a:t>; б)</a:t>
            </a:r>
            <a:r>
              <a:rPr lang="ru-RU" altLang="ru-RU" sz="3200" dirty="0">
                <a:cs typeface="Times New Roman" panose="02020603050405020304" pitchFamily="18" charset="0"/>
              </a:rPr>
              <a:t> вне этой ломаной.</a:t>
            </a:r>
            <a:r>
              <a:rPr lang="ru-RU" altLang="ru-RU" sz="3200" dirty="0"/>
              <a:t> 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B699AEA3-3539-43EF-83AA-E43297FCC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 i="1"/>
              <a:t>A</a:t>
            </a:r>
            <a:r>
              <a:rPr lang="en-US" altLang="ru-RU" sz="3200"/>
              <a:t>; </a:t>
            </a:r>
            <a:r>
              <a:rPr lang="ru-RU" altLang="ru-RU" sz="3200"/>
              <a:t>            </a:t>
            </a:r>
          </a:p>
        </p:txBody>
      </p:sp>
      <p:sp>
        <p:nvSpPr>
          <p:cNvPr id="98309" name="Text Box 5">
            <a:extLst>
              <a:ext uri="{FF2B5EF4-FFF2-40B4-BE49-F238E27FC236}">
                <a16:creationId xmlns:a16="http://schemas.microsoft.com/office/drawing/2014/main" id="{0CC2F6B8-91BE-4294-B373-755590C66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486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en-US" altLang="ru-RU" sz="3200"/>
              <a:t> </a:t>
            </a:r>
            <a:r>
              <a:rPr lang="en-US" altLang="ru-RU" sz="3200" i="1"/>
              <a:t>B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25606" name="Picture 6">
            <a:extLst>
              <a:ext uri="{FF2B5EF4-FFF2-40B4-BE49-F238E27FC236}">
                <a16:creationId xmlns:a16="http://schemas.microsoft.com/office/drawing/2014/main" id="{E3E67310-B7E4-4301-9873-AD8C7335B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95600"/>
            <a:ext cx="313055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2B23951-B54D-48DE-8278-E403BE022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AF6B4718-4DC3-4902-9707-7232700F0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какие из данных точек лежат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внутри</a:t>
            </a:r>
            <a:r>
              <a:rPr lang="ru-RU" altLang="ru-RU" sz="3200" dirty="0"/>
              <a:t>; б)</a:t>
            </a:r>
            <a:r>
              <a:rPr lang="ru-RU" altLang="ru-RU" sz="3200" dirty="0">
                <a:cs typeface="Times New Roman" panose="02020603050405020304" pitchFamily="18" charset="0"/>
              </a:rPr>
              <a:t> вне этой ломаной.</a:t>
            </a:r>
            <a:r>
              <a:rPr lang="ru-RU" altLang="ru-RU" sz="3200" dirty="0"/>
              <a:t>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A808060B-7FA9-455B-BF2B-637301A4D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 i="1"/>
              <a:t>B</a:t>
            </a:r>
            <a:r>
              <a:rPr lang="en-US" altLang="ru-RU" sz="3200"/>
              <a:t>, </a:t>
            </a:r>
            <a:r>
              <a:rPr lang="en-US" altLang="ru-RU" sz="3200" i="1"/>
              <a:t>D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/>
              <a:t>F</a:t>
            </a:r>
            <a:r>
              <a:rPr lang="en-US" altLang="ru-RU" sz="3200"/>
              <a:t>; </a:t>
            </a:r>
            <a:r>
              <a:rPr lang="ru-RU" altLang="ru-RU" sz="3200"/>
              <a:t>            </a:t>
            </a:r>
          </a:p>
        </p:txBody>
      </p:sp>
      <p:pic>
        <p:nvPicPr>
          <p:cNvPr id="26629" name="Picture 8">
            <a:extLst>
              <a:ext uri="{FF2B5EF4-FFF2-40B4-BE49-F238E27FC236}">
                <a16:creationId xmlns:a16="http://schemas.microsoft.com/office/drawing/2014/main" id="{54976FF4-85D5-4989-81CF-87D823DBF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24103"/>
            <a:ext cx="3656013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3" name="Text Box 9">
            <a:extLst>
              <a:ext uri="{FF2B5EF4-FFF2-40B4-BE49-F238E27FC236}">
                <a16:creationId xmlns:a16="http://schemas.microsoft.com/office/drawing/2014/main" id="{944AD443-D7D5-4E26-BA3D-9545E6181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486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en-US" altLang="ru-RU" sz="3200"/>
              <a:t> </a:t>
            </a:r>
            <a:r>
              <a:rPr lang="en-US" altLang="ru-RU" sz="3200" i="1"/>
              <a:t>A</a:t>
            </a:r>
            <a:r>
              <a:rPr lang="en-US" altLang="ru-RU" sz="3200"/>
              <a:t>, </a:t>
            </a:r>
            <a:r>
              <a:rPr lang="en-US" altLang="ru-RU" sz="3200" i="1"/>
              <a:t>C </a:t>
            </a:r>
            <a:r>
              <a:rPr lang="ru-RU" altLang="ru-RU" sz="3200"/>
              <a:t>и </a:t>
            </a:r>
            <a:r>
              <a:rPr lang="en-US" altLang="ru-RU" sz="3200" i="1"/>
              <a:t>E</a:t>
            </a:r>
            <a:r>
              <a:rPr lang="en-US" altLang="ru-RU" sz="3200"/>
              <a:t>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3BD791C-D14B-4011-8677-91130CEEF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B393DBC6-6B03-488F-B5FF-8010E9940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</a:t>
            </a:r>
            <a:r>
              <a:rPr lang="ru-RU" altLang="ru-RU" sz="3200" dirty="0"/>
              <a:t>ие</a:t>
            </a:r>
            <a:r>
              <a:rPr lang="ru-RU" altLang="ru-RU" sz="3200" dirty="0">
                <a:cs typeface="Times New Roman" panose="02020603050405020304" pitchFamily="18" charset="0"/>
              </a:rPr>
              <a:t> из данных точек леж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т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внутр</a:t>
            </a:r>
            <a:r>
              <a:rPr lang="ru-RU" altLang="ru-RU" sz="3200" dirty="0"/>
              <a:t>енней области; б)</a:t>
            </a:r>
            <a:r>
              <a:rPr lang="ru-RU" altLang="ru-RU" sz="3200" dirty="0">
                <a:cs typeface="Times New Roman" panose="02020603050405020304" pitchFamily="18" charset="0"/>
              </a:rPr>
              <a:t> вне</a:t>
            </a:r>
            <a:r>
              <a:rPr lang="ru-RU" altLang="ru-RU" sz="3200" dirty="0"/>
              <a:t>шней области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7F03B982-4671-442B-BB76-E8176C09A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 i="1"/>
              <a:t>B</a:t>
            </a:r>
            <a:r>
              <a:rPr lang="en-US" altLang="ru-RU" sz="3200"/>
              <a:t>; </a:t>
            </a:r>
            <a:r>
              <a:rPr lang="ru-RU" altLang="ru-RU" sz="3200"/>
              <a:t>            </a:t>
            </a:r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EF878F01-6B22-4447-9A6B-7224B6D4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486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en-US" altLang="ru-RU" sz="3200"/>
              <a:t> </a:t>
            </a:r>
            <a:r>
              <a:rPr lang="en-US" altLang="ru-RU" sz="3200" i="1"/>
              <a:t>A</a:t>
            </a:r>
            <a:r>
              <a:rPr lang="en-US" altLang="ru-RU" sz="3200"/>
              <a:t>,</a:t>
            </a:r>
            <a:r>
              <a:rPr lang="en-US" altLang="ru-RU" sz="3200" i="1"/>
              <a:t> </a:t>
            </a:r>
            <a:r>
              <a:rPr lang="ru-RU" altLang="ru-RU" sz="3200" i="1"/>
              <a:t>С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27654" name="Picture 6">
            <a:extLst>
              <a:ext uri="{FF2B5EF4-FFF2-40B4-BE49-F238E27FC236}">
                <a16:creationId xmlns:a16="http://schemas.microsoft.com/office/drawing/2014/main" id="{0A266A1D-B79C-4C41-A696-8A7EC3B65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57" y="3051021"/>
            <a:ext cx="2960688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utoUpdateAnimBg="0"/>
      <p:bldP spid="96261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3BD791C-D14B-4011-8677-91130CEEF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20*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B393DBC6-6B03-488F-B5FF-8010E9940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3935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Может ли прямая, не проходящая через вершины простой замкнутой ломаной, пересекать е</a:t>
            </a:r>
            <a:r>
              <a:rPr lang="ru-RU" dirty="0">
                <a:ea typeface="Times New Roman" panose="02020603050405020304" pitchFamily="18" charset="0"/>
              </a:rPr>
              <a:t>ё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стороны в нечетном числе точек?</a:t>
            </a:r>
            <a:endParaRPr lang="ru-RU" altLang="ru-RU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4532277-822E-4367-9239-D6D98F565010}"/>
              </a:ext>
            </a:extLst>
          </p:cNvPr>
          <p:cNvGrpSpPr/>
          <p:nvPr/>
        </p:nvGrpSpPr>
        <p:grpSpPr>
          <a:xfrm>
            <a:off x="0" y="1580289"/>
            <a:ext cx="9054407" cy="6075341"/>
            <a:chOff x="0" y="1580289"/>
            <a:chExt cx="9054407" cy="6075341"/>
          </a:xfrm>
        </p:grpSpPr>
        <p:sp>
          <p:nvSpPr>
            <p:cNvPr id="96260" name="Text Box 4">
              <a:extLst>
                <a:ext uri="{FF2B5EF4-FFF2-40B4-BE49-F238E27FC236}">
                  <a16:creationId xmlns:a16="http://schemas.microsoft.com/office/drawing/2014/main" id="{7F03B982-4671-442B-BB76-E8176C09A0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783" y="1580289"/>
              <a:ext cx="5616624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dirty="0"/>
                <a:t>Нет. </a:t>
              </a:r>
              <a:r>
                <a:rPr lang="ru-RU" dirty="0"/>
                <a:t>Пусть все точки пересечения принадлежат отрезку </a:t>
              </a:r>
              <a:r>
                <a:rPr lang="en-US" i="1" dirty="0"/>
                <a:t>AB </a:t>
              </a:r>
              <a:r>
                <a:rPr lang="ru-RU" dirty="0"/>
                <a:t>прямой </a:t>
              </a:r>
              <a:r>
                <a:rPr lang="en-US" i="1" dirty="0"/>
                <a:t>l</a:t>
              </a:r>
              <a:r>
                <a:rPr lang="ru-RU" dirty="0"/>
                <a:t>, </a:t>
              </a:r>
              <a:r>
                <a:rPr lang="en-US" i="1" dirty="0"/>
                <a:t>A</a:t>
              </a:r>
              <a:r>
                <a:rPr lang="en-US" dirty="0"/>
                <a:t>, </a:t>
              </a:r>
              <a:r>
                <a:rPr lang="en-US" i="1" dirty="0"/>
                <a:t>B</a:t>
              </a:r>
              <a:r>
                <a:rPr lang="en-US" dirty="0"/>
                <a:t> – </a:t>
              </a:r>
              <a:r>
                <a:rPr lang="ru-RU" dirty="0"/>
                <a:t>точки внешней области. Двигаясь по этой прямой из точки </a:t>
              </a:r>
              <a:r>
                <a:rPr lang="en-US" i="1" dirty="0"/>
                <a:t>A </a:t>
              </a:r>
              <a:r>
                <a:rPr lang="ru-RU" dirty="0"/>
                <a:t>в точку </a:t>
              </a:r>
              <a:r>
                <a:rPr lang="en-US" i="1" dirty="0"/>
                <a:t>B</a:t>
              </a:r>
              <a:r>
                <a:rPr lang="ru-RU" i="1" dirty="0"/>
                <a:t>,</a:t>
              </a:r>
              <a:r>
                <a:rPr lang="en-US" i="1" dirty="0"/>
                <a:t> </a:t>
              </a:r>
              <a:r>
                <a:rPr lang="ru-RU" dirty="0"/>
                <a:t>и пересекая ломаную, мы переходим из внешней области во внутреннюю.</a:t>
              </a:r>
              <a:endParaRPr lang="ru-RU" altLang="ru-RU" sz="32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843976A5-84B9-4DE8-B147-0C42A9435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9658" y="2009239"/>
              <a:ext cx="3019846" cy="2410161"/>
            </a:xfrm>
            <a:prstGeom prst="rect">
              <a:avLst/>
            </a:prstGeom>
          </p:spPr>
        </p:pic>
        <p:sp>
          <p:nvSpPr>
            <p:cNvPr id="11" name="Text Box 4">
              <a:extLst>
                <a:ext uri="{FF2B5EF4-FFF2-40B4-BE49-F238E27FC236}">
                  <a16:creationId xmlns:a16="http://schemas.microsoft.com/office/drawing/2014/main" id="{019626FD-A05E-40E1-ADFD-8BC2577B0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239310"/>
              <a:ext cx="9036496" cy="3416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dirty="0"/>
                <a:t>Так как точка </a:t>
              </a:r>
              <a:r>
                <a:rPr lang="en-US" i="1" dirty="0"/>
                <a:t>B </a:t>
              </a:r>
              <a:r>
                <a:rPr lang="ru-RU" dirty="0"/>
                <a:t>находится во внешней области, то, двигаясь дальше по внутренней области, мы должны будем пересечь</a:t>
              </a:r>
              <a:r>
                <a:rPr lang="en-US" dirty="0"/>
                <a:t> </a:t>
              </a:r>
              <a:r>
                <a:rPr lang="ru-RU" dirty="0"/>
                <a:t>ломаную и перейти во внешнюю область. Вход во внутреннюю область и выход из неё дают пару точек. При дальнейшем движении по прямой к точке </a:t>
              </a:r>
              <a:r>
                <a:rPr lang="en-US" i="1" dirty="0"/>
                <a:t>B</a:t>
              </a:r>
              <a:r>
                <a:rPr lang="ru-RU" i="1" dirty="0"/>
                <a:t> </a:t>
              </a:r>
              <a:r>
                <a:rPr lang="ru-RU" dirty="0"/>
                <a:t>всё повторяется. Таким образом, все точки пересечения разбиваются на пары. Следовательно, число этих точек должно быть чётно.</a:t>
              </a:r>
            </a:p>
            <a:p>
              <a:pPr algn="just" eaLnBrk="1" hangingPunct="1">
                <a:spcBef>
                  <a:spcPct val="50000"/>
                </a:spcBef>
              </a:pPr>
              <a:endParaRPr lang="ru-RU" altLang="ru-RU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867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3BD791C-D14B-4011-8677-91130CEEF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21*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B393DBC6-6B03-488F-B5FF-8010E9940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48" y="497637"/>
            <a:ext cx="90364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имеет с простой замкнутой ломаной 7 общих точек. Докажите, что существует прямая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пересекающая эту ломаную более чем в 7 точках.</a:t>
            </a:r>
            <a:endParaRPr lang="ru-RU" altLang="ru-RU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019626FD-A05E-40E1-ADFD-8BC2577B0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1012"/>
            <a:ext cx="903649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dirty="0"/>
              <a:t>В силу предыдущей задачи, прямая </a:t>
            </a:r>
            <a:r>
              <a:rPr lang="en-US" i="1" dirty="0"/>
              <a:t>l </a:t>
            </a:r>
            <a:r>
              <a:rPr lang="ru-RU" dirty="0"/>
              <a:t>должна пройти через нечетное число вершин ломаной, которые не считаются точками пересечения. Тогда в одной из полуплоскостей, ограниченных данной прямой, число углов с вершинами в этих точках, образованных сторонами ломаной, будет больше чем в другой. Немного сдвинем эту прямую, в полуплоскости, в которой число таких углов больше. При этом число общих точек прямой и ломаной увеличится.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BA4646A-EA96-4C5A-8FEE-61D880EE0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982" y="1821076"/>
            <a:ext cx="3232188" cy="212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5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4A956FF-45E3-41A5-994E-EF1DF7411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C653B897-EBDD-4AF6-A16F-69B76FE90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858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Что называется ломаной</a:t>
            </a:r>
            <a:r>
              <a:rPr lang="ru-RU" altLang="ru-RU" sz="3600"/>
              <a:t>,</a:t>
            </a:r>
            <a:r>
              <a:rPr lang="ru-RU" altLang="ru-RU" sz="3600">
                <a:cs typeface="Times New Roman" panose="02020603050405020304" pitchFamily="18" charset="0"/>
              </a:rPr>
              <a:t> сторонами</a:t>
            </a:r>
            <a:r>
              <a:rPr lang="ru-RU" altLang="ru-RU" sz="3600"/>
              <a:t> и</a:t>
            </a:r>
            <a:r>
              <a:rPr lang="ru-RU" altLang="ru-RU" sz="3600">
                <a:cs typeface="Times New Roman" panose="02020603050405020304" pitchFamily="18" charset="0"/>
              </a:rPr>
              <a:t> вершинами ломаной? 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2903C03B-3738-434C-8437-E3D0D3BAB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89154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Ломаной называется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ф</a:t>
            </a:r>
            <a:r>
              <a:rPr lang="ru-RU" sz="3200" dirty="0"/>
              <a:t>игура, образованная конечным набором отрезков, расположенных так, что конец первого является началом второго, конец второго – началом третьего и т. д. Точки называются вершинами ломаной, а отрезки называются </a:t>
            </a:r>
            <a:r>
              <a:rPr lang="ru-RU" sz="3200" i="1" dirty="0">
                <a:solidFill>
                  <a:srgbClr val="FF0000"/>
                </a:solidFill>
              </a:rPr>
              <a:t>сторонами ломаной</a:t>
            </a:r>
            <a:r>
              <a:rPr 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07D21E8-D18D-48FE-9278-1E2B91F6A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006090DB-0348-4C56-8915-60B6303D5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Как обозначается ломаная?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B7C21DAA-38BD-4DEE-B5F7-3DABF9E4F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62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Ломаная обозначается последовательным указанием её вершин.</a:t>
            </a:r>
            <a:r>
              <a:rPr lang="ru-RU" alt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B80E22-72BE-4BFD-8FB4-78214101C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8462173-0566-44DB-BB2A-B9036A05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Что называется длиной ломаной? 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F46FCFAF-7FAA-4183-90D2-C7E812136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62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Длиной ломаной называется сумма длин её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A262FA4-92DC-41AE-A87D-D014BA8A6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CA742FF8-3B9B-44B3-8A19-C14451C43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Какая ломаная называется</a:t>
            </a:r>
            <a:r>
              <a:rPr lang="ru-RU" altLang="ru-RU" sz="3600" dirty="0"/>
              <a:t> простой</a:t>
            </a:r>
            <a:r>
              <a:rPr lang="ru-RU" altLang="ru-RU" sz="36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56E0AF00-6A1A-432B-A841-65406054C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8077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Ломаная называется простой, если </a:t>
            </a:r>
            <a:r>
              <a:rPr lang="ru-RU" sz="3200" dirty="0"/>
              <a:t>её соседние стороны имеют только общую вершину, а не соседние стороны не имеют общих точек.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ED383C8-EE93-4AB1-B089-472A3DFF0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6E42D849-69D5-418A-A81A-65CEF8780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Какая ломаная называется</a:t>
            </a:r>
            <a:r>
              <a:rPr lang="ru-RU" altLang="ru-RU" sz="3600"/>
              <a:t> замкнутой</a:t>
            </a:r>
            <a:r>
              <a:rPr lang="ru-RU" altLang="ru-RU" sz="360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1AA58E5D-4CB8-4A63-B726-5C49E1A38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620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sz="3200" dirty="0"/>
              <a:t>Ломаная называется замкнутой, если начало первого отрезка ломаной совпадает с концом последне­го.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B39D2F4-0483-42E6-9E57-36AAF5D0B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302C58D-208E-484D-8B50-7E6E11F0F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cs typeface="Times New Roman" panose="02020603050405020304" pitchFamily="18" charset="0"/>
              </a:rPr>
              <a:t>На сколько частей разбивает плоскость простая замкнутая ломаная?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FEABCF50-3ED5-4D6F-B112-E824CA8B7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7620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</a:t>
            </a:r>
            <a:r>
              <a:rPr lang="ru-RU" altLang="ru-RU" sz="3200" dirty="0">
                <a:cs typeface="Times New Roman" panose="02020603050405020304" pitchFamily="18" charset="0"/>
              </a:rPr>
              <a:t>ростая замкнутая ломаная разбивает плоскость на две области – внутреннюю и внешнюю.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1840</Words>
  <Application>Microsoft Office PowerPoint</Application>
  <PresentationFormat>Экран (4:3)</PresentationFormat>
  <Paragraphs>171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Calibri</vt:lpstr>
      <vt:lpstr>Times New Roman</vt:lpstr>
      <vt:lpstr>Оформление по умолчанию</vt:lpstr>
      <vt:lpstr>Ломаные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Презентация PowerPoint</vt:lpstr>
      <vt:lpstr>Презентация PowerPoint</vt:lpstr>
      <vt:lpstr>Упражнение 14</vt:lpstr>
      <vt:lpstr>Упражнение 15</vt:lpstr>
      <vt:lpstr>Упражнение 16</vt:lpstr>
      <vt:lpstr>Презентация PowerPoint</vt:lpstr>
      <vt:lpstr>Упражнение 17</vt:lpstr>
      <vt:lpstr>Упражнение 18</vt:lpstr>
      <vt:lpstr>Упражнение 19</vt:lpstr>
      <vt:lpstr>Упражнение 20*</vt:lpstr>
      <vt:lpstr>Упражнение 21*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59</cp:revision>
  <dcterms:created xsi:type="dcterms:W3CDTF">2008-04-30T05:51:18Z</dcterms:created>
  <dcterms:modified xsi:type="dcterms:W3CDTF">2024-09-04T06:39:44Z</dcterms:modified>
</cp:coreProperties>
</file>