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3" r:id="rId3"/>
    <p:sldId id="290" r:id="rId4"/>
    <p:sldId id="309" r:id="rId5"/>
    <p:sldId id="310" r:id="rId6"/>
    <p:sldId id="291" r:id="rId7"/>
    <p:sldId id="311" r:id="rId8"/>
    <p:sldId id="289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21" r:id="rId17"/>
    <p:sldId id="322" r:id="rId18"/>
    <p:sldId id="323" r:id="rId19"/>
    <p:sldId id="324" r:id="rId20"/>
    <p:sldId id="293" r:id="rId21"/>
    <p:sldId id="294" r:id="rId22"/>
    <p:sldId id="295" r:id="rId23"/>
    <p:sldId id="296" r:id="rId24"/>
    <p:sldId id="325" r:id="rId25"/>
    <p:sldId id="327" r:id="rId2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 autoAdjust="0"/>
    <p:restoredTop sz="90929"/>
  </p:normalViewPr>
  <p:slideViewPr>
    <p:cSldViewPr>
      <p:cViewPr varScale="1">
        <p:scale>
          <a:sx n="97" d="100"/>
          <a:sy n="97" d="100"/>
        </p:scale>
        <p:origin x="3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C496338-7FFE-49C6-BE12-1374BA9FA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660D3E5-1503-4F91-8918-9148FD71DF8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167FFC-92EB-4791-98B8-348969C71DA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BE941A3-EAE5-442F-A55C-F59D1F0892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D4E8F14-11B3-4170-842F-67D4A9D5EFF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B4F35AE-C0AE-474F-9F93-BCE7830CB8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145836C-19BC-44EA-9DD6-C67B77A2780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B04E160-5965-4380-AC27-25E9B21913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E0F87A-3A63-49DC-83D8-980573FBA9A6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4395E68-FFEB-453B-A7B4-853A9051EB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E2F1096-EC72-4B3D-9EFA-F620DA9F3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BEA16A91-6C64-40BB-9255-4B0D13C6CF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BF2E775-7887-4C70-8D0B-72F9EE53762F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76EBE1FF-2116-4F47-A40D-9F4E19FE1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3E5A67F3-76D5-4AC2-8791-15BC21AF4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9840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30806ACB-077C-4D6B-A368-CAFB978140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0E8BFA-4747-4D73-B872-2668CFB2E763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893F0FE0-6439-42E1-89D8-6E1FF11DD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F7E10BFD-E980-4805-9810-1ADEAB78F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62185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82797421-7C85-437B-9A02-745A86049E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506D01-DB74-47FE-B754-8820EB90876D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E47F25B8-0186-4D53-8BAC-B2795FB95B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9227D696-1787-41A5-B73D-BB9AC1A07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88910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3B4658B0-DC08-4885-AF60-0EB29EF03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DC33CCE-754F-47C1-90F9-96AEEF1FBB45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7A96A975-8C9A-40A5-82FF-692FB73867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11841ABC-DFCA-44DE-ADEB-C37C4CFB8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93522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71ABB38F-8AE0-4315-A765-12555E3192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B76F486-53F2-4CE7-BEDC-C7B4F00CEFC0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108547" name="Rectangle 2050">
            <a:extLst>
              <a:ext uri="{FF2B5EF4-FFF2-40B4-BE49-F238E27FC236}">
                <a16:creationId xmlns:a16="http://schemas.microsoft.com/office/drawing/2014/main" id="{A31BF50F-8689-4C4F-9F22-30B5866913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2051">
            <a:extLst>
              <a:ext uri="{FF2B5EF4-FFF2-40B4-BE49-F238E27FC236}">
                <a16:creationId xmlns:a16="http://schemas.microsoft.com/office/drawing/2014/main" id="{FC0C1672-DC9D-4253-B98F-957C300F5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63096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A043D7EC-500F-4D5E-AC0A-1254B9E54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DF1C1FB-E46B-4A0A-B7D6-3D87825E26D7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668EF7AF-2ACA-4F9B-8D66-2FB32B6E2E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5B77899B-AD3D-4530-9539-B3F65A0090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93388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EB7C0087-4610-45A7-A426-0F9D89E38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5F3A73F-7627-4FB0-B3BB-8AB35E22932D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03849F94-6BEE-4C62-B3C1-41368E404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64E99C1D-5826-4018-A93E-D1D62C64D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67688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63FCACFB-5DE7-4210-9801-EF3440BF8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6C5A53-5BCA-407C-99C0-CC72F40DF9F0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B7670EE2-02DE-4061-9224-9DF473292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FED3D2AE-C211-4394-9E60-20EAC71FA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403423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F5086CA5-4F26-4657-87D4-803345109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60DFF2-A775-4831-ADF3-CA6916A6EDB0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0505B23B-2EBF-4DD0-B692-5A9A15157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AC1D7331-9A51-45E0-8935-8F965601B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8033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88066443-94C5-46CA-9040-B426B5D83D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84EBF91-98B1-4A41-902F-F386F018B5AE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3651321C-A2E0-477A-87CC-6C09B5AAC5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81B2EF52-59C0-468C-A81A-7BA757993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93160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64EDADA9-2C1A-4832-AECE-601965F122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4F4C8-8729-4465-96BC-AFDC9C104995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8626E484-D36C-4A09-B1DD-246DF26E62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5CC177AE-2964-42F6-9D99-CC9561564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890930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ACBC1D57-000D-491F-B757-8785D1A9E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0BDD8F-37CA-469E-BB25-93C710A7F2C8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1FDED87-A072-4315-B714-59F3B93406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2DC1F286-00D1-472A-8F76-C22C1B4A9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33376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4556A46F-497E-4CA9-92DC-FD32CB7B5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DE4B43B-44B8-4A95-9CBE-9C508F973C06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8578FB7F-8588-45A3-8F7D-915F8D2A0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5CCD8DC1-810E-4268-999B-0B03F13ECC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310625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3CC9A30B-B0E7-45D2-96F9-4CADA0D938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DCB4A2-2175-43E2-986A-B3CE927062A9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36BD78D2-C173-4AC5-822D-EE13D60E72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5E1ADFD9-C00B-46A3-81FB-2B7334697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50266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D726DF61-0269-450C-9CBD-C65695B777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85152D-4301-4ECB-B745-4471A439A45E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917039E4-56B4-4817-92B7-98F0DAE9F7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F58E594E-8E76-4EBE-8DE5-05EE4B41A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25295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DD68E5ED-BDBA-4ABE-B0BF-43FB1DB400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698563-E526-448D-AA02-7EEF85B018EE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FF44A719-AA7B-4D6F-B7EE-2434F6F4C2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F599E055-386F-4D1E-9FAA-6B4D752F0F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41676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7F89C97C-2184-428F-AF1B-93D8C08E7F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BFCA5E-F898-482C-855D-84828FA2EA6C}" type="slidenum">
              <a:rPr lang="ru-RU" altLang="ru-RU"/>
              <a:pPr>
                <a:spcBef>
                  <a:spcPct val="0"/>
                </a:spcBef>
              </a:pPr>
              <a:t>25</a:t>
            </a:fld>
            <a:endParaRPr lang="ru-RU" altLang="ru-RU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9EBCB52E-BB4F-471D-9A3B-3B2343372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C80EDE47-4E9F-4EC8-BC44-E2A60E1F0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11478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E90B1234-E6C4-4557-9211-69DF64F849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785124-D3B5-4F49-864E-DDEE5167ABAD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3AC0AA6A-8255-4792-B12B-02475FB09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D184176F-2A39-4373-8327-237316271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95578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2AACB7AF-8757-4FA3-BC7B-37594755F9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B327F6-1E74-4685-9351-C11672A41279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3DB54DCC-A7DF-4783-A28D-0BF8B5E221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170EF555-97D2-45FA-8C5F-A5B8155B1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79071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BA71F17D-40C6-461C-9CB0-A6E77545B4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3C753F-AA15-4175-8346-314E96981D16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56688339-63FF-41A6-8463-E41FE8D52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555C039F-03C6-4DCB-9B5B-D1370EB00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1933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EE5D0E2-97DF-448F-A2FC-B441F60D4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8F9CA9-5B67-482B-A05F-348EDBD1B32D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7B18C03D-FD5F-4C7C-912B-3DCA3E683A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4BDB649F-30CB-47EA-B053-47167D450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793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4D329329-7BFC-4B18-BF46-9CE74AD167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E6F2CE-A3E8-44F3-9FE4-156C2A4081BB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E3666BF-2DF4-4B13-88D1-1F73CEFA5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80ACA831-B412-49A5-89A3-BFEB7E8ED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1177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9ACD3E44-A370-4C7F-8353-CACA8E2E9B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FB7B7AF-B812-49C0-B350-F6347BD977DD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EEA773A4-B10D-4FCA-990D-FA24E53383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4AF3F6F4-9A4A-4D6C-9216-631937FCE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52264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34598304-7A08-486D-AE9D-9199121967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E6FEB0D-A577-48F5-A925-F8A47AF261B6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264DA192-4644-4194-9CF9-02FED20536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0FB0A749-2EDA-47EC-90B0-372AD9EDBF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8738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FA0601-D763-45E3-8297-C2B578143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DFCD9B-BB87-4289-AE08-E20B07BE6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90031C-7B2E-4B90-8E4B-6C67CD9D1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64C8F-C8B8-4B78-AFF9-02B1504B0B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987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20C06B-B691-4CE0-B1AB-D76F0A8E68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A35FA7-B82D-4E90-BD4B-617386C56C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4FBBCD-7635-46E4-978C-6C69D7F5BD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A0776-EB65-48BC-9102-AC574B2EF2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515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977DE-0F76-4A2B-9EFC-90691D679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D7941-EFB0-404A-8658-8D6FE9C577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46241F-96DE-4B91-9B85-72AD62D0F4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742D1-77AD-430E-8B5B-B3823BA4B3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8145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CC824F-F225-45BF-8E9D-76DD0C9B2A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E3C8B7-FF17-4577-9138-9C62E4AE9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161EB0-554C-4CAC-ADDA-13BF27A61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3BAC6-6387-419B-97A6-9CFC9D8572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34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37835B-5796-46E6-B89A-2884090F24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F2F4-ACDA-49BF-83DB-14E448BF0D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B388D0-14D4-4B74-A0A8-A4F4AC708B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FAF1EC-42BA-4339-87C4-7D68BA5D84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387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E94F6-DB9A-4717-BD7F-05A754345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079C24-EC23-4C6A-BF91-64E2CED6C5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F75780-C006-4BA0-B367-417BD00E94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F6104-CE77-461D-9754-63090139AD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19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B867DD-7A54-42FC-BCF7-A84A77C575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78B838-F5EE-4FCF-921C-DC4E4A57C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14B9CB-9B53-4053-B443-ECA8FDD18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D25AC-3129-4CA6-9E9F-1AD03BE3C9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45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1F3715-5CAE-4C65-B95C-7728C4A0A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F2F10B5-321C-431A-B2A9-D1C3A8A6CA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72D00FA-9C36-4F93-9B43-DC0483E45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2F1CA-1A19-4ED3-B8B8-7028EEBC90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992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7A09EDD-F06D-49AC-8C90-D723B773D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4F09C7-A641-409A-86B4-3200A79A8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61AA5E-2EBF-4B88-B9C7-0B71651F14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2F988-3C8D-4A18-B32D-D9BDFAA0B2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882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EC1CF7-0ED3-4918-9E7C-5ED46AA2E3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45FEAF-2763-4377-9CDC-2931141DC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8A3291-8803-46FA-AE83-A0F5F36CF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6E934-E8D5-4C28-ABAF-F26F965880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880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C56F2-1C40-4AF2-9885-6F59CF54F7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1F6CA1-0E3A-40B6-BFAB-A37024FABE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6AE592-B913-410C-BDBC-E27077190D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5176C1-0DD4-4921-A958-E1BA357E18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664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958E330-A850-42BE-8C40-4C0FBC7D4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5438B02-E421-43F2-8906-3E759BEAE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FB70BF-4D7E-4B0C-9EE4-82D07A69F3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5A5C099-C8A1-4310-9B8C-CE178434F6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13DD69-1E2C-4748-B5EE-D590C178EF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4B06788-48BC-4532-A024-5E1A2C0F24B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F041F09-4811-40E4-8637-BA2F87054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9592" y="1916832"/>
            <a:ext cx="7772400" cy="1152128"/>
          </a:xfrm>
        </p:spPr>
        <p:txBody>
          <a:bodyPr/>
          <a:lstStyle/>
          <a:p>
            <a:pPr eaLnBrk="1" hangingPunct="1"/>
            <a:r>
              <a:rPr lang="en-US" altLang="ru-RU" dirty="0">
                <a:solidFill>
                  <a:srgbClr val="FF3300"/>
                </a:solidFill>
              </a:rPr>
              <a:t>5</a:t>
            </a:r>
            <a:r>
              <a:rPr lang="ru-RU" altLang="ru-RU" dirty="0">
                <a:solidFill>
                  <a:srgbClr val="FF3300"/>
                </a:solidFill>
              </a:rPr>
              <a:t>,б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Измерение величин углов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Практические задачи)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B6AF4939-4924-4B21-953D-3EBC3FB0E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50D6729D-45BD-4ACE-9FDD-2ED6693BE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20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26980" name="Text Box 4">
            <a:extLst>
              <a:ext uri="{FF2B5EF4-FFF2-40B4-BE49-F238E27FC236}">
                <a16:creationId xmlns:a16="http://schemas.microsoft.com/office/drawing/2014/main" id="{D0C30819-8FDE-4F6B-ACCF-8FC3B3B56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12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99333" name="Picture 6">
            <a:extLst>
              <a:ext uri="{FF2B5EF4-FFF2-40B4-BE49-F238E27FC236}">
                <a16:creationId xmlns:a16="http://schemas.microsoft.com/office/drawing/2014/main" id="{48A680D8-4718-4521-81C1-E7EC4BF08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4003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4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BC4EDC46-5A05-42CC-BE19-77ACE9A767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7E23EAFB-82B2-4876-97FB-1F1AAD83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25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29028" name="Text Box 4">
            <a:extLst>
              <a:ext uri="{FF2B5EF4-FFF2-40B4-BE49-F238E27FC236}">
                <a16:creationId xmlns:a16="http://schemas.microsoft.com/office/drawing/2014/main" id="{A32E7F46-02C0-4FE7-92D7-F5239F9CD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15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1381" name="Picture 6">
            <a:extLst>
              <a:ext uri="{FF2B5EF4-FFF2-40B4-BE49-F238E27FC236}">
                <a16:creationId xmlns:a16="http://schemas.microsoft.com/office/drawing/2014/main" id="{997E0B21-77E1-4713-ABEC-0AEA1BB24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09800"/>
            <a:ext cx="26289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15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326165F-3BB9-4DCF-9C8E-209AFDB721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03427" name="Text Box 3">
            <a:extLst>
              <a:ext uri="{FF2B5EF4-FFF2-40B4-BE49-F238E27FC236}">
                <a16:creationId xmlns:a16="http://schemas.microsoft.com/office/drawing/2014/main" id="{6A6082F1-F999-4FCD-AFF8-05A0B3DCD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45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31076" name="Text Box 4">
            <a:extLst>
              <a:ext uri="{FF2B5EF4-FFF2-40B4-BE49-F238E27FC236}">
                <a16:creationId xmlns:a16="http://schemas.microsoft.com/office/drawing/2014/main" id="{87EFE5E6-F8D2-44CB-A3F9-881EB780F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27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3429" name="Picture 6">
            <a:extLst>
              <a:ext uri="{FF2B5EF4-FFF2-40B4-BE49-F238E27FC236}">
                <a16:creationId xmlns:a16="http://schemas.microsoft.com/office/drawing/2014/main" id="{9303D0BA-6483-4F2F-9A02-3FAF5E0D3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27146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64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8EA1D889-3D02-4569-91EA-ECAEF2E1A6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3B64C71B-3A71-4EA0-B079-6FF065AB4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40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951CE285-EF91-4245-B8F8-44413BD6D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24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5477" name="Picture 6">
            <a:extLst>
              <a:ext uri="{FF2B5EF4-FFF2-40B4-BE49-F238E27FC236}">
                <a16:creationId xmlns:a16="http://schemas.microsoft.com/office/drawing/2014/main" id="{EBA8D114-8882-4E9C-AA83-ACB2A3BDE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2714625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5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D194636-F5F1-4BFB-8B62-B44BE00FD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07523" name="Text Box 3">
            <a:extLst>
              <a:ext uri="{FF2B5EF4-FFF2-40B4-BE49-F238E27FC236}">
                <a16:creationId xmlns:a16="http://schemas.microsoft.com/office/drawing/2014/main" id="{CC695083-DB79-42D8-9281-AB801DBD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50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35172" name="Text Box 4">
            <a:extLst>
              <a:ext uri="{FF2B5EF4-FFF2-40B4-BE49-F238E27FC236}">
                <a16:creationId xmlns:a16="http://schemas.microsoft.com/office/drawing/2014/main" id="{6392A1BC-A6F3-4E8B-93FD-8565B1043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30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7525" name="Picture 6">
            <a:extLst>
              <a:ext uri="{FF2B5EF4-FFF2-40B4-BE49-F238E27FC236}">
                <a16:creationId xmlns:a16="http://schemas.microsoft.com/office/drawing/2014/main" id="{5E512EE7-6D3D-4D7A-A0B3-931D488C3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57400"/>
            <a:ext cx="27146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61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16003E1-AE71-4D45-81F3-5F46163CB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A9C71486-2D86-4CCE-8003-522F640D6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часовая стрелка за 20 мин? </a:t>
            </a:r>
          </a:p>
        </p:txBody>
      </p:sp>
      <p:sp>
        <p:nvSpPr>
          <p:cNvPr id="137220" name="Text Box 4">
            <a:extLst>
              <a:ext uri="{FF2B5EF4-FFF2-40B4-BE49-F238E27FC236}">
                <a16:creationId xmlns:a16="http://schemas.microsoft.com/office/drawing/2014/main" id="{91B21C47-7469-41A8-9C57-D34E7C826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1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9573" name="Picture 6">
            <a:extLst>
              <a:ext uri="{FF2B5EF4-FFF2-40B4-BE49-F238E27FC236}">
                <a16:creationId xmlns:a16="http://schemas.microsoft.com/office/drawing/2014/main" id="{5F235619-2204-4B1C-A9FF-1666C35DC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714625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91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754904C6-4FC0-4891-AC28-25C7AE2F0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11619" name="Text Box 3">
            <a:extLst>
              <a:ext uri="{FF2B5EF4-FFF2-40B4-BE49-F238E27FC236}">
                <a16:creationId xmlns:a16="http://schemas.microsoft.com/office/drawing/2014/main" id="{66A53B3E-5C80-4886-9ADD-3AA21B7CF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Какой угол образуют часовая и минутная стрелки в 1 ч 30 мин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43364" name="Text Box 4">
            <a:extLst>
              <a:ext uri="{FF2B5EF4-FFF2-40B4-BE49-F238E27FC236}">
                <a16:creationId xmlns:a16="http://schemas.microsoft.com/office/drawing/2014/main" id="{A1C85AC0-FDFC-48B6-B989-EF45A6012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135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11621" name="Picture 5">
            <a:extLst>
              <a:ext uri="{FF2B5EF4-FFF2-40B4-BE49-F238E27FC236}">
                <a16:creationId xmlns:a16="http://schemas.microsoft.com/office/drawing/2014/main" id="{AC1669E2-2986-4947-8C2E-2C39837BF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2265363"/>
            <a:ext cx="2351087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65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7D82852A-D932-4F7B-A98F-EB5EC8CD5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113667" name="Text Box 3">
            <a:extLst>
              <a:ext uri="{FF2B5EF4-FFF2-40B4-BE49-F238E27FC236}">
                <a16:creationId xmlns:a16="http://schemas.microsoft.com/office/drawing/2014/main" id="{0F691CFD-6109-4E68-A4D8-0F25DCBC8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Какой угол образуют часовая и минутная стрелки в 2 ч 20 мин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45412" name="Text Box 4">
            <a:extLst>
              <a:ext uri="{FF2B5EF4-FFF2-40B4-BE49-F238E27FC236}">
                <a16:creationId xmlns:a16="http://schemas.microsoft.com/office/drawing/2014/main" id="{8B115E54-3896-4D52-BD0D-8BC579656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50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13669" name="Picture 5">
            <a:extLst>
              <a:ext uri="{FF2B5EF4-FFF2-40B4-BE49-F238E27FC236}">
                <a16:creationId xmlns:a16="http://schemas.microsoft.com/office/drawing/2014/main" id="{89E74B51-B266-41EF-87D6-2CC32F0B6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351088" cy="232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62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69C6214D-EDDD-4CD5-8DC9-B92A7F805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EB33F204-050C-4847-A43B-4A6EE7E5D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/>
              <a:t>	Маленькое зубчатое колесо повернулось по часовой стрелке на 360</a:t>
            </a:r>
            <a:r>
              <a:rPr lang="ru-RU" altLang="ru-RU" sz="3600" baseline="30000" dirty="0"/>
              <a:t>о</a:t>
            </a:r>
            <a:r>
              <a:rPr lang="ru-RU" altLang="ru-RU" sz="3600" dirty="0"/>
              <a:t>. На сколько градусов и в какую сторону повернётся сцепленное с ним большое зубчатое колесо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47460" name="Text Box 4">
            <a:extLst>
              <a:ext uri="{FF2B5EF4-FFF2-40B4-BE49-F238E27FC236}">
                <a16:creationId xmlns:a16="http://schemas.microsoft.com/office/drawing/2014/main" id="{8EA31EE5-00D1-4CA4-A0A9-BBDA5FF6B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180</a:t>
            </a:r>
            <a:r>
              <a:rPr lang="ru-RU" altLang="ru-RU" sz="3600" baseline="30000"/>
              <a:t>о</a:t>
            </a:r>
            <a:r>
              <a:rPr lang="ru-RU" altLang="ru-RU" sz="3600"/>
              <a:t> против часовой стрелки.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115717" name="Picture 5">
            <a:extLst>
              <a:ext uri="{FF2B5EF4-FFF2-40B4-BE49-F238E27FC236}">
                <a16:creationId xmlns:a16="http://schemas.microsoft.com/office/drawing/2014/main" id="{43A73577-DDE5-40C4-AF84-79AF62BE9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352800"/>
            <a:ext cx="29178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19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DF8066D2-F369-443D-B47E-01F2C3C38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17763" name="Text Box 3">
            <a:extLst>
              <a:ext uri="{FF2B5EF4-FFF2-40B4-BE49-F238E27FC236}">
                <a16:creationId xmlns:a16="http://schemas.microsoft.com/office/drawing/2014/main" id="{F1CCEFC2-498B-404D-A661-0DD1BA1CD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/>
              <a:t>	Правое зубчатое колесо повернулось по часовой стрелке на 360</a:t>
            </a:r>
            <a:r>
              <a:rPr lang="ru-RU" altLang="ru-RU" sz="3600" baseline="30000" dirty="0"/>
              <a:t>о</a:t>
            </a:r>
            <a:r>
              <a:rPr lang="ru-RU" altLang="ru-RU" sz="3600" dirty="0"/>
              <a:t>. На сколько градусов и в какую сторону повернётся сцепленное с ним левое зубчатое колесо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A51DC1C7-ABAB-4277-A176-2D13E4650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8686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540</a:t>
            </a:r>
            <a:r>
              <a:rPr lang="ru-RU" altLang="ru-RU" sz="3600" baseline="30000"/>
              <a:t>о</a:t>
            </a:r>
            <a:r>
              <a:rPr lang="ru-RU" altLang="ru-RU" sz="3600"/>
              <a:t> по часовой стрелке.</a:t>
            </a:r>
            <a:endParaRPr lang="ru-RU" altLang="ru-RU" sz="3600">
              <a:solidFill>
                <a:schemeClr val="accent1"/>
              </a:solidFill>
            </a:endParaRPr>
          </a:p>
        </p:txBody>
      </p:sp>
      <p:pic>
        <p:nvPicPr>
          <p:cNvPr id="117765" name="Picture 5">
            <a:extLst>
              <a:ext uri="{FF2B5EF4-FFF2-40B4-BE49-F238E27FC236}">
                <a16:creationId xmlns:a16="http://schemas.microsoft.com/office/drawing/2014/main" id="{79B9EF99-3FEA-4AAC-9887-E92E47EA5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76600"/>
            <a:ext cx="431641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7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C3166927-DB11-4B91-8191-12DD3D6AD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2DE7F00F-DCC7-420D-8221-731C99C5E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Колесо имеет восемь спиц. Чему равен угол между соседними спицами?</a:t>
            </a:r>
            <a:endParaRPr lang="ru-RU" altLang="ru-RU" sz="3600"/>
          </a:p>
        </p:txBody>
      </p:sp>
      <p:sp>
        <p:nvSpPr>
          <p:cNvPr id="40964" name="Text Box 4">
            <a:extLst>
              <a:ext uri="{FF2B5EF4-FFF2-40B4-BE49-F238E27FC236}">
                <a16:creationId xmlns:a16="http://schemas.microsoft.com/office/drawing/2014/main" id="{CC4B4D29-0A5B-4AF7-97C6-24AE08C0B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505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45</a:t>
            </a:r>
            <a:r>
              <a:rPr lang="ru-RU" altLang="ru-RU" sz="3600" baseline="30000"/>
              <a:t>о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975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F4653632-37E7-4443-9B75-715E29F11E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 </a:t>
            </a:r>
          </a:p>
        </p:txBody>
      </p:sp>
      <p:sp>
        <p:nvSpPr>
          <p:cNvPr id="119811" name="Text Box 3">
            <a:extLst>
              <a:ext uri="{FF2B5EF4-FFF2-40B4-BE49-F238E27FC236}">
                <a16:creationId xmlns:a16="http://schemas.microsoft.com/office/drawing/2014/main" id="{82F7EBFB-878C-41D7-BE63-3A305D76A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Земля вокруг своей оси за 8 часов? 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EF4F07FF-CDBC-4B2B-A245-8A9402622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054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120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/>
              <a:t> </a:t>
            </a:r>
          </a:p>
        </p:txBody>
      </p:sp>
      <p:pic>
        <p:nvPicPr>
          <p:cNvPr id="119813" name="Picture 5">
            <a:extLst>
              <a:ext uri="{FF2B5EF4-FFF2-40B4-BE49-F238E27FC236}">
                <a16:creationId xmlns:a16="http://schemas.microsoft.com/office/drawing/2014/main" id="{0F9B67FE-15F8-4A24-96AB-12090BA7D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7432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54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2C1B1AF8-FA8C-4BC4-93C2-8281F57EFD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354C00C5-106D-4471-93D4-23925435E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За сколько часов Земля повернётся вокруг своей оси на 90</a:t>
            </a:r>
            <a:r>
              <a:rPr lang="ru-RU" altLang="ru-RU" sz="36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600" dirty="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BAFE1F8A-E257-4343-BBC1-87910CEA2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054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6.</a:t>
            </a:r>
            <a:r>
              <a:rPr lang="ru-RU" altLang="ru-RU" sz="3600"/>
              <a:t> </a:t>
            </a:r>
          </a:p>
        </p:txBody>
      </p:sp>
      <p:pic>
        <p:nvPicPr>
          <p:cNvPr id="121861" name="Picture 5">
            <a:extLst>
              <a:ext uri="{FF2B5EF4-FFF2-40B4-BE49-F238E27FC236}">
                <a16:creationId xmlns:a16="http://schemas.microsoft.com/office/drawing/2014/main" id="{1C3DDC43-F141-4994-8827-CA6297AB2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7432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43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2E6FDA26-683F-4460-B6BF-25A957793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AC5F12A7-45FC-4E31-8D5E-A0593FC8D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Для измерения углов артиллеристы употребляют особую единицу, которую называют тысячной. В трехстах шестидесяти градусах содержится 6000 тысячных. Сколько градусов составляют 100 тысячных? 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059629DD-F214-4238-B2FD-92D6CBF42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054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6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256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88CD18CD-894B-4BED-9A36-361D5C942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22 </a:t>
            </a:r>
          </a:p>
        </p:txBody>
      </p:sp>
      <p:sp>
        <p:nvSpPr>
          <p:cNvPr id="125955" name="Text Box 3">
            <a:extLst>
              <a:ext uri="{FF2B5EF4-FFF2-40B4-BE49-F238E27FC236}">
                <a16:creationId xmlns:a16="http://schemas.microsoft.com/office/drawing/2014/main" id="{18B61570-49AC-4A1C-8A77-564641D0D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Окружность морских компасов делится на 32 равные части, называемые румбами. Сколько градусов составляют 4 румба? 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F8E9BA18-DC71-4BAD-BBD7-191C1D52D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562600"/>
            <a:ext cx="297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45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/>
              <a:t> </a:t>
            </a:r>
          </a:p>
        </p:txBody>
      </p:sp>
      <p:pic>
        <p:nvPicPr>
          <p:cNvPr id="125957" name="Picture 5">
            <a:extLst>
              <a:ext uri="{FF2B5EF4-FFF2-40B4-BE49-F238E27FC236}">
                <a16:creationId xmlns:a16="http://schemas.microsoft.com/office/drawing/2014/main" id="{9B3F57C1-4730-43BF-B09A-62E376065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90800"/>
            <a:ext cx="22574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DAA33995-3815-4022-971A-B562F341C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128003" name="Text Box 3">
            <a:extLst>
              <a:ext uri="{FF2B5EF4-FFF2-40B4-BE49-F238E27FC236}">
                <a16:creationId xmlns:a16="http://schemas.microsoft.com/office/drawing/2014/main" id="{15F1B440-1E71-4481-9CF8-F31702A36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Под каким углом виден наблюдателю с Земли диск Солнца? Укажите примерную градусную величину этого угла.</a:t>
            </a:r>
            <a:endParaRPr lang="ru-RU" altLang="ru-RU" sz="3600">
              <a:cs typeface="Times New Roman" panose="02020603050405020304" pitchFamily="18" charset="0"/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C05B86BC-DFDB-4687-9338-435703062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83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0,5</a:t>
            </a:r>
            <a:r>
              <a:rPr lang="ru-RU" altLang="ru-RU" sz="2800" baseline="30000"/>
              <a:t>о</a:t>
            </a:r>
            <a:r>
              <a:rPr lang="ru-RU" altLang="ru-RU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921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3236ECB4-6449-47EB-AB99-4FC916296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130051" name="Text Box 3">
            <a:extLst>
              <a:ext uri="{FF2B5EF4-FFF2-40B4-BE49-F238E27FC236}">
                <a16:creationId xmlns:a16="http://schemas.microsoft.com/office/drawing/2014/main" id="{0B35E106-3FE8-42F9-A4D3-F2A247B01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/>
              <a:t>	Под каким углом виден наблюдателю с Земли диск Луны? Укажите примерную градусную величину этого угла.</a:t>
            </a:r>
            <a:endParaRPr lang="ru-RU" altLang="ru-RU" sz="3600">
              <a:cs typeface="Times New Roman" panose="02020603050405020304" pitchFamily="18" charset="0"/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51744D7A-35CC-44B0-8081-3AB524247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83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0,5</a:t>
            </a:r>
            <a:r>
              <a:rPr lang="ru-RU" altLang="ru-RU" sz="2800" baseline="30000"/>
              <a:t>о</a:t>
            </a:r>
            <a:r>
              <a:rPr lang="ru-RU" altLang="ru-RU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402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FE7B409-FE0D-403E-A324-8B53AF8B9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E7CA9E84-CF0A-4E9E-95B6-BD3DDA5F1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Колесо имеет 18 спиц. Найдите величину угла (в градусах), который образуют две соседние спицы. 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42619453-1647-4CC7-A6EB-F7FB652A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20</a:t>
            </a:r>
            <a:r>
              <a:rPr lang="ru-RU" altLang="ru-RU" sz="3600" baseline="30000"/>
              <a:t>о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84997" name="Picture 5">
            <a:extLst>
              <a:ext uri="{FF2B5EF4-FFF2-40B4-BE49-F238E27FC236}">
                <a16:creationId xmlns:a16="http://schemas.microsoft.com/office/drawing/2014/main" id="{467B9E18-4921-489C-8743-F9083CE46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0800"/>
            <a:ext cx="26670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23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22B69821-CE78-4741-B421-04FE335C3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87043" name="Text Box 3">
            <a:extLst>
              <a:ext uri="{FF2B5EF4-FFF2-40B4-BE49-F238E27FC236}">
                <a16:creationId xmlns:a16="http://schemas.microsoft.com/office/drawing/2014/main" id="{2EE59DE6-F33A-4D01-9135-F62910E29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Колесо имеет 12 спиц. Найдите величину угла (в градусах), который образуют две соседние спицы.</a:t>
            </a: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A6D45303-11C2-4DD7-A5CB-B3AEC97AB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30</a:t>
            </a:r>
            <a:r>
              <a:rPr lang="ru-RU" altLang="ru-RU" sz="3600" baseline="30000"/>
              <a:t>о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87045" name="Picture 6">
            <a:extLst>
              <a:ext uri="{FF2B5EF4-FFF2-40B4-BE49-F238E27FC236}">
                <a16:creationId xmlns:a16="http://schemas.microsoft.com/office/drawing/2014/main" id="{509B1277-9807-4003-814B-590B3EF7F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743200" cy="270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80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7ABCE1F-62D4-42A5-A22B-F1082AC6C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89091" name="Text Box 3">
            <a:extLst>
              <a:ext uri="{FF2B5EF4-FFF2-40B4-BE49-F238E27FC236}">
                <a16:creationId xmlns:a16="http://schemas.microsoft.com/office/drawing/2014/main" id="{4D146725-7DE4-4572-9F58-219455062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Колесо имеет </a:t>
            </a:r>
            <a:r>
              <a:rPr lang="en-US" altLang="ru-RU" sz="3600">
                <a:cs typeface="Times New Roman" panose="02020603050405020304" pitchFamily="18" charset="0"/>
              </a:rPr>
              <a:t>20</a:t>
            </a:r>
            <a:r>
              <a:rPr lang="ru-RU" altLang="ru-RU" sz="3600">
                <a:cs typeface="Times New Roman" panose="02020603050405020304" pitchFamily="18" charset="0"/>
              </a:rPr>
              <a:t> спиц. Найдите величину угла (в градусах), который образуют две соседние спицы.</a:t>
            </a:r>
          </a:p>
        </p:txBody>
      </p:sp>
      <p:sp>
        <p:nvSpPr>
          <p:cNvPr id="120836" name="Text Box 4">
            <a:extLst>
              <a:ext uri="{FF2B5EF4-FFF2-40B4-BE49-F238E27FC236}">
                <a16:creationId xmlns:a16="http://schemas.microsoft.com/office/drawing/2014/main" id="{16449F9C-46C8-40E5-8F82-928A23D99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18</a:t>
            </a:r>
            <a:r>
              <a:rPr lang="ru-RU" altLang="ru-RU" sz="3600" baseline="30000"/>
              <a:t>о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89093" name="Picture 6">
            <a:extLst>
              <a:ext uri="{FF2B5EF4-FFF2-40B4-BE49-F238E27FC236}">
                <a16:creationId xmlns:a16="http://schemas.microsoft.com/office/drawing/2014/main" id="{CFDA0530-8EEC-4A9E-BA70-D5725D2B7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6289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08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648D8F3-631F-4182-8AD0-5548B0424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91139" name="Text Box 3">
            <a:extLst>
              <a:ext uri="{FF2B5EF4-FFF2-40B4-BE49-F238E27FC236}">
                <a16:creationId xmlns:a16="http://schemas.microsoft.com/office/drawing/2014/main" id="{8EA59E1D-7C77-485D-A08B-E4CE97D9A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Сколько спиц в колесе, если углы между соседними спицами равны 18</a:t>
            </a:r>
            <a:r>
              <a:rPr lang="ru-RU" altLang="ru-RU" sz="3600" baseline="30000">
                <a:cs typeface="Times New Roman" panose="02020603050405020304" pitchFamily="18" charset="0"/>
              </a:rPr>
              <a:t>о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3E60A054-676B-4C51-AE51-EF8D208D0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20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91141" name="Picture 6">
            <a:extLst>
              <a:ext uri="{FF2B5EF4-FFF2-40B4-BE49-F238E27FC236}">
                <a16:creationId xmlns:a16="http://schemas.microsoft.com/office/drawing/2014/main" id="{FF85BE85-ABFF-4859-B60A-8F57911E3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057400"/>
            <a:ext cx="28194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2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E6C88BDC-4512-4B9B-AE24-D0453F8B7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6D9319A0-05BF-44BF-B255-5FF79CE15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cs typeface="Times New Roman" panose="02020603050405020304" pitchFamily="18" charset="0"/>
              </a:rPr>
              <a:t>	Сколько зубцов имеет колесо зубчатой передачи, если дуга окружности этого колеса, заключенная между двумя соседними зубцами, равна 12</a:t>
            </a:r>
            <a:r>
              <a:rPr lang="ru-RU" altLang="ru-RU" sz="3600" baseline="30000">
                <a:cs typeface="Times New Roman" panose="02020603050405020304" pitchFamily="18" charset="0"/>
              </a:rPr>
              <a:t>о</a:t>
            </a:r>
            <a:r>
              <a:rPr lang="ru-RU" altLang="ru-RU" sz="3600"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22884" name="Text Box 4">
            <a:extLst>
              <a:ext uri="{FF2B5EF4-FFF2-40B4-BE49-F238E27FC236}">
                <a16:creationId xmlns:a16="http://schemas.microsoft.com/office/drawing/2014/main" id="{86894725-2141-4EAA-9A61-4343AFCB2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/>
              <a:t>30</a:t>
            </a:r>
            <a:r>
              <a:rPr lang="ru-RU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93189" name="Picture 6">
            <a:extLst>
              <a:ext uri="{FF2B5EF4-FFF2-40B4-BE49-F238E27FC236}">
                <a16:creationId xmlns:a16="http://schemas.microsoft.com/office/drawing/2014/main" id="{A86291DB-98D3-45F9-A860-22F5D6904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124200"/>
            <a:ext cx="2387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84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775C011A-8A2D-43C2-AC16-760477110F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302A6EBE-92CD-495C-8876-60DFDD8C2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10 мин? 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9C66FD2B-8B36-4E19-8B5B-9D2399316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6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95237" name="Picture 10">
            <a:extLst>
              <a:ext uri="{FF2B5EF4-FFF2-40B4-BE49-F238E27FC236}">
                <a16:creationId xmlns:a16="http://schemas.microsoft.com/office/drawing/2014/main" id="{CB8AA18D-B932-402C-BA1F-195038BD1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26289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2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8A032C46-A688-4569-A843-7844AFAA8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8A137190-2C82-48E3-8752-71F1FA8F5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3600" dirty="0">
                <a:cs typeface="Times New Roman" panose="02020603050405020304" pitchFamily="18" charset="0"/>
              </a:rPr>
              <a:t>	На сколько градусов повернётся минутная стрелка за </a:t>
            </a:r>
            <a:r>
              <a:rPr lang="en-US" altLang="ru-RU" sz="3600" dirty="0">
                <a:cs typeface="Times New Roman" panose="02020603050405020304" pitchFamily="18" charset="0"/>
              </a:rPr>
              <a:t>5</a:t>
            </a:r>
            <a:r>
              <a:rPr lang="ru-RU" altLang="ru-RU" sz="3600" dirty="0">
                <a:cs typeface="Times New Roman" panose="02020603050405020304" pitchFamily="18" charset="0"/>
              </a:rPr>
              <a:t> мин? </a:t>
            </a: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F8DFCB22-5112-4469-BD0C-4EE5DA813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</a:t>
            </a:r>
            <a:r>
              <a:rPr lang="en-US" altLang="ru-RU" sz="3600"/>
              <a:t>3</a:t>
            </a:r>
            <a:r>
              <a:rPr lang="ru-RU" altLang="ru-RU" sz="3600"/>
              <a:t>0</a:t>
            </a:r>
            <a:r>
              <a:rPr lang="ru-RU" altLang="ru-RU" sz="3600" baseline="30000"/>
              <a:t>о</a:t>
            </a:r>
            <a:r>
              <a:rPr lang="en-US" altLang="ru-RU" sz="3600"/>
              <a:t>.</a:t>
            </a:r>
            <a:r>
              <a:rPr lang="ru-RU" altLang="ru-RU" sz="36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97285" name="Picture 6">
            <a:extLst>
              <a:ext uri="{FF2B5EF4-FFF2-40B4-BE49-F238E27FC236}">
                <a16:creationId xmlns:a16="http://schemas.microsoft.com/office/drawing/2014/main" id="{0BBC112B-8B61-4E11-89C7-2F83184DC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362200"/>
            <a:ext cx="26289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40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782</Words>
  <Application>Microsoft Office PowerPoint</Application>
  <PresentationFormat>Экран (4:3)</PresentationFormat>
  <Paragraphs>123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Times New Roman</vt:lpstr>
      <vt:lpstr>Оформление по умолчанию</vt:lpstr>
      <vt:lpstr>5,б. Измерение величин углов (Практические задачи)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 </vt:lpstr>
      <vt:lpstr>Упражнение 20</vt:lpstr>
      <vt:lpstr>Упражнение 21</vt:lpstr>
      <vt:lpstr>Упражнение 22 </vt:lpstr>
      <vt:lpstr>Упражнение 23</vt:lpstr>
      <vt:lpstr>Упражнение 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56</cp:revision>
  <dcterms:created xsi:type="dcterms:W3CDTF">2008-04-30T05:51:18Z</dcterms:created>
  <dcterms:modified xsi:type="dcterms:W3CDTF">2021-09-17T08:25:15Z</dcterms:modified>
</cp:coreProperties>
</file>