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35" r:id="rId3"/>
    <p:sldId id="338" r:id="rId4"/>
    <p:sldId id="337" r:id="rId5"/>
    <p:sldId id="339" r:id="rId6"/>
    <p:sldId id="264" r:id="rId7"/>
    <p:sldId id="266" r:id="rId8"/>
    <p:sldId id="267" r:id="rId9"/>
    <p:sldId id="259" r:id="rId10"/>
    <p:sldId id="277" r:id="rId11"/>
    <p:sldId id="278" r:id="rId12"/>
    <p:sldId id="279" r:id="rId13"/>
    <p:sldId id="276" r:id="rId14"/>
    <p:sldId id="280" r:id="rId15"/>
    <p:sldId id="340" r:id="rId16"/>
    <p:sldId id="319" r:id="rId17"/>
    <p:sldId id="320" r:id="rId18"/>
    <p:sldId id="301" r:id="rId19"/>
    <p:sldId id="302" r:id="rId20"/>
    <p:sldId id="303" r:id="rId21"/>
    <p:sldId id="304" r:id="rId22"/>
    <p:sldId id="268" r:id="rId23"/>
    <p:sldId id="285" r:id="rId24"/>
    <p:sldId id="286" r:id="rId25"/>
    <p:sldId id="305" r:id="rId26"/>
    <p:sldId id="282" r:id="rId27"/>
    <p:sldId id="269" r:id="rId28"/>
    <p:sldId id="287" r:id="rId29"/>
    <p:sldId id="288" r:id="rId30"/>
    <p:sldId id="270" r:id="rId31"/>
    <p:sldId id="306" r:id="rId32"/>
    <p:sldId id="307" r:id="rId33"/>
    <p:sldId id="308" r:id="rId34"/>
    <p:sldId id="330" r:id="rId35"/>
    <p:sldId id="300" r:id="rId36"/>
    <p:sldId id="299" r:id="rId37"/>
    <p:sldId id="272" r:id="rId38"/>
    <p:sldId id="284" r:id="rId39"/>
    <p:sldId id="328" r:id="rId40"/>
    <p:sldId id="329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0929"/>
  </p:normalViewPr>
  <p:slideViewPr>
    <p:cSldViewPr>
      <p:cViewPr varScale="1">
        <p:scale>
          <a:sx n="95" d="100"/>
          <a:sy n="95" d="100"/>
        </p:scale>
        <p:origin x="3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C496338-7FFE-49C6-BE12-1374BA9FA9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60D3E5-1503-4F91-8918-9148FD71DF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5167FFC-92EB-4791-98B8-348969C71D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BE941A3-EAE5-442F-A55C-F59D1F0892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D4E8F14-11B3-4170-842F-67D4A9D5EF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B4F35AE-C0AE-474F-9F93-BCE7830CB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45836C-19BC-44EA-9DD6-C67B77A278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B04E160-5965-4380-AC27-25E9B2191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0F87A-3A63-49DC-83D8-980573FBA9A6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395E68-FFEB-453B-A7B4-853A9051E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E2F1096-EC72-4B3D-9EFA-F620DA9F3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BD4DB01-62C6-4339-9184-C62F985D5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03A8A5-A25D-499A-AB47-FDA26AFEA60B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7ACAE8D-FA54-4858-A3EA-4089415D1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8A7E775-DFB1-41B8-99B1-9D43162CE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08996D3-0562-4B7C-9A0E-7E23BBFEE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5DBDB0-A8BF-408C-8A6E-660B8C2799AF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C2118A-A7CA-49A3-9A02-CF6BCBC9D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F901DA5-90C7-4182-B3BD-F2083B4EA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2123123-A1C2-46A5-BFC9-21C63C2F7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627660-DD77-469B-98E7-2CCEFA45A8EC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05B608-053B-4E55-89E5-22632441D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23CC0D3-7B60-41A8-B8F1-A624FE749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8BC6288-7761-4147-9094-FA76FCD50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B485CB-5B25-4FF2-840E-C28FFEA48A69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442AA82-061A-45AC-923D-8C1F34992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6FCDE2A-1665-4FC6-90F4-288899C9F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BC55E8D-A741-49CD-8464-58814B105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B8595E-3E1F-4337-9DE6-F885C03410A4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8A956E1-092A-47AC-89E2-7018F588C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947C155-6F35-41C6-B4AB-445B8514A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BC55E8D-A741-49CD-8464-58814B105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B8595E-3E1F-4337-9DE6-F885C03410A4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8A956E1-092A-47AC-89E2-7018F588C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947C155-6F35-41C6-B4AB-445B8514A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42505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D99D6C5-649F-4923-A79D-9BA1B670B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8D7A37-D30D-495F-8742-4878D433B860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54D5D0B-C3A4-4066-84F8-9FACDA90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8625C61-BE03-44A9-8E0B-EB3A667A6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198E3D3-733A-48BB-85BD-E62EB52EC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190E3F-C436-40E1-9AF0-F25771B05AD7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D568AD5-AA91-4D4F-8DBC-BF6AEE3EC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0142DC1-EF10-44BF-92E7-8D3508910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1836835-6471-4038-96C8-FB1DE76CB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86A4C2-3762-4EDA-A685-1014CF30057A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736FE99-FDDD-4AFE-8B1C-0D094895E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6BE140B-093D-4F34-A673-78506FAB2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A29AC26-7E96-4903-BC20-745E4FB16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617887-6F24-48AF-9BEC-422B493EFE4F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81CCE20-809C-48C1-A60E-DDC241594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89271D2-8359-4C27-B84B-F7B5E0BA1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B04E160-5965-4380-AC27-25E9B2191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0F87A-3A63-49DC-83D8-980573FBA9A6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395E68-FFEB-453B-A7B4-853A9051E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E2F1096-EC72-4B3D-9EFA-F620DA9F3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7340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A029ACE-0F12-4053-AE2D-FAE48948C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2324D-C960-4E3F-9FBF-8D5590BFD2BF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88004977-7D17-4F57-B387-4118F5153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4CEDCF2F-8930-4D76-A589-B45EC0CE5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25D2962-6145-47A9-A550-74D4ACA53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1670E1-D5E7-40B7-AED8-6F906EEDCDD7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34819" name="Rectangle 1026">
            <a:extLst>
              <a:ext uri="{FF2B5EF4-FFF2-40B4-BE49-F238E27FC236}">
                <a16:creationId xmlns:a16="http://schemas.microsoft.com/office/drawing/2014/main" id="{D95D6836-0516-49E7-9ECE-ECA26096C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1027">
            <a:extLst>
              <a:ext uri="{FF2B5EF4-FFF2-40B4-BE49-F238E27FC236}">
                <a16:creationId xmlns:a16="http://schemas.microsoft.com/office/drawing/2014/main" id="{841CFF9A-46F0-4CA9-82F8-61279061F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70C2619-1EE0-4420-85D2-C966BC7FA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9E5654-6AB9-4A37-92DD-350E60FD4305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1123D3C-BA4B-4B94-A919-C89395FE7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3790524-2981-412A-819B-E4297A3CF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ABD4425-8916-4753-92DD-F66C03254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C4FE2D-FF76-4E4C-BB4B-24C2DECFF9B8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AB72A69-30A9-4413-BC35-9EFB5FB71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057248F-D2B4-4D5F-AE00-C35D7FAF9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45851D3-D78E-4E11-8BDD-8B27ACDBD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46FBC3-5715-4925-A921-8874FBC0C07D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6E62B41-9431-49A3-86C9-97A98D708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98ACA2D-7618-43E5-9D98-7651BEF14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658254-6359-4C46-8FC9-B70A8D04F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EE94E4-DB0A-4C29-B303-0C7830EE6E6E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43011" name="Rectangle 1026">
            <a:extLst>
              <a:ext uri="{FF2B5EF4-FFF2-40B4-BE49-F238E27FC236}">
                <a16:creationId xmlns:a16="http://schemas.microsoft.com/office/drawing/2014/main" id="{DD6EF3C8-D299-48A5-B30D-6C1D65BB7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1027">
            <a:extLst>
              <a:ext uri="{FF2B5EF4-FFF2-40B4-BE49-F238E27FC236}">
                <a16:creationId xmlns:a16="http://schemas.microsoft.com/office/drawing/2014/main" id="{EF571816-9306-42BC-96F4-2F1B98A9C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109D7D1-32FC-4735-A5DF-DBECE3AFE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B86177-00C4-4FAF-8D43-F8105AE114F3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C782907-8B93-4AFB-8C1E-B837C588C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C07597B-6EC1-4A57-8AA4-3670D9D3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79969B9-0FBB-47C2-B5CA-F2C5E150C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C81B51-05F8-43A8-B733-E6E1FA21A891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B6281DA-E8BD-44F3-AD29-0ED94B703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D0C19A8-6795-4A17-AB64-FD3BB5E06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15E9AE94-F9D0-4B91-98C1-A46474EEC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1F759D-F442-4132-A995-C8D2EABF2E7E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22E7BF8-4860-4C78-B3CA-CF54DFBCC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FD6A5B5-84D3-4001-BC13-2178483CC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EBABE86-0EA3-4FF7-A96B-3F50E8C71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38C52D-CA25-4810-8450-ABEF5FDE5481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4CFE5E0-BC0C-453F-838B-2428A7475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423B1F4-CE86-4449-888F-3DE284AAA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B04E160-5965-4380-AC27-25E9B2191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0F87A-3A63-49DC-83D8-980573FBA9A6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395E68-FFEB-453B-A7B4-853A9051E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E2F1096-EC72-4B3D-9EFA-F620DA9F3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8931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3DD1F77-82A9-42B9-8995-F83945B2A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4D7BA5-739D-4171-8416-2CF93CA16CA4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E1D79F4-C062-424B-A605-AD1BE5371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E911B70-E6A2-49D3-87CB-959A50088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E74CA0-D6EE-4923-87B6-6348C4EA5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494546-3FDF-4526-93E8-56CE8D6149FC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C61279C-CD7D-4E49-9CC7-EC7C59452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4BB091A-09CB-422A-B839-7DAB26B40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6B016B9-B0DE-4EBE-B319-A3BF7B47B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30F444-78EE-432B-8CDD-4B76897BE962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736824F-D58C-4B1D-911F-F6253EDCF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4FD7587-B9AB-4FC2-9C3E-00726EA5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1FBCEF6-533B-42F0-9739-5C8310B51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AE73EF-D9DC-4C1E-9D40-FB97621D1B66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59395" name="Rectangle 1026">
            <a:extLst>
              <a:ext uri="{FF2B5EF4-FFF2-40B4-BE49-F238E27FC236}">
                <a16:creationId xmlns:a16="http://schemas.microsoft.com/office/drawing/2014/main" id="{05C6AC69-78D5-4ADD-8E4A-BDE521ADC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1027">
            <a:extLst>
              <a:ext uri="{FF2B5EF4-FFF2-40B4-BE49-F238E27FC236}">
                <a16:creationId xmlns:a16="http://schemas.microsoft.com/office/drawing/2014/main" id="{72274AC7-7694-4DA8-97CA-D7DA07C7B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146BFAC-EA0B-47C8-AEAA-680B53EF0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CCBA59-DD33-4C9E-971B-6A729F91A74B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B67C6F9-4BAE-40DD-9F98-6F4FE70C8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19D6C6F-46F8-4187-B7DC-46C71A2BC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4D4E536-D655-45FB-A084-CC30292C1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4C7535-93ED-4292-8813-9D05AC32B2B3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1F064D7-D6AC-4176-8841-558C0AE5D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8381724-4F23-44DA-80ED-74C488353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FB103CEC-DE82-4B67-817A-7D34D7926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6505E4-E38A-471D-86A0-72603E4AA249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8E215EE-B3A2-4DD1-A01E-B1356377F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C7AFD24-2B2A-4CE8-8D92-651F8070E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B977C2BF-F26A-4503-9560-2E4F364C1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048DE8-BD7E-4532-9162-E34AAB74E2F8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9B4DA46-0E4C-447F-A985-AC88109BD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AE31860-2030-4C0A-A5E2-723D3D420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B0B3B23-B2F0-4807-B61B-FB6F93434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26C4C4-091E-4A31-B114-F9D80B6BC557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4B3D0BC-4AB1-4B86-85AB-F2CBA1990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86FFB22-2873-40FE-8B0C-1FAF83C84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AD91CDD-8954-4658-A63B-59A9D4389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0F4D32-0A76-4453-86DF-9620E897563D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261805A0-0BB8-41D1-A026-BF237BADE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46229CE-1D7C-4FAF-B056-AB5B93B6D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B04E160-5965-4380-AC27-25E9B2191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0F87A-3A63-49DC-83D8-980573FBA9A6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395E68-FFEB-453B-A7B4-853A9051E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E2F1096-EC72-4B3D-9EFA-F620DA9F3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08469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35F3C1B-0B68-4D8B-9816-E46BD49B4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FC25C5-C82E-4450-894E-90BF454A2E33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4F9E85A-C57D-48D1-A57B-09C473E19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4A0ADC68-4040-4E57-B60A-EE7846808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B04E160-5965-4380-AC27-25E9B2191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0F87A-3A63-49DC-83D8-980573FBA9A6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395E68-FFEB-453B-A7B4-853A9051E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E2F1096-EC72-4B3D-9EFA-F620DA9F3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7751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B9CFA70-FE22-42BF-B684-37DF7A4DA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A44A5C-EA76-4F16-83FB-2D83A64F78DD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5816B0B-B212-4FEE-B42C-80221186F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50F83D8-90C0-4681-B9F0-14C54DE71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DBEC849-6C61-4230-8F10-A2019D33C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1A9A46-3B08-457A-B566-8BC2BFD8D19F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5808042-8D9E-4D09-AD55-EF4AD474A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4FDED44-9A06-401E-83BF-17EB66710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2DDB8D2-AD97-430F-BB5B-B6BABADF2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E125D3-CA2F-416E-9257-356F8DD49D33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C0E69C7-B432-4FF3-8C2E-563116852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130E7C8-1F99-4CD2-9D99-41C4F6B02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28BF48D-FA01-4360-9144-2EBCB4C1A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A18C58-C3E1-4829-A682-6F739923F4BA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9D3CA72-3899-41EE-AE44-4042705CC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6EE3893-5D4E-4F04-8EBA-3296C2C16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A0601-D763-45E3-8297-C2B578143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FCD9B-BB87-4289-AE08-E20B07BE6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90031C-7B2E-4B90-8E4B-6C67CD9D1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64C8F-C8B8-4B78-AFF9-02B1504B0B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987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20C06B-B691-4CE0-B1AB-D76F0A8E6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35FA7-B82D-4E90-BD4B-617386C56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4FBBCD-7635-46E4-978C-6C69D7F5B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A0776-EB65-48BC-9102-AC574B2EF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15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4977DE-0F76-4A2B-9EFC-90691D679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D7941-EFB0-404A-8658-8D6FE9C57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6241F-96DE-4B91-9B85-72AD62D0F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742D1-77AD-430E-8B5B-B3823BA4B3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14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C824F-F225-45BF-8E9D-76DD0C9B2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3C8B7-FF17-4577-9138-9C62E4AE9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161EB0-554C-4CAC-ADDA-13BF27A61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3BAC6-6387-419B-97A6-9CFC9D857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4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37835B-5796-46E6-B89A-2884090F2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8F2F4-ACDA-49BF-83DB-14E448BF0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388D0-14D4-4B74-A0A8-A4F4AC708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AF1EC-42BA-4339-87C4-7D68BA5D8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87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E94F6-DB9A-4717-BD7F-05A754345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79C24-EC23-4C6A-BF91-64E2CED6C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75780-C006-4BA0-B367-417BD00E9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F6104-CE77-461D-9754-63090139AD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9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B867DD-7A54-42FC-BCF7-A84A77C57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78B838-F5EE-4FCF-921C-DC4E4A57C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14B9CB-9B53-4053-B443-ECA8FDD18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D25AC-3129-4CA6-9E9F-1AD03BE3C9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45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1F3715-5CAE-4C65-B95C-7728C4A0A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2F10B5-321C-431A-B2A9-D1C3A8A6C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2D00FA-9C36-4F93-9B43-DC0483E45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2F1CA-1A19-4ED3-B8B8-7028EEBC90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92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A09EDD-F06D-49AC-8C90-D723B773D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4F09C7-A641-409A-86B4-3200A79A8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61AA5E-2EBF-4B88-B9C7-0B71651F1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2F988-3C8D-4A18-B32D-D9BDFAA0B2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8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C1CF7-0ED3-4918-9E7C-5ED46AA2E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5FEAF-2763-4377-9CDC-2931141DC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A3291-8803-46FA-AE83-A0F5F36CF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6E934-E8D5-4C28-ABAF-F26F965880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80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C56F2-1C40-4AF2-9885-6F59CF54F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F6CA1-0E3A-40B6-BFAB-A37024FAB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AE592-B913-410C-BDBC-E27077190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176C1-0DD4-4921-A958-E1BA357E18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64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58E330-A850-42BE-8C40-4C0FBC7D4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438B02-E421-43F2-8906-3E759BEAE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FB70BF-4D7E-4B0C-9EE4-82D07A69F3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A5C099-C8A1-4310-9B8C-CE178434F6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13DD69-1E2C-4748-B5EE-D590C178EF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4B06788-48BC-4532-A024-5E1A2C0F24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041F09-4811-40E4-8637-BA2F87054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1916832"/>
            <a:ext cx="7772400" cy="1152128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5</a:t>
            </a:r>
            <a:r>
              <a:rPr lang="ru-RU" altLang="ru-RU">
                <a:solidFill>
                  <a:srgbClr val="FF3300"/>
                </a:solidFill>
              </a:rPr>
              <a:t>,</a:t>
            </a:r>
            <a:r>
              <a:rPr lang="ru-RU" altLang="ru-RU" dirty="0">
                <a:solidFill>
                  <a:srgbClr val="FF3300"/>
                </a:solidFill>
              </a:rPr>
              <a:t>а</a:t>
            </a:r>
            <a:r>
              <a:rPr lang="en-US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>
                <a:solidFill>
                  <a:srgbClr val="FF3300"/>
                </a:solidFill>
              </a:rPr>
              <a:t>Измерение величин углов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E80860-EA8C-4EBF-929B-641132D7C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Вопрос 2 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C49F2C1-0E58-4FE5-95F4-693121DE3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Что такое: а) градус; б) минута; в) секунда?</a:t>
            </a:r>
            <a:endParaRPr lang="ru-RU" altLang="ru-RU" sz="2800"/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EE4F539A-21E8-41E4-BB36-491A1901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FF3300"/>
                </a:solidFill>
              </a:rPr>
              <a:t>	Ответ: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  <a:r>
              <a:rPr lang="ru-RU" altLang="ru-RU" sz="3600" dirty="0"/>
              <a:t>а) О</a:t>
            </a:r>
            <a:r>
              <a:rPr lang="ru-RU" altLang="ru-RU" sz="3600" dirty="0">
                <a:cs typeface="Times New Roman" panose="02020603050405020304" pitchFamily="18" charset="0"/>
              </a:rPr>
              <a:t>дн</a:t>
            </a:r>
            <a:r>
              <a:rPr lang="ru-RU" altLang="ru-RU" sz="3600" dirty="0"/>
              <a:t>а</a:t>
            </a:r>
            <a:r>
              <a:rPr lang="ru-RU" altLang="ru-RU" sz="3600" dirty="0">
                <a:cs typeface="Times New Roman" panose="02020603050405020304" pitchFamily="18" charset="0"/>
              </a:rPr>
              <a:t> сто восьмидесят</a:t>
            </a:r>
            <a:r>
              <a:rPr lang="ru-RU" altLang="ru-RU" sz="3600" dirty="0"/>
              <a:t>ая</a:t>
            </a:r>
            <a:r>
              <a:rPr lang="ru-RU" altLang="ru-RU" sz="3600" dirty="0">
                <a:cs typeface="Times New Roman" panose="02020603050405020304" pitchFamily="18" charset="0"/>
              </a:rPr>
              <a:t> часть развернутого угла</a:t>
            </a:r>
            <a:r>
              <a:rPr lang="ru-RU" altLang="ru-RU" sz="3600" dirty="0"/>
              <a:t>;</a:t>
            </a:r>
            <a:r>
              <a:rPr lang="ru-RU" altLang="ru-RU" sz="36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6741A32A-29FB-448B-8300-0E0ECB00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380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	б) </a:t>
            </a:r>
            <a:r>
              <a:rPr lang="ru-RU" altLang="ru-RU" sz="3600" dirty="0">
                <a:cs typeface="Times New Roman" panose="02020603050405020304" pitchFamily="18" charset="0"/>
              </a:rPr>
              <a:t>одн</a:t>
            </a:r>
            <a:r>
              <a:rPr lang="ru-RU" altLang="ru-RU" sz="3600" dirty="0"/>
              <a:t>а</a:t>
            </a:r>
            <a:r>
              <a:rPr lang="ru-RU" altLang="ru-RU" sz="3600" dirty="0">
                <a:cs typeface="Times New Roman" panose="02020603050405020304" pitchFamily="18" charset="0"/>
              </a:rPr>
              <a:t> </a:t>
            </a:r>
            <a:r>
              <a:rPr lang="ru-RU" altLang="ru-RU" sz="3600" dirty="0"/>
              <a:t>шести</a:t>
            </a:r>
            <a:r>
              <a:rPr lang="ru-RU" altLang="ru-RU" sz="3600" dirty="0">
                <a:cs typeface="Times New Roman" panose="02020603050405020304" pitchFamily="18" charset="0"/>
              </a:rPr>
              <a:t>десят</a:t>
            </a:r>
            <a:r>
              <a:rPr lang="ru-RU" altLang="ru-RU" sz="3600" dirty="0"/>
              <a:t>ая</a:t>
            </a:r>
            <a:r>
              <a:rPr lang="ru-RU" altLang="ru-RU" sz="3600" dirty="0">
                <a:cs typeface="Times New Roman" panose="02020603050405020304" pitchFamily="18" charset="0"/>
              </a:rPr>
              <a:t> часть </a:t>
            </a:r>
            <a:r>
              <a:rPr lang="ru-RU" altLang="ru-RU" sz="3600" dirty="0"/>
              <a:t>градуса;</a:t>
            </a:r>
            <a:r>
              <a:rPr lang="ru-RU" altLang="ru-RU" sz="36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EBDD88C5-705C-4B2D-B4A2-CCBD6411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34129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	в) </a:t>
            </a:r>
            <a:r>
              <a:rPr lang="ru-RU" altLang="ru-RU" sz="3600" dirty="0">
                <a:cs typeface="Times New Roman" panose="02020603050405020304" pitchFamily="18" charset="0"/>
              </a:rPr>
              <a:t>одн</a:t>
            </a:r>
            <a:r>
              <a:rPr lang="ru-RU" altLang="ru-RU" sz="3600" dirty="0"/>
              <a:t>а</a:t>
            </a:r>
            <a:r>
              <a:rPr lang="ru-RU" altLang="ru-RU" sz="3600" dirty="0">
                <a:cs typeface="Times New Roman" panose="02020603050405020304" pitchFamily="18" charset="0"/>
              </a:rPr>
              <a:t> </a:t>
            </a:r>
            <a:r>
              <a:rPr lang="ru-RU" altLang="ru-RU" sz="3600" dirty="0"/>
              <a:t>шести</a:t>
            </a:r>
            <a:r>
              <a:rPr lang="ru-RU" altLang="ru-RU" sz="3600" dirty="0">
                <a:cs typeface="Times New Roman" panose="02020603050405020304" pitchFamily="18" charset="0"/>
              </a:rPr>
              <a:t>десят</a:t>
            </a:r>
            <a:r>
              <a:rPr lang="ru-RU" altLang="ru-RU" sz="3600" dirty="0"/>
              <a:t>ая</a:t>
            </a:r>
            <a:r>
              <a:rPr lang="ru-RU" altLang="ru-RU" sz="3600" dirty="0">
                <a:cs typeface="Times New Roman" panose="02020603050405020304" pitchFamily="18" charset="0"/>
              </a:rPr>
              <a:t> часть </a:t>
            </a:r>
            <a:r>
              <a:rPr lang="ru-RU" altLang="ru-RU" sz="3600" dirty="0"/>
              <a:t>минуты</a:t>
            </a:r>
            <a:r>
              <a:rPr lang="ru-RU" altLang="ru-RU" sz="3600" dirty="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utoUpdateAnimBg="0"/>
      <p:bldP spid="491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1AD2AB8-566A-4071-A559-E0BAFAEC7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Вопрос 3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1395D25C-32B1-4C08-84FA-214B18FE3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2000"/>
            <a:ext cx="8583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Что показывает градусная величина угла?</a:t>
            </a:r>
            <a:r>
              <a:rPr lang="ru-RU" altLang="ru-RU" sz="3600" dirty="0"/>
              <a:t> 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4FF57804-3552-42B2-A267-0A5A4131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8839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FF3300"/>
                </a:solidFill>
              </a:rPr>
              <a:t>	Ответ: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  <a:r>
              <a:rPr lang="ru-RU" altLang="ru-RU" sz="3600" dirty="0"/>
              <a:t>Г</a:t>
            </a:r>
            <a:r>
              <a:rPr lang="ru-RU" altLang="ru-RU" sz="3600" dirty="0">
                <a:cs typeface="Times New Roman" panose="02020603050405020304" pitchFamily="18" charset="0"/>
              </a:rPr>
              <a:t>радусная величина угла показывает, сколько раз угол в один градус и его части укладываются в данном угле.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9360CE1-9B39-4C5D-AE1F-065D3EAD5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Вопрос 4 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7970878-3793-4EE4-92F5-186BB735F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Каким свойствам удовлетворяет градусная величина угла?</a:t>
            </a:r>
            <a:r>
              <a:rPr lang="ru-RU" altLang="ru-RU" sz="3600" dirty="0"/>
              <a:t> 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A50B2840-7D09-4EF0-853A-4D4DAA28C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8839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FF3300"/>
                </a:solidFill>
              </a:rPr>
              <a:t>	Ответ: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  <a:r>
              <a:rPr lang="ru-RU" altLang="ru-RU" sz="3600" dirty="0">
                <a:cs typeface="Times New Roman" panose="02020603050405020304" pitchFamily="18" charset="0"/>
              </a:rPr>
              <a:t>Градусная величина угла удовлетворяет следующим свойствам</a:t>
            </a:r>
            <a:r>
              <a:rPr lang="ru-RU" altLang="ru-RU" sz="3600" dirty="0"/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3600" dirty="0">
                <a:cs typeface="Times New Roman" panose="02020603050405020304" pitchFamily="18" charset="0"/>
              </a:rPr>
              <a:t>Свойство 1. Градусные величины равных углов равны.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Свойство 2. Градусная величина суммы углов равна сумме их градусных величин.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2A57953-6BCA-4363-919F-541B7064C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 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A33B85C8-A158-4B5C-8EF9-6753A2A80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900488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47ADF7D8-87C6-446F-8202-082CA0D58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58674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На рисунке найдите величины углов: </a:t>
            </a:r>
            <a:endParaRPr lang="en-US" altLang="ru-RU" sz="2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а) </a:t>
            </a:r>
            <a:r>
              <a:rPr lang="en-US" altLang="ru-RU" sz="2800" i="1"/>
              <a:t>AOB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б) </a:t>
            </a:r>
            <a:r>
              <a:rPr lang="en-US" altLang="ru-RU" sz="2800" i="1"/>
              <a:t>AOC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в) </a:t>
            </a:r>
            <a:r>
              <a:rPr lang="en-US" altLang="ru-RU" sz="2800" i="1"/>
              <a:t>AOD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г</a:t>
            </a:r>
            <a:r>
              <a:rPr lang="en-US" altLang="ru-RU" sz="2800"/>
              <a:t>)</a:t>
            </a:r>
            <a:r>
              <a:rPr lang="ru-RU" altLang="ru-RU" sz="2800"/>
              <a:t> </a:t>
            </a:r>
            <a:r>
              <a:rPr lang="en-US" altLang="ru-RU" sz="2800" i="1"/>
              <a:t>BOC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д) </a:t>
            </a:r>
            <a:r>
              <a:rPr lang="en-US" altLang="ru-RU" sz="2800" i="1"/>
              <a:t>BOD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е) </a:t>
            </a:r>
            <a:r>
              <a:rPr lang="en-US" altLang="ru-RU" sz="2800" i="1"/>
              <a:t>COD</a:t>
            </a:r>
            <a:r>
              <a:rPr lang="en-US" altLang="ru-RU" sz="2800"/>
              <a:t>.</a:t>
            </a:r>
            <a:endParaRPr lang="ru-RU" altLang="ru-RU" sz="2800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C18E64CF-9A85-49A0-B71F-D32B3423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а) 60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178AEEF7-56F0-4E45-A5D2-FB9D81E07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38800"/>
            <a:ext cx="154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б) 90</a:t>
            </a:r>
            <a:r>
              <a:rPr lang="ru-RU" altLang="ru-RU" sz="2800" baseline="30000"/>
              <a:t>о</a:t>
            </a:r>
            <a:r>
              <a:rPr lang="en-US" altLang="ru-RU" sz="2800"/>
              <a:t>; </a:t>
            </a:r>
            <a:endParaRPr lang="ru-RU" altLang="ru-RU" sz="2800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6F7A07D3-4EE4-45D1-8F3B-678D6FFF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388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в) 130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2BC0F1E7-305F-420F-90E8-02EFF929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638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г</a:t>
            </a:r>
            <a:r>
              <a:rPr lang="en-US" altLang="ru-RU" sz="2800"/>
              <a:t>)</a:t>
            </a:r>
            <a:r>
              <a:rPr lang="ru-RU" altLang="ru-RU" sz="2800"/>
              <a:t> 30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9A7584A9-099D-4B0F-AA01-AF9CE5FD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638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д) 70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 sz="2400">
                <a:solidFill>
                  <a:schemeClr val="accent1"/>
                </a:solidFill>
              </a:rPr>
              <a:t> </a:t>
            </a:r>
            <a:endParaRPr lang="ru-RU" altLang="ru-RU" sz="2400"/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4B288DCB-05DD-48EE-99F8-81D07EDF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638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е) 40</a:t>
            </a:r>
            <a:r>
              <a:rPr lang="ru-RU" altLang="ru-RU" sz="2800" baseline="30000"/>
              <a:t>о</a:t>
            </a:r>
            <a:r>
              <a:rPr lang="en-US" altLang="ru-RU" sz="2800"/>
              <a:t>.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  <p:bldP spid="47110" grpId="0" autoUpdateAnimBg="0"/>
      <p:bldP spid="47111" grpId="0" autoUpdateAnimBg="0"/>
      <p:bldP spid="47112" grpId="0" autoUpdateAnimBg="0"/>
      <p:bldP spid="47113" grpId="0" autoUpdateAnimBg="0"/>
      <p:bldP spid="471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2A99D75-B55C-4EFD-851E-209A44AB3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031A82B9-0B6F-41D6-9F75-962E524A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градусную величину угла: а)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AOC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б)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AOB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в)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г)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AOE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д)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е)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BOC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ж)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BOE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	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7833D75C-AABB-44EA-A43E-2F73E12D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78960"/>
            <a:ext cx="305861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FF3300"/>
                </a:solidFill>
              </a:rPr>
              <a:t>Ответ: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  <a:r>
              <a:rPr lang="ru-RU" altLang="ru-RU" sz="3600" dirty="0"/>
              <a:t>а) 90</a:t>
            </a:r>
            <a:r>
              <a:rPr lang="ru-RU" altLang="ru-RU" sz="3600" baseline="30000" dirty="0"/>
              <a:t>о</a:t>
            </a:r>
            <a:r>
              <a:rPr lang="en-US" altLang="ru-RU" sz="3600" dirty="0"/>
              <a:t>;</a:t>
            </a:r>
            <a:r>
              <a:rPr lang="en-US" altLang="ru-RU" sz="2400" dirty="0"/>
              <a:t> </a:t>
            </a:r>
            <a:endParaRPr lang="ru-RU" altLang="ru-RU" sz="2400" dirty="0"/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8C1D8C72-B60D-458F-BA4F-5A749716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569" y="4878960"/>
            <a:ext cx="21410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б) 45</a:t>
            </a:r>
            <a:r>
              <a:rPr lang="ru-RU" altLang="ru-RU" sz="3600" baseline="30000" dirty="0"/>
              <a:t>о</a:t>
            </a:r>
            <a:r>
              <a:rPr lang="ru-RU" altLang="ru-RU" sz="3600" dirty="0"/>
              <a:t>;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98F50-5CF4-493C-9670-AC6120A6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5" y="1916833"/>
            <a:ext cx="2808312" cy="2808312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4D373173-CD5A-4A66-B3E6-D6ED65FB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864" y="4878960"/>
            <a:ext cx="21410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в) 135</a:t>
            </a:r>
            <a:r>
              <a:rPr lang="ru-RU" altLang="ru-RU" sz="3600" baseline="30000" dirty="0"/>
              <a:t>о</a:t>
            </a:r>
            <a:r>
              <a:rPr lang="ru-RU" altLang="ru-RU" sz="3600" dirty="0"/>
              <a:t>;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5062A723-440F-4A54-9132-85162BF1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070" y="4878960"/>
            <a:ext cx="21410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г) 180</a:t>
            </a:r>
            <a:r>
              <a:rPr lang="ru-RU" altLang="ru-RU" sz="3600" baseline="30000" dirty="0"/>
              <a:t>о</a:t>
            </a:r>
            <a:r>
              <a:rPr lang="ru-RU" altLang="ru-RU" sz="3600" dirty="0"/>
              <a:t>;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633BEE4-726E-416F-A1FF-CCA83C32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353450"/>
            <a:ext cx="21410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д) 90</a:t>
            </a:r>
            <a:r>
              <a:rPr lang="ru-RU" altLang="ru-RU" sz="3600" baseline="30000" dirty="0"/>
              <a:t>о</a:t>
            </a:r>
            <a:r>
              <a:rPr lang="ru-RU" altLang="ru-RU" sz="3600" dirty="0"/>
              <a:t>;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32577C1D-C297-4C0F-B9D9-245C4559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53450"/>
            <a:ext cx="21410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е) 45</a:t>
            </a:r>
            <a:r>
              <a:rPr lang="ru-RU" altLang="ru-RU" sz="3600" baseline="30000" dirty="0"/>
              <a:t>о</a:t>
            </a:r>
            <a:r>
              <a:rPr lang="ru-RU" altLang="ru-RU" sz="3600" dirty="0"/>
              <a:t>;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8B50594B-109F-45A5-9D62-DB58901B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20" y="5353450"/>
            <a:ext cx="21410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ж) 135</a:t>
            </a:r>
            <a:r>
              <a:rPr lang="ru-RU" altLang="ru-RU" sz="3600" baseline="30000" dirty="0"/>
              <a:t>о</a:t>
            </a:r>
            <a:r>
              <a:rPr lang="ru-RU" altLang="ru-RU" sz="3600" dirty="0"/>
              <a:t>.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2A99D75-B55C-4EFD-851E-209A44AB3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 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031A82B9-0B6F-41D6-9F75-962E524A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Найдите величину угла</a:t>
            </a:r>
            <a:r>
              <a:rPr lang="ru-RU" altLang="ru-RU" sz="3600" i="1">
                <a:cs typeface="Times New Roman" panose="02020603050405020304" pitchFamily="18" charset="0"/>
              </a:rPr>
              <a:t> </a:t>
            </a:r>
            <a:r>
              <a:rPr lang="en-US" altLang="ru-RU" sz="3600" i="1">
                <a:cs typeface="Times New Roman" panose="02020603050405020304" pitchFamily="18" charset="0"/>
              </a:rPr>
              <a:t>AOB</a:t>
            </a:r>
            <a:r>
              <a:rPr lang="ru-RU" altLang="ru-RU" sz="3600">
                <a:cs typeface="Times New Roman" panose="02020603050405020304" pitchFamily="18" charset="0"/>
              </a:rPr>
              <a:t>, изображенного на рисунке</a:t>
            </a:r>
            <a:r>
              <a:rPr lang="ru-RU" altLang="ru-RU" sz="3600"/>
              <a:t>: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endParaRPr lang="en-US" altLang="ru-RU" sz="36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/>
              <a:t>	а)                                           б)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7833D75C-AABB-44EA-A43E-2F73E12D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ru-RU" altLang="ru-RU" sz="3600"/>
              <a:t>а) 120</a:t>
            </a:r>
            <a:r>
              <a:rPr lang="ru-RU" altLang="ru-RU" sz="3600" baseline="30000"/>
              <a:t>о</a:t>
            </a:r>
            <a:r>
              <a:rPr lang="en-US" altLang="ru-RU" sz="3600"/>
              <a:t>;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8C1D8C72-B60D-458F-BA4F-5A749716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91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/>
              <a:t>б) 100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21510" name="Picture 17">
            <a:extLst>
              <a:ext uri="{FF2B5EF4-FFF2-40B4-BE49-F238E27FC236}">
                <a16:creationId xmlns:a16="http://schemas.microsoft.com/office/drawing/2014/main" id="{F3409E6F-F879-4065-9B6B-A31F5824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7781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8">
            <a:extLst>
              <a:ext uri="{FF2B5EF4-FFF2-40B4-BE49-F238E27FC236}">
                <a16:creationId xmlns:a16="http://schemas.microsoft.com/office/drawing/2014/main" id="{339DE7D9-4AE5-4C94-8253-1C6C0A0B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7781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D781101-64B2-465A-AB04-DC7578D32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46CAA8B-87EE-4FDD-829B-1B59FA72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/>
              <a:t>	На клетчатой бумаге изобразите углы, равные: а) 30</a:t>
            </a:r>
            <a:r>
              <a:rPr lang="ru-RU" altLang="ru-RU" sz="3600" baseline="30000"/>
              <a:t>о</a:t>
            </a:r>
            <a:r>
              <a:rPr lang="ru-RU" altLang="ru-RU" sz="3600"/>
              <a:t>; б) 45</a:t>
            </a:r>
            <a:r>
              <a:rPr lang="ru-RU" altLang="ru-RU" sz="3600" baseline="30000"/>
              <a:t>о</a:t>
            </a:r>
            <a:r>
              <a:rPr lang="ru-RU" altLang="ru-RU" sz="3600"/>
              <a:t>; в) 60</a:t>
            </a:r>
            <a:r>
              <a:rPr lang="ru-RU" altLang="ru-RU" sz="3600" baseline="30000"/>
              <a:t>о</a:t>
            </a:r>
            <a:r>
              <a:rPr lang="ru-RU" altLang="ru-RU" sz="3600"/>
              <a:t>; г) 120</a:t>
            </a:r>
            <a:r>
              <a:rPr lang="ru-RU" altLang="ru-RU" sz="3600" baseline="30000"/>
              <a:t>о</a:t>
            </a:r>
            <a:r>
              <a:rPr lang="ru-RU" altLang="ru-RU" sz="3600"/>
              <a:t>; д) 135</a:t>
            </a:r>
            <a:r>
              <a:rPr lang="ru-RU" altLang="ru-RU" sz="3600" baseline="30000"/>
              <a:t>о</a:t>
            </a:r>
            <a:r>
              <a:rPr lang="ru-RU" altLang="ru-RU" sz="3600"/>
              <a:t>; е) 150</a:t>
            </a:r>
            <a:r>
              <a:rPr lang="ru-RU" altLang="ru-RU" sz="3600" baseline="30000"/>
              <a:t>о</a:t>
            </a:r>
            <a:r>
              <a:rPr lang="ru-RU" altLang="ru-RU" sz="3600"/>
              <a:t>. Проверьте правильность Вашего изображения с помощью транспортира.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C2ED2347-E7D3-4F36-99AC-2997C4AC3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5603" name="Text Box 1027">
            <a:extLst>
              <a:ext uri="{FF2B5EF4-FFF2-40B4-BE49-F238E27FC236}">
                <a16:creationId xmlns:a16="http://schemas.microsoft.com/office/drawing/2014/main" id="{997EF9E5-B4A6-4ED0-8BB1-9BB3EC5C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/>
              <a:t>	Изобразите углы, равные данным на рисунке. С помощью транспортира найдите их приближенную градусную величину.</a:t>
            </a:r>
          </a:p>
        </p:txBody>
      </p:sp>
      <p:sp>
        <p:nvSpPr>
          <p:cNvPr id="141316" name="Text Box 1028">
            <a:extLst>
              <a:ext uri="{FF2B5EF4-FFF2-40B4-BE49-F238E27FC236}">
                <a16:creationId xmlns:a16="http://schemas.microsoft.com/office/drawing/2014/main" id="{2E8C42F6-5BE0-4D39-9BEF-880194F33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ru-RU" altLang="ru-RU" sz="3600"/>
              <a:t>а) 45</a:t>
            </a:r>
            <a:r>
              <a:rPr lang="ru-RU" altLang="ru-RU" sz="3600" baseline="30000"/>
              <a:t>о</a:t>
            </a:r>
            <a:r>
              <a:rPr lang="en-US" altLang="ru-RU" sz="3600"/>
              <a:t>;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141317" name="Text Box 1029">
            <a:extLst>
              <a:ext uri="{FF2B5EF4-FFF2-40B4-BE49-F238E27FC236}">
                <a16:creationId xmlns:a16="http://schemas.microsoft.com/office/drawing/2014/main" id="{F719A493-9C07-4A3C-9262-0B731E1F6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91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/>
              <a:t>б) 90</a:t>
            </a:r>
            <a:r>
              <a:rPr lang="ru-RU" altLang="ru-RU" sz="3600" baseline="30000"/>
              <a:t>о</a:t>
            </a:r>
            <a:r>
              <a:rPr lang="ru-RU" altLang="ru-RU" sz="3600"/>
              <a:t>;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25606" name="Picture 1030">
            <a:extLst>
              <a:ext uri="{FF2B5EF4-FFF2-40B4-BE49-F238E27FC236}">
                <a16:creationId xmlns:a16="http://schemas.microsoft.com/office/drawing/2014/main" id="{D3000E7B-2FD6-4ACD-A9F3-9F59CE07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1432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9" name="Text Box 1031">
            <a:extLst>
              <a:ext uri="{FF2B5EF4-FFF2-40B4-BE49-F238E27FC236}">
                <a16:creationId xmlns:a16="http://schemas.microsoft.com/office/drawing/2014/main" id="{8A7F4CFE-0762-4AB3-AC69-E60E170A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/>
              <a:t>в) </a:t>
            </a:r>
            <a:r>
              <a:rPr lang="en-US" altLang="ru-RU" sz="3600"/>
              <a:t>~</a:t>
            </a:r>
            <a:r>
              <a:rPr lang="ru-RU" altLang="ru-RU" sz="3600"/>
              <a:t>117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en-US" altLang="ru-RU" sz="2800"/>
              <a:t>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  <p:bldP spid="141317" grpId="0" autoUpdateAnimBg="0"/>
      <p:bldP spid="1413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87E0F60-6BD4-4437-AAEE-DA02B6818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FA4773EC-B4E2-416F-A0C0-8EB098312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60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угол </a:t>
            </a:r>
            <a:r>
              <a:rPr lang="ru-RU" altLang="ru-RU" sz="3600" i="1">
                <a:cs typeface="Times New Roman" panose="02020603050405020304" pitchFamily="18" charset="0"/>
              </a:rPr>
              <a:t>АОС</a:t>
            </a:r>
            <a:r>
              <a:rPr lang="ru-RU" altLang="ru-RU" sz="3600">
                <a:cs typeface="Times New Roman" panose="02020603050405020304" pitchFamily="18" charset="0"/>
              </a:rPr>
              <a:t>, если он на 30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 больше угла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99993B34-8DEE-4879-B958-4FD9C07F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45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en-US" altLang="ru-RU" sz="2400"/>
              <a:t> </a:t>
            </a:r>
            <a:endParaRPr lang="ru-RU" altLang="ru-RU" sz="2400"/>
          </a:p>
        </p:txBody>
      </p:sp>
      <p:pic>
        <p:nvPicPr>
          <p:cNvPr id="27653" name="Picture 14">
            <a:extLst>
              <a:ext uri="{FF2B5EF4-FFF2-40B4-BE49-F238E27FC236}">
                <a16:creationId xmlns:a16="http://schemas.microsoft.com/office/drawing/2014/main" id="{340E980F-61FC-4F48-B76D-878CABDE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7F425E3-F3D5-4F3A-A757-AABFF1A41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0202B40-2E3A-4DEB-8B85-BDFC665D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45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угол </a:t>
            </a:r>
            <a:r>
              <a:rPr lang="ru-RU" altLang="ru-RU" sz="3600" i="1">
                <a:cs typeface="Times New Roman" panose="02020603050405020304" pitchFamily="18" charset="0"/>
              </a:rPr>
              <a:t>АОС</a:t>
            </a:r>
            <a:r>
              <a:rPr lang="ru-RU" altLang="ru-RU" sz="3600">
                <a:cs typeface="Times New Roman" panose="02020603050405020304" pitchFamily="18" charset="0"/>
              </a:rPr>
              <a:t>, если он в два раза больше угла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B8AE6CA8-7B4E-4759-B1D5-CFF0D04D5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3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en-US" altLang="ru-RU" sz="2400"/>
              <a:t> </a:t>
            </a:r>
            <a:endParaRPr lang="ru-RU" altLang="ru-RU" sz="2400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E798129A-783A-42B9-9930-FFD46B02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514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3" name="Text Box 45">
                <a:extLst>
                  <a:ext uri="{FF2B5EF4-FFF2-40B4-BE49-F238E27FC236}">
                    <a16:creationId xmlns:a16="http://schemas.microsoft.com/office/drawing/2014/main" id="{A5DE7894-67D7-4BF7-840D-886BA92CE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832" y="548680"/>
                <a:ext cx="9144000" cy="4893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ts val="0"/>
                  </a:spcBef>
                  <a:buNone/>
                </a:pPr>
                <a:r>
                  <a:rPr lang="ru-RU" sz="2400" dirty="0"/>
                  <a:t>	Для измерения величин углов поступают так же, как и в случае измерения длин отрезков.</a:t>
                </a:r>
              </a:p>
              <a:p>
                <a:pPr algn="just">
                  <a:spcBef>
                    <a:spcPts val="0"/>
                  </a:spcBef>
                  <a:buNone/>
                </a:pPr>
                <a:r>
                  <a:rPr lang="ru-RU" sz="2400" dirty="0"/>
                  <a:t>	Сначала выбирают угол, принимаемый за единицу измерения - единичный угол. Обычно такой угол составляет одну сто восьмидесятую часть развёрнутого угла. Считают, что величина этого угла равна одному гра­дусу, её обозначают 1</a:t>
                </a:r>
                <a:r>
                  <a:rPr lang="ru-RU" sz="2400" baseline="30000" dirty="0"/>
                  <a:t>о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buNone/>
                </a:pPr>
                <a:r>
                  <a:rPr lang="ru-RU" sz="2400" dirty="0"/>
                  <a:t>	Затем для измерения величины данного угла </a:t>
                </a:r>
                <a:r>
                  <a:rPr lang="ru-RU" sz="2400" i="1" dirty="0"/>
                  <a:t>АОВ</a:t>
                </a:r>
                <a:r>
                  <a:rPr lang="ru-RU" sz="2400" dirty="0"/>
                  <a:t> от луча </a:t>
                </a:r>
                <a:r>
                  <a:rPr lang="ru-RU" sz="2400" i="1" dirty="0"/>
                  <a:t>ОА</a:t>
                </a:r>
                <a:r>
                  <a:rPr lang="ru-RU" sz="2400" dirty="0"/>
                  <a:t> последовательно откладывают единичный угол и находят число </a:t>
                </a:r>
                <a:r>
                  <a:rPr lang="en-US" sz="2400" i="1" dirty="0"/>
                  <a:t>n</a:t>
                </a:r>
                <a:r>
                  <a:rPr lang="ru-RU" sz="2400" dirty="0"/>
                  <a:t>, показывающее, сколько раз он укладывается в данном угле. Если при этом луч последне­го единичного угла совпадет с лучом </a:t>
                </a:r>
                <a:r>
                  <a:rPr lang="ru-RU" sz="2400" i="1" dirty="0"/>
                  <a:t>ОВ</a:t>
                </a:r>
                <a:r>
                  <a:rPr lang="ru-RU" sz="2400" dirty="0"/>
                  <a:t>, то процесс измерения считается законченным и полученное число градусов </a:t>
                </a:r>
                <a:r>
                  <a:rPr lang="en-US" sz="2400" i="1" dirty="0"/>
                  <a:t>n</a:t>
                </a:r>
                <a:r>
                  <a:rPr lang="ru-RU" sz="2400" dirty="0"/>
                  <a:t> будет величиной угла </a:t>
                </a:r>
                <a:r>
                  <a:rPr lang="ru-RU" sz="2400" i="1" dirty="0"/>
                  <a:t>АОВ</a:t>
                </a:r>
                <a:r>
                  <a:rPr lang="ru-RU" sz="2400" dirty="0"/>
                  <a:t>, обозначается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.</a:t>
                </a:r>
                <a:r>
                  <a:rPr lang="en-US" sz="2400" dirty="0"/>
                  <a:t>	</a:t>
                </a:r>
                <a:endParaRPr lang="ru-RU" alt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93" name="Text Box 45">
                <a:extLst>
                  <a:ext uri="{FF2B5EF4-FFF2-40B4-BE49-F238E27FC236}">
                    <a16:creationId xmlns:a16="http://schemas.microsoft.com/office/drawing/2014/main" id="{A5DE7894-67D7-4BF7-840D-886BA92CE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832" y="548680"/>
                <a:ext cx="9144000" cy="4893647"/>
              </a:xfrm>
              <a:prstGeom prst="rect">
                <a:avLst/>
              </a:prstGeom>
              <a:blipFill>
                <a:blip r:embed="rId3"/>
                <a:stretch>
                  <a:fillRect l="-1000" t="-996" r="-10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5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0B719BA-F02A-4BFB-B3C3-A767600EA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E21F0694-CDCF-4273-B50C-B1631D3B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120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угол </a:t>
            </a:r>
            <a:r>
              <a:rPr lang="ru-RU" altLang="ru-RU" sz="3600" i="1">
                <a:cs typeface="Times New Roman" panose="02020603050405020304" pitchFamily="18" charset="0"/>
              </a:rPr>
              <a:t>АОС</a:t>
            </a:r>
            <a:r>
              <a:rPr lang="ru-RU" altLang="ru-RU" sz="3600">
                <a:cs typeface="Times New Roman" panose="02020603050405020304" pitchFamily="18" charset="0"/>
              </a:rPr>
              <a:t>, если</a:t>
            </a:r>
            <a:r>
              <a:rPr lang="en-US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>
                <a:cs typeface="Times New Roman" panose="02020603050405020304" pitchFamily="18" charset="0"/>
              </a:rPr>
              <a:t>он  на 30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 меньше угла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F18D88F7-E9AB-4E6E-BC4A-3A126115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45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endParaRPr lang="ru-RU" altLang="ru-RU" sz="2400"/>
          </a:p>
        </p:txBody>
      </p:sp>
      <p:pic>
        <p:nvPicPr>
          <p:cNvPr id="31749" name="Picture 6">
            <a:extLst>
              <a:ext uri="{FF2B5EF4-FFF2-40B4-BE49-F238E27FC236}">
                <a16:creationId xmlns:a16="http://schemas.microsoft.com/office/drawing/2014/main" id="{1CE9DE21-0F75-4B99-BAE2-26C43EFB4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2496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0F8CFBD-CBA7-4778-BEAF-94079C04C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7BC11408-94A5-417F-9F29-2996945AC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120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угол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, если он  в три раза больше угла </a:t>
            </a:r>
            <a:r>
              <a:rPr lang="en-US" altLang="ru-RU" sz="3600" i="1">
                <a:cs typeface="Times New Roman" panose="02020603050405020304" pitchFamily="18" charset="0"/>
              </a:rPr>
              <a:t>A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F31548C9-2C25-497B-9ECE-E542D2BC7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90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endParaRPr lang="ru-RU" altLang="ru-RU" sz="2400"/>
          </a:p>
        </p:txBody>
      </p:sp>
      <p:pic>
        <p:nvPicPr>
          <p:cNvPr id="33797" name="Picture 6">
            <a:extLst>
              <a:ext uri="{FF2B5EF4-FFF2-40B4-BE49-F238E27FC236}">
                <a16:creationId xmlns:a16="http://schemas.microsoft.com/office/drawing/2014/main" id="{ECD15826-0F11-43D5-A865-274F492F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0035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89DF960-4EB0-4F74-B04A-5C77506AB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 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30B507D1-9594-414E-A472-596EC567F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Какой угол образуют биссектрисы вертикальных углов?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80EDD405-D738-4EEA-873B-B965EAA6E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146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180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9C6EB2D-D781-46D9-B7FE-2A0D73F60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9D0272F7-73EB-4953-AB05-3E298DD5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/>
              <a:t>	Чему равен </a:t>
            </a:r>
            <a:r>
              <a:rPr lang="ru-RU" altLang="ru-RU" sz="3600">
                <a:cs typeface="Times New Roman" panose="02020603050405020304" pitchFamily="18" charset="0"/>
              </a:rPr>
              <a:t>угол</a:t>
            </a:r>
            <a:r>
              <a:rPr lang="ru-RU" altLang="ru-RU" sz="3600"/>
              <a:t>,</a:t>
            </a:r>
            <a:r>
              <a:rPr lang="ru-RU" altLang="ru-RU" sz="3600">
                <a:cs typeface="Times New Roman" panose="02020603050405020304" pitchFamily="18" charset="0"/>
              </a:rPr>
              <a:t> образ</a:t>
            </a:r>
            <a:r>
              <a:rPr lang="ru-RU" altLang="ru-RU" sz="3600"/>
              <a:t>ованный</a:t>
            </a:r>
            <a:r>
              <a:rPr lang="ru-RU" altLang="ru-RU" sz="3600">
                <a:cs typeface="Times New Roman" panose="02020603050405020304" pitchFamily="18" charset="0"/>
              </a:rPr>
              <a:t> биссектрис</a:t>
            </a:r>
            <a:r>
              <a:rPr lang="ru-RU" altLang="ru-RU" sz="3600"/>
              <a:t>ами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/>
              <a:t>смежных </a:t>
            </a:r>
            <a:r>
              <a:rPr lang="ru-RU" altLang="ru-RU" sz="3600">
                <a:cs typeface="Times New Roman" panose="02020603050405020304" pitchFamily="18" charset="0"/>
              </a:rPr>
              <a:t>углов?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CCE76CB-EE0B-497E-AF00-7AE1FE6E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90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A3B8AF7-2ACA-4D22-8595-8CC95569B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59058592-74E9-42EB-8A20-4D0FD5AF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Угол </a:t>
            </a:r>
            <a:r>
              <a:rPr lang="en-US" altLang="ru-RU" sz="3600" i="1">
                <a:cs typeface="Times New Roman" panose="02020603050405020304" pitchFamily="18" charset="0"/>
              </a:rPr>
              <a:t>AOB</a:t>
            </a:r>
            <a:r>
              <a:rPr lang="ru-RU" altLang="ru-RU" sz="3600">
                <a:cs typeface="Times New Roman" panose="02020603050405020304" pitchFamily="18" charset="0"/>
              </a:rPr>
              <a:t> равен 38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Чему равен смежный с ним  угол?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8A825F8D-6A4E-46D7-B2A4-EE318271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142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E2F215F6-ABD6-44F5-8CB7-6E85A969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333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1AEF99C-786A-408A-BEC5-7990BB623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7858D1B-81C1-4267-B42F-508BF3B1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Угол </a:t>
            </a:r>
            <a:r>
              <a:rPr lang="en-US" altLang="ru-RU" sz="3600" i="1">
                <a:cs typeface="Times New Roman" panose="02020603050405020304" pitchFamily="18" charset="0"/>
              </a:rPr>
              <a:t>AOB</a:t>
            </a:r>
            <a:r>
              <a:rPr lang="ru-RU" altLang="ru-RU" sz="3600">
                <a:cs typeface="Times New Roman" panose="02020603050405020304" pitchFamily="18" charset="0"/>
              </a:rPr>
              <a:t> равен 120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Чему равен смежный с ним  угол? 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619D43DF-0445-4482-909F-C1BE4178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60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1989" name="Picture 6">
            <a:extLst>
              <a:ext uri="{FF2B5EF4-FFF2-40B4-BE49-F238E27FC236}">
                <a16:creationId xmlns:a16="http://schemas.microsoft.com/office/drawing/2014/main" id="{95498CCE-ACA6-409A-9658-4388D9D3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505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4AC0C01-E955-473F-BEDA-89EB96D90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4 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02569BF-5C2F-4108-BDE1-1BF947DF0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Один из смежных углов на 45</a:t>
            </a:r>
            <a:r>
              <a:rPr lang="ru-RU" altLang="ru-RU" sz="3600" baseline="30000"/>
              <a:t>о</a:t>
            </a:r>
            <a:r>
              <a:rPr lang="en-US" altLang="ru-RU" sz="3600" baseline="30000">
                <a:cs typeface="Times New Roman" panose="02020603050405020304" pitchFamily="18" charset="0"/>
              </a:rPr>
              <a:t> </a:t>
            </a:r>
            <a:r>
              <a:rPr lang="ru-RU" altLang="ru-RU" sz="3600">
                <a:cs typeface="Times New Roman" panose="02020603050405020304" pitchFamily="18" charset="0"/>
              </a:rPr>
              <a:t> меньше другого. Найдите эти углы.</a:t>
            </a:r>
            <a:endParaRPr lang="ru-RU" altLang="ru-RU" sz="3600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737AC1C-4B29-46B2-8D5A-DE439868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67</a:t>
            </a:r>
            <a:r>
              <a:rPr lang="ru-RU" altLang="ru-RU" sz="3600" baseline="30000"/>
              <a:t>о</a:t>
            </a:r>
            <a:r>
              <a:rPr lang="ru-RU" altLang="ru-RU" sz="3600"/>
              <a:t>30</a:t>
            </a:r>
            <a:r>
              <a:rPr lang="en-US" altLang="ru-RU" sz="3600"/>
              <a:t>’ </a:t>
            </a:r>
            <a:r>
              <a:rPr lang="ru-RU" altLang="ru-RU" sz="3600"/>
              <a:t>и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  <a:r>
              <a:rPr lang="ru-RU" altLang="ru-RU" sz="3600"/>
              <a:t>112</a:t>
            </a:r>
            <a:r>
              <a:rPr lang="ru-RU" altLang="ru-RU" sz="3600" baseline="30000"/>
              <a:t>о</a:t>
            </a:r>
            <a:r>
              <a:rPr lang="ru-RU" altLang="ru-RU" sz="3600"/>
              <a:t>30</a:t>
            </a:r>
            <a:r>
              <a:rPr lang="en-US" altLang="ru-RU" sz="3600"/>
              <a:t>’.</a:t>
            </a:r>
            <a:r>
              <a:rPr lang="ru-RU" altLang="ru-RU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798BE0B-C196-4491-8DF3-6248B5609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81B9270A-FA25-4F30-8C5E-ED9DB5168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76962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Найдите смежные углы, если один из них в два раза больше другого.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705740C5-5EBA-47AB-9D77-F05CE78A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</a:t>
            </a:r>
            <a:r>
              <a:rPr lang="en-US" altLang="ru-RU" sz="3600"/>
              <a:t>2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, </a:t>
            </a:r>
            <a:r>
              <a:rPr lang="ru-RU" altLang="ru-RU" sz="3600"/>
              <a:t>60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0C4B395-8B5B-41F6-AD1B-414E9041F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889C5080-A17C-4FB4-B5B3-BC537209F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85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48132" name="Picture 9">
            <a:extLst>
              <a:ext uri="{FF2B5EF4-FFF2-40B4-BE49-F238E27FC236}">
                <a16:creationId xmlns:a16="http://schemas.microsoft.com/office/drawing/2014/main" id="{B7F97BF6-AE48-4D07-A085-5FF0353E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981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3">
            <a:extLst>
              <a:ext uri="{FF2B5EF4-FFF2-40B4-BE49-F238E27FC236}">
                <a16:creationId xmlns:a16="http://schemas.microsoft.com/office/drawing/2014/main" id="{C51137E0-2591-49EB-997F-31FCF0C50E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" y="838200"/>
            <a:ext cx="8077200" cy="2548711"/>
          </a:xfrm>
          <a:prstGeom prst="rect">
            <a:avLst/>
          </a:prstGeom>
          <a:blipFill>
            <a:blip r:embed="rId4"/>
            <a:stretch>
              <a:fillRect l="-2340" t="-4067" r="-2264" b="-287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6FD7545-B7C5-4D57-8F08-61FD3C0A3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A8289CBD-0703-4003-964E-6762C2F54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99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0180" name="Text Box 7">
            <a:extLst>
              <a:ext uri="{FF2B5EF4-FFF2-40B4-BE49-F238E27FC236}">
                <a16:creationId xmlns:a16="http://schemas.microsoft.com/office/drawing/2014/main" id="{5C4E9A57-27C0-4D0B-9B76-12382D339A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838200"/>
            <a:ext cx="8839200" cy="3348930"/>
          </a:xfrm>
          <a:prstGeom prst="rect">
            <a:avLst/>
          </a:prstGeom>
          <a:blipFill>
            <a:blip r:embed="rId3"/>
            <a:stretch>
              <a:fillRect l="-1724" t="-2550" r="-1724" b="-200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50181" name="Picture 13">
            <a:extLst>
              <a:ext uri="{FF2B5EF4-FFF2-40B4-BE49-F238E27FC236}">
                <a16:creationId xmlns:a16="http://schemas.microsoft.com/office/drawing/2014/main" id="{4ADC7CCC-8C35-4D6F-B6A5-63186B7C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87825"/>
            <a:ext cx="16986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Text Box 45">
            <a:extLst>
              <a:ext uri="{FF2B5EF4-FFF2-40B4-BE49-F238E27FC236}">
                <a16:creationId xmlns:a16="http://schemas.microsoft.com/office/drawing/2014/main" id="{A5DE7894-67D7-4BF7-840D-886BA92C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sz="2400" dirty="0"/>
              <a:t>	Если же луч </a:t>
            </a:r>
            <a:r>
              <a:rPr lang="ru-RU" sz="2400" i="1" dirty="0"/>
              <a:t>ОС</a:t>
            </a:r>
            <a:r>
              <a:rPr lang="ru-RU" sz="2400" dirty="0"/>
              <a:t> последнего единичного угла лежит между лучами </a:t>
            </a:r>
            <a:r>
              <a:rPr lang="ru-RU" sz="2400" i="1" dirty="0"/>
              <a:t>ОА</a:t>
            </a:r>
            <a:r>
              <a:rPr lang="ru-RU" sz="2400" dirty="0"/>
              <a:t> и </a:t>
            </a:r>
            <a:r>
              <a:rPr lang="ru-RU" sz="2400" i="1" dirty="0"/>
              <a:t>ОВ</a:t>
            </a:r>
            <a:r>
              <a:rPr lang="ru-RU" sz="2400" dirty="0"/>
              <a:t>, то единичный угол разбивают на 60 равных частей. Величину одной такой части называют одной минутой и обозначают 1’.</a:t>
            </a:r>
            <a:endParaRPr lang="en-US" sz="2400" dirty="0"/>
          </a:p>
          <a:p>
            <a:pPr algn="just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ru-RU" sz="2400" dirty="0"/>
              <a:t>За­тем последовательно откладывают от луча </a:t>
            </a:r>
            <a:r>
              <a:rPr lang="ru-RU" sz="2400" i="1" dirty="0"/>
              <a:t>ОС</a:t>
            </a:r>
            <a:r>
              <a:rPr lang="ru-RU" sz="2400" dirty="0"/>
              <a:t> угол, равный одной минуте, и находят число </a:t>
            </a:r>
            <a:r>
              <a:rPr lang="en-US" sz="2400" i="1" dirty="0"/>
              <a:t>m</a:t>
            </a:r>
            <a:r>
              <a:rPr lang="ru-RU" sz="2400" dirty="0"/>
              <a:t>, показывающее, сколько раз этот угол целиком уклады­вается в угле </a:t>
            </a:r>
            <a:r>
              <a:rPr lang="en-US" sz="2400" i="1" dirty="0"/>
              <a:t>C</a:t>
            </a:r>
            <a:r>
              <a:rPr lang="ru-RU" sz="2400" i="1" dirty="0"/>
              <a:t>ОВ</a:t>
            </a:r>
            <a:r>
              <a:rPr lang="ru-RU" sz="2400" dirty="0"/>
              <a:t>. Если при этом луч последнего угла совпадет с лучом </a:t>
            </a:r>
            <a:r>
              <a:rPr lang="ru-RU" sz="2400" i="1" dirty="0"/>
              <a:t>ОВ</a:t>
            </a:r>
            <a:r>
              <a:rPr lang="ru-RU" sz="2400" dirty="0"/>
              <a:t>, то процесс измерения считается законченным и величина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ru-RU" sz="2400" baseline="30000" dirty="0"/>
              <a:t>о</a:t>
            </a:r>
            <a:r>
              <a:rPr lang="en-US" sz="2400" i="1" dirty="0"/>
              <a:t>m’</a:t>
            </a:r>
            <a:r>
              <a:rPr lang="en-US" sz="2400" dirty="0"/>
              <a:t> </a:t>
            </a:r>
            <a:r>
              <a:rPr lang="ru-RU" sz="2400" dirty="0"/>
              <a:t>считается величиной данного угла.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/>
              <a:t>	Если же последний луч лежит между лучами </a:t>
            </a:r>
            <a:r>
              <a:rPr lang="ru-RU" sz="2400" i="1" dirty="0"/>
              <a:t>О</a:t>
            </a:r>
            <a:r>
              <a:rPr lang="en-US" sz="2400" i="1" dirty="0"/>
              <a:t>C</a:t>
            </a:r>
            <a:r>
              <a:rPr lang="ru-RU" sz="2400" dirty="0"/>
              <a:t> и </a:t>
            </a:r>
            <a:r>
              <a:rPr lang="ru-RU" sz="2400" i="1" dirty="0"/>
              <a:t>ОВ</a:t>
            </a:r>
            <a:r>
              <a:rPr lang="ru-RU" sz="2400" dirty="0"/>
              <a:t>, то угол в одну минуту делят на 60 равных частей (величину од­ной такой части считают равной одной секунде и обозначают 1'') и повторяют процедуру измерения.</a:t>
            </a:r>
            <a:endParaRPr lang="ru-RU" altLang="ru-RU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E52ECB7-5687-4DB8-AC64-88FB28E4C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 </a:t>
            </a: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C4B95E6B-EB41-45D2-AB96-0BAFADB77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38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Один из углов, которые получаются при пересечении двух прямых, равен 30</a:t>
            </a:r>
            <a:r>
              <a:rPr lang="ru-RU" altLang="ru-RU" sz="3600" baseline="30000"/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Чему равны остальные углы? 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BCD75938-F9D5-4616-8DBE-EF6CDC4C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30</a:t>
            </a:r>
            <a:r>
              <a:rPr lang="ru-RU" altLang="ru-RU" sz="3600" baseline="30000"/>
              <a:t>о</a:t>
            </a:r>
            <a:r>
              <a:rPr lang="en-US" altLang="ru-RU" sz="3600"/>
              <a:t>, 1</a:t>
            </a:r>
            <a:r>
              <a:rPr lang="ru-RU" altLang="ru-RU" sz="3600"/>
              <a:t>50</a:t>
            </a:r>
            <a:r>
              <a:rPr lang="en-US" altLang="ru-RU" sz="3600" baseline="30000"/>
              <a:t>o</a:t>
            </a:r>
            <a:r>
              <a:rPr lang="en-US" altLang="ru-RU" sz="3600"/>
              <a:t>, </a:t>
            </a:r>
            <a:r>
              <a:rPr lang="ru-RU" altLang="ru-RU" sz="3600"/>
              <a:t>150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2229" name="Picture 15">
            <a:extLst>
              <a:ext uri="{FF2B5EF4-FFF2-40B4-BE49-F238E27FC236}">
                <a16:creationId xmlns:a16="http://schemas.microsoft.com/office/drawing/2014/main" id="{5A7B0949-ACFC-401F-996F-1FBD837F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27463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D5BC1A4-176B-4ED8-9880-4685B0770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 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71123789-D126-487A-9C49-21789DC7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38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Сумма трёх углов, образованных при пересечении двух прямых, равна 306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больший из них. 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95F7514C-AF33-4B36-BC22-99F2A3BA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</a:t>
            </a:r>
            <a:r>
              <a:rPr lang="en-US" altLang="ru-RU" sz="3600"/>
              <a:t>26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4277" name="Picture 6">
            <a:extLst>
              <a:ext uri="{FF2B5EF4-FFF2-40B4-BE49-F238E27FC236}">
                <a16:creationId xmlns:a16="http://schemas.microsoft.com/office/drawing/2014/main" id="{5C1E9516-4BDE-4D18-A682-F8CB8C06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2FC63BD-D79E-4F53-A4FC-4EB01B53A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14831BDD-8141-4573-A2B6-03E64F639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38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Сумма трёх углов, образованных при пересечении двух прямых, равна 300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меньший из них. </a:t>
            </a:r>
          </a:p>
        </p:txBody>
      </p:sp>
      <p:sp>
        <p:nvSpPr>
          <p:cNvPr id="114692" name="Text Box 4">
            <a:extLst>
              <a:ext uri="{FF2B5EF4-FFF2-40B4-BE49-F238E27FC236}">
                <a16:creationId xmlns:a16="http://schemas.microsoft.com/office/drawing/2014/main" id="{A479FF63-5D8D-49A4-A79F-CA67B21A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60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A970F952-7404-406B-A531-B33A2754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9E01539-1DF8-4D56-9059-ACB04F3F9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6119EFED-AFE3-4CF2-A62A-8ACEA88CE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382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Найдите меньший из четырёх углов, образованных при пересечении двух прямых, если сумма двух из этих углов равна 280</a:t>
            </a:r>
            <a:r>
              <a:rPr lang="ru-RU" altLang="ru-RU" sz="36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6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5FAF9F64-559D-4BE8-BF24-195C50C23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40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8373" name="Picture 6">
            <a:extLst>
              <a:ext uri="{FF2B5EF4-FFF2-40B4-BE49-F238E27FC236}">
                <a16:creationId xmlns:a16="http://schemas.microsoft.com/office/drawing/2014/main" id="{AF0C6DDC-CF05-4680-861D-464418A9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7463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D1A643C-F34E-4080-9D22-0ED6AE6CA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2 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B5354933-D533-4034-A070-146D5BCE6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Найдите величину суммы углов, изображённых на рисунке.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5D1049AA-4395-4BEA-9DEB-D613A9226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270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endParaRPr lang="ru-RU" altLang="ru-RU" sz="3600">
              <a:solidFill>
                <a:srgbClr val="FF3300"/>
              </a:solidFill>
            </a:endParaRP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9747E539-250C-478F-B98F-D1C239C7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7643011-7DE4-4DFB-AF9C-17E4F5C5B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3 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FBA18768-4024-4FCD-83B8-189785D6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Найдите величину суммы углов, изображённых на рисунке.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41CDAEBD-4F1B-4155-8883-3D738FAC7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9</a:t>
            </a:r>
            <a:r>
              <a:rPr lang="ru-RU" altLang="ru-RU" sz="3600"/>
              <a:t>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endParaRPr lang="ru-RU" altLang="ru-RU" sz="3600">
              <a:solidFill>
                <a:srgbClr val="FF3300"/>
              </a:solidFill>
            </a:endParaRPr>
          </a:p>
        </p:txBody>
      </p:sp>
      <p:pic>
        <p:nvPicPr>
          <p:cNvPr id="70661" name="Picture 6">
            <a:extLst>
              <a:ext uri="{FF2B5EF4-FFF2-40B4-BE49-F238E27FC236}">
                <a16:creationId xmlns:a16="http://schemas.microsoft.com/office/drawing/2014/main" id="{DF6FC4ED-0E77-4D70-B16B-95A3A863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205E5B3-BAC9-488B-9574-D76206A41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4 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910E4EAC-5A65-4EFA-AE9F-F6A0D628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Может ли сумма трёх углов, образовавшихся при пересечении двух прямых, быть равной 150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8AF89D18-3D35-4326-89EC-EDF138F5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2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Нет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0E6C475-4AE3-4C40-BAFE-C7DA720A1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4755" name="Text Box 5">
            <a:extLst>
              <a:ext uri="{FF2B5EF4-FFF2-40B4-BE49-F238E27FC236}">
                <a16:creationId xmlns:a16="http://schemas.microsoft.com/office/drawing/2014/main" id="{7E190BCC-521E-4D10-A964-1736E70B8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77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Сумма трёх углов, образованных при пересечении двух прямых, равна 306</a:t>
            </a:r>
            <a:r>
              <a:rPr lang="ru-RU" altLang="ru-RU" sz="3600" baseline="30000" dirty="0"/>
              <a:t>о</a:t>
            </a:r>
            <a:r>
              <a:rPr lang="ru-RU" altLang="ru-RU" sz="3600" dirty="0">
                <a:cs typeface="Times New Roman" panose="02020603050405020304" pitchFamily="18" charset="0"/>
              </a:rPr>
              <a:t>. Найдите эти углы.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222BCB3B-F12A-46A5-ADCE-68066200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</a:t>
            </a:r>
            <a:r>
              <a:rPr lang="en-US" altLang="ru-RU" sz="3600"/>
              <a:t>26</a:t>
            </a:r>
            <a:r>
              <a:rPr lang="ru-RU" altLang="ru-RU" sz="3600" baseline="30000"/>
              <a:t>о</a:t>
            </a:r>
            <a:r>
              <a:rPr lang="en-US" altLang="ru-RU" sz="3600"/>
              <a:t>, 126</a:t>
            </a:r>
            <a:r>
              <a:rPr lang="en-US" altLang="ru-RU" sz="3600" baseline="30000"/>
              <a:t>o</a:t>
            </a:r>
            <a:r>
              <a:rPr lang="en-US" altLang="ru-RU" sz="3600"/>
              <a:t>, 54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7B6E18F-FE6C-4EE7-AF5B-053BA4AF1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6 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21E5BE19-A448-4702-9A45-44021197E0D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524000"/>
            <a:ext cx="9144000" cy="1754326"/>
          </a:xfrm>
          <a:prstGeom prst="rect">
            <a:avLst/>
          </a:prstGeom>
          <a:blipFill>
            <a:blip r:embed="rId3"/>
            <a:stretch>
              <a:fillRect l="-2000" t="-5556" r="-2000" b="-1180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5305A2A0-96B7-48C5-8823-02B60349355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90600" y="3810000"/>
            <a:ext cx="4953000" cy="646331"/>
          </a:xfrm>
          <a:prstGeom prst="rect">
            <a:avLst/>
          </a:prstGeom>
          <a:blipFill>
            <a:blip r:embed="rId4"/>
            <a:stretch>
              <a:fillRect l="-3818" t="-15094" b="-3396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DE11F50-081D-47AA-858A-9B609B584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27* 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D0DE9941-AE46-47B4-AD79-F074C2C0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900"/>
            <a:ext cx="91440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Найдите сумму углов, изображённых на рисунке, с вершинами</a:t>
            </a:r>
            <a:r>
              <a:rPr lang="en-US" altLang="ru-RU" sz="3600">
                <a:cs typeface="Times New Roman" panose="02020603050405020304" pitchFamily="18" charset="0"/>
              </a:rPr>
              <a:t> C, D, E.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1323A80-1449-4B82-B9EF-D2F8C67A7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1025"/>
            <a:ext cx="4953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45</a:t>
            </a:r>
            <a:r>
              <a:rPr lang="ru-RU" altLang="ru-RU" sz="3600" baseline="30000"/>
              <a:t>о</a:t>
            </a:r>
            <a:r>
              <a:rPr lang="en-US" altLang="ru-RU" sz="3600">
                <a:cs typeface="Times New Roman" panose="02020603050405020304" pitchFamily="18" charset="0"/>
              </a:rPr>
              <a:t>.</a:t>
            </a:r>
            <a:endParaRPr lang="ru-RU" altLang="ru-RU" sz="3600">
              <a:cs typeface="Times New Roman" panose="02020603050405020304" pitchFamily="18" charset="0"/>
            </a:endParaRPr>
          </a:p>
        </p:txBody>
      </p:sp>
      <p:pic>
        <p:nvPicPr>
          <p:cNvPr id="78853" name="Рисунок 1">
            <a:extLst>
              <a:ext uri="{FF2B5EF4-FFF2-40B4-BE49-F238E27FC236}">
                <a16:creationId xmlns:a16="http://schemas.microsoft.com/office/drawing/2014/main" id="{8BCECC13-AF1F-46EB-999C-94DE2FA8C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98638"/>
            <a:ext cx="3476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Text Box 50">
            <a:extLst>
              <a:ext uri="{FF2B5EF4-FFF2-40B4-BE49-F238E27FC236}">
                <a16:creationId xmlns:a16="http://schemas.microsoft.com/office/drawing/2014/main" id="{9457A179-949E-41EB-AB1D-AF756C3D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4664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400" dirty="0"/>
              <a:t>Таким образом, </a:t>
            </a:r>
            <a:r>
              <a:rPr lang="ru-RU" altLang="ru-RU" sz="2400" dirty="0">
                <a:solidFill>
                  <a:srgbClr val="FF0000"/>
                </a:solidFill>
              </a:rPr>
              <a:t>г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радусная величина угла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показывает, сколько раз угол в один градус и его части укладываются в этом угле.</a:t>
            </a:r>
            <a:endParaRPr lang="ru-RU" altLang="ru-RU" sz="2400" dirty="0"/>
          </a:p>
        </p:txBody>
      </p:sp>
      <p:sp>
        <p:nvSpPr>
          <p:cNvPr id="6" name="Text Box 50">
            <a:extLst>
              <a:ext uri="{FF2B5EF4-FFF2-40B4-BE49-F238E27FC236}">
                <a16:creationId xmlns:a16="http://schemas.microsoft.com/office/drawing/2014/main" id="{28D67CE9-A47B-4FDF-8E28-2E7ADA09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89766"/>
            <a:ext cx="899160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r>
              <a:rPr lang="ru-RU" sz="2400" dirty="0">
                <a:solidFill>
                  <a:srgbClr val="FF3300"/>
                </a:solidFill>
              </a:rPr>
              <a:t>	</a:t>
            </a:r>
            <a:r>
              <a:rPr lang="ru-RU" sz="2400" dirty="0"/>
              <a:t>Градусная величина угла удовлетворяет следующим свойствам.</a:t>
            </a:r>
          </a:p>
          <a:p>
            <a:pPr algn="just">
              <a:buNone/>
            </a:pPr>
            <a:r>
              <a:rPr lang="ru-RU" sz="2400" b="1" dirty="0"/>
              <a:t>	Свойство 1.</a:t>
            </a:r>
            <a:r>
              <a:rPr lang="ru-RU" sz="2400" dirty="0"/>
              <a:t> Градусные величины равных углов равны.</a:t>
            </a:r>
          </a:p>
          <a:p>
            <a:pPr algn="just">
              <a:buNone/>
            </a:pPr>
            <a:r>
              <a:rPr lang="ru-RU" sz="2400" b="1" dirty="0"/>
              <a:t>	Свойство 2.</a:t>
            </a:r>
            <a:r>
              <a:rPr lang="ru-RU" sz="2400" dirty="0"/>
              <a:t> Градусная величина суммы углов равна сумме их градусных величин.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8976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 autoUpdateAnimBg="0"/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44F2313-D698-4E80-9D23-3D7594358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28* 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9EA2A3C7-4EB5-4A12-ABF6-B773ADE6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238"/>
            <a:ext cx="91440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	Найдите сумму углов, изображённых на рисунке, с вершинами</a:t>
            </a:r>
            <a:r>
              <a:rPr lang="en-US" altLang="ru-RU" sz="3600">
                <a:cs typeface="Times New Roman" panose="02020603050405020304" pitchFamily="18" charset="0"/>
              </a:rPr>
              <a:t> C, D, E, F, G.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2340890-41A0-4E98-959B-78FE9AE11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1025"/>
            <a:ext cx="4953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45</a:t>
            </a:r>
            <a:r>
              <a:rPr lang="ru-RU" altLang="ru-RU" sz="3600" baseline="30000"/>
              <a:t>о</a:t>
            </a:r>
            <a:r>
              <a:rPr lang="en-US" altLang="ru-RU" sz="3600">
                <a:cs typeface="Times New Roman" panose="02020603050405020304" pitchFamily="18" charset="0"/>
              </a:rPr>
              <a:t>.</a:t>
            </a:r>
            <a:endParaRPr lang="ru-RU" altLang="ru-RU" sz="3600">
              <a:cs typeface="Times New Roman" panose="02020603050405020304" pitchFamily="18" charset="0"/>
            </a:endParaRPr>
          </a:p>
        </p:txBody>
      </p:sp>
      <p:pic>
        <p:nvPicPr>
          <p:cNvPr id="80901" name="Рисунок 2">
            <a:extLst>
              <a:ext uri="{FF2B5EF4-FFF2-40B4-BE49-F238E27FC236}">
                <a16:creationId xmlns:a16="http://schemas.microsoft.com/office/drawing/2014/main" id="{9A5ED2CB-D3CF-4784-9468-DF5D8F73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52625"/>
            <a:ext cx="35750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Text Box 52">
            <a:extLst>
              <a:ext uri="{FF2B5EF4-FFF2-40B4-BE49-F238E27FC236}">
                <a16:creationId xmlns:a16="http://schemas.microsoft.com/office/drawing/2014/main" id="{DACA047E-6FE5-422A-A915-15422196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4704"/>
            <a:ext cx="899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Для измерения величин углов применяют различные инструменты, простейшим из которых является известный вам транспортир. </a:t>
            </a:r>
          </a:p>
        </p:txBody>
      </p:sp>
      <p:pic>
        <p:nvPicPr>
          <p:cNvPr id="2102" name="Picture 54">
            <a:extLst>
              <a:ext uri="{FF2B5EF4-FFF2-40B4-BE49-F238E27FC236}">
                <a16:creationId xmlns:a16="http://schemas.microsoft.com/office/drawing/2014/main" id="{C0F15616-8565-43D6-85D7-DA0E7526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3900488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7D1CFF1-9BD9-4357-BBEB-363E31252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Астролябия</a:t>
            </a:r>
          </a:p>
        </p:txBody>
      </p:sp>
      <p:pic>
        <p:nvPicPr>
          <p:cNvPr id="5123" name="Picture 22" descr="C:\Documents and Settings\Администратор\Мои документы\PICTURE\geom7-9\geom7\5'3.jpg">
            <a:extLst>
              <a:ext uri="{FF2B5EF4-FFF2-40B4-BE49-F238E27FC236}">
                <a16:creationId xmlns:a16="http://schemas.microsoft.com/office/drawing/2014/main" id="{ECA9E3FC-4F42-4206-85A2-5FF44136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0466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3">
            <a:extLst>
              <a:ext uri="{FF2B5EF4-FFF2-40B4-BE49-F238E27FC236}">
                <a16:creationId xmlns:a16="http://schemas.microsoft.com/office/drawing/2014/main" id="{556802CB-A364-46F0-928F-2349A64FD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762000"/>
            <a:ext cx="3944937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	Одним из первых угломерных инструментов была астролябия, изобретенная Гиппархом (180-125 гг. до н. э.) и усовершенствованная немецким ученым Региомонтаном (1436-1476). Она состояла из тяжелого медного диска - лимба, который подвешивался за кольцо так, чтобы он висел вертикально и линия </a:t>
            </a:r>
            <a:r>
              <a:rPr lang="ru-RU" altLang="ru-RU" sz="1800" i="1">
                <a:cs typeface="Times New Roman" panose="02020603050405020304" pitchFamily="18" charset="0"/>
              </a:rPr>
              <a:t>Г</a:t>
            </a:r>
            <a:r>
              <a:rPr lang="ru-RU" altLang="ru-RU" sz="1800" baseline="-30000">
                <a:cs typeface="Times New Roman" panose="02020603050405020304" pitchFamily="18" charset="0"/>
              </a:rPr>
              <a:t>1</a:t>
            </a:r>
            <a:r>
              <a:rPr lang="ru-RU" altLang="ru-RU" sz="1800" i="1">
                <a:cs typeface="Times New Roman" panose="02020603050405020304" pitchFamily="18" charset="0"/>
              </a:rPr>
              <a:t>Г</a:t>
            </a:r>
            <a:r>
              <a:rPr lang="ru-RU" altLang="ru-RU" sz="1800" baseline="-30000">
                <a:cs typeface="Times New Roman" panose="02020603050405020304" pitchFamily="18" charset="0"/>
              </a:rPr>
              <a:t>2</a:t>
            </a:r>
            <a:r>
              <a:rPr lang="ru-RU" altLang="ru-RU" sz="1800">
                <a:cs typeface="Times New Roman" panose="02020603050405020304" pitchFamily="18" charset="0"/>
              </a:rPr>
              <a:t> принимала горизонтальное положение. По краю лимба наносилась шкала, разделенная на градусы. Кроме этого, на лимбе имелась полоса </a:t>
            </a:r>
            <a:r>
              <a:rPr lang="ru-RU" altLang="ru-RU" sz="1800" i="1">
                <a:cs typeface="Times New Roman" panose="02020603050405020304" pitchFamily="18" charset="0"/>
              </a:rPr>
              <a:t>А</a:t>
            </a:r>
            <a:r>
              <a:rPr lang="ru-RU" altLang="ru-RU" sz="1800" baseline="-30000">
                <a:cs typeface="Times New Roman" panose="02020603050405020304" pitchFamily="18" charset="0"/>
              </a:rPr>
              <a:t>1</a:t>
            </a:r>
            <a:r>
              <a:rPr lang="ru-RU" altLang="ru-RU" sz="1800" i="1">
                <a:cs typeface="Times New Roman" panose="02020603050405020304" pitchFamily="18" charset="0"/>
              </a:rPr>
              <a:t>А</a:t>
            </a:r>
            <a:r>
              <a:rPr lang="ru-RU" altLang="ru-RU" sz="1800" baseline="-30000">
                <a:cs typeface="Times New Roman" panose="02020603050405020304" pitchFamily="18" charset="0"/>
              </a:rPr>
              <a:t>2</a:t>
            </a:r>
            <a:r>
              <a:rPr lang="ru-RU" altLang="ru-RU" sz="1800">
                <a:cs typeface="Times New Roman" panose="02020603050405020304" pitchFamily="18" charset="0"/>
              </a:rPr>
              <a:t>, называемая алидадой, которая могла вращаться вокруг центра лимба и имела на концах поперечные пластинки с отверстиями, называемыми диоптрами.</a:t>
            </a:r>
            <a:endParaRPr lang="ru-RU" alt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ACF613-6755-49AB-AB13-CC494384F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Квадрант</a:t>
            </a:r>
          </a:p>
        </p:txBody>
      </p:sp>
      <p:pic>
        <p:nvPicPr>
          <p:cNvPr id="7171" name="Picture 4" descr="C:\Documents and Settings\Администратор\Мои документы\PICTURE\geom7-9\geom7\5'4.jpg">
            <a:extLst>
              <a:ext uri="{FF2B5EF4-FFF2-40B4-BE49-F238E27FC236}">
                <a16:creationId xmlns:a16="http://schemas.microsoft.com/office/drawing/2014/main" id="{9CFF91F6-C966-4377-A200-545CE63B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73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>
            <a:extLst>
              <a:ext uri="{FF2B5EF4-FFF2-40B4-BE49-F238E27FC236}">
                <a16:creationId xmlns:a16="http://schemas.microsoft.com/office/drawing/2014/main" id="{524A0437-E102-430F-8655-B2D92771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62000"/>
            <a:ext cx="45720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Другим инструментом для измерения углов был квадрант, представляющий собой одну четвертую часть астролябии</a:t>
            </a:r>
            <a:r>
              <a:rPr lang="en-US" altLang="ru-RU" sz="2400" dirty="0">
                <a:cs typeface="Times New Roman" panose="02020603050405020304" pitchFamily="18" charset="0"/>
              </a:rPr>
              <a:t>.  </a:t>
            </a:r>
            <a:r>
              <a:rPr lang="ru-RU" altLang="ru-RU" sz="2400" dirty="0">
                <a:cs typeface="Times New Roman" panose="02020603050405020304" pitchFamily="18" charset="0"/>
              </a:rPr>
              <a:t>Квадрант имел то преимущество перед астролябией, что его можно было сделать значительно больших размеров и тем самым увеличить точность измерения углов.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C5D975F-BE9F-4499-8B18-22C96791F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Теодолит</a:t>
            </a:r>
          </a:p>
        </p:txBody>
      </p:sp>
      <p:pic>
        <p:nvPicPr>
          <p:cNvPr id="9219" name="Picture 4" descr="C:\Documents and Settings\Администратор\Мои документы\PICTURE\geom7-9\geom7\5'5.jpg">
            <a:extLst>
              <a:ext uri="{FF2B5EF4-FFF2-40B4-BE49-F238E27FC236}">
                <a16:creationId xmlns:a16="http://schemas.microsoft.com/office/drawing/2014/main" id="{37BD44BD-11F3-44E9-A43E-350176BF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9465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>
            <a:extLst>
              <a:ext uri="{FF2B5EF4-FFF2-40B4-BE49-F238E27FC236}">
                <a16:creationId xmlns:a16="http://schemas.microsoft.com/office/drawing/2014/main" id="{2F6B87F4-9572-4D56-AD32-4661EB0AD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9645"/>
            <a:ext cx="52578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Наиболее совершенным угловым инструментом, применяющимся в настоящее время для выполнения геодезических работ, является теодолит, состоящий из двух лимбов, расположенных в вертикальной и горизонтальной плоскостях, что позволяет измерять вертикальные и горизонтальные углы одновременно. 	На вертикальном лимбе имеется зрительная труба, с помощью которой алидады вертикального и горизонтального лимбов наводятся на объект наблюдения. Точность измерения углов при этом составляет доли минуты.</a:t>
            </a:r>
            <a:r>
              <a:rPr lang="ru-RU" altLang="ru-RU" sz="24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3AD983D-6671-462B-B2E9-A0869F27B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Вопрос 1 </a:t>
            </a:r>
          </a:p>
        </p:txBody>
      </p:sp>
      <p:sp>
        <p:nvSpPr>
          <p:cNvPr id="11267" name="Text Box 31">
            <a:extLst>
              <a:ext uri="{FF2B5EF4-FFF2-40B4-BE49-F238E27FC236}">
                <a16:creationId xmlns:a16="http://schemas.microsoft.com/office/drawing/2014/main" id="{AA74F9C4-52DD-4689-9B43-ACC8EEB8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cs typeface="Times New Roman" panose="02020603050405020304" pitchFamily="18" charset="0"/>
              </a:rPr>
              <a:t>Что принимается за единицу измерения величины угла?</a:t>
            </a:r>
            <a:r>
              <a:rPr lang="ru-RU" altLang="ru-RU" sz="2800"/>
              <a:t> </a:t>
            </a:r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7752D020-972D-42F7-A240-02D2B598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8001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FF3300"/>
                </a:solidFill>
              </a:rPr>
              <a:t>	Ответ: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  <a:r>
              <a:rPr lang="ru-RU" altLang="ru-RU" sz="3600" dirty="0"/>
              <a:t>З</a:t>
            </a:r>
            <a:r>
              <a:rPr lang="ru-RU" altLang="ru-RU" sz="3600" dirty="0">
                <a:cs typeface="Times New Roman" panose="02020603050405020304" pitchFamily="18" charset="0"/>
              </a:rPr>
              <a:t>а единицу измерения</a:t>
            </a:r>
            <a:r>
              <a:rPr lang="ru-RU" altLang="ru-RU" sz="3600" dirty="0"/>
              <a:t> углов</a:t>
            </a:r>
            <a:r>
              <a:rPr lang="ru-RU" altLang="ru-RU" sz="3600" dirty="0">
                <a:cs typeface="Times New Roman" panose="02020603050405020304" pitchFamily="18" charset="0"/>
              </a:rPr>
              <a:t> </a:t>
            </a:r>
            <a:r>
              <a:rPr lang="ru-RU" altLang="ru-RU" sz="3600" dirty="0"/>
              <a:t>принимается </a:t>
            </a:r>
            <a:r>
              <a:rPr lang="ru-RU" altLang="ru-RU" sz="3600" dirty="0">
                <a:cs typeface="Times New Roman" panose="02020603050405020304" pitchFamily="18" charset="0"/>
              </a:rPr>
              <a:t>угол</a:t>
            </a:r>
            <a:r>
              <a:rPr lang="ru-RU" altLang="ru-RU" sz="3600" dirty="0"/>
              <a:t>,</a:t>
            </a:r>
            <a:r>
              <a:rPr lang="ru-RU" altLang="ru-RU" sz="3600" dirty="0">
                <a:cs typeface="Times New Roman" panose="02020603050405020304" pitchFamily="18" charset="0"/>
              </a:rPr>
              <a:t> составля</a:t>
            </a:r>
            <a:r>
              <a:rPr lang="ru-RU" altLang="ru-RU" sz="3600" dirty="0"/>
              <a:t>ющий</a:t>
            </a:r>
            <a:r>
              <a:rPr lang="ru-RU" altLang="ru-RU" sz="3600" dirty="0">
                <a:cs typeface="Times New Roman" panose="02020603050405020304" pitchFamily="18" charset="0"/>
              </a:rPr>
              <a:t> одну сто восьмидесятую часть развернутого угла.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1808</Words>
  <Application>Microsoft Office PowerPoint</Application>
  <PresentationFormat>Экран (4:3)</PresentationFormat>
  <Paragraphs>218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Cambria Math</vt:lpstr>
      <vt:lpstr>Times New Roman</vt:lpstr>
      <vt:lpstr>Оформление по умолчанию</vt:lpstr>
      <vt:lpstr>5,а. Измерение величин углов</vt:lpstr>
      <vt:lpstr>Презентация PowerPoint</vt:lpstr>
      <vt:lpstr>Презентация PowerPoint</vt:lpstr>
      <vt:lpstr>Презентация PowerPoint</vt:lpstr>
      <vt:lpstr>Презентация PowerPoint</vt:lpstr>
      <vt:lpstr>Астролябия</vt:lpstr>
      <vt:lpstr>Квадрант</vt:lpstr>
      <vt:lpstr>Теодолит</vt:lpstr>
      <vt:lpstr>Вопрос 1 </vt:lpstr>
      <vt:lpstr>Вопрос 2 </vt:lpstr>
      <vt:lpstr>Вопрос 3 </vt:lpstr>
      <vt:lpstr>Вопрос 4 </vt:lpstr>
      <vt:lpstr>Упражнение 1 </vt:lpstr>
      <vt:lpstr>Упражнение 2 </vt:lpstr>
      <vt:lpstr>Упражнение 3 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 </vt:lpstr>
      <vt:lpstr>Упражнение 11</vt:lpstr>
      <vt:lpstr>Упражнение 12</vt:lpstr>
      <vt:lpstr>Упражнение 13</vt:lpstr>
      <vt:lpstr>Упражнение 14 </vt:lpstr>
      <vt:lpstr>Упражнение 15</vt:lpstr>
      <vt:lpstr>Упражнение 16</vt:lpstr>
      <vt:lpstr>Упражнение 17</vt:lpstr>
      <vt:lpstr>Упражнение 18 </vt:lpstr>
      <vt:lpstr>Упражнение 19 </vt:lpstr>
      <vt:lpstr>Упражнение 20</vt:lpstr>
      <vt:lpstr>Упражнение 21</vt:lpstr>
      <vt:lpstr>Упражнение 22 </vt:lpstr>
      <vt:lpstr>Упражнение 23 </vt:lpstr>
      <vt:lpstr>Упражнение 24 </vt:lpstr>
      <vt:lpstr>Упражнение 25</vt:lpstr>
      <vt:lpstr>Упражнение 26 </vt:lpstr>
      <vt:lpstr>Упражнение 27* </vt:lpstr>
      <vt:lpstr>Упражнение 28*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60</cp:revision>
  <dcterms:created xsi:type="dcterms:W3CDTF">2008-04-30T05:51:18Z</dcterms:created>
  <dcterms:modified xsi:type="dcterms:W3CDTF">2024-09-04T06:37:02Z</dcterms:modified>
</cp:coreProperties>
</file>