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731" r:id="rId2"/>
    <p:sldId id="741" r:id="rId3"/>
    <p:sldId id="748" r:id="rId4"/>
    <p:sldId id="749" r:id="rId5"/>
    <p:sldId id="742" r:id="rId6"/>
    <p:sldId id="732" r:id="rId7"/>
    <p:sldId id="746" r:id="rId8"/>
    <p:sldId id="623" r:id="rId9"/>
    <p:sldId id="652" r:id="rId10"/>
    <p:sldId id="624" r:id="rId11"/>
    <p:sldId id="653" r:id="rId12"/>
    <p:sldId id="733" r:id="rId13"/>
    <p:sldId id="734" r:id="rId14"/>
    <p:sldId id="735" r:id="rId15"/>
    <p:sldId id="736" r:id="rId16"/>
    <p:sldId id="745" r:id="rId17"/>
    <p:sldId id="743" r:id="rId18"/>
    <p:sldId id="744" r:id="rId19"/>
    <p:sldId id="750" r:id="rId20"/>
    <p:sldId id="751" r:id="rId21"/>
    <p:sldId id="753" r:id="rId22"/>
    <p:sldId id="752" r:id="rId23"/>
    <p:sldId id="754" r:id="rId24"/>
    <p:sldId id="755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0929"/>
  </p:normalViewPr>
  <p:slideViewPr>
    <p:cSldViewPr>
      <p:cViewPr varScale="1">
        <p:scale>
          <a:sx n="95" d="100"/>
          <a:sy n="95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55D47-3F0E-46BA-8362-A2F89A8971DB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0E677-96DE-486E-98D3-2C44A094E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375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97CA1AD-6C48-4F45-A83A-DFD2E090324B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337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87092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7CB029A-14AD-4475-B96C-083ACAB2B3D3}" type="slidenum">
              <a:rPr lang="ru-RU" sz="1200"/>
              <a:pPr eaLnBrk="1" hangingPunct="1"/>
              <a:t>10</a:t>
            </a:fld>
            <a:endParaRPr lang="ru-RU" sz="1200"/>
          </a:p>
        </p:txBody>
      </p:sp>
      <p:sp>
        <p:nvSpPr>
          <p:cNvPr id="6451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81954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0742F1-37C0-4CCC-B983-CEE1C7C4A29F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80780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B20E61F-7AAF-4FF3-8DE1-398C5AA42F39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81304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5DA2D8-339F-4B34-AC7F-4DF8C1961B41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92939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778ED6-93D0-4A81-918C-33AA741474DA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522080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44366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467831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93378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45413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0951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97CA1AD-6C48-4F45-A83A-DFD2E090324B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337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223301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281042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375634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22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066924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619965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93DAE6-8D4D-4EC9-8E29-3279E38DDEF4}" type="slidenum">
              <a:rPr lang="ru-RU" altLang="ru-RU" sz="1200"/>
              <a:pPr eaLnBrk="1" hangingPunct="1"/>
              <a:t>24</a:t>
            </a:fld>
            <a:endParaRPr lang="ru-RU" altLang="ru-RU" sz="120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4995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97CA1AD-6C48-4F45-A83A-DFD2E090324B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337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1550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97CA1AD-6C48-4F45-A83A-DFD2E090324B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337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53185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4A3918-0C4E-43CC-9891-8ACE405E69DC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43743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4A3918-0C4E-43CC-9891-8ACE405E69DC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023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4A3918-0C4E-43CC-9891-8ACE405E69DC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11169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7CB029A-14AD-4475-B96C-083ACAB2B3D3}" type="slidenum">
              <a:rPr lang="ru-RU" sz="1200"/>
              <a:pPr eaLnBrk="1" hangingPunct="1"/>
              <a:t>8</a:t>
            </a:fld>
            <a:endParaRPr lang="ru-RU" sz="1200"/>
          </a:p>
        </p:txBody>
      </p:sp>
      <p:sp>
        <p:nvSpPr>
          <p:cNvPr id="6451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17849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A1637F-A7B7-470B-82D8-C77C3D27C92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4752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F3E6E-ACD7-4C5B-9184-CBB2281A20A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24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8AC7E-C8D9-46BB-8CC3-843BC5F61A9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64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C8890-0A13-48A7-B2DB-748B03F976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46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68F22-11BA-4D0E-A233-0C76300652A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04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3D0DD-2DE3-4F4B-BE87-B98054DC041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00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406AD-5F0B-40F1-934D-680F7324E3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80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F0CA0-C365-4FE2-9BD4-31B8A5299E4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83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83536-8292-48C2-844E-10611AD0EA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18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1DA6B-3281-4421-9C24-6F83840074F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01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A880D-9C5E-481E-8043-7B6D0815C14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87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4A6CE-B59D-408F-8555-410423B0143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0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9B32B0-1281-4E1A-B4F3-60148745A6E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40768"/>
            <a:ext cx="7772400" cy="1844824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4</a:t>
            </a:r>
            <a:r>
              <a:rPr lang="ru-RU" altLang="ru-RU" dirty="0">
                <a:solidFill>
                  <a:srgbClr val="FF3300"/>
                </a:solidFill>
              </a:rPr>
              <a:t>,б. Операции над углами</a:t>
            </a:r>
          </a:p>
        </p:txBody>
      </p:sp>
    </p:spTree>
    <p:extLst>
      <p:ext uri="{BB962C8B-B14F-4D97-AF65-F5344CB8AC3E}">
        <p14:creationId xmlns:p14="http://schemas.microsoft.com/office/powerpoint/2010/main" val="427305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" y="67309"/>
            <a:ext cx="9204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3. Расположите номера в порядке </a:t>
            </a:r>
            <a:r>
              <a:rPr lang="ru-RU" sz="2800">
                <a:cs typeface="Times New Roman" pitchFamily="18" charset="0"/>
              </a:rPr>
              <a:t>возрастания  соответствующих </a:t>
            </a:r>
            <a:r>
              <a:rPr lang="ru-RU" sz="2800" dirty="0">
                <a:cs typeface="Times New Roman" pitchFamily="18" charset="0"/>
              </a:rPr>
              <a:t>углов.</a:t>
            </a:r>
            <a:r>
              <a:rPr lang="ru-RU" sz="2800" dirty="0"/>
              <a:t> 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10720"/>
            <a:ext cx="314325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38D59AB1-481C-4F59-B275-B71979EF7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5224742"/>
            <a:ext cx="792088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Ответ: </a:t>
            </a:r>
            <a:r>
              <a:rPr lang="ru-RU" altLang="ru-RU" sz="3600" dirty="0"/>
              <a:t>3, 2, 5, 6, 1, 4.</a:t>
            </a:r>
          </a:p>
        </p:txBody>
      </p:sp>
    </p:spTree>
    <p:extLst>
      <p:ext uri="{BB962C8B-B14F-4D97-AF65-F5344CB8AC3E}">
        <p14:creationId xmlns:p14="http://schemas.microsoft.com/office/powerpoint/2010/main" val="306390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7" name="Text Box 3"/>
          <p:cNvSpPr txBox="1">
            <a:spLocks noChangeArrowheads="1"/>
          </p:cNvSpPr>
          <p:nvPr/>
        </p:nvSpPr>
        <p:spPr bwMode="auto">
          <a:xfrm>
            <a:off x="0" y="109736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4. От луча </a:t>
            </a:r>
            <a:r>
              <a:rPr lang="en-US" altLang="ru-RU" sz="3200" i="1" dirty="0">
                <a:cs typeface="Times New Roman" panose="02020603050405020304" pitchFamily="18" charset="0"/>
              </a:rPr>
              <a:t>PQ </a:t>
            </a:r>
            <a:r>
              <a:rPr lang="ru-RU" altLang="ru-RU" sz="3200" dirty="0">
                <a:cs typeface="Times New Roman" panose="02020603050405020304" pitchFamily="18" charset="0"/>
              </a:rPr>
              <a:t>отложите 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QPR</a:t>
            </a:r>
            <a:r>
              <a:rPr lang="ru-RU" altLang="ru-RU" sz="3200" dirty="0">
                <a:cs typeface="Times New Roman" panose="02020603050405020304" pitchFamily="18" charset="0"/>
              </a:rPr>
              <a:t>, равный углу </a:t>
            </a:r>
            <a:r>
              <a:rPr lang="en-US" altLang="ru-RU" sz="3200" i="1" dirty="0">
                <a:cs typeface="Times New Roman" panose="02020603050405020304" pitchFamily="18" charset="0"/>
              </a:rPr>
              <a:t>AOB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2928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6D0464CB-A03D-48AB-BFDF-1466EAD6E4E6}"/>
              </a:ext>
            </a:extLst>
          </p:cNvPr>
          <p:cNvGrpSpPr/>
          <p:nvPr/>
        </p:nvGrpSpPr>
        <p:grpSpPr>
          <a:xfrm>
            <a:off x="4859933" y="1433414"/>
            <a:ext cx="3124200" cy="3945612"/>
            <a:chOff x="4859933" y="1433414"/>
            <a:chExt cx="3124200" cy="3945612"/>
          </a:xfrm>
        </p:grpSpPr>
        <p:sp>
          <p:nvSpPr>
            <p:cNvPr id="5" name="Text Box 6">
              <a:extLst>
                <a:ext uri="{FF2B5EF4-FFF2-40B4-BE49-F238E27FC236}">
                  <a16:creationId xmlns:a16="http://schemas.microsoft.com/office/drawing/2014/main" id="{E179E9B5-90F7-4960-883D-F2D432B451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9933" y="4737676"/>
              <a:ext cx="2304231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600" dirty="0">
                  <a:solidFill>
                    <a:srgbClr val="FF3300"/>
                  </a:solidFill>
                </a:rPr>
                <a:t>Ответ:</a:t>
              </a:r>
              <a:endParaRPr lang="ru-RU" altLang="ru-RU" sz="3600" dirty="0"/>
            </a:p>
          </p:txBody>
        </p: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id="{8D4A8CAE-A303-4FD7-8FF6-EAE2E36C86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9933" y="1433414"/>
              <a:ext cx="3124200" cy="3081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101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5. Изобразите угол, равный сумме углов </a:t>
            </a:r>
            <a:r>
              <a:rPr lang="en-US" altLang="ru-RU" sz="3200" i="1" dirty="0">
                <a:cs typeface="Times New Roman" panose="02020603050405020304" pitchFamily="18" charset="0"/>
              </a:rPr>
              <a:t>AOB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PQR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2048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314325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1A7C079-1E58-419A-8021-759CD3D67E4C}"/>
              </a:ext>
            </a:extLst>
          </p:cNvPr>
          <p:cNvGrpSpPr/>
          <p:nvPr/>
        </p:nvGrpSpPr>
        <p:grpSpPr>
          <a:xfrm>
            <a:off x="5071937" y="2060848"/>
            <a:ext cx="3128319" cy="3881710"/>
            <a:chOff x="5071937" y="2060848"/>
            <a:chExt cx="3128319" cy="3881710"/>
          </a:xfrm>
        </p:grpSpPr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B30D78B9-CE9B-460F-88C9-E9C3D210A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1937" y="5301208"/>
              <a:ext cx="2232248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600" dirty="0">
                  <a:solidFill>
                    <a:srgbClr val="FF3300"/>
                  </a:solidFill>
                </a:rPr>
                <a:t>Ответ:</a:t>
              </a:r>
              <a:endParaRPr lang="ru-RU" altLang="ru-RU" sz="3600" dirty="0"/>
            </a:p>
          </p:txBody>
        </p:sp>
        <p:pic>
          <p:nvPicPr>
            <p:cNvPr id="5" name="Picture 9">
              <a:extLst>
                <a:ext uri="{FF2B5EF4-FFF2-40B4-BE49-F238E27FC236}">
                  <a16:creationId xmlns:a16="http://schemas.microsoft.com/office/drawing/2014/main" id="{50E80303-D5D8-4761-8242-444B05E8DE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6" y="2060848"/>
              <a:ext cx="3124200" cy="3081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009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6. Изобразите угол, равный сумме углов </a:t>
            </a:r>
            <a:r>
              <a:rPr lang="en-US" altLang="ru-RU" sz="3200" i="1" dirty="0">
                <a:cs typeface="Times New Roman" panose="02020603050405020304" pitchFamily="18" charset="0"/>
              </a:rPr>
              <a:t>AOB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PQR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9918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BF82416E-2133-443D-945D-6EC01FDDAFA7}"/>
              </a:ext>
            </a:extLst>
          </p:cNvPr>
          <p:cNvGrpSpPr/>
          <p:nvPr/>
        </p:nvGrpSpPr>
        <p:grpSpPr>
          <a:xfrm>
            <a:off x="4592443" y="1889918"/>
            <a:ext cx="3130352" cy="3732959"/>
            <a:chOff x="2693640" y="1061020"/>
            <a:chExt cx="3130352" cy="3732959"/>
          </a:xfrm>
        </p:grpSpPr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DBAA82C7-74D4-4F41-84C0-A8859D2F6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640" y="4152629"/>
              <a:ext cx="187836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600" dirty="0">
                  <a:solidFill>
                    <a:srgbClr val="FF3300"/>
                  </a:solidFill>
                </a:rPr>
                <a:t>Ответ:</a:t>
              </a:r>
              <a:endParaRPr lang="ru-RU" altLang="ru-RU" sz="3600" dirty="0"/>
            </a:p>
          </p:txBody>
        </p: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id="{68E88EE5-F974-43C3-B156-FE6483CA09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1061020"/>
              <a:ext cx="3124200" cy="3081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110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7. Изобразите угол, равный разности углов </a:t>
            </a:r>
            <a:r>
              <a:rPr lang="en-US" altLang="ru-RU" sz="3200" i="1" dirty="0">
                <a:cs typeface="Times New Roman" panose="02020603050405020304" pitchFamily="18" charset="0"/>
              </a:rPr>
              <a:t>AOB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PQR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27238"/>
            <a:ext cx="3227388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0C9B0F1-A9D2-4630-8F00-894FAA14E475}"/>
              </a:ext>
            </a:extLst>
          </p:cNvPr>
          <p:cNvGrpSpPr/>
          <p:nvPr/>
        </p:nvGrpSpPr>
        <p:grpSpPr>
          <a:xfrm>
            <a:off x="5048200" y="2015519"/>
            <a:ext cx="3124200" cy="3973934"/>
            <a:chOff x="2555776" y="672480"/>
            <a:chExt cx="3124200" cy="3973934"/>
          </a:xfrm>
        </p:grpSpPr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7A6DE433-A7F2-4E8D-BE08-B09EC012ED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5776" y="4005064"/>
              <a:ext cx="187836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600" dirty="0">
                  <a:solidFill>
                    <a:srgbClr val="FF3300"/>
                  </a:solidFill>
                </a:rPr>
                <a:t>Ответ:</a:t>
              </a:r>
              <a:endParaRPr lang="ru-RU" altLang="ru-RU" sz="3600" dirty="0"/>
            </a:p>
          </p:txBody>
        </p: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id="{36B74D0D-7806-4AE2-8A46-90E5617B08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672480"/>
              <a:ext cx="3124200" cy="3081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6804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8. Изобразите угол, равный разности углов </a:t>
            </a:r>
            <a:r>
              <a:rPr lang="en-US" altLang="ru-RU" sz="3200" i="1" dirty="0">
                <a:cs typeface="Times New Roman" panose="02020603050405020304" pitchFamily="18" charset="0"/>
              </a:rPr>
              <a:t>AOB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PQR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2355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25651"/>
            <a:ext cx="3227388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61B175A1-88A2-4265-8414-060775D99BF0}"/>
              </a:ext>
            </a:extLst>
          </p:cNvPr>
          <p:cNvGrpSpPr/>
          <p:nvPr/>
        </p:nvGrpSpPr>
        <p:grpSpPr>
          <a:xfrm>
            <a:off x="4788024" y="2025651"/>
            <a:ext cx="3124200" cy="3809702"/>
            <a:chOff x="2895600" y="1268760"/>
            <a:chExt cx="3124200" cy="3809702"/>
          </a:xfrm>
        </p:grpSpPr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5BA1D1E5-B7BA-4888-A59E-2799A5B1B4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5600" y="4437112"/>
              <a:ext cx="2022376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600" dirty="0">
                  <a:solidFill>
                    <a:srgbClr val="FF3300"/>
                  </a:solidFill>
                </a:rPr>
                <a:t>Ответ:</a:t>
              </a:r>
              <a:endParaRPr lang="ru-RU" altLang="ru-RU" sz="3600" dirty="0"/>
            </a:p>
          </p:txBody>
        </p: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id="{6EC1DAF3-E7EF-4231-909F-806BF5167D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5600" y="1268760"/>
              <a:ext cx="3124200" cy="3081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4421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9. Изобразите биссектрису угла.</a:t>
            </a:r>
            <a:r>
              <a:rPr lang="ru-RU" altLang="ru-RU" sz="3200" dirty="0"/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0B37D9C-AF30-45A4-A77D-83F5892E0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198" y="1988840"/>
            <a:ext cx="5181603" cy="262310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9C93E2ED-8582-413F-A70C-2973506E7FDA}"/>
              </a:ext>
            </a:extLst>
          </p:cNvPr>
          <p:cNvGrpSpPr/>
          <p:nvPr/>
        </p:nvGrpSpPr>
        <p:grpSpPr>
          <a:xfrm>
            <a:off x="533400" y="1988840"/>
            <a:ext cx="8382000" cy="3662046"/>
            <a:chOff x="533400" y="1988840"/>
            <a:chExt cx="8382000" cy="3662046"/>
          </a:xfrm>
        </p:grpSpPr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C6F5A4C4-777D-41EC-9DE9-56A961DF2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5009536"/>
              <a:ext cx="83820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600" dirty="0">
                  <a:solidFill>
                    <a:srgbClr val="FF3300"/>
                  </a:solidFill>
                </a:rPr>
                <a:t>Ответ:</a:t>
              </a:r>
              <a:endParaRPr lang="ru-RU" altLang="ru-RU" sz="3600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794587F8-FCD1-40F8-A5B8-46990241EF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81197" y="1988840"/>
              <a:ext cx="5181603" cy="2623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198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33400" y="476672"/>
            <a:ext cx="8382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Какой угол, который образуют биссектрисы вертикальных углов.</a:t>
            </a:r>
            <a:endParaRPr lang="ru-RU" altLang="ru-RU" sz="3200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637F974-10C7-40CB-A0B8-87977ED8B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84984"/>
            <a:ext cx="838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Ответ. </a:t>
            </a:r>
            <a:r>
              <a:rPr lang="ru-RU" sz="3200" dirty="0">
                <a:ea typeface="Times New Roman" panose="02020603050405020304" pitchFamily="18" charset="0"/>
              </a:rPr>
              <a:t>Развёрнутый</a:t>
            </a:r>
            <a:r>
              <a:rPr lang="ru-RU" sz="3200" dirty="0">
                <a:effectLst/>
                <a:ea typeface="Times New Roman" panose="02020603050405020304" pitchFamily="18" charset="0"/>
              </a:rPr>
              <a:t>.</a:t>
            </a:r>
            <a:endParaRPr lang="ru-RU" alt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9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33400" y="476672"/>
            <a:ext cx="8382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 Какой угол, который образуют биссектрисы смежных углов.</a:t>
            </a:r>
            <a:endParaRPr lang="ru-RU" altLang="ru-RU" sz="3200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637F974-10C7-40CB-A0B8-87977ED8B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84984"/>
            <a:ext cx="838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Ответ. </a:t>
            </a:r>
            <a:r>
              <a:rPr lang="ru-RU" sz="3200" dirty="0">
                <a:ea typeface="Times New Roman" panose="02020603050405020304" pitchFamily="18" charset="0"/>
              </a:rPr>
              <a:t>Прямой</a:t>
            </a:r>
            <a:r>
              <a:rPr lang="ru-RU" sz="3200" dirty="0">
                <a:effectLst/>
                <a:ea typeface="Times New Roman" panose="02020603050405020304" pitchFamily="18" charset="0"/>
              </a:rPr>
              <a:t>.</a:t>
            </a:r>
            <a:endParaRPr lang="ru-RU" alt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02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33400" y="476672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 клетчатой бумаге через точку 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проведите прямую, перпендикулярную прямой 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8216D8F-E716-47CF-A1B6-19CD10F7E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101144"/>
            <a:ext cx="5097635" cy="2710525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1B4B5EBC-8E84-4F1F-95FD-0833B3D0BC50}"/>
              </a:ext>
            </a:extLst>
          </p:cNvPr>
          <p:cNvGrpSpPr/>
          <p:nvPr/>
        </p:nvGrpSpPr>
        <p:grpSpPr>
          <a:xfrm>
            <a:off x="533400" y="2101144"/>
            <a:ext cx="8382000" cy="3856847"/>
            <a:chOff x="533400" y="2101144"/>
            <a:chExt cx="8382000" cy="3856847"/>
          </a:xfrm>
        </p:grpSpPr>
        <p:sp>
          <p:nvSpPr>
            <p:cNvPr id="4" name="Text Box 4">
              <a:extLst>
                <a:ext uri="{FF2B5EF4-FFF2-40B4-BE49-F238E27FC236}">
                  <a16:creationId xmlns:a16="http://schemas.microsoft.com/office/drawing/2014/main" id="{C637F974-10C7-40CB-A0B8-87977ED8BB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5373216"/>
              <a:ext cx="83820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  <a:r>
                <a:rPr lang="ru-RU" sz="3200" dirty="0">
                  <a:solidFill>
                    <a:srgbClr val="FF0000"/>
                  </a:solidFill>
                  <a:effectLst/>
                  <a:ea typeface="Times New Roman" panose="02020603050405020304" pitchFamily="18" charset="0"/>
                </a:rPr>
                <a:t>Ответ</a:t>
              </a:r>
              <a:r>
                <a:rPr lang="en-US" sz="3200" dirty="0">
                  <a:solidFill>
                    <a:srgbClr val="FF0000"/>
                  </a:solidFill>
                  <a:ea typeface="Times New Roman" panose="02020603050405020304" pitchFamily="18" charset="0"/>
                </a:rPr>
                <a:t>:</a:t>
              </a:r>
              <a:endParaRPr lang="ru-RU" altLang="ru-RU" sz="3200" dirty="0">
                <a:solidFill>
                  <a:srgbClr val="FF0000"/>
                </a:solidFill>
              </a:endParaRP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72C6DF1B-1DE2-464F-BF42-2CB1880DCE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79712" y="2101144"/>
              <a:ext cx="5053631" cy="23359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735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0" y="381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Одной из основных операций, которую можно производить с углами, является операция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откладывания данного угла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в ту или другую сторону от данного луча. Получающийся при этом угол называется 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равным</a:t>
            </a:r>
            <a:r>
              <a:rPr lang="ru-RU" altLang="ru-RU" dirty="0">
                <a:cs typeface="Times New Roman" panose="02020603050405020304" pitchFamily="18" charset="0"/>
              </a:rPr>
              <a:t> исходному углу</a:t>
            </a:r>
            <a:r>
              <a:rPr lang="ru-RU" altLang="ru-RU" i="1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0" y="1828800"/>
            <a:ext cx="8839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качестве аксиом принимаются следующие свойства.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От любого луча на плоскости в заданную сторону можно отложить только один угол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равный данному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 	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Все развернутые углы равны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B7F78E8-9F02-456A-B98B-F0C9D53E7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837130"/>
            <a:ext cx="5004581" cy="214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273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33400" y="476672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 клетчатой бумаге через точку 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проведите прямую, перпендикулярную прямой 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8BE4C6F-70C3-4B4E-930B-BDA7FC066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2173152"/>
            <a:ext cx="5157101" cy="2638517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D7C5D83-2E91-401E-98D6-61CE893DB550}"/>
              </a:ext>
            </a:extLst>
          </p:cNvPr>
          <p:cNvGrpSpPr/>
          <p:nvPr/>
        </p:nvGrpSpPr>
        <p:grpSpPr>
          <a:xfrm>
            <a:off x="533400" y="2173151"/>
            <a:ext cx="8382000" cy="3784840"/>
            <a:chOff x="533400" y="2173151"/>
            <a:chExt cx="8382000" cy="3784840"/>
          </a:xfrm>
        </p:grpSpPr>
        <p:sp>
          <p:nvSpPr>
            <p:cNvPr id="4" name="Text Box 4">
              <a:extLst>
                <a:ext uri="{FF2B5EF4-FFF2-40B4-BE49-F238E27FC236}">
                  <a16:creationId xmlns:a16="http://schemas.microsoft.com/office/drawing/2014/main" id="{C637F974-10C7-40CB-A0B8-87977ED8BB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5373216"/>
              <a:ext cx="83820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  <a:r>
                <a:rPr lang="ru-RU" sz="3200" dirty="0">
                  <a:solidFill>
                    <a:srgbClr val="FF0000"/>
                  </a:solidFill>
                  <a:effectLst/>
                  <a:ea typeface="Times New Roman" panose="02020603050405020304" pitchFamily="18" charset="0"/>
                </a:rPr>
                <a:t>Ответ</a:t>
              </a:r>
              <a:r>
                <a:rPr lang="en-US" sz="3200" dirty="0">
                  <a:solidFill>
                    <a:srgbClr val="FF0000"/>
                  </a:solidFill>
                  <a:ea typeface="Times New Roman" panose="02020603050405020304" pitchFamily="18" charset="0"/>
                </a:rPr>
                <a:t>:</a:t>
              </a:r>
              <a:endParaRPr lang="ru-RU" altLang="ru-RU" sz="3200" dirty="0">
                <a:solidFill>
                  <a:srgbClr val="FF0000"/>
                </a:solidFill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3DC924EA-4B0E-46ED-B4E4-114B5E8575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59666" y="2173151"/>
              <a:ext cx="5157101" cy="2638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93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33400" y="476672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dirty="0">
                <a:ea typeface="Times New Roman" panose="02020603050405020304" pitchFamily="18" charset="0"/>
              </a:rPr>
              <a:t>4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Какая прямая, из указанных на рисунке, перпендикулярна прямой: а) 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б) 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в) 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г) 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ru-RU" altLang="ru-RU" sz="3200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637F974-10C7-40CB-A0B8-87977ED8B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73216"/>
            <a:ext cx="838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Ответ</a:t>
            </a:r>
            <a:r>
              <a:rPr lang="en-US" sz="3200" dirty="0">
                <a:solidFill>
                  <a:srgbClr val="FF0000"/>
                </a:solidFill>
                <a:ea typeface="Times New Roman" panose="02020603050405020304" pitchFamily="18" charset="0"/>
              </a:rPr>
              <a:t>: </a:t>
            </a:r>
            <a:r>
              <a:rPr lang="ru-RU" sz="3200" dirty="0">
                <a:ea typeface="Times New Roman" panose="02020603050405020304" pitchFamily="18" charset="0"/>
              </a:rPr>
              <a:t>а</a:t>
            </a:r>
            <a:r>
              <a:rPr lang="en-US" sz="3200" dirty="0">
                <a:ea typeface="Times New Roman" panose="02020603050405020304" pitchFamily="18" charset="0"/>
              </a:rPr>
              <a:t>)</a:t>
            </a:r>
            <a:r>
              <a:rPr lang="ru-RU" sz="3200" dirty="0">
                <a:ea typeface="Times New Roman" panose="02020603050405020304" pitchFamily="18" charset="0"/>
              </a:rPr>
              <a:t> </a:t>
            </a:r>
            <a:r>
              <a:rPr lang="en-US" sz="3200" i="1" dirty="0">
                <a:ea typeface="Times New Roman" panose="02020603050405020304" pitchFamily="18" charset="0"/>
              </a:rPr>
              <a:t>c</a:t>
            </a:r>
            <a:r>
              <a:rPr lang="en-US" sz="3200" dirty="0">
                <a:ea typeface="Times New Roman" panose="02020603050405020304" pitchFamily="18" charset="0"/>
              </a:rPr>
              <a:t>; </a:t>
            </a:r>
            <a:r>
              <a:rPr lang="ru-RU" sz="3200" dirty="0">
                <a:ea typeface="Times New Roman" panose="02020603050405020304" pitchFamily="18" charset="0"/>
              </a:rPr>
              <a:t>б) </a:t>
            </a:r>
            <a:r>
              <a:rPr lang="en-US" sz="3200" i="1" dirty="0">
                <a:ea typeface="Times New Roman" panose="02020603050405020304" pitchFamily="18" charset="0"/>
              </a:rPr>
              <a:t>f</a:t>
            </a:r>
            <a:r>
              <a:rPr lang="en-US" sz="3200" dirty="0">
                <a:ea typeface="Times New Roman" panose="02020603050405020304" pitchFamily="18" charset="0"/>
              </a:rPr>
              <a:t>; </a:t>
            </a:r>
            <a:r>
              <a:rPr lang="ru-RU" sz="3200" dirty="0">
                <a:ea typeface="Times New Roman" panose="02020603050405020304" pitchFamily="18" charset="0"/>
              </a:rPr>
              <a:t>в) </a:t>
            </a:r>
            <a:r>
              <a:rPr lang="en-US" sz="3200" i="1" dirty="0">
                <a:ea typeface="Times New Roman" panose="02020603050405020304" pitchFamily="18" charset="0"/>
              </a:rPr>
              <a:t>g</a:t>
            </a:r>
            <a:r>
              <a:rPr lang="en-US" sz="3200" dirty="0">
                <a:ea typeface="Times New Roman" panose="02020603050405020304" pitchFamily="18" charset="0"/>
              </a:rPr>
              <a:t>; </a:t>
            </a:r>
            <a:r>
              <a:rPr lang="ru-RU" sz="3200" dirty="0">
                <a:ea typeface="Times New Roman" panose="02020603050405020304" pitchFamily="18" charset="0"/>
              </a:rPr>
              <a:t>г) </a:t>
            </a:r>
            <a:r>
              <a:rPr lang="en-US" sz="3200" i="1" dirty="0">
                <a:ea typeface="Times New Roman" panose="02020603050405020304" pitchFamily="18" charset="0"/>
              </a:rPr>
              <a:t>h</a:t>
            </a:r>
            <a:r>
              <a:rPr lang="en-US" sz="3200" dirty="0">
                <a:ea typeface="Times New Roman" panose="02020603050405020304" pitchFamily="18" charset="0"/>
              </a:rPr>
              <a:t>.</a:t>
            </a:r>
            <a:endParaRPr lang="ru-RU" altLang="ru-RU" sz="3200" i="1" dirty="0">
              <a:solidFill>
                <a:srgbClr val="FF00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C460239-E3F1-49C5-924F-E59F24DCD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2230143"/>
            <a:ext cx="2628418" cy="260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13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33400" y="476672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200" dirty="0">
                <a:ea typeface="Times New Roman" panose="02020603050405020304" pitchFamily="18" charset="0"/>
              </a:rPr>
              <a:t>5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Один из двух углов, образованных при пересечении двух прямых, на 20</a:t>
            </a:r>
            <a:r>
              <a:rPr lang="ru-RU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меньше другого. Найдите эти углы.</a:t>
            </a:r>
            <a:endParaRPr lang="ru-RU" altLang="ru-RU" sz="3200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637F974-10C7-40CB-A0B8-87977ED8B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84984"/>
            <a:ext cx="838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Ответ. </a:t>
            </a:r>
            <a:r>
              <a:rPr lang="en-US" sz="3200" dirty="0">
                <a:ea typeface="Times New Roman" panose="02020603050405020304" pitchFamily="18" charset="0"/>
              </a:rPr>
              <a:t>80</a:t>
            </a:r>
            <a:r>
              <a:rPr lang="ru-RU" sz="3200" baseline="30000" dirty="0">
                <a:ea typeface="Times New Roman" panose="02020603050405020304" pitchFamily="18" charset="0"/>
              </a:rPr>
              <a:t>о</a:t>
            </a:r>
            <a:r>
              <a:rPr lang="ru-RU" sz="3200" dirty="0">
                <a:ea typeface="Times New Roman" panose="02020603050405020304" pitchFamily="18" charset="0"/>
              </a:rPr>
              <a:t> и 100</a:t>
            </a:r>
            <a:r>
              <a:rPr lang="ru-RU" sz="3200" baseline="30000" dirty="0">
                <a:ea typeface="Times New Roman" panose="02020603050405020304" pitchFamily="18" charset="0"/>
              </a:rPr>
              <a:t>о</a:t>
            </a:r>
            <a:r>
              <a:rPr lang="ru-RU" sz="3200" dirty="0">
                <a:effectLst/>
                <a:ea typeface="Times New Roman" panose="02020603050405020304" pitchFamily="18" charset="0"/>
              </a:rPr>
              <a:t>.</a:t>
            </a:r>
            <a:endParaRPr lang="ru-RU" alt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42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33400" y="476672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16. Сумма трёх углов, образованных при пересечении двух прямых, равна 306</a:t>
            </a:r>
            <a:r>
              <a:rPr lang="ru-RU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Найдите больший из них.</a:t>
            </a:r>
            <a:endParaRPr lang="ru-RU" altLang="ru-RU" sz="3200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637F974-10C7-40CB-A0B8-87977ED8B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84984"/>
            <a:ext cx="838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Ответ. </a:t>
            </a:r>
            <a:r>
              <a:rPr lang="ru-RU" sz="3200" dirty="0">
                <a:ea typeface="Times New Roman" panose="02020603050405020304" pitchFamily="18" charset="0"/>
              </a:rPr>
              <a:t>126</a:t>
            </a:r>
            <a:r>
              <a:rPr lang="ru-RU" sz="3200" baseline="30000" dirty="0">
                <a:ea typeface="Times New Roman" panose="02020603050405020304" pitchFamily="18" charset="0"/>
              </a:rPr>
              <a:t>о</a:t>
            </a:r>
            <a:r>
              <a:rPr lang="ru-RU" sz="3200" dirty="0">
                <a:effectLst/>
                <a:ea typeface="Times New Roman" panose="02020603050405020304" pitchFamily="18" charset="0"/>
              </a:rPr>
              <a:t>.</a:t>
            </a:r>
            <a:endParaRPr lang="ru-RU" alt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5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33400" y="476672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17. Может ли сумма трёх углов, образованных при пересечении двух прямых, быть равной 150</a:t>
            </a:r>
            <a:r>
              <a:rPr lang="ru-RU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3200" dirty="0">
                <a:ea typeface="Times New Roman" panose="02020603050405020304" pitchFamily="18" charset="0"/>
              </a:rPr>
              <a:t>?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sz="3200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637F974-10C7-40CB-A0B8-87977ED8B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84984"/>
            <a:ext cx="8382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Ответ. </a:t>
            </a:r>
            <a:r>
              <a:rPr lang="ru-RU" sz="3200" dirty="0">
                <a:ea typeface="Times New Roman" panose="02020603050405020304" pitchFamily="18" charset="0"/>
              </a:rPr>
              <a:t>Нет, она должна быть больше 180</a:t>
            </a:r>
            <a:r>
              <a:rPr lang="ru-RU" sz="3200" baseline="30000" dirty="0">
                <a:ea typeface="Times New Roman" panose="02020603050405020304" pitchFamily="18" charset="0"/>
              </a:rPr>
              <a:t>о</a:t>
            </a:r>
            <a:r>
              <a:rPr lang="ru-RU" sz="3200" dirty="0">
                <a:effectLst/>
                <a:ea typeface="Times New Roman" panose="02020603050405020304" pitchFamily="18" charset="0"/>
              </a:rPr>
              <a:t>.</a:t>
            </a:r>
            <a:endParaRPr lang="ru-RU" alt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5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8" name="Text Box 27"/>
              <p:cNvSpPr txBox="1">
                <a:spLocks noChangeArrowheads="1"/>
              </p:cNvSpPr>
              <p:nvPr/>
            </p:nvSpPr>
            <p:spPr bwMode="auto">
              <a:xfrm>
                <a:off x="-1" y="0"/>
                <a:ext cx="9143999" cy="1570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Равенство углов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АОВ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записывается в виде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АОВ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Оно означает, что если один из этих углов, например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АОВ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отложить от луча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в сторону, определяемую лучом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то угол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АОВ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при этом совместится с углом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2058" name="Text 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" y="0"/>
                <a:ext cx="9143999" cy="1570038"/>
              </a:xfrm>
              <a:prstGeom prst="rect">
                <a:avLst/>
              </a:prstGeom>
              <a:blipFill>
                <a:blip r:embed="rId3"/>
                <a:stretch>
                  <a:fillRect l="-1000" t="-3101" r="-1000" b="-77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6E4C0D0-9D27-4AAE-AE94-D8B3F2D678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1577176"/>
            <a:ext cx="4032448" cy="1724647"/>
          </a:xfrm>
          <a:prstGeom prst="rect">
            <a:avLst/>
          </a:prstGeom>
        </p:spPr>
      </p:pic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600A510A-32CA-49FB-A27A-DA1CDE41556B}"/>
              </a:ext>
            </a:extLst>
          </p:cNvPr>
          <p:cNvGrpSpPr/>
          <p:nvPr/>
        </p:nvGrpSpPr>
        <p:grpSpPr>
          <a:xfrm>
            <a:off x="0" y="3140968"/>
            <a:ext cx="9143998" cy="3509922"/>
            <a:chOff x="0" y="3282597"/>
            <a:chExt cx="9144000" cy="35099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0" y="3282597"/>
                  <a:ext cx="9144000" cy="19389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altLang="ru-RU" dirty="0">
                      <a:cs typeface="Times New Roman" panose="02020603050405020304" pitchFamily="18" charset="0"/>
                    </a:rPr>
                    <a:t>	Если при откладывании угла 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АОВ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от луча 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О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А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луч 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ОВ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переходит в луч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O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'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, лежащий внутри угла 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А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О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В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, то говорят, что угол 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АОВ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меньше угла 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А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О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В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и обозначают 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</m:oMath>
                  </a14:m>
                  <a:r>
                    <a:rPr lang="ru-RU" altLang="ru-RU" i="1" dirty="0">
                      <a:cs typeface="Times New Roman" panose="02020603050405020304" pitchFamily="18" charset="0"/>
                    </a:rPr>
                    <a:t>А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O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В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&lt;</a:t>
                  </a:r>
                  <a:r>
                    <a:rPr lang="ru-RU" altLang="ru-RU" dirty="0"/>
                    <a:t> 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</m:oMath>
                  </a14:m>
                  <a:r>
                    <a:rPr lang="ru-RU" altLang="ru-RU" i="1" dirty="0">
                      <a:cs typeface="Times New Roman" panose="02020603050405020304" pitchFamily="18" charset="0"/>
                    </a:rPr>
                    <a:t>А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O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В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/>
                    <a:t>.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</a:t>
                  </a:r>
                  <a:endParaRPr lang="en-US" altLang="ru-RU" dirty="0">
                    <a:cs typeface="Times New Roman" panose="02020603050405020304" pitchFamily="18" charset="0"/>
                  </a:endParaRPr>
                </a:p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en-US" dirty="0">
                      <a:effectLst/>
                      <a:ea typeface="Times New Roman" panose="02020603050405020304" pitchFamily="18" charset="0"/>
                    </a:rPr>
                    <a:t>	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Говорят также, что угол </a:t>
                  </a:r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А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О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В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больше  угла </a:t>
                  </a:r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АОВ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и обозначают  </a:t>
                  </a:r>
                  <a14:m>
                    <m:oMath xmlns:m="http://schemas.openxmlformats.org/officeDocument/2006/math"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А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O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В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&gt; </a:t>
                  </a:r>
                  <a14:m>
                    <m:oMath xmlns:m="http://schemas.openxmlformats.org/officeDocument/2006/math"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AOB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.</a:t>
                  </a:r>
                  <a:endParaRPr lang="ru-RU" altLang="ru-RU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55" name="Text 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282597"/>
                  <a:ext cx="9144000" cy="1938992"/>
                </a:xfrm>
                <a:prstGeom prst="rect">
                  <a:avLst/>
                </a:prstGeom>
                <a:blipFill>
                  <a:blip r:embed="rId5"/>
                  <a:stretch>
                    <a:fillRect l="-1000" t="-2516" r="-1000" b="-628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90A3387A-7F71-43AF-8087-6303DE6ADEA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83769" y="5121933"/>
              <a:ext cx="3744416" cy="16705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494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27"/>
          <p:cNvSpPr txBox="1">
            <a:spLocks noChangeArrowheads="1"/>
          </p:cNvSpPr>
          <p:nvPr/>
        </p:nvSpPr>
        <p:spPr bwMode="auto">
          <a:xfrm>
            <a:off x="-1" y="0"/>
            <a:ext cx="914399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/>
              <a:t>Угол, равный своему смежному углу, называется </a:t>
            </a:r>
            <a:r>
              <a:rPr lang="ru-RU" dirty="0">
                <a:solidFill>
                  <a:srgbClr val="FF0000"/>
                </a:solidFill>
              </a:rPr>
              <a:t>прямым углом</a:t>
            </a:r>
            <a:r>
              <a:rPr lang="ru-RU" dirty="0"/>
              <a:t>. Угол, меньший прямого угла, называется </a:t>
            </a:r>
            <a:r>
              <a:rPr lang="ru-RU" dirty="0">
                <a:solidFill>
                  <a:srgbClr val="FF0000"/>
                </a:solidFill>
              </a:rPr>
              <a:t>острым углом</a:t>
            </a:r>
            <a:r>
              <a:rPr lang="ru-RU" dirty="0"/>
              <a:t>. Угол, больший прямого угла, но меньший развёр­нутого угла, называется </a:t>
            </a:r>
            <a:r>
              <a:rPr lang="ru-RU" dirty="0">
                <a:solidFill>
                  <a:srgbClr val="FF0000"/>
                </a:solidFill>
              </a:rPr>
              <a:t>тупым углом</a:t>
            </a:r>
            <a:r>
              <a:rPr lang="ru-RU" dirty="0"/>
              <a:t>.</a:t>
            </a:r>
            <a:endParaRPr lang="ru-RU" alt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B3FE5EA-867B-42AD-AC5D-A3F9A3173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861" y="1569660"/>
            <a:ext cx="6348467" cy="2119123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64B9074B-BE95-43DB-ACB2-AC5BC5E0A043}"/>
              </a:ext>
            </a:extLst>
          </p:cNvPr>
          <p:cNvGrpSpPr/>
          <p:nvPr/>
        </p:nvGrpSpPr>
        <p:grpSpPr>
          <a:xfrm>
            <a:off x="2" y="3722512"/>
            <a:ext cx="9143998" cy="2892015"/>
            <a:chOff x="2" y="3722512"/>
            <a:chExt cx="9143998" cy="2892015"/>
          </a:xfrm>
        </p:grpSpPr>
        <p:sp>
          <p:nvSpPr>
            <p:cNvPr id="2055" name="Text Box 32"/>
            <p:cNvSpPr txBox="1">
              <a:spLocks noChangeArrowheads="1"/>
            </p:cNvSpPr>
            <p:nvPr/>
          </p:nvSpPr>
          <p:spPr bwMode="auto">
            <a:xfrm>
              <a:off x="2" y="3722512"/>
              <a:ext cx="914399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ts val="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</a:t>
              </a:r>
              <a:r>
                <a:rPr lang="ru-RU" dirty="0">
                  <a:solidFill>
                    <a:srgbClr val="FF0000"/>
                  </a:solidFill>
                </a:rPr>
                <a:t>Биссектрисой</a:t>
              </a:r>
              <a:r>
                <a:rPr lang="ru-RU" dirty="0"/>
                <a:t>  угла называется внутренний луч, делящий этот угол на два равных угла.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392A6E67-8810-43F6-B6CF-0C113A38B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59832" y="4546023"/>
              <a:ext cx="2592288" cy="20685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0044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Сложение углов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0" y="60356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Аналогичным образом поступают для вычитания из большего </a:t>
            </a:r>
            <a:r>
              <a:rPr lang="ru-RU" altLang="ru-RU" dirty="0"/>
              <a:t>угла</a:t>
            </a:r>
            <a:r>
              <a:rPr lang="ru-RU" altLang="ru-RU" dirty="0">
                <a:cs typeface="Times New Roman" panose="02020603050405020304" pitchFamily="18" charset="0"/>
              </a:rPr>
              <a:t> меньшего. 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0" y="449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Чтобы сложить два угла, например </a:t>
            </a:r>
            <a:r>
              <a:rPr lang="ru-RU" altLang="ru-RU" i="1" dirty="0">
                <a:cs typeface="Times New Roman" panose="02020603050405020304" pitchFamily="18" charset="0"/>
              </a:rPr>
              <a:t>АОВ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, отложим угол </a:t>
            </a:r>
            <a:r>
              <a:rPr lang="en-US" altLang="ru-RU" i="1" dirty="0">
                <a:cs typeface="Times New Roman" panose="02020603050405020304" pitchFamily="18" charset="0"/>
              </a:rPr>
              <a:t>CO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от луча </a:t>
            </a:r>
            <a:r>
              <a:rPr lang="ru-RU" altLang="ru-RU" i="1" dirty="0">
                <a:cs typeface="Times New Roman" panose="02020603050405020304" pitchFamily="18" charset="0"/>
              </a:rPr>
              <a:t>ОВ</a:t>
            </a:r>
            <a:r>
              <a:rPr lang="ru-RU" altLang="ru-RU" dirty="0">
                <a:cs typeface="Times New Roman" panose="02020603050405020304" pitchFamily="18" charset="0"/>
              </a:rPr>
              <a:t> так, чтобы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находились по разные стороны от прямой </a:t>
            </a:r>
            <a:r>
              <a:rPr lang="ru-RU" altLang="ru-RU" i="1" dirty="0">
                <a:cs typeface="Times New Roman" panose="02020603050405020304" pitchFamily="18" charset="0"/>
              </a:rPr>
              <a:t>ОВ</a:t>
            </a:r>
            <a:r>
              <a:rPr lang="ru-RU" altLang="ru-RU" dirty="0">
                <a:cs typeface="Times New Roman" panose="02020603050405020304" pitchFamily="18" charset="0"/>
              </a:rPr>
              <a:t>. Обозначим </a:t>
            </a:r>
            <a:r>
              <a:rPr lang="ru-RU" altLang="ru-RU" i="1" dirty="0">
                <a:cs typeface="Times New Roman" panose="02020603050405020304" pitchFamily="18" charset="0"/>
              </a:rPr>
              <a:t>ОЕ</a:t>
            </a:r>
            <a:r>
              <a:rPr lang="ru-RU" altLang="ru-RU" dirty="0">
                <a:cs typeface="Times New Roman" panose="02020603050405020304" pitchFamily="18" charset="0"/>
              </a:rPr>
              <a:t> луч, в который перейдет луч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. Тогда угол </a:t>
            </a:r>
            <a:r>
              <a:rPr lang="ru-RU" altLang="ru-RU" i="1" dirty="0">
                <a:cs typeface="Times New Roman" panose="02020603050405020304" pitchFamily="18" charset="0"/>
              </a:rPr>
              <a:t>АОЕ</a:t>
            </a:r>
            <a:r>
              <a:rPr lang="ru-RU" altLang="ru-RU" dirty="0">
                <a:cs typeface="Times New Roman" panose="02020603050405020304" pitchFamily="18" charset="0"/>
              </a:rPr>
              <a:t> даст сумму углов </a:t>
            </a:r>
            <a:r>
              <a:rPr lang="ru-RU" altLang="ru-RU" i="1" dirty="0">
                <a:cs typeface="Times New Roman" panose="02020603050405020304" pitchFamily="18" charset="0"/>
              </a:rPr>
              <a:t>АОВ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4" name="Text Box 3"/>
              <p:cNvSpPr txBox="1">
                <a:spLocks noChangeArrowheads="1"/>
              </p:cNvSpPr>
              <p:nvPr/>
            </p:nvSpPr>
            <p:spPr bwMode="auto">
              <a:xfrm>
                <a:off x="0" y="457200"/>
                <a:ext cx="9144000" cy="19383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Если внутри угла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АОВ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провести луч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ОС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то образуется два новых угла 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АОС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СОВ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 Угол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АОВ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называется 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суммой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углов 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АОС 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СОВ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 и обозначается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АОВ = А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 + С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 Каждый из углов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АОС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СОВ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называется 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разностью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угла 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АОВ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 и другого угла,  обозначается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 =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 -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 =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 -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10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7200"/>
                <a:ext cx="9144000" cy="1938338"/>
              </a:xfrm>
              <a:prstGeom prst="rect">
                <a:avLst/>
              </a:prstGeom>
              <a:blipFill>
                <a:blip r:embed="rId3"/>
                <a:stretch>
                  <a:fillRect l="-1000" t="-2516" r="-1000" b="-62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2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2052638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14600"/>
            <a:ext cx="5226050" cy="181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342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utoUpdateAnimBg="0"/>
      <p:bldP spid="7578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Теорема.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Вертикальные углы равны.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">
                <a:extLst>
                  <a:ext uri="{FF2B5EF4-FFF2-40B4-BE49-F238E27FC236}">
                    <a16:creationId xmlns:a16="http://schemas.microsoft.com/office/drawing/2014/main" id="{94CE3964-A7FA-41A7-B517-BD7C302831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717032"/>
                <a:ext cx="9144000" cy="2739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Доказательство.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Пусть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АOC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BOD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вертикальные углы. Стороны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ОВ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OD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угла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BOD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дополняют до прямых стороны соответственно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ОА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ОС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угла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АОС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Тогда углы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АОС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СОВ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составляют в сумме развернутый угол. Углы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ВОD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СОВ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также составляют в сумме развернутый угол. Следовательно, </a:t>
                </a:r>
                <a14:m>
                  <m:oMath xmlns:m="http://schemas.openxmlformats.org/officeDocument/2006/math">
                    <m:r>
                      <a:rPr lang="ru-RU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AOC+</a:t>
                </a:r>
                <a:r>
                  <a:rPr lang="ru-RU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COB =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BOD+</a:t>
                </a:r>
                <a:r>
                  <a:rPr lang="ru-RU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COB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Вычитая из обеих частей этого равенства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COB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получаем требуемое равенство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AOC=</a:t>
                </a:r>
                <a:r>
                  <a:rPr lang="ru-RU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BOD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 Box 3">
                <a:extLst>
                  <a:ext uri="{FF2B5EF4-FFF2-40B4-BE49-F238E27FC236}">
                    <a16:creationId xmlns:a16="http://schemas.microsoft.com/office/drawing/2014/main" id="{94CE3964-A7FA-41A7-B517-BD7C30283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717032"/>
                <a:ext cx="9144000" cy="2739211"/>
              </a:xfrm>
              <a:prstGeom prst="rect">
                <a:avLst/>
              </a:prstGeom>
              <a:blipFill>
                <a:blip r:embed="rId3"/>
                <a:stretch>
                  <a:fillRect l="-1000" r="-1000" b="-42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4F7F57B9-7CB2-45FC-AC43-3E78CCC0E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1268760"/>
            <a:ext cx="3400900" cy="198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3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2CB4761-418F-454F-8F43-7B17D2D4B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3653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</a:rPr>
              <a:t>Углом между пересекающимися прямыми </a:t>
            </a:r>
            <a:r>
              <a:rPr lang="ru-RU" dirty="0"/>
              <a:t>называется наименьший из уг­лов, образованных лучами, на которые делятся данные прямые точкой их пересечения.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91EBF5D-53AD-46A7-8DE6-7EC8C63D8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459561"/>
            <a:ext cx="2581635" cy="2248214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249AD051-8DF1-45D5-9846-371309191BA6}"/>
              </a:ext>
            </a:extLst>
          </p:cNvPr>
          <p:cNvGrpSpPr/>
          <p:nvPr/>
        </p:nvGrpSpPr>
        <p:grpSpPr>
          <a:xfrm>
            <a:off x="0" y="3695810"/>
            <a:ext cx="9144000" cy="2807803"/>
            <a:chOff x="0" y="3695810"/>
            <a:chExt cx="9144000" cy="2807803"/>
          </a:xfrm>
        </p:grpSpPr>
        <p:sp>
          <p:nvSpPr>
            <p:cNvPr id="10" name="Text Box 3">
              <a:extLst>
                <a:ext uri="{FF2B5EF4-FFF2-40B4-BE49-F238E27FC236}">
                  <a16:creationId xmlns:a16="http://schemas.microsoft.com/office/drawing/2014/main" id="{E3D44C20-9A0F-4D82-8D10-0D7C0F638E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695810"/>
              <a:ext cx="9144000" cy="892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</a:t>
              </a:r>
              <a:r>
                <a:rPr lang="ru-RU" dirty="0"/>
                <a:t>Две прямые называются </a:t>
              </a:r>
              <a:r>
                <a:rPr lang="ru-RU" dirty="0">
                  <a:solidFill>
                    <a:srgbClr val="FF0000"/>
                  </a:solidFill>
                </a:rPr>
                <a:t>перпендикулярными</a:t>
              </a:r>
              <a:r>
                <a:rPr lang="ru-RU" dirty="0"/>
                <a:t>, если они образу­ют прямые углы.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E14F8621-B440-4FBF-9112-75D5B46DE1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95498" y="4598347"/>
              <a:ext cx="2353003" cy="19052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093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1027"/>
          <p:cNvSpPr txBox="1">
            <a:spLocks noChangeArrowheads="1"/>
          </p:cNvSpPr>
          <p:nvPr/>
        </p:nvSpPr>
        <p:spPr bwMode="auto">
          <a:xfrm>
            <a:off x="0" y="801743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2800" dirty="0"/>
              <a:t>	1. Среди углов, изображённых на рисунке, укажите равные углы.</a:t>
            </a:r>
            <a:endParaRPr lang="ru-RU" sz="2800" dirty="0"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628800"/>
            <a:ext cx="3183037" cy="323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200" dirty="0">
                <a:solidFill>
                  <a:srgbClr val="FF3300"/>
                </a:solidFill>
              </a:rPr>
              <a:t>Упражнения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6197800-456F-46D1-9227-B2EE8A54D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5224742"/>
            <a:ext cx="792088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Ответ: </a:t>
            </a:r>
            <a:r>
              <a:rPr lang="ru-RU" altLang="ru-RU" sz="3600" dirty="0"/>
              <a:t>а), д, и; б), г), з); в), е), ж).</a:t>
            </a:r>
          </a:p>
        </p:txBody>
      </p:sp>
    </p:spTree>
    <p:extLst>
      <p:ext uri="{BB962C8B-B14F-4D97-AF65-F5344CB8AC3E}">
        <p14:creationId xmlns:p14="http://schemas.microsoft.com/office/powerpoint/2010/main" val="19360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2. Какой из </a:t>
            </a:r>
            <a:r>
              <a:rPr lang="ru-RU" altLang="ru-RU" sz="2800" dirty="0">
                <a:cs typeface="Times New Roman" panose="02020603050405020304" pitchFamily="18" charset="0"/>
              </a:rPr>
              <a:t>углов, изображенных на рисунке, </a:t>
            </a:r>
            <a:r>
              <a:rPr lang="ru-RU" altLang="ru-RU" sz="2800" dirty="0"/>
              <a:t>больше? </a:t>
            </a:r>
          </a:p>
        </p:txBody>
      </p:sp>
      <p:pic>
        <p:nvPicPr>
          <p:cNvPr id="2887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981200"/>
            <a:ext cx="5675313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CC9E3A2D-F5E9-4AE6-A4AC-CD26BEEAE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5224742"/>
            <a:ext cx="792088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Ответ: </a:t>
            </a:r>
            <a:r>
              <a:rPr lang="ru-RU" altLang="ru-RU" sz="3600" dirty="0"/>
              <a:t>а) </a:t>
            </a:r>
            <a:r>
              <a:rPr lang="en-US" altLang="ru-RU" sz="3600" i="1" dirty="0"/>
              <a:t>PQR</a:t>
            </a:r>
            <a:r>
              <a:rPr lang="ru-RU" altLang="ru-RU" sz="3600" dirty="0"/>
              <a:t>; б)</a:t>
            </a:r>
            <a:r>
              <a:rPr lang="en-US" altLang="ru-RU" sz="3600" dirty="0"/>
              <a:t> </a:t>
            </a:r>
            <a:r>
              <a:rPr lang="ru-RU" altLang="ru-RU" sz="3600" dirty="0"/>
              <a:t>углы равны.</a:t>
            </a:r>
          </a:p>
        </p:txBody>
      </p:sp>
    </p:spTree>
    <p:extLst>
      <p:ext uri="{BB962C8B-B14F-4D97-AF65-F5344CB8AC3E}">
        <p14:creationId xmlns:p14="http://schemas.microsoft.com/office/powerpoint/2010/main" val="383962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</TotalTime>
  <Words>1121</Words>
  <Application>Microsoft Office PowerPoint</Application>
  <PresentationFormat>Экран (4:3)</PresentationFormat>
  <Paragraphs>101</Paragraphs>
  <Slides>24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Calibri</vt:lpstr>
      <vt:lpstr>Cambria Math</vt:lpstr>
      <vt:lpstr>Times New Roman</vt:lpstr>
      <vt:lpstr>Оформление по умолчанию</vt:lpstr>
      <vt:lpstr>4,б. Операции над углами</vt:lpstr>
      <vt:lpstr>Презентация PowerPoint</vt:lpstr>
      <vt:lpstr>Презентация PowerPoint</vt:lpstr>
      <vt:lpstr>Презентация PowerPoint</vt:lpstr>
      <vt:lpstr>Сложение углов</vt:lpstr>
      <vt:lpstr>Презентация PowerPoint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Смирнов Владимир Алексеевич</cp:lastModifiedBy>
  <cp:revision>189</cp:revision>
  <dcterms:created xsi:type="dcterms:W3CDTF">2009-11-04T05:06:28Z</dcterms:created>
  <dcterms:modified xsi:type="dcterms:W3CDTF">2024-09-04T06:35:45Z</dcterms:modified>
</cp:coreProperties>
</file>