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30" r:id="rId3"/>
    <p:sldId id="329" r:id="rId4"/>
    <p:sldId id="752" r:id="rId5"/>
    <p:sldId id="747" r:id="rId6"/>
    <p:sldId id="1132" r:id="rId7"/>
    <p:sldId id="1134" r:id="rId8"/>
    <p:sldId id="749" r:id="rId9"/>
    <p:sldId id="309" r:id="rId10"/>
    <p:sldId id="310" r:id="rId11"/>
    <p:sldId id="321" r:id="rId12"/>
    <p:sldId id="312" r:id="rId13"/>
    <p:sldId id="750" r:id="rId14"/>
    <p:sldId id="751" r:id="rId15"/>
    <p:sldId id="313" r:id="rId16"/>
    <p:sldId id="314" r:id="rId17"/>
    <p:sldId id="315" r:id="rId18"/>
    <p:sldId id="323" r:id="rId19"/>
    <p:sldId id="324" r:id="rId20"/>
    <p:sldId id="322" r:id="rId21"/>
    <p:sldId id="317" r:id="rId22"/>
    <p:sldId id="325" r:id="rId23"/>
    <p:sldId id="328" r:id="rId24"/>
    <p:sldId id="326" r:id="rId25"/>
    <p:sldId id="327" r:id="rId26"/>
    <p:sldId id="318" r:id="rId27"/>
    <p:sldId id="319" r:id="rId28"/>
    <p:sldId id="748" r:id="rId29"/>
    <p:sldId id="746" r:id="rId30"/>
    <p:sldId id="33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0929"/>
  </p:normalViewPr>
  <p:slideViewPr>
    <p:cSldViewPr>
      <p:cViewPr varScale="1">
        <p:scale>
          <a:sx n="95" d="100"/>
          <a:sy n="95" d="100"/>
        </p:scale>
        <p:origin x="3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ED86DC6-5FEB-41E8-A168-3C482E42EF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5ADEB34-18BA-4C3F-A54F-4410B59609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117087C2-2A57-4393-945A-36941DCDE32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3E3C837-F05D-4713-A53A-DB3417798D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EAEBF7B-550E-4DB9-B6D5-1BEC2C99024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81C919A-47AD-4496-B230-BB795A3B1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588FF6-998A-4789-BE7D-7174D77A0AC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8A2651C-DD56-4FA0-B74D-6E649DDD4C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39F265-3BF6-4D54-B80F-45E856E126D3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AC59402-4E6F-4F92-B189-F6750FFCA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63A89F1-9788-4DC5-85A8-90E203482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8E25232-BC76-4867-A31B-3040B3449D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815F91-5D39-47E2-9B5B-FEC31B612060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5213C6C-DC96-42B3-BDBF-DCC69529C2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2968F92-5BC1-4009-8A79-8007EDAAB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61F7A34-9CE1-4BEC-B970-CE37D42CE7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131EB4D-B3C3-490A-8407-15931CACE9FE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A4E87F8-A6C4-4813-AC80-AFC08524EE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1B778E7-E4B9-4A05-B1FA-638117909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FC194EF-565E-4E73-A068-88B6C619C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8CABBB-6382-4BF1-B17E-5015BFD24698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7D9441D-9949-4A7F-A81A-96696BB44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B36C2B3-AA9A-4B77-97F0-F35DBEB65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FC194EF-565E-4E73-A068-88B6C619C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8CABBB-6382-4BF1-B17E-5015BFD24698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7D9441D-9949-4A7F-A81A-96696BB44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B36C2B3-AA9A-4B77-97F0-F35DBEB65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01857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FC194EF-565E-4E73-A068-88B6C619C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8CABBB-6382-4BF1-B17E-5015BFD24698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7D9441D-9949-4A7F-A81A-96696BB44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B36C2B3-AA9A-4B77-97F0-F35DBEB65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7022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9B7B2A2-8256-44E8-B7F9-37508E7016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9CF5ED-ED23-4DBC-B64B-285634681E87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3128F81-7E81-4179-9B92-806043F07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0D673B7-AFD0-47B8-9DE7-AE58D162E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0DAC55D-7130-47DA-A7DB-F47F58CB4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96D4098-7D31-4A2F-8D08-60ABADB53FC9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633B489-AFA1-4149-AF11-DCD1D4CDE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4E632554-FE3D-41BF-9F9A-7487DCF44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0C771AF-376A-4CB9-97E6-2F053F52D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FA92F5D-14F6-43D6-B287-2752F1CDAB69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51438A7C-D9E6-466F-8EBD-556F9ECA6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4886480-4466-4D43-ABB8-9A6A936D7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E147507-257E-435A-A122-6AE77F8F37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7A468C-C1BB-4ADF-9BDE-A592397DD34C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BBB85EA-D975-420B-9F09-F4882D0A35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720527B-AD00-43B8-AEBE-0153ED93D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6199B9A-01BD-4598-A7E1-AC9DE0301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CCB5F4-7F57-4ED5-B8FB-4A780FC851EB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DE74210-9D2A-451D-81B3-FDD4BD8B7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44D41AC-7BA1-4382-AEC6-AE6CCFEAC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8A2651C-DD56-4FA0-B74D-6E649DDD4C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39F265-3BF6-4D54-B80F-45E856E126D3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AC59402-4E6F-4F92-B189-F6750FFCA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63A89F1-9788-4DC5-85A8-90E203482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785014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BE1B3B3-D721-44CC-A82C-C4D2F30CE1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FCB965-FA3A-4DDB-A0D2-8339184CA7B2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937A179-1804-45B8-AA28-2588E26143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A57021C-79E3-4989-BC53-EDC1C02B4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1F18F1C-1851-4453-82FC-816C78AF45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C6E297-3718-4C0D-A57C-C04E8C8384E5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842A6CA-1C57-4304-9600-6EDD115BEE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EECAD501-88FB-4B19-AB63-BFEEF1859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79D23A0-1C93-4B50-A7C5-F93F45B05B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9640C7-E3F0-46E6-831A-F43895EE1A55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FDF1ADE-DD5E-4E07-BD5C-36DBEE91F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DE09311-4FBC-44E4-8C64-99475879E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223693D-8785-4614-AD07-C4EB9EBD10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BA7420-1A55-4EB7-A928-6E56B87EFAAC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7D6E28E-FD56-4CCD-8600-0BB47F569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C38FD53-BA9E-4508-9FAE-69E23940A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1B50CB8-E9E4-4E78-9D0C-21B32E03B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C00D3C-D6E0-4F25-8868-EBF384039EBA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9E8F41F-9FA4-4097-A48A-51C0B66894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37A0312-B768-4477-8CD1-32C5628F28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CC950A8-14D8-4916-B30D-A787A6778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A55D5C-4BCF-440D-A67B-4D01695B1AA7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EAB47B2-E90A-49D4-89EC-7EBA859D5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16074A3-2F75-4D38-9E71-FCD913A2C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56255D0-C89C-45B9-8E0C-5F7337D06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B93549C-A605-497E-B975-AE724792786C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4AF450C-2FB9-449A-867B-C7E3635DE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287A630-2E30-4872-8EC4-C74A41DFD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27FD241-7405-47A7-A763-6187025847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2BE1E6-4679-4255-9A29-4CD2325C52E2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2460FCA-1AEC-4F51-8F54-F8DA1A38E0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CE5B656-19C3-4112-8189-D227FAF9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27FD241-7405-47A7-A763-6187025847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2BE1E6-4679-4255-9A29-4CD2325C52E2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2460FCA-1AEC-4F51-8F54-F8DA1A38E0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CE5B656-19C3-4112-8189-D227FAF9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988596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29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2839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8A2651C-DD56-4FA0-B74D-6E649DDD4C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39F265-3BF6-4D54-B80F-45E856E126D3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AC59402-4E6F-4F92-B189-F6750FFCA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63A89F1-9788-4DC5-85A8-90E203482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317220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0C771AF-376A-4CB9-97E6-2F053F52D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FA92F5D-14F6-43D6-B287-2752F1CDAB69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51438A7C-D9E6-466F-8EBD-556F9ECA6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4886480-4466-4D43-ABB8-9A6A936D7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1676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D8FFA1D-316D-4885-B70E-9F6E6A0F2A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76A136-91AF-4346-B9A8-261A75CB31DB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9B39FC-B834-456D-8DF2-138613C44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94F1753-A99D-4E2A-BAED-FC8A00A0E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80290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D8FFA1D-316D-4885-B70E-9F6E6A0F2A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76A136-91AF-4346-B9A8-261A75CB31DB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9B39FC-B834-456D-8DF2-138613C44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94F1753-A99D-4E2A-BAED-FC8A00A0E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84484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E7C986B-AFBE-4057-BF60-21C2ED23D59E}" type="slidenum">
              <a:rPr lang="ru-RU" sz="1200"/>
              <a:pPr eaLnBrk="1" hangingPunct="1"/>
              <a:t>6</a:t>
            </a:fld>
            <a:endParaRPr 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5291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E7C986B-AFBE-4057-BF60-21C2ED23D59E}" type="slidenum">
              <a:rPr lang="ru-RU" sz="1200"/>
              <a:pPr eaLnBrk="1" hangingPunct="1"/>
              <a:t>7</a:t>
            </a:fld>
            <a:endParaRPr 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11131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D8FFA1D-316D-4885-B70E-9F6E6A0F2A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76A136-91AF-4346-B9A8-261A75CB31DB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9B39FC-B834-456D-8DF2-138613C44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94F1753-A99D-4E2A-BAED-FC8A00A0E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518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4C89028-122B-40C0-93F5-E588208F8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5ACCA4-0362-45D9-8CAC-9FAE68406EFE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21FAB8A-7BE7-48CC-9AAE-484829ECF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CDA75B8-578A-44E9-98B6-B9422FBEE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7C61C7-0178-4EA2-B3D6-BB0823339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C2AB-C354-4CC7-A4C3-EBEF980216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FB1C8A-6299-425B-86E0-8C2DC10C3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923EF-875A-45D0-94A2-69D0150919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531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6662C5-DB28-4E49-872B-AE65CA07FE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CC7F5-55AE-448C-886F-655039DFD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E6F609-A76E-45AD-8175-074D121CDA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DB419-140D-4AEB-926B-3209AC5BDC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233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FCE0B0-DB22-4B7D-95D2-637B508569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43C93B-1506-4842-B714-357F9248DA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6225A0-1170-4B44-8A8E-0C238B576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21027-20A1-4EB2-BFC3-0118A11AFB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021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714830-1142-4639-9ABA-76D73AED9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39C4D-0855-415C-953C-B44F6A951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FF6102-B964-4292-9AE7-43637CA72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4E191-A05F-40B2-81FA-13ADE5369D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23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AE4363-8F40-488E-B8A2-3D5D4F9F39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98557F-ACB0-4615-B2B1-046E7854E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8B589D-6D09-4E92-BF8F-C7933E214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C7D2E-276C-4972-9EB4-7D067B1AB8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48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3FF26B-351D-43B2-A084-A927D9E84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89CB4D-BF46-4575-AE25-73E7904AA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09BC35-4CC2-42D6-9996-92E075A0C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92CCC-2DD6-4519-BC20-3F017C56AC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964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A4C7EC-9CF0-4AAF-92E3-58F7AA162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3E57E1-95B4-4D59-9B9E-0B89E6419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FB9932C-793C-4865-9821-5C9628F4A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B6A3D-5BE7-4194-A3B5-9A765933D3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740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2883CD-A555-42F0-BC75-76E130AAC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448B1A-4277-4A00-8B2F-5C13B61CA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E877CE-ABF1-4341-BCDF-0961B6D84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97D3F-FAD4-4F1B-8264-F2B5CB822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8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6AF5C8-D286-43FB-B176-09D8E1567B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6456A4-2959-4E04-986C-5BAE4D2DC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30329A1-A6AF-4D08-ABB9-A8661F22A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F2534-38AB-43DA-BD9B-451FBEE082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959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42A031-6D6D-4716-AA7F-B0695071F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1D51B5-DDAA-46D3-96BF-DE50D9694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7A10DE-3661-4BFF-812C-AD610E724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0D0B76-BBEC-4E11-8172-CA64623519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273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DD7767-19B8-4FA3-A9DC-E675E884C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A318A-33B3-4729-A440-E64EA7C67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BBC44-2306-4170-B7E0-AB2BEC9AC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60193-577D-4655-AA2F-CBE6BC8CC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045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005069-80AC-4889-A516-C0EEB296B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69F60A-6B0C-42E8-BE70-BCEE4BF9E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EF1523-EE25-43B1-B961-184CD0D753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7EEC2C-CA87-4359-AE4F-BC3CAC46D2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CAC0F3-9EBC-4443-B2F0-0FE19BAE5C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323A83-905C-4994-9566-7B58822131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D30B613-4BC5-431E-ABF3-89C690096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412776"/>
            <a:ext cx="7772400" cy="115212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4</a:t>
            </a:r>
            <a:r>
              <a:rPr lang="ru-RU" altLang="ru-RU" dirty="0">
                <a:solidFill>
                  <a:srgbClr val="FF3300"/>
                </a:solidFill>
              </a:rPr>
              <a:t>,а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Полуплоскость и угол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64D5744-2F61-4330-B682-D9CBD8D66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A15A3E56-D3D1-41E8-AE0F-8B83EBDA7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581400"/>
            <a:ext cx="7162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а) Если </a:t>
            </a:r>
            <a:r>
              <a:rPr lang="ru-RU" altLang="ru-RU" sz="3200" dirty="0">
                <a:cs typeface="Times New Roman" panose="02020603050405020304" pitchFamily="18" charset="0"/>
              </a:rPr>
              <a:t>отрезок, соединяющий </a:t>
            </a:r>
            <a:r>
              <a:rPr lang="ru-RU" altLang="ru-RU" sz="3200" dirty="0"/>
              <a:t>    </a:t>
            </a:r>
            <a:r>
              <a:rPr lang="ru-RU" altLang="ru-RU" sz="3200" dirty="0">
                <a:cs typeface="Times New Roman" panose="02020603050405020304" pitchFamily="18" charset="0"/>
              </a:rPr>
              <a:t>эти точки, пересекается с прямой</a:t>
            </a:r>
            <a:r>
              <a:rPr lang="ru-RU" altLang="ru-RU" sz="3200" dirty="0"/>
              <a:t>.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CE72FF3-12C4-45CF-8B3E-09D9B6991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две точки принадлежат: 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а) одной полуплоскости; 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б) разным полуплоскостям относительно данной прямой?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53594FC8-DFBD-414D-9E1D-729BAC334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648200"/>
            <a:ext cx="647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б) если </a:t>
            </a:r>
            <a:r>
              <a:rPr lang="ru-RU" altLang="ru-RU" sz="3200" dirty="0">
                <a:cs typeface="Times New Roman" panose="02020603050405020304" pitchFamily="18" charset="0"/>
              </a:rPr>
              <a:t>отрезок, соединяющий эти точки, </a:t>
            </a:r>
            <a:r>
              <a:rPr lang="ru-RU" altLang="ru-RU" sz="3200" dirty="0"/>
              <a:t>не </a:t>
            </a:r>
            <a:r>
              <a:rPr lang="ru-RU" altLang="ru-RU" sz="3200" dirty="0">
                <a:cs typeface="Times New Roman" panose="02020603050405020304" pitchFamily="18" charset="0"/>
              </a:rPr>
              <a:t>пересекается с прямой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8F3187-0338-412C-A878-AC741DF76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6147" name="Text Box 4">
            <a:extLst>
              <a:ext uri="{FF2B5EF4-FFF2-40B4-BE49-F238E27FC236}">
                <a16:creationId xmlns:a16="http://schemas.microsoft.com/office/drawing/2014/main" id="{5AEC7795-E471-4E00-BD17-56236C15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углом? Что называется вершиной угла? Что называется сторонами угла?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9FAA7F57-04B9-4343-917F-BDE98650E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Фигура, образованная двумя лучами с общей вершиной и одной из частей плоскости, ограниченной этими лучами, называется углом. Общая вершина называется вершиной угла, а сами лучи - сторонами угла.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E3F0B0-ED87-4A8B-BCB1-581E42F42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FA8D5A1-6BC5-4660-BF8B-F3026C7FD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Какой угол называется развернутым?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DD2C3C0C-94BA-4C15-966E-DAC6AAEB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Угол называется развернутым, если его стороны вместе составляют прямую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E3F0B0-ED87-4A8B-BCB1-581E42F42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FA8D5A1-6BC5-4660-BF8B-F3026C7FD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Какой угол называется меньшим развернутого?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DD2C3C0C-94BA-4C15-966E-DAC6AAEB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Угол называется меньшим развернутого, если он составляет часть развёрнутого угла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639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E3F0B0-ED87-4A8B-BCB1-581E42F42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FA8D5A1-6BC5-4660-BF8B-F3026C7FD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Какой угол называется большим развернутого?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DD2C3C0C-94BA-4C15-966E-DAC6AAEB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Угол называется большим развернутого, если он содержит развёрнутый угол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149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7F8D78F-9E4A-4A8D-B421-F2955EC43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ADDA842-5085-4742-9B69-7B6EFC91D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углы называются смежными</a:t>
            </a:r>
            <a:r>
              <a:rPr lang="ru-RU" altLang="ru-RU" sz="3200"/>
              <a:t>?</a:t>
            </a:r>
            <a:endParaRPr lang="en-US" altLang="ru-RU" sz="3200"/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BEAD3941-A70C-40EE-AAB2-5F0177B25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Два угла называются смежными, если одна сторона у них общая, а две другие составляют вместе прямую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5BE05AF-A389-49A2-984E-847E6DBEE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8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131AF54C-0578-4454-B9A5-E7F2BC3B4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углы называются </a:t>
            </a:r>
            <a:r>
              <a:rPr lang="ru-RU" altLang="ru-RU" sz="3200"/>
              <a:t>вертикальными?</a:t>
            </a:r>
            <a:endParaRPr lang="en-US" altLang="ru-RU" sz="3200"/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5C3F3859-E8D2-4250-BE2F-39DB12B2C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Два угла называются вертикальными, если стороны одного угла дополняют до прямых стороны другого угла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BDA8AA-D496-43B5-8D27-8D2B3B79F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9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1162D8C-99A0-4977-B189-1760CB09A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 обозначаются углы?</a:t>
            </a:r>
            <a:r>
              <a:rPr lang="ru-RU" altLang="ru-RU" sz="3200"/>
              <a:t> </a:t>
            </a:r>
            <a:endParaRPr lang="en-US" altLang="ru-RU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4">
                <a:extLst>
                  <a:ext uri="{FF2B5EF4-FFF2-40B4-BE49-F238E27FC236}">
                    <a16:creationId xmlns:a16="http://schemas.microsoft.com/office/drawing/2014/main" id="{14EE2B7E-F2CD-412E-9BA7-7C51CF7EC6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2133600"/>
                <a:ext cx="8610600" cy="35401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Угол обозначается или одной буквой, указывающей его вершину, или тремя буквами, средняя из которых указывает вершину угла, а крайние – какие-нибудь точки на сторонах угла. Например,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AOB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т.д. Иногда углы обозначаются цифрами, например,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1,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2 и т. д.</a:t>
                </a:r>
              </a:p>
            </p:txBody>
          </p:sp>
        </mc:Choice>
        <mc:Fallback xmlns="">
          <p:sp>
            <p:nvSpPr>
              <p:cNvPr id="10245" name="Text Box 4">
                <a:extLst>
                  <a:ext uri="{FF2B5EF4-FFF2-40B4-BE49-F238E27FC236}">
                    <a16:creationId xmlns:a16="http://schemas.microsoft.com/office/drawing/2014/main" id="{14EE2B7E-F2CD-412E-9BA7-7C51CF7EC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2133600"/>
                <a:ext cx="8610600" cy="3540126"/>
              </a:xfrm>
              <a:prstGeom prst="rect">
                <a:avLst/>
              </a:prstGeom>
              <a:blipFill>
                <a:blip r:embed="rId3"/>
                <a:stretch>
                  <a:fillRect l="-1769" t="-2410" r="-1699" b="-44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939E987-B954-43F7-9AF7-7245DBD20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4">
            <a:extLst>
              <a:ext uri="{FF2B5EF4-FFF2-40B4-BE49-F238E27FC236}">
                <a16:creationId xmlns:a16="http://schemas.microsoft.com/office/drawing/2014/main" id="{4A8F0060-336E-449B-8E85-2D19AD47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Даны прямая и четыре точки </a:t>
            </a:r>
            <a:r>
              <a:rPr lang="ru-RU" altLang="ru-RU" sz="2800" i="1" dirty="0"/>
              <a:t>А</a:t>
            </a:r>
            <a:r>
              <a:rPr lang="ru-RU" altLang="ru-RU" sz="2800" dirty="0"/>
              <a:t>,</a:t>
            </a:r>
            <a:r>
              <a:rPr lang="ru-RU" altLang="ru-RU" sz="2800" i="1" dirty="0"/>
              <a:t> В</a:t>
            </a:r>
            <a:r>
              <a:rPr lang="ru-RU" altLang="ru-RU" sz="2800" dirty="0"/>
              <a:t>,</a:t>
            </a:r>
            <a:r>
              <a:rPr lang="ru-RU" altLang="ru-RU" sz="2800" i="1" dirty="0"/>
              <a:t> С</a:t>
            </a:r>
            <a:r>
              <a:rPr lang="ru-RU" altLang="ru-RU" sz="2800" dirty="0"/>
              <a:t>,</a:t>
            </a:r>
            <a:r>
              <a:rPr lang="ru-RU" altLang="ru-RU" sz="2800" i="1" dirty="0"/>
              <a:t> </a:t>
            </a:r>
            <a:r>
              <a:rPr lang="en-US" altLang="ru-RU" sz="2800" i="1" dirty="0"/>
              <a:t>D</a:t>
            </a:r>
            <a:r>
              <a:rPr lang="ru-RU" altLang="ru-RU" sz="2800" dirty="0"/>
              <a:t>, не принадлежащие этой пря­мой. Пересекает ли эту прямую отрезок </a:t>
            </a:r>
            <a:r>
              <a:rPr lang="en-US" altLang="ru-RU" sz="2800" i="1" dirty="0"/>
              <a:t>AD</a:t>
            </a:r>
            <a:r>
              <a:rPr lang="ru-RU" altLang="ru-RU" sz="2800" dirty="0"/>
              <a:t>, если: а) отрезки </a:t>
            </a:r>
            <a:r>
              <a:rPr lang="ru-RU" altLang="ru-RU" sz="2800" i="1" dirty="0"/>
              <a:t>АВ</a:t>
            </a:r>
            <a:r>
              <a:rPr lang="ru-RU" altLang="ru-RU" sz="2800" dirty="0"/>
              <a:t>,</a:t>
            </a:r>
            <a:r>
              <a:rPr lang="ru-RU" altLang="ru-RU" sz="2800" i="1" dirty="0"/>
              <a:t> ВС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пересекают прямую; б) отрезки </a:t>
            </a:r>
            <a:r>
              <a:rPr lang="ru-RU" altLang="ru-RU" sz="2800" i="1" dirty="0"/>
              <a:t>АС </a:t>
            </a:r>
            <a:r>
              <a:rPr lang="ru-RU" altLang="ru-RU" sz="2800" dirty="0"/>
              <a:t>и </a:t>
            </a:r>
            <a:r>
              <a:rPr lang="ru-RU" altLang="ru-RU" sz="2800" i="1" dirty="0"/>
              <a:t>ВС</a:t>
            </a:r>
            <a:r>
              <a:rPr lang="ru-RU" altLang="ru-RU" sz="2800" dirty="0"/>
              <a:t> пересекают прямую, а отрезок </a:t>
            </a:r>
            <a:r>
              <a:rPr lang="en-US" altLang="ru-RU" sz="2800" i="1" dirty="0"/>
              <a:t>BD</a:t>
            </a:r>
            <a:r>
              <a:rPr lang="ru-RU" altLang="ru-RU" sz="2800" dirty="0"/>
              <a:t> не пересекает; в) отрезки </a:t>
            </a:r>
            <a:r>
              <a:rPr lang="ru-RU" altLang="ru-RU" sz="2800" i="1" dirty="0"/>
              <a:t>АВ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 пересекают прямую, а отрезок </a:t>
            </a:r>
            <a:r>
              <a:rPr lang="ru-RU" altLang="ru-RU" sz="2800" i="1" dirty="0"/>
              <a:t>ВС </a:t>
            </a:r>
            <a:r>
              <a:rPr lang="ru-RU" altLang="ru-RU" sz="2800" dirty="0"/>
              <a:t>не пересекает; г) отрезки </a:t>
            </a:r>
            <a:r>
              <a:rPr lang="ru-RU" altLang="ru-RU" sz="2800" i="1" dirty="0"/>
              <a:t>АВ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 не пересекают прямую, а отрезок </a:t>
            </a:r>
            <a:r>
              <a:rPr lang="ru-RU" altLang="ru-RU" sz="2800" i="1" dirty="0"/>
              <a:t>ВС </a:t>
            </a:r>
            <a:r>
              <a:rPr lang="ru-RU" altLang="ru-RU" sz="2800" dirty="0"/>
              <a:t>пе­ресекает; д) отрезки </a:t>
            </a:r>
            <a:r>
              <a:rPr lang="ru-RU" altLang="ru-RU" sz="2800" i="1" dirty="0"/>
              <a:t>АВ</a:t>
            </a:r>
            <a:r>
              <a:rPr lang="ru-RU" altLang="ru-RU" sz="2800" dirty="0"/>
              <a:t>,</a:t>
            </a:r>
            <a:r>
              <a:rPr lang="ru-RU" altLang="ru-RU" sz="2800" i="1" dirty="0"/>
              <a:t> ВС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 не пересекают прямую; е) отрезки </a:t>
            </a:r>
            <a:r>
              <a:rPr lang="ru-RU" altLang="ru-RU" sz="2800" i="1" dirty="0"/>
              <a:t>АС</a:t>
            </a:r>
            <a:r>
              <a:rPr lang="ru-RU" altLang="ru-RU" sz="2800" dirty="0"/>
              <a:t>,</a:t>
            </a:r>
            <a:r>
              <a:rPr lang="ru-RU" altLang="ru-RU" sz="2800" i="1" dirty="0"/>
              <a:t> ВС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BD</a:t>
            </a:r>
            <a:r>
              <a:rPr lang="ru-RU" altLang="ru-RU" sz="2800" dirty="0"/>
              <a:t> пересекают прямую? Изобразите данные ситуации.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C77E5FD7-C0CF-4828-8CF1-E32F6E394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589588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а), г), е) Да; б), в), д) нет.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D5B0B07-77BB-470B-898B-AEF07EDCB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id="{2922734D-EA70-4A12-B92C-96D405A60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Даны пять точек и прямая, не проходящая ни через одну из этих точек. Известно, что три точки расположены в одной полуплоскости, а две другие - в другой полуплоскости относительно этой прямой. Каждая пара точек соединена отрезком. Сколько отрезков: а) пересекает прямую; б) не пересекает прямую? Сделайте соответствующий рисунок.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58DD44B3-C9B9-49F6-982C-48AAFC0E8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589588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а) 6; б) 4.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5">
            <a:extLst>
              <a:ext uri="{FF2B5EF4-FFF2-40B4-BE49-F238E27FC236}">
                <a16:creationId xmlns:a16="http://schemas.microsoft.com/office/drawing/2014/main" id="{8243CD7B-6457-4E58-ACFD-3B4FFC48D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5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Следующее свойство является аксиомой взаимного расположения точек на плоскости относительно данной прямой. </a:t>
            </a:r>
          </a:p>
        </p:txBody>
      </p:sp>
      <p:sp>
        <p:nvSpPr>
          <p:cNvPr id="2052" name="Text Box 50">
            <a:extLst>
              <a:ext uri="{FF2B5EF4-FFF2-40B4-BE49-F238E27FC236}">
                <a16:creationId xmlns:a16="http://schemas.microsoft.com/office/drawing/2014/main" id="{548BCA90-FFBC-4814-9BC6-FCD000BAF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	Каждая прямая на плоскости</a:t>
            </a:r>
            <a:r>
              <a:rPr lang="ru-RU" altLang="ru-RU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разбивает эту</a:t>
            </a:r>
            <a:r>
              <a:rPr lang="ru-RU" altLang="ru-RU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плоскость на две части. Сама прямая не содержится в этих частях. При этом если две точки принадлежат разным частям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то отрезок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соединяющий эти точки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пересекается с прямой. Если две точки принадлежат одной части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то отрезок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соединяющий эти точки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не пересекается с прямой.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2056" name="Picture 64">
            <a:extLst>
              <a:ext uri="{FF2B5EF4-FFF2-40B4-BE49-F238E27FC236}">
                <a16:creationId xmlns:a16="http://schemas.microsoft.com/office/drawing/2014/main" id="{9FFD55D5-72B5-4691-A626-94F9CE861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3" y="3717032"/>
            <a:ext cx="6894513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315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073AD39-6712-40EF-B2C8-63B8E4C22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grpSp>
        <p:nvGrpSpPr>
          <p:cNvPr id="32771" name="Group 3">
            <a:extLst>
              <a:ext uri="{FF2B5EF4-FFF2-40B4-BE49-F238E27FC236}">
                <a16:creationId xmlns:a16="http://schemas.microsoft.com/office/drawing/2014/main" id="{04ABBD66-5B86-45D5-B96E-DE8D49A453C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763000" cy="3071813"/>
            <a:chOff x="240" y="1920"/>
            <a:chExt cx="5520" cy="1935"/>
          </a:xfrm>
        </p:grpSpPr>
        <p:sp>
          <p:nvSpPr>
            <p:cNvPr id="13317" name="Text Box 4">
              <a:extLst>
                <a:ext uri="{FF2B5EF4-FFF2-40B4-BE49-F238E27FC236}">
                  <a16:creationId xmlns:a16="http://schemas.microsoft.com/office/drawing/2014/main" id="{10623973-8B6F-473C-98AA-02474917C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920"/>
              <a:ext cx="552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/>
                <a:t>На три части, если прямые параллельны и на четыре части, если они пересекаются</a:t>
              </a:r>
              <a:r>
                <a:rPr lang="en-US" altLang="ru-RU" sz="3200" dirty="0"/>
                <a:t>.</a:t>
              </a:r>
              <a:endParaRPr lang="ru-RU" altLang="ru-RU" sz="3200" dirty="0"/>
            </a:p>
          </p:txBody>
        </p:sp>
        <p:pic>
          <p:nvPicPr>
            <p:cNvPr id="13318" name="Picture 5">
              <a:extLst>
                <a:ext uri="{FF2B5EF4-FFF2-40B4-BE49-F238E27FC236}">
                  <a16:creationId xmlns:a16="http://schemas.microsoft.com/office/drawing/2014/main" id="{A2C46461-23BD-4903-9B54-59BC5B97AB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8" y="2991"/>
              <a:ext cx="3103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316" name="Text Box 6">
            <a:extLst>
              <a:ext uri="{FF2B5EF4-FFF2-40B4-BE49-F238E27FC236}">
                <a16:creationId xmlns:a16="http://schemas.microsoft.com/office/drawing/2014/main" id="{045FBF4F-96AC-4B6B-8D67-C759D0816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114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могут разбивать плоскость</a:t>
            </a:r>
            <a:r>
              <a:rPr lang="en-US" altLang="ru-RU" sz="3200" dirty="0"/>
              <a:t> </a:t>
            </a:r>
            <a:r>
              <a:rPr lang="ru-RU" altLang="ru-RU" sz="3200" dirty="0"/>
              <a:t>две прямые?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2474908-8106-4C0C-9FF4-7AA06266B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2EBFEF34-9EE8-4B45-8984-29A83E33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7620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могут разбивать плоскость</a:t>
            </a:r>
            <a:r>
              <a:rPr lang="en-US" altLang="ru-RU" sz="3200" dirty="0"/>
              <a:t> </a:t>
            </a:r>
            <a:r>
              <a:rPr lang="ru-RU" altLang="ru-RU" sz="3200" dirty="0"/>
              <a:t>три прямые?</a:t>
            </a:r>
          </a:p>
        </p:txBody>
      </p:sp>
      <p:grpSp>
        <p:nvGrpSpPr>
          <p:cNvPr id="30732" name="Group 12">
            <a:extLst>
              <a:ext uri="{FF2B5EF4-FFF2-40B4-BE49-F238E27FC236}">
                <a16:creationId xmlns:a16="http://schemas.microsoft.com/office/drawing/2014/main" id="{FB33A935-B897-4092-BF5A-A553724BD189}"/>
              </a:ext>
            </a:extLst>
          </p:cNvPr>
          <p:cNvGrpSpPr>
            <a:grpSpLocks/>
          </p:cNvGrpSpPr>
          <p:nvPr/>
        </p:nvGrpSpPr>
        <p:grpSpPr bwMode="auto">
          <a:xfrm>
            <a:off x="449262" y="2895601"/>
            <a:ext cx="8186738" cy="2362201"/>
            <a:chOff x="283" y="1824"/>
            <a:chExt cx="5157" cy="1488"/>
          </a:xfrm>
        </p:grpSpPr>
        <p:sp>
          <p:nvSpPr>
            <p:cNvPr id="14341" name="Text Box 10">
              <a:extLst>
                <a:ext uri="{FF2B5EF4-FFF2-40B4-BE49-F238E27FC236}">
                  <a16:creationId xmlns:a16="http://schemas.microsoft.com/office/drawing/2014/main" id="{8FD5ECFE-8A61-44BE-9000-B9F35EBE6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82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На четыре, шесть или семь частей</a:t>
              </a:r>
            </a:p>
          </p:txBody>
        </p:sp>
        <p:pic>
          <p:nvPicPr>
            <p:cNvPr id="14342" name="Picture 11">
              <a:extLst>
                <a:ext uri="{FF2B5EF4-FFF2-40B4-BE49-F238E27FC236}">
                  <a16:creationId xmlns:a16="http://schemas.microsoft.com/office/drawing/2014/main" id="{E0BA58B9-3163-4A57-BEF6-11BDE56497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" y="2410"/>
              <a:ext cx="5157" cy="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8C31C4-751F-4ED6-811B-AFB0B5FE4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76A8D90-A89D-418A-89E4-54E9B045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856662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3200" dirty="0"/>
              <a:t>	На сколько частей делят плоскость: а) два луча с общей вершиной; б) три луча с общей вершиной; в) четыре луча с общей вершиной; г) </a:t>
            </a:r>
            <a:r>
              <a:rPr lang="en-US" altLang="ru-RU" sz="3200" i="1" dirty="0"/>
              <a:t>n</a:t>
            </a:r>
            <a:r>
              <a:rPr lang="ru-RU" altLang="ru-RU" sz="3200" dirty="0"/>
              <a:t> лучей с общей вершиной?</a:t>
            </a:r>
          </a:p>
        </p:txBody>
      </p:sp>
      <p:sp>
        <p:nvSpPr>
          <p:cNvPr id="15364" name="Text Box 10">
            <a:extLst>
              <a:ext uri="{FF2B5EF4-FFF2-40B4-BE49-F238E27FC236}">
                <a16:creationId xmlns:a16="http://schemas.microsoft.com/office/drawing/2014/main" id="{A10A54CE-536C-49B7-9C77-C0A398569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475038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а) 2; б) 3; в) 4; г) </a:t>
            </a:r>
            <a:r>
              <a:rPr lang="en-US" altLang="ru-RU" sz="3200" i="1" dirty="0"/>
              <a:t>n</a:t>
            </a:r>
            <a:r>
              <a:rPr lang="ru-RU" altLang="ru-RU" sz="3200" i="1" dirty="0"/>
              <a:t>+</a:t>
            </a:r>
            <a:r>
              <a:rPr lang="ru-RU" altLang="ru-RU" sz="3200" dirty="0"/>
              <a:t>1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0D3B0F-B8C4-41C6-936E-DE0B03DEF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8FE1D8C-45A8-4A59-B7D8-A79483E0F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8566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делят плоскость </a:t>
            </a:r>
            <a:r>
              <a:rPr lang="en-US" altLang="ru-RU" sz="3200" i="1" dirty="0"/>
              <a:t>n </a:t>
            </a:r>
            <a:r>
              <a:rPr lang="ru-RU" altLang="ru-RU" sz="3200" dirty="0"/>
              <a:t>прямых, пересекающихся в одной точке?</a:t>
            </a:r>
          </a:p>
        </p:txBody>
      </p:sp>
      <p:sp>
        <p:nvSpPr>
          <p:cNvPr id="16388" name="Text Box 10">
            <a:extLst>
              <a:ext uri="{FF2B5EF4-FFF2-40B4-BE49-F238E27FC236}">
                <a16:creationId xmlns:a16="http://schemas.microsoft.com/office/drawing/2014/main" id="{C5F33853-3E18-4B4D-ADEE-A50D2A94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</a:t>
            </a:r>
            <a:r>
              <a:rPr lang="en-US" altLang="ru-RU" sz="3200" i="1"/>
              <a:t>n</a:t>
            </a:r>
            <a:r>
              <a:rPr lang="en-US" altLang="ru-RU" sz="3200"/>
              <a:t>.</a:t>
            </a:r>
            <a:endParaRPr lang="ru-RU" altLang="ru-RU" sz="3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0F6D77B-6478-4799-A039-0D7871E6D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C7D0E414-E7E3-4BBA-A65C-12D2EF033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856662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Изобразите:</a:t>
            </a:r>
            <a:r>
              <a:rPr lang="en-US" altLang="ru-RU" sz="3200" dirty="0"/>
              <a:t> </a:t>
            </a:r>
            <a:r>
              <a:rPr lang="ru-RU" altLang="ru-RU" sz="3200" dirty="0"/>
              <a:t>а) три попарно пересекающиеся прямые, не пересекающиеся в одной точке; б) четыре попарно пересекающиеся прямые, никакие три из которых не пересекаются в одной точке. На сколько частей они разбивают плоскость?</a:t>
            </a:r>
          </a:p>
        </p:txBody>
      </p:sp>
      <p:sp>
        <p:nvSpPr>
          <p:cNvPr id="17412" name="Text Box 10">
            <a:extLst>
              <a:ext uri="{FF2B5EF4-FFF2-40B4-BE49-F238E27FC236}">
                <a16:creationId xmlns:a16="http://schemas.microsoft.com/office/drawing/2014/main" id="{B0EAB79B-ACB0-49D2-BDBC-089F12DD2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46529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7; б) 11</a:t>
            </a:r>
            <a:r>
              <a:rPr lang="en-US" altLang="ru-RU" sz="3200"/>
              <a:t>.</a:t>
            </a:r>
            <a:endParaRPr lang="ru-RU" altLang="ru-RU" sz="3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934D6FE-5C30-4026-A092-EBBC6567C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856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C9D423A-8603-401A-A0D5-390E7A323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37237"/>
            <a:ext cx="88566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dirty="0"/>
              <a:t> На сколько частей разбивают плоскость </a:t>
            </a:r>
            <a:r>
              <a:rPr lang="en-US" altLang="ru-RU" i="1" dirty="0"/>
              <a:t>n </a:t>
            </a:r>
            <a:r>
              <a:rPr lang="ru-RU" altLang="ru-RU" dirty="0"/>
              <a:t>попарно пересекающихся прямых, никакие три из которых не пересекаются в одной точке?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FA4AC4BC-A7B5-4140-BCA3-2771113233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9665" y="4257517"/>
                <a:ext cx="9144000" cy="25726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altLang="ru-RU" sz="2000" dirty="0"/>
                  <a:t> 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Заметим, что количество частей плоскости, которые разбиваются на две части новой прямой, равно количеству частей новой прямой, на которые она разбивается точками пересечения с имеющимися прямыми. Каждая такая часть новой прямой разбивает соответствующую часть плоскости на две части. Поскольку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-я прямая пересекается с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1 прямой, то она разбивается на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частей и поэтому число частей плоскости увеличивается на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Таким образом, общее число частей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равно 4 + 3 + … +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= </a:t>
                </a:r>
                <a14:m>
                  <m:oMath xmlns:m="http://schemas.openxmlformats.org/officeDocument/2006/math">
                    <m:r>
                      <a:rPr lang="ru-RU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ru-RU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ru-RU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FA4AC4BC-A7B5-4140-BCA3-277111323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9665" y="4257517"/>
                <a:ext cx="9144000" cy="2572627"/>
              </a:xfrm>
              <a:prstGeom prst="rect">
                <a:avLst/>
              </a:prstGeom>
              <a:blipFill>
                <a:blip r:embed="rId3"/>
                <a:stretch>
                  <a:fillRect l="-733" r="-667" b="-7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A87CB6-A5C3-4A54-A9B1-59EAD9AAC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0001" y="1970057"/>
            <a:ext cx="2854473" cy="2035007"/>
          </a:xfrm>
          <a:prstGeom prst="rect">
            <a:avLst/>
          </a:prstGeom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CC095445-0A5D-426E-BC02-5E275A3B9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1411393"/>
            <a:ext cx="608416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000" dirty="0"/>
              <a:t>  </a:t>
            </a:r>
            <a:r>
              <a:rPr lang="ru-RU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Решение. </a:t>
            </a:r>
            <a:r>
              <a:rPr lang="ru-RU" sz="2000" dirty="0">
                <a:ea typeface="Times New Roman" panose="02020603050405020304" pitchFamily="18" charset="0"/>
              </a:rPr>
              <a:t>Выясним, на сколько увеличивается число частей плоскости при добавлении новой прямой к данным. Это увеличение происходит за счет того, что какие-то части плоскости разбиваются новой прямой на меньшие части. Так, если имелось две пересекающиеся прямые, то при добавлении третьей прямой три из имеющихся четырех частей плоскости разбиваются на две части и общее число образованных частей равно 7 = 4 + 3. </a:t>
            </a:r>
            <a:endParaRPr lang="ru-RU" alt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2C56CBF-7FFB-4815-80CA-FFF52B491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EDD34C00-B0F1-487F-9E2D-D07F0C62A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Назовите</a:t>
            </a:r>
            <a:r>
              <a:rPr lang="ru-RU" altLang="ru-RU" sz="3600" dirty="0"/>
              <a:t> пары: а) вертикальных; б) смежных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  <a:r>
              <a:rPr lang="ru-RU" altLang="ru-RU" sz="3600" dirty="0"/>
              <a:t>углов</a:t>
            </a:r>
            <a:r>
              <a:rPr lang="ru-RU" altLang="ru-RU" sz="3600" dirty="0">
                <a:cs typeface="Times New Roman" panose="02020603050405020304" pitchFamily="18" charset="0"/>
              </a:rPr>
              <a:t>, изображенны</a:t>
            </a:r>
            <a:r>
              <a:rPr lang="ru-RU" altLang="ru-RU" sz="3600" dirty="0"/>
              <a:t>х</a:t>
            </a:r>
            <a:r>
              <a:rPr lang="ru-RU" altLang="ru-RU" sz="3600" dirty="0">
                <a:cs typeface="Times New Roman" panose="02020603050405020304" pitchFamily="18" charset="0"/>
              </a:rPr>
              <a:t> на рисунке. </a:t>
            </a:r>
            <a:endParaRPr lang="ru-RU" altLang="ru-RU" sz="3600" dirty="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4822D4E8-198E-4CF9-A14C-81E042A25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а) </a:t>
            </a:r>
            <a:r>
              <a:rPr lang="en-US" altLang="ru-RU" sz="3200" i="1" dirty="0"/>
              <a:t>AOB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DOE</a:t>
            </a:r>
            <a:r>
              <a:rPr lang="en-US" altLang="ru-RU" sz="3200" dirty="0"/>
              <a:t>, </a:t>
            </a:r>
            <a:r>
              <a:rPr lang="en-US" altLang="ru-RU" sz="3200" i="1" dirty="0"/>
              <a:t>BOC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EOF</a:t>
            </a:r>
            <a:r>
              <a:rPr lang="en-US" altLang="ru-RU" sz="3200" dirty="0"/>
              <a:t>, </a:t>
            </a:r>
            <a:r>
              <a:rPr lang="en-US" altLang="ru-RU" sz="3200" i="1" dirty="0"/>
              <a:t>COD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FOA</a:t>
            </a:r>
            <a:r>
              <a:rPr lang="en-US" altLang="ru-RU" sz="3200" dirty="0"/>
              <a:t>, </a:t>
            </a:r>
            <a:r>
              <a:rPr lang="en-US" altLang="ru-RU" sz="3200" i="1" dirty="0"/>
              <a:t>AOC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DOF</a:t>
            </a:r>
            <a:r>
              <a:rPr lang="en-US" altLang="ru-RU" sz="3200" dirty="0"/>
              <a:t>, </a:t>
            </a:r>
            <a:r>
              <a:rPr lang="en-US" altLang="ru-RU" sz="3200" i="1" dirty="0"/>
              <a:t>BOD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EOA</a:t>
            </a:r>
            <a:r>
              <a:rPr lang="ru-RU" altLang="ru-RU" sz="3200" dirty="0"/>
              <a:t>;</a:t>
            </a:r>
            <a:r>
              <a:rPr lang="ru-RU" altLang="ru-RU" dirty="0"/>
              <a:t> </a:t>
            </a:r>
          </a:p>
        </p:txBody>
      </p:sp>
      <p:pic>
        <p:nvPicPr>
          <p:cNvPr id="19461" name="Picture 6">
            <a:extLst>
              <a:ext uri="{FF2B5EF4-FFF2-40B4-BE49-F238E27FC236}">
                <a16:creationId xmlns:a16="http://schemas.microsoft.com/office/drawing/2014/main" id="{49CEA531-96B2-4EB5-BE76-EE70704C6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28800"/>
            <a:ext cx="3997325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7">
            <a:extLst>
              <a:ext uri="{FF2B5EF4-FFF2-40B4-BE49-F238E27FC236}">
                <a16:creationId xmlns:a16="http://schemas.microsoft.com/office/drawing/2014/main" id="{717581D4-92AA-44D1-B2AE-80F9F580C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б) </a:t>
            </a:r>
            <a:r>
              <a:rPr lang="en-US" altLang="ru-RU" sz="3200" i="1" dirty="0"/>
              <a:t>AOB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BOD</a:t>
            </a:r>
            <a:r>
              <a:rPr lang="en-US" altLang="ru-RU" sz="3200" dirty="0"/>
              <a:t>, </a:t>
            </a:r>
            <a:r>
              <a:rPr lang="en-US" altLang="ru-RU" sz="3200" i="1" dirty="0"/>
              <a:t>BOC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COE</a:t>
            </a:r>
            <a:r>
              <a:rPr lang="en-US" altLang="ru-RU" sz="3200" dirty="0"/>
              <a:t>, </a:t>
            </a:r>
            <a:r>
              <a:rPr lang="en-US" altLang="ru-RU" sz="3200" i="1" dirty="0"/>
              <a:t>COD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DOF</a:t>
            </a:r>
            <a:r>
              <a:rPr lang="en-US" altLang="ru-RU" sz="3200" dirty="0"/>
              <a:t>, </a:t>
            </a:r>
            <a:r>
              <a:rPr lang="en-US" altLang="ru-RU" sz="3200" i="1" dirty="0"/>
              <a:t>DOE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EOA</a:t>
            </a:r>
            <a:r>
              <a:rPr lang="en-US" altLang="ru-RU" sz="3200" dirty="0"/>
              <a:t>, </a:t>
            </a:r>
            <a:r>
              <a:rPr lang="en-US" altLang="ru-RU" sz="3200" i="1" dirty="0"/>
              <a:t>EOF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FOB</a:t>
            </a:r>
            <a:r>
              <a:rPr lang="en-US" altLang="ru-RU" sz="3200" dirty="0"/>
              <a:t>, </a:t>
            </a:r>
            <a:r>
              <a:rPr lang="en-US" altLang="ru-RU" sz="3200" i="1" dirty="0"/>
              <a:t>FOA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AOC</a:t>
            </a:r>
            <a:r>
              <a:rPr lang="ru-RU" altLang="ru-RU" sz="3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1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8C9C91C-FDAF-4987-991E-818AA4AD6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DCA6B7DA-ADE0-4A7A-BDC0-69D61CA10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Сколько имеется углов, смежных данному углу?</a:t>
            </a:r>
            <a:r>
              <a:rPr lang="ru-RU" altLang="ru-RU" sz="3600" dirty="0"/>
              <a:t> 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A22DE150-D4D2-460F-9C90-ECD1DE637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Два.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8C9C91C-FDAF-4987-991E-818AA4AD6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DCA6B7DA-ADE0-4A7A-BDC0-69D61CA10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Сколько имеется углов, вертикальных с данным?</a:t>
            </a:r>
            <a:r>
              <a:rPr lang="ru-RU" altLang="ru-RU" sz="3600" dirty="0"/>
              <a:t> 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A22DE150-D4D2-460F-9C90-ECD1DE637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Один.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5409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1052736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лучей имеют общую вершину. Сколько углов образуют пары </a:t>
            </a:r>
            <a:r>
              <a:rPr lang="ru-RU" sz="3200" dirty="0">
                <a:ea typeface="Times New Roman" panose="02020603050405020304" pitchFamily="18" charset="0"/>
              </a:rPr>
              <a:t>э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 лучей?</a:t>
            </a:r>
            <a:endParaRPr lang="ru-RU" altLang="ru-RU" sz="3200" i="1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i="1" dirty="0">
                <a:ea typeface="Times New Roman" panose="02020603050405020304" pitchFamily="18" charset="0"/>
              </a:rPr>
              <a:t>n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3200" i="1" dirty="0">
                <a:effectLst/>
                <a:ea typeface="Times New Roman" panose="02020603050405020304" pitchFamily="18" charset="0"/>
              </a:rPr>
              <a:t>n 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– 1)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72316E8-4791-4447-8278-180EB9DB2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265933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5">
            <a:extLst>
              <a:ext uri="{FF2B5EF4-FFF2-40B4-BE49-F238E27FC236}">
                <a16:creationId xmlns:a16="http://schemas.microsoft.com/office/drawing/2014/main" id="{8243CD7B-6457-4E58-ACFD-3B4FFC48D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57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Проведем на плоскости какую-нибудь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разобьет плоскость на две части. На рисунке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принадлежат одной из этих частей, 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пересекает прямую.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2110" name="Text Box 62">
            <a:extLst>
              <a:ext uri="{FF2B5EF4-FFF2-40B4-BE49-F238E27FC236}">
                <a16:creationId xmlns:a16="http://schemas.microsoft.com/office/drawing/2014/main" id="{297B41DD-4BD2-4628-BC67-FF68C5853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8240"/>
            <a:ext cx="891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dirty="0"/>
              <a:t>	В этом случае говорят также, что точки </a:t>
            </a:r>
            <a:r>
              <a:rPr lang="en-US" i="1" dirty="0"/>
              <a:t>A </a:t>
            </a:r>
            <a:r>
              <a:rPr lang="ru-RU" dirty="0"/>
              <a:t>и </a:t>
            </a:r>
            <a:r>
              <a:rPr lang="en-US" i="1" dirty="0"/>
              <a:t>B </a:t>
            </a:r>
            <a:r>
              <a:rPr lang="ru-RU" i="1" dirty="0">
                <a:solidFill>
                  <a:srgbClr val="FF0000"/>
                </a:solidFill>
              </a:rPr>
              <a:t>лежат по одну</a:t>
            </a:r>
            <a:r>
              <a:rPr lang="ru-RU" dirty="0"/>
              <a:t> сторону от прямой </a:t>
            </a:r>
            <a:r>
              <a:rPr lang="en-US" i="1" dirty="0"/>
              <a:t>a</a:t>
            </a:r>
            <a:r>
              <a:rPr lang="ru-RU" dirty="0"/>
              <a:t>. Точки </a:t>
            </a:r>
            <a:r>
              <a:rPr lang="en-US" i="1" dirty="0"/>
              <a:t>B </a:t>
            </a:r>
            <a:r>
              <a:rPr lang="ru-RU" dirty="0"/>
              <a:t>и </a:t>
            </a:r>
            <a:r>
              <a:rPr lang="en-US" i="1" dirty="0"/>
              <a:t>C </a:t>
            </a:r>
            <a:r>
              <a:rPr lang="ru-RU" dirty="0"/>
              <a:t>принадлежат разным частям плоскости, отрезок </a:t>
            </a:r>
            <a:r>
              <a:rPr lang="en-US" i="1" dirty="0"/>
              <a:t>BC</a:t>
            </a:r>
            <a:r>
              <a:rPr lang="ru-RU" dirty="0"/>
              <a:t> пересекает прямую. В этом случае говорят также, что точки </a:t>
            </a:r>
            <a:r>
              <a:rPr lang="en-US" i="1" dirty="0"/>
              <a:t>B</a:t>
            </a:r>
            <a:r>
              <a:rPr lang="ru-RU" dirty="0"/>
              <a:t> и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ru-RU" i="1" dirty="0">
                <a:solidFill>
                  <a:srgbClr val="FF0000"/>
                </a:solidFill>
              </a:rPr>
              <a:t>лежат по разные стороны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от прямой </a:t>
            </a:r>
            <a:r>
              <a:rPr lang="en-US" i="1" dirty="0"/>
              <a:t>a</a:t>
            </a:r>
            <a:r>
              <a:rPr lang="ru-RU" dirty="0"/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6B53E0E-816F-40DC-A3BF-19C0ACC73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340768"/>
            <a:ext cx="2734899" cy="2340505"/>
          </a:xfrm>
          <a:prstGeom prst="rect">
            <a:avLst/>
          </a:prstGeom>
        </p:spPr>
      </p:pic>
      <p:sp>
        <p:nvSpPr>
          <p:cNvPr id="5" name="Text Box 52">
            <a:extLst>
              <a:ext uri="{FF2B5EF4-FFF2-40B4-BE49-F238E27FC236}">
                <a16:creationId xmlns:a16="http://schemas.microsoft.com/office/drawing/2014/main" id="{4FBF485D-B1D3-C8EF-D5CC-7AF0729CE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8" y="5591316"/>
            <a:ext cx="91252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i="1" dirty="0">
                <a:cs typeface="Times New Roman" panose="02020603050405020304" pitchFamily="18" charset="0"/>
              </a:rPr>
              <a:t>Определение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Часть плоскости, состоящая из точек данной прямой и точек, лежащих по одну сторону от этой прямой, называется </a:t>
            </a:r>
            <a:r>
              <a:rPr lang="ru-RU" altLang="ru-RU" i="1" dirty="0">
                <a:solidFill>
                  <a:srgbClr val="FF3300"/>
                </a:solidFill>
              </a:rPr>
              <a:t>полуплоскостью</a:t>
            </a:r>
            <a:r>
              <a:rPr lang="ru-RU" alt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152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0" grpId="0" autoUpdateAnimBg="0"/>
      <p:bldP spid="5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BDA8AA-D496-43B5-8D27-8D2B3B79F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13*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1162D8C-99A0-4977-B189-1760CB09A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592" y="381269"/>
            <a:ext cx="91575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Даны прямая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три точки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не принадлежащие этой прямой. Известно, что отрезок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пересекает прямую, а отрезок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пересекает её. </a:t>
            </a:r>
            <a:r>
              <a:rPr lang="ru-RU" sz="2800" dirty="0">
                <a:ea typeface="Times New Roman" panose="02020603050405020304" pitchFamily="18" charset="0"/>
              </a:rPr>
              <a:t>Докажите, что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отрезок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пересекает эту прямую.</a:t>
            </a:r>
            <a:endParaRPr lang="en-US" altLang="ru-RU" sz="2800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F3F107C9-7130-4A7D-BAA2-5C5B17507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491185"/>
            <a:ext cx="892899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Решение.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того, что отрезок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пересекает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следует, что точки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лежат по разные стороны от этой прямой. Из того, что отрезок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пересекает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следует, что точки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лежат по одну сторону от прямой. Таким образом, точки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лежат по разные стороны от прямой и, следовательно, отрезок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пересекает прямую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2E5AD0-1061-43F1-85CF-EB5FE191F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154181"/>
            <a:ext cx="2611057" cy="230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4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Text Box 8">
            <a:extLst>
              <a:ext uri="{FF2B5EF4-FFF2-40B4-BE49-F238E27FC236}">
                <a16:creationId xmlns:a16="http://schemas.microsoft.com/office/drawing/2014/main" id="{976160E9-BDEE-447F-B7D4-83DD1C814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37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Общая вершина называется </a:t>
            </a:r>
            <a:r>
              <a:rPr lang="ru-RU" altLang="ru-RU" dirty="0">
                <a:solidFill>
                  <a:srgbClr val="FF3300"/>
                </a:solidFill>
              </a:rPr>
              <a:t>вершиной угла, </a:t>
            </a:r>
            <a:r>
              <a:rPr lang="ru-RU" altLang="ru-RU" dirty="0"/>
              <a:t>сами лучи называются </a:t>
            </a:r>
            <a:r>
              <a:rPr lang="ru-RU" altLang="ru-RU" dirty="0">
                <a:solidFill>
                  <a:srgbClr val="FF3300"/>
                </a:solidFill>
              </a:rPr>
              <a:t>сторонами угла.</a:t>
            </a:r>
            <a:endParaRPr lang="ru-RU" altLang="ru-RU" dirty="0"/>
          </a:p>
        </p:txBody>
      </p:sp>
      <p:pic>
        <p:nvPicPr>
          <p:cNvPr id="3089" name="Picture 23">
            <a:extLst>
              <a:ext uri="{FF2B5EF4-FFF2-40B4-BE49-F238E27FC236}">
                <a16:creationId xmlns:a16="http://schemas.microsoft.com/office/drawing/2014/main" id="{E880E17B-E1D8-45FC-B4ED-9F1CB0DE2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2151554" cy="213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0" name="Text Box 24">
            <a:extLst>
              <a:ext uri="{FF2B5EF4-FFF2-40B4-BE49-F238E27FC236}">
                <a16:creationId xmlns:a16="http://schemas.microsoft.com/office/drawing/2014/main" id="{4A888838-5A18-47D3-B5C9-336F1FE0D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478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i="1" dirty="0"/>
              <a:t>Определение</a:t>
            </a:r>
            <a:r>
              <a:rPr lang="ru-RU" altLang="ru-RU" dirty="0"/>
              <a:t>.</a:t>
            </a:r>
            <a:r>
              <a:rPr lang="ru-RU" altLang="ru-RU" i="1" dirty="0"/>
              <a:t> </a:t>
            </a:r>
            <a:r>
              <a:rPr lang="ru-RU" altLang="ru-RU" dirty="0"/>
              <a:t>Фигура, образованная двумя лучами с общей вершиной и одной из частей плоскости, ограниченной этими лучами, называется </a:t>
            </a:r>
            <a:r>
              <a:rPr lang="ru-RU" altLang="ru-RU" dirty="0">
                <a:solidFill>
                  <a:srgbClr val="FF0000"/>
                </a:solidFill>
              </a:rPr>
              <a:t>у</a:t>
            </a:r>
            <a:r>
              <a:rPr lang="ru-RU" altLang="ru-RU" dirty="0">
                <a:solidFill>
                  <a:srgbClr val="FF3300"/>
                </a:solidFill>
              </a:rPr>
              <a:t>глом.</a:t>
            </a:r>
            <a:endParaRPr lang="ru-RU" alt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373778E5-27B0-4E7F-AAA2-A6488FC09B39}"/>
              </a:ext>
            </a:extLst>
          </p:cNvPr>
          <p:cNvGrpSpPr/>
          <p:nvPr/>
        </p:nvGrpSpPr>
        <p:grpSpPr>
          <a:xfrm>
            <a:off x="-9832" y="1005558"/>
            <a:ext cx="9153832" cy="5777653"/>
            <a:chOff x="-9832" y="1005558"/>
            <a:chExt cx="9153832" cy="5777653"/>
          </a:xfrm>
        </p:grpSpPr>
        <p:sp>
          <p:nvSpPr>
            <p:cNvPr id="29" name="Text Box 8">
              <a:extLst>
                <a:ext uri="{FF2B5EF4-FFF2-40B4-BE49-F238E27FC236}">
                  <a16:creationId xmlns:a16="http://schemas.microsoft.com/office/drawing/2014/main" id="{6D379609-96C4-479A-A7DC-63E75DAFF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832" y="5952214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dirty="0"/>
                <a:t> Точки угла, не принадлежащие его сторонам, называются </a:t>
              </a:r>
              <a:r>
                <a:rPr lang="ru-RU" dirty="0">
                  <a:solidFill>
                    <a:srgbClr val="FF0000"/>
                  </a:solidFill>
                </a:rPr>
                <a:t>внутренними точками</a:t>
              </a:r>
              <a:r>
                <a:rPr lang="ru-RU" dirty="0"/>
                <a:t>.</a:t>
              </a:r>
              <a:endParaRPr lang="ru-RU" altLang="ru-R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8">
                  <a:extLst>
                    <a:ext uri="{FF2B5EF4-FFF2-40B4-BE49-F238E27FC236}">
                      <a16:creationId xmlns:a16="http://schemas.microsoft.com/office/drawing/2014/main" id="{94D565F7-2697-413D-9ABB-4E52AA90F5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049654"/>
                  <a:ext cx="9144000" cy="19389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ru-RU" altLang="ru-RU" dirty="0"/>
                    <a:t>	</a:t>
                  </a:r>
                  <a:r>
                    <a:rPr lang="ru-RU" dirty="0"/>
                    <a:t> Угол обозначается или одной буквой, указывающей его вершину, или тремя буквами, средняя из которых указывает вершину угла, а крайние – какие-нибудь точки на сторонах угла. Например,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a14:m>
                  <a:r>
                    <a:rPr lang="ru-RU" dirty="0"/>
                    <a:t>,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ru-RU" i="1" dirty="0"/>
                    <a:t>AOB</a:t>
                  </a:r>
                  <a:r>
                    <a:rPr lang="ru-RU" dirty="0"/>
                    <a:t> и т. д. Иногда углы обозначаются цифрами, например,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ru-RU" dirty="0"/>
                    <a:t>1,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ru-RU" dirty="0"/>
                    <a:t>2 и т. д.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26" name="Text Box 8">
                  <a:extLst>
                    <a:ext uri="{FF2B5EF4-FFF2-40B4-BE49-F238E27FC236}">
                      <a16:creationId xmlns:a16="http://schemas.microsoft.com/office/drawing/2014/main" id="{94D565F7-2697-413D-9ABB-4E52AA90F5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049654"/>
                  <a:ext cx="9144000" cy="1938992"/>
                </a:xfrm>
                <a:prstGeom prst="rect">
                  <a:avLst/>
                </a:prstGeom>
                <a:blipFill>
                  <a:blip r:embed="rId4"/>
                  <a:stretch>
                    <a:fillRect l="-1000" t="-2516" r="-1000" b="-62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1AD9711-4A1E-4E75-9A33-B03A58EF80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0032" y="1005558"/>
              <a:ext cx="2135772" cy="22481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03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Text Box 13">
            <a:extLst>
              <a:ext uri="{FF2B5EF4-FFF2-40B4-BE49-F238E27FC236}">
                <a16:creationId xmlns:a16="http://schemas.microsoft.com/office/drawing/2014/main" id="{1B4EFCB1-6659-411E-B23B-78053F33F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i="1" dirty="0"/>
              <a:t>Определение. </a:t>
            </a:r>
            <a:r>
              <a:rPr lang="ru-RU" altLang="ru-RU" dirty="0"/>
              <a:t>Угол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развернутым</a:t>
            </a:r>
            <a:r>
              <a:rPr lang="ru-RU" altLang="ru-RU" dirty="0"/>
              <a:t>, если его стороны вместе составляют одну прямую.</a:t>
            </a:r>
          </a:p>
        </p:txBody>
      </p:sp>
      <p:pic>
        <p:nvPicPr>
          <p:cNvPr id="3096" name="Picture 14">
            <a:extLst>
              <a:ext uri="{FF2B5EF4-FFF2-40B4-BE49-F238E27FC236}">
                <a16:creationId xmlns:a16="http://schemas.microsoft.com/office/drawing/2014/main" id="{904897DD-7680-481B-8F1C-4E62EEA6D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973074"/>
            <a:ext cx="2686676" cy="161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482B5454-70D9-4D2E-8B6B-862555DA89E2}"/>
              </a:ext>
            </a:extLst>
          </p:cNvPr>
          <p:cNvGrpSpPr/>
          <p:nvPr/>
        </p:nvGrpSpPr>
        <p:grpSpPr>
          <a:xfrm>
            <a:off x="0" y="2708920"/>
            <a:ext cx="9144000" cy="3541276"/>
            <a:chOff x="0" y="2708920"/>
            <a:chExt cx="9144000" cy="3541276"/>
          </a:xfrm>
        </p:grpSpPr>
        <p:sp>
          <p:nvSpPr>
            <p:cNvPr id="3093" name="Text Box 16">
              <a:extLst>
                <a:ext uri="{FF2B5EF4-FFF2-40B4-BE49-F238E27FC236}">
                  <a16:creationId xmlns:a16="http://schemas.microsoft.com/office/drawing/2014/main" id="{B802C6F8-59B1-4C80-B068-1D2402A00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08920"/>
              <a:ext cx="914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Неразвёрнутый угол может быть меньше развёрнутого, т. е. являться частью развёрнутого угла, или быть больше развёрнутого, т. е. содержать развёрнутый угол. </a:t>
              </a:r>
              <a:endParaRPr lang="ru-RU" altLang="ru-RU" dirty="0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CCC9C33B-6831-42B3-B42F-F390682C2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4022" y="4221088"/>
              <a:ext cx="6315956" cy="2029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1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7536" y="539522"/>
            <a:ext cx="9136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/>
              <a:t>	Определите меньшую из частей плоскости, на которые стороны неразвёрнутого угла разбивают плоскость?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-2089" y="3902368"/>
            <a:ext cx="91364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/>
            <a:r>
              <a:rPr lang="ru-RU" dirty="0">
                <a:solidFill>
                  <a:srgbClr val="FF0000"/>
                </a:solidFill>
              </a:rPr>
              <a:t>	Ответ. </a:t>
            </a:r>
            <a:r>
              <a:rPr lang="ru-RU" dirty="0"/>
              <a:t>Для угла </a:t>
            </a:r>
            <a:r>
              <a:rPr lang="en-US" i="1" dirty="0" err="1"/>
              <a:t>aOb</a:t>
            </a:r>
            <a:r>
              <a:rPr lang="en-US" i="1" dirty="0"/>
              <a:t> </a:t>
            </a:r>
            <a:r>
              <a:rPr lang="ru-RU" dirty="0"/>
              <a:t>рассмотрим две полуплоскости:</a:t>
            </a:r>
          </a:p>
          <a:p>
            <a:pPr algn="just"/>
            <a:r>
              <a:rPr lang="ru-RU" dirty="0"/>
              <a:t>	1) полуплоскость, ограниченную прямой</a:t>
            </a:r>
            <a:r>
              <a:rPr lang="ru-RU" i="1" dirty="0"/>
              <a:t> </a:t>
            </a:r>
            <a:r>
              <a:rPr lang="en-US" i="1" dirty="0"/>
              <a:t>a</a:t>
            </a:r>
            <a:r>
              <a:rPr lang="ru-RU" dirty="0"/>
              <a:t> и содержащей луч </a:t>
            </a:r>
            <a:r>
              <a:rPr lang="en-US" i="1" dirty="0"/>
              <a:t>Ob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	 2) полуплоскость, ограниченную прямой</a:t>
            </a:r>
            <a:r>
              <a:rPr lang="ru-RU" i="1" dirty="0"/>
              <a:t> </a:t>
            </a:r>
            <a:r>
              <a:rPr lang="en-US" i="1" dirty="0"/>
              <a:t>b</a:t>
            </a:r>
            <a:r>
              <a:rPr lang="ru-RU" dirty="0"/>
              <a:t> и содержащей луч </a:t>
            </a:r>
            <a:r>
              <a:rPr lang="en-US" i="1" dirty="0"/>
              <a:t>Oa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i="1" dirty="0"/>
              <a:t> </a:t>
            </a:r>
          </a:p>
          <a:p>
            <a:pPr algn="just"/>
            <a:r>
              <a:rPr lang="en-US" dirty="0"/>
              <a:t>	</a:t>
            </a:r>
            <a:r>
              <a:rPr lang="ru-RU" dirty="0"/>
              <a:t>Искомой частью плоскости будет пересечение этих полуплоскостей</a:t>
            </a:r>
            <a:r>
              <a:rPr lang="en-US" dirty="0"/>
              <a:t>.	</a:t>
            </a:r>
            <a:endParaRPr lang="ru-RU" dirty="0"/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 bwMode="auto">
          <a:xfrm>
            <a:off x="8642176" y="6581056"/>
            <a:ext cx="501824" cy="2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E1DA6B-3281-4421-9C24-6F83840074F0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A7CFD1D6-17EA-02E9-9683-747A05ED9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" y="34806"/>
            <a:ext cx="91364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>
                <a:solidFill>
                  <a:srgbClr val="FF0000"/>
                </a:solidFill>
              </a:rPr>
              <a:t>Упражнение</a:t>
            </a:r>
            <a:endParaRPr 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C7B337-6B12-F7E9-24E5-013DFCC13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1477203"/>
            <a:ext cx="3417713" cy="235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0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7536" y="548794"/>
            <a:ext cx="9136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/>
              <a:t>	Определите большую из частей плоскости, на которые стороны неразвёрнутого угла разбивают плоскость?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-2089" y="3902368"/>
            <a:ext cx="91364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/>
            <a:r>
              <a:rPr lang="ru-RU" dirty="0">
                <a:solidFill>
                  <a:srgbClr val="FF0000"/>
                </a:solidFill>
              </a:rPr>
              <a:t>	Ответ. </a:t>
            </a:r>
            <a:r>
              <a:rPr lang="ru-RU" dirty="0"/>
              <a:t>Для угла </a:t>
            </a:r>
            <a:r>
              <a:rPr lang="en-US" i="1" dirty="0" err="1"/>
              <a:t>aOb</a:t>
            </a:r>
            <a:r>
              <a:rPr lang="en-US" i="1" dirty="0"/>
              <a:t> </a:t>
            </a:r>
            <a:r>
              <a:rPr lang="ru-RU" dirty="0"/>
              <a:t>рассмотрим две полуплоскости:</a:t>
            </a:r>
          </a:p>
          <a:p>
            <a:pPr algn="just"/>
            <a:r>
              <a:rPr lang="ru-RU" dirty="0"/>
              <a:t>	1) полуплоскость, ограниченную прямой</a:t>
            </a:r>
            <a:r>
              <a:rPr lang="ru-RU" i="1" dirty="0"/>
              <a:t> </a:t>
            </a:r>
            <a:r>
              <a:rPr lang="en-US" i="1" dirty="0"/>
              <a:t>Oa</a:t>
            </a:r>
            <a:r>
              <a:rPr lang="ru-RU" dirty="0"/>
              <a:t> и не содержащей луч </a:t>
            </a:r>
            <a:r>
              <a:rPr lang="en-US" i="1" dirty="0"/>
              <a:t>Ob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	 2) полуплоскость, ограниченную прямой</a:t>
            </a:r>
            <a:r>
              <a:rPr lang="ru-RU" i="1" dirty="0"/>
              <a:t> </a:t>
            </a:r>
            <a:r>
              <a:rPr lang="en-US" i="1" dirty="0"/>
              <a:t>Ob</a:t>
            </a:r>
            <a:r>
              <a:rPr lang="ru-RU" dirty="0"/>
              <a:t> и не содержащей луч </a:t>
            </a:r>
            <a:r>
              <a:rPr lang="en-US" i="1" dirty="0"/>
              <a:t>Oa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i="1" dirty="0"/>
              <a:t> </a:t>
            </a:r>
          </a:p>
          <a:p>
            <a:pPr algn="just"/>
            <a:r>
              <a:rPr lang="en-US" dirty="0"/>
              <a:t>	</a:t>
            </a:r>
            <a:r>
              <a:rPr lang="ru-RU" dirty="0"/>
              <a:t>Искомой частью плоскости будет объединение этих полуплоскостей</a:t>
            </a:r>
            <a:r>
              <a:rPr lang="en-US" dirty="0"/>
              <a:t>.	</a:t>
            </a:r>
            <a:endParaRPr lang="ru-RU" dirty="0"/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 bwMode="auto">
          <a:xfrm>
            <a:off x="8642176" y="6581056"/>
            <a:ext cx="501824" cy="2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E1DA6B-3281-4421-9C24-6F83840074F0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A7CFD1D6-17EA-02E9-9683-747A05ED9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" y="34806"/>
            <a:ext cx="91364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>
                <a:solidFill>
                  <a:srgbClr val="FF0000"/>
                </a:solidFill>
              </a:rPr>
              <a:t>Упражнение</a:t>
            </a:r>
            <a:endParaRPr 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5DA19C-98E5-8A31-C772-7427D0AD6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440858"/>
            <a:ext cx="3376526" cy="240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5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51C4AE9-30F9-4B64-92F2-DD131F63FE61}"/>
              </a:ext>
            </a:extLst>
          </p:cNvPr>
          <p:cNvGrpSpPr/>
          <p:nvPr/>
        </p:nvGrpSpPr>
        <p:grpSpPr>
          <a:xfrm>
            <a:off x="0" y="260648"/>
            <a:ext cx="9144000" cy="2710565"/>
            <a:chOff x="0" y="260648"/>
            <a:chExt cx="9144000" cy="2710565"/>
          </a:xfrm>
        </p:grpSpPr>
        <p:sp>
          <p:nvSpPr>
            <p:cNvPr id="3093" name="Text Box 16">
              <a:extLst>
                <a:ext uri="{FF2B5EF4-FFF2-40B4-BE49-F238E27FC236}">
                  <a16:creationId xmlns:a16="http://schemas.microsoft.com/office/drawing/2014/main" id="{B802C6F8-59B1-4C80-B068-1D2402A00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0648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altLang="ru-RU" i="1" dirty="0"/>
                <a:t>Определение</a:t>
              </a:r>
              <a:r>
                <a:rPr lang="ru-RU" altLang="ru-RU" dirty="0"/>
                <a:t>.</a:t>
              </a:r>
              <a:r>
                <a:rPr lang="ru-RU" altLang="ru-RU" i="1" dirty="0"/>
                <a:t> </a:t>
              </a:r>
              <a:r>
                <a:rPr lang="ru-RU" altLang="ru-RU" dirty="0"/>
                <a:t>Два угла называются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смежными</a:t>
              </a:r>
              <a:r>
                <a:rPr lang="ru-RU" altLang="ru-RU" dirty="0"/>
                <a:t>, если 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одна сторона у них общая, а две другие вместе составляют одну прямую.</a:t>
              </a:r>
            </a:p>
          </p:txBody>
        </p:sp>
        <p:pic>
          <p:nvPicPr>
            <p:cNvPr id="3094" name="Picture 17">
              <a:extLst>
                <a:ext uri="{FF2B5EF4-FFF2-40B4-BE49-F238E27FC236}">
                  <a16:creationId xmlns:a16="http://schemas.microsoft.com/office/drawing/2014/main" id="{D523EE6B-5625-4612-8569-9060E519FD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360696"/>
              <a:ext cx="2472774" cy="1610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E2CC1D99-C8D3-430D-B87C-F0C8E08EAB3D}"/>
              </a:ext>
            </a:extLst>
          </p:cNvPr>
          <p:cNvGrpSpPr/>
          <p:nvPr/>
        </p:nvGrpSpPr>
        <p:grpSpPr>
          <a:xfrm>
            <a:off x="0" y="3268046"/>
            <a:ext cx="9144000" cy="2576127"/>
            <a:chOff x="0" y="3268046"/>
            <a:chExt cx="9144000" cy="2576127"/>
          </a:xfrm>
        </p:grpSpPr>
        <p:sp>
          <p:nvSpPr>
            <p:cNvPr id="3091" name="Text Box 19">
              <a:extLst>
                <a:ext uri="{FF2B5EF4-FFF2-40B4-BE49-F238E27FC236}">
                  <a16:creationId xmlns:a16="http://schemas.microsoft.com/office/drawing/2014/main" id="{0AD8E400-3E9C-417E-8841-96AE5E52E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68046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altLang="ru-RU" i="1" dirty="0"/>
                <a:t>Определение</a:t>
              </a:r>
              <a:r>
                <a:rPr lang="ru-RU" altLang="ru-RU" dirty="0"/>
                <a:t>. Два угла называются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вертикальными</a:t>
              </a:r>
              <a:r>
                <a:rPr lang="ru-RU" altLang="ru-RU" dirty="0"/>
                <a:t>, если стороны одного угла дополняют до прямых стороны другого угла.</a:t>
              </a:r>
            </a:p>
          </p:txBody>
        </p:sp>
        <p:pic>
          <p:nvPicPr>
            <p:cNvPr id="3092" name="Picture 20">
              <a:extLst>
                <a:ext uri="{FF2B5EF4-FFF2-40B4-BE49-F238E27FC236}">
                  <a16:creationId xmlns:a16="http://schemas.microsoft.com/office/drawing/2014/main" id="{28C6EC87-9F59-4632-940F-E45BF262F1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4259997"/>
              <a:ext cx="2560785" cy="158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8591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70627C8-AAED-40C3-BE4A-AAC94CD3C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6236406A-BDBA-4FE4-9AAE-97F02F9A4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0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На две части</a:t>
            </a:r>
            <a:r>
              <a:rPr lang="en-US" altLang="ru-RU" sz="3200"/>
              <a:t>.</a:t>
            </a:r>
            <a:endParaRPr lang="ru-RU" altLang="ru-RU" sz="3200"/>
          </a:p>
        </p:txBody>
      </p:sp>
      <p:sp>
        <p:nvSpPr>
          <p:cNvPr id="4100" name="Text Box 26">
            <a:extLst>
              <a:ext uri="{FF2B5EF4-FFF2-40B4-BE49-F238E27FC236}">
                <a16:creationId xmlns:a16="http://schemas.microsoft.com/office/drawing/2014/main" id="{F762ED98-A713-4FFF-92DF-E2D9589FA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62000"/>
            <a:ext cx="7315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сколько частей прямая разбивает плоскость?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1931</Words>
  <Application>Microsoft Office PowerPoint</Application>
  <PresentationFormat>Экран (4:3)</PresentationFormat>
  <Paragraphs>159</Paragraphs>
  <Slides>30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Cambria Math</vt:lpstr>
      <vt:lpstr>Times New Roman</vt:lpstr>
      <vt:lpstr>Оформление по умолчанию</vt:lpstr>
      <vt:lpstr>4,а. Полуплоскость и угол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8*</vt:lpstr>
      <vt:lpstr>Упражнение 9</vt:lpstr>
      <vt:lpstr>Упражнение 10</vt:lpstr>
      <vt:lpstr>Упражнение 11</vt:lpstr>
      <vt:lpstr>Упражнение 12</vt:lpstr>
      <vt:lpstr>Упражнение 13*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49</cp:revision>
  <dcterms:created xsi:type="dcterms:W3CDTF">2008-04-30T05:51:18Z</dcterms:created>
  <dcterms:modified xsi:type="dcterms:W3CDTF">2024-09-04T06:35:05Z</dcterms:modified>
</cp:coreProperties>
</file>