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60" r:id="rId2"/>
    <p:sldId id="297" r:id="rId3"/>
    <p:sldId id="703" r:id="rId4"/>
    <p:sldId id="705" r:id="rId5"/>
    <p:sldId id="706" r:id="rId6"/>
    <p:sldId id="707" r:id="rId7"/>
    <p:sldId id="708" r:id="rId8"/>
    <p:sldId id="275" r:id="rId9"/>
    <p:sldId id="276" r:id="rId10"/>
    <p:sldId id="295" r:id="rId11"/>
    <p:sldId id="292" r:id="rId12"/>
    <p:sldId id="293" r:id="rId13"/>
    <p:sldId id="294" r:id="rId14"/>
    <p:sldId id="287" r:id="rId15"/>
    <p:sldId id="277" r:id="rId16"/>
    <p:sldId id="279" r:id="rId17"/>
    <p:sldId id="280" r:id="rId18"/>
    <p:sldId id="286" r:id="rId19"/>
    <p:sldId id="281" r:id="rId20"/>
    <p:sldId id="282" r:id="rId21"/>
    <p:sldId id="283" r:id="rId22"/>
    <p:sldId id="284" r:id="rId23"/>
    <p:sldId id="285" r:id="rId24"/>
    <p:sldId id="296" r:id="rId25"/>
    <p:sldId id="702" r:id="rId26"/>
    <p:sldId id="633" r:id="rId27"/>
    <p:sldId id="634" r:id="rId28"/>
    <p:sldId id="635" r:id="rId29"/>
    <p:sldId id="636" r:id="rId30"/>
    <p:sldId id="384" r:id="rId31"/>
    <p:sldId id="385" r:id="rId32"/>
  </p:sldIdLst>
  <p:sldSz cx="9144000" cy="6858000" type="screen4x3"/>
  <p:notesSz cx="6858000" cy="9144000"/>
  <p:defaultTextStyle>
    <a:defPPr>
      <a:defRPr lang="ru-RU"/>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52" autoAdjust="0"/>
    <p:restoredTop sz="90929"/>
  </p:normalViewPr>
  <p:slideViewPr>
    <p:cSldViewPr>
      <p:cViewPr varScale="1">
        <p:scale>
          <a:sx n="95" d="100"/>
          <a:sy n="95" d="100"/>
        </p:scale>
        <p:origin x="49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203B3C2-F5B8-4AE2-921D-B447DC695AB0}"/>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ru-RU" altLang="ru-RU"/>
          </a:p>
        </p:txBody>
      </p:sp>
      <p:sp>
        <p:nvSpPr>
          <p:cNvPr id="6147" name="Rectangle 3">
            <a:extLst>
              <a:ext uri="{FF2B5EF4-FFF2-40B4-BE49-F238E27FC236}">
                <a16:creationId xmlns:a16="http://schemas.microsoft.com/office/drawing/2014/main" id="{CFD6EEAB-3EB9-40F6-92BD-F9C6D0D8A9A0}"/>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ru-RU" altLang="ru-RU"/>
          </a:p>
        </p:txBody>
      </p:sp>
      <p:sp>
        <p:nvSpPr>
          <p:cNvPr id="6148" name="Rectangle 4">
            <a:extLst>
              <a:ext uri="{FF2B5EF4-FFF2-40B4-BE49-F238E27FC236}">
                <a16:creationId xmlns:a16="http://schemas.microsoft.com/office/drawing/2014/main" id="{9E95F5B7-B248-47B6-9884-208FEE0BC3CE}"/>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a:extLst>
              <a:ext uri="{FF2B5EF4-FFF2-40B4-BE49-F238E27FC236}">
                <a16:creationId xmlns:a16="http://schemas.microsoft.com/office/drawing/2014/main" id="{F15B46E9-A77A-4E0D-9A2F-C26017AB3064}"/>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6150" name="Rectangle 6">
            <a:extLst>
              <a:ext uri="{FF2B5EF4-FFF2-40B4-BE49-F238E27FC236}">
                <a16:creationId xmlns:a16="http://schemas.microsoft.com/office/drawing/2014/main" id="{253B9856-5574-47E0-8A4F-2794C3A09351}"/>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ltLang="ru-RU"/>
          </a:p>
        </p:txBody>
      </p:sp>
      <p:sp>
        <p:nvSpPr>
          <p:cNvPr id="6151" name="Rectangle 7">
            <a:extLst>
              <a:ext uri="{FF2B5EF4-FFF2-40B4-BE49-F238E27FC236}">
                <a16:creationId xmlns:a16="http://schemas.microsoft.com/office/drawing/2014/main" id="{94364DEB-370C-4BAB-95D1-B448FD4B8733}"/>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15DC820-C579-451B-A408-643B6207D999}" type="slidenum">
              <a:rPr lang="ru-RU" altLang="ru-RU"/>
              <a:pPr/>
              <a:t>‹#›</a:t>
            </a:fld>
            <a:endParaRPr lang="ru-RU" alt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0F118BE-1F93-4A26-A2C9-4396292B0BDF}"/>
              </a:ext>
            </a:extLst>
          </p:cNvPr>
          <p:cNvSpPr>
            <a:spLocks noGrp="1" noChangeArrowheads="1"/>
          </p:cNvSpPr>
          <p:nvPr>
            <p:ph type="sldNum" sz="quarter" idx="5"/>
          </p:nvPr>
        </p:nvSpPr>
        <p:spPr>
          <a:ln/>
        </p:spPr>
        <p:txBody>
          <a:bodyPr/>
          <a:lstStyle/>
          <a:p>
            <a:fld id="{EB415C00-D044-4AAB-878E-E61C165B8361}" type="slidenum">
              <a:rPr lang="ru-RU" altLang="ru-RU"/>
              <a:pPr/>
              <a:t>1</a:t>
            </a:fld>
            <a:endParaRPr lang="ru-RU" altLang="ru-RU"/>
          </a:p>
        </p:txBody>
      </p:sp>
      <p:sp>
        <p:nvSpPr>
          <p:cNvPr id="15362" name="Rectangle 2">
            <a:extLst>
              <a:ext uri="{FF2B5EF4-FFF2-40B4-BE49-F238E27FC236}">
                <a16:creationId xmlns:a16="http://schemas.microsoft.com/office/drawing/2014/main" id="{45CFE6CC-4DBF-4E41-87EA-71A88A45EA0E}"/>
              </a:ext>
            </a:extLst>
          </p:cNvPr>
          <p:cNvSpPr>
            <a:spLocks noGrp="1" noRot="1" noChangeAspect="1" noChangeArrowheads="1" noTextEdit="1"/>
          </p:cNvSpPr>
          <p:nvPr>
            <p:ph type="sldImg"/>
          </p:nvPr>
        </p:nvSpPr>
        <p:spPr>
          <a:ln/>
        </p:spPr>
      </p:sp>
      <p:sp>
        <p:nvSpPr>
          <p:cNvPr id="15363" name="Rectangle 3">
            <a:extLst>
              <a:ext uri="{FF2B5EF4-FFF2-40B4-BE49-F238E27FC236}">
                <a16:creationId xmlns:a16="http://schemas.microsoft.com/office/drawing/2014/main" id="{804C58F2-E18E-499C-B018-4D794159EB4B}"/>
              </a:ext>
            </a:extLst>
          </p:cNvPr>
          <p:cNvSpPr>
            <a:spLocks noGrp="1" noChangeArrowheads="1"/>
          </p:cNvSpPr>
          <p:nvPr>
            <p:ph type="body" idx="1"/>
          </p:nvPr>
        </p:nvSpPr>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255E845-40F5-40D2-A6EB-1AFB3E86AF3E}"/>
              </a:ext>
            </a:extLst>
          </p:cNvPr>
          <p:cNvSpPr>
            <a:spLocks noGrp="1" noChangeArrowheads="1"/>
          </p:cNvSpPr>
          <p:nvPr>
            <p:ph type="sldNum" sz="quarter" idx="5"/>
          </p:nvPr>
        </p:nvSpPr>
        <p:spPr>
          <a:ln/>
        </p:spPr>
        <p:txBody>
          <a:bodyPr/>
          <a:lstStyle/>
          <a:p>
            <a:fld id="{5574BE7F-AF5F-45E8-9F42-23B3EFB20569}" type="slidenum">
              <a:rPr lang="ru-RU" altLang="ru-RU"/>
              <a:pPr/>
              <a:t>10</a:t>
            </a:fld>
            <a:endParaRPr lang="ru-RU" altLang="ru-RU"/>
          </a:p>
        </p:txBody>
      </p:sp>
      <p:sp>
        <p:nvSpPr>
          <p:cNvPr id="95234" name="Rectangle 2">
            <a:extLst>
              <a:ext uri="{FF2B5EF4-FFF2-40B4-BE49-F238E27FC236}">
                <a16:creationId xmlns:a16="http://schemas.microsoft.com/office/drawing/2014/main" id="{0238EE11-A5AC-48F9-98EA-206677F0EF9F}"/>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5235" name="Rectangle 3">
            <a:extLst>
              <a:ext uri="{FF2B5EF4-FFF2-40B4-BE49-F238E27FC236}">
                <a16:creationId xmlns:a16="http://schemas.microsoft.com/office/drawing/2014/main" id="{D4002F09-DA15-43BF-9E4A-978C8DF6B07F}"/>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80F7A4B-17D1-43E8-A88D-B8E4A3955D40}"/>
              </a:ext>
            </a:extLst>
          </p:cNvPr>
          <p:cNvSpPr>
            <a:spLocks noGrp="1" noChangeArrowheads="1"/>
          </p:cNvSpPr>
          <p:nvPr>
            <p:ph type="sldNum" sz="quarter" idx="5"/>
          </p:nvPr>
        </p:nvSpPr>
        <p:spPr>
          <a:ln/>
        </p:spPr>
        <p:txBody>
          <a:bodyPr/>
          <a:lstStyle/>
          <a:p>
            <a:fld id="{BEEA0928-9496-4346-A31D-02E68894AA3D}" type="slidenum">
              <a:rPr lang="ru-RU" altLang="ru-RU"/>
              <a:pPr/>
              <a:t>11</a:t>
            </a:fld>
            <a:endParaRPr lang="ru-RU" altLang="ru-RU"/>
          </a:p>
        </p:txBody>
      </p:sp>
      <p:sp>
        <p:nvSpPr>
          <p:cNvPr id="87042" name="Rectangle 2">
            <a:extLst>
              <a:ext uri="{FF2B5EF4-FFF2-40B4-BE49-F238E27FC236}">
                <a16:creationId xmlns:a16="http://schemas.microsoft.com/office/drawing/2014/main" id="{9B9F3E5E-E44A-4E5F-92F2-50D1BE0C506A}"/>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7043" name="Rectangle 3">
            <a:extLst>
              <a:ext uri="{FF2B5EF4-FFF2-40B4-BE49-F238E27FC236}">
                <a16:creationId xmlns:a16="http://schemas.microsoft.com/office/drawing/2014/main" id="{8AA9FCFD-E6EE-4034-BBE3-8FFD3040F537}"/>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A20DDF7-E064-4A6D-95F4-F6154F0AA075}"/>
              </a:ext>
            </a:extLst>
          </p:cNvPr>
          <p:cNvSpPr>
            <a:spLocks noGrp="1" noChangeArrowheads="1"/>
          </p:cNvSpPr>
          <p:nvPr>
            <p:ph type="sldNum" sz="quarter" idx="5"/>
          </p:nvPr>
        </p:nvSpPr>
        <p:spPr>
          <a:ln/>
        </p:spPr>
        <p:txBody>
          <a:bodyPr/>
          <a:lstStyle/>
          <a:p>
            <a:fld id="{926E5B15-A797-4079-9F26-A046390370B7}" type="slidenum">
              <a:rPr lang="ru-RU" altLang="ru-RU"/>
              <a:pPr/>
              <a:t>12</a:t>
            </a:fld>
            <a:endParaRPr lang="ru-RU" altLang="ru-RU"/>
          </a:p>
        </p:txBody>
      </p:sp>
      <p:sp>
        <p:nvSpPr>
          <p:cNvPr id="89090" name="Rectangle 2">
            <a:extLst>
              <a:ext uri="{FF2B5EF4-FFF2-40B4-BE49-F238E27FC236}">
                <a16:creationId xmlns:a16="http://schemas.microsoft.com/office/drawing/2014/main" id="{07A06C54-87BF-4337-AB9F-4FEACE875B27}"/>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9091" name="Rectangle 3">
            <a:extLst>
              <a:ext uri="{FF2B5EF4-FFF2-40B4-BE49-F238E27FC236}">
                <a16:creationId xmlns:a16="http://schemas.microsoft.com/office/drawing/2014/main" id="{E1D7D188-12EA-4365-BEE2-E04E3E5B92F9}"/>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1CEA2A5-9EB5-4302-9645-FD1C40FDCEF6}"/>
              </a:ext>
            </a:extLst>
          </p:cNvPr>
          <p:cNvSpPr>
            <a:spLocks noGrp="1" noChangeArrowheads="1"/>
          </p:cNvSpPr>
          <p:nvPr>
            <p:ph type="sldNum" sz="quarter" idx="5"/>
          </p:nvPr>
        </p:nvSpPr>
        <p:spPr>
          <a:ln/>
        </p:spPr>
        <p:txBody>
          <a:bodyPr/>
          <a:lstStyle/>
          <a:p>
            <a:fld id="{6C7AFB17-69EC-4159-BDF2-E7AFD271E3AB}" type="slidenum">
              <a:rPr lang="ru-RU" altLang="ru-RU"/>
              <a:pPr/>
              <a:t>13</a:t>
            </a:fld>
            <a:endParaRPr lang="ru-RU" altLang="ru-RU"/>
          </a:p>
        </p:txBody>
      </p:sp>
      <p:sp>
        <p:nvSpPr>
          <p:cNvPr id="91138" name="Rectangle 2">
            <a:extLst>
              <a:ext uri="{FF2B5EF4-FFF2-40B4-BE49-F238E27FC236}">
                <a16:creationId xmlns:a16="http://schemas.microsoft.com/office/drawing/2014/main" id="{DAC3653D-DCB0-4965-B0EC-0200AB6A442F}"/>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1139" name="Rectangle 3">
            <a:extLst>
              <a:ext uri="{FF2B5EF4-FFF2-40B4-BE49-F238E27FC236}">
                <a16:creationId xmlns:a16="http://schemas.microsoft.com/office/drawing/2014/main" id="{373BD45E-8D24-4CE3-BF6A-711E65DF8DC7}"/>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AF4DBDC-04AA-4548-8542-183599B22697}"/>
              </a:ext>
            </a:extLst>
          </p:cNvPr>
          <p:cNvSpPr>
            <a:spLocks noGrp="1" noChangeArrowheads="1"/>
          </p:cNvSpPr>
          <p:nvPr>
            <p:ph type="sldNum" sz="quarter" idx="5"/>
          </p:nvPr>
        </p:nvSpPr>
        <p:spPr>
          <a:ln/>
        </p:spPr>
        <p:txBody>
          <a:bodyPr/>
          <a:lstStyle/>
          <a:p>
            <a:fld id="{CC0608A0-9E7D-4E60-8CDC-1C664F21A077}" type="slidenum">
              <a:rPr lang="ru-RU" altLang="ru-RU"/>
              <a:pPr/>
              <a:t>14</a:t>
            </a:fld>
            <a:endParaRPr lang="ru-RU" altLang="ru-RU"/>
          </a:p>
        </p:txBody>
      </p:sp>
      <p:sp>
        <p:nvSpPr>
          <p:cNvPr id="76802" name="Rectangle 2">
            <a:extLst>
              <a:ext uri="{FF2B5EF4-FFF2-40B4-BE49-F238E27FC236}">
                <a16:creationId xmlns:a16="http://schemas.microsoft.com/office/drawing/2014/main" id="{B319B326-3719-47DC-903D-2D2F2385BB99}"/>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6803" name="Rectangle 3">
            <a:extLst>
              <a:ext uri="{FF2B5EF4-FFF2-40B4-BE49-F238E27FC236}">
                <a16:creationId xmlns:a16="http://schemas.microsoft.com/office/drawing/2014/main" id="{5E9F2FB2-EA2D-4E48-83DD-E340C225566B}"/>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23E5E4F-9A98-4298-B2A0-C15D6D4055FC}"/>
              </a:ext>
            </a:extLst>
          </p:cNvPr>
          <p:cNvSpPr>
            <a:spLocks noGrp="1" noChangeArrowheads="1"/>
          </p:cNvSpPr>
          <p:nvPr>
            <p:ph type="sldNum" sz="quarter" idx="5"/>
          </p:nvPr>
        </p:nvSpPr>
        <p:spPr>
          <a:ln/>
        </p:spPr>
        <p:txBody>
          <a:bodyPr/>
          <a:lstStyle/>
          <a:p>
            <a:fld id="{C46B480D-4397-4BC2-A453-F7F10370CD48}" type="slidenum">
              <a:rPr lang="ru-RU" altLang="ru-RU"/>
              <a:pPr/>
              <a:t>15</a:t>
            </a:fld>
            <a:endParaRPr lang="ru-RU" altLang="ru-RU"/>
          </a:p>
        </p:txBody>
      </p:sp>
      <p:sp>
        <p:nvSpPr>
          <p:cNvPr id="56322" name="Rectangle 2">
            <a:extLst>
              <a:ext uri="{FF2B5EF4-FFF2-40B4-BE49-F238E27FC236}">
                <a16:creationId xmlns:a16="http://schemas.microsoft.com/office/drawing/2014/main" id="{1761C673-C396-4216-ABF4-2834F97BA72A}"/>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6323" name="Rectangle 3">
            <a:extLst>
              <a:ext uri="{FF2B5EF4-FFF2-40B4-BE49-F238E27FC236}">
                <a16:creationId xmlns:a16="http://schemas.microsoft.com/office/drawing/2014/main" id="{43520642-7993-43C0-B9D0-80D82294F62C}"/>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F9A1F6E-9F80-4F19-A3A0-9EDDBE06EECB}"/>
              </a:ext>
            </a:extLst>
          </p:cNvPr>
          <p:cNvSpPr>
            <a:spLocks noGrp="1" noChangeArrowheads="1"/>
          </p:cNvSpPr>
          <p:nvPr>
            <p:ph type="sldNum" sz="quarter" idx="5"/>
          </p:nvPr>
        </p:nvSpPr>
        <p:spPr>
          <a:ln/>
        </p:spPr>
        <p:txBody>
          <a:bodyPr/>
          <a:lstStyle/>
          <a:p>
            <a:fld id="{AAA5C374-1F75-4CEE-B459-871579354714}" type="slidenum">
              <a:rPr lang="ru-RU" altLang="ru-RU"/>
              <a:pPr/>
              <a:t>16</a:t>
            </a:fld>
            <a:endParaRPr lang="ru-RU" altLang="ru-RU"/>
          </a:p>
        </p:txBody>
      </p:sp>
      <p:sp>
        <p:nvSpPr>
          <p:cNvPr id="60418" name="Rectangle 2">
            <a:extLst>
              <a:ext uri="{FF2B5EF4-FFF2-40B4-BE49-F238E27FC236}">
                <a16:creationId xmlns:a16="http://schemas.microsoft.com/office/drawing/2014/main" id="{2C6A0D7C-23BA-4216-9BE0-B645E5AB4D6B}"/>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0419" name="Rectangle 3">
            <a:extLst>
              <a:ext uri="{FF2B5EF4-FFF2-40B4-BE49-F238E27FC236}">
                <a16:creationId xmlns:a16="http://schemas.microsoft.com/office/drawing/2014/main" id="{F9BF45A2-D930-4062-A08E-CFA3E0EC8203}"/>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9738900-BB93-4059-BD18-CFE8CD0E2C17}"/>
              </a:ext>
            </a:extLst>
          </p:cNvPr>
          <p:cNvSpPr>
            <a:spLocks noGrp="1" noChangeArrowheads="1"/>
          </p:cNvSpPr>
          <p:nvPr>
            <p:ph type="sldNum" sz="quarter" idx="5"/>
          </p:nvPr>
        </p:nvSpPr>
        <p:spPr>
          <a:ln/>
        </p:spPr>
        <p:txBody>
          <a:bodyPr/>
          <a:lstStyle/>
          <a:p>
            <a:fld id="{99BFA3ED-8304-41DF-A2CC-CCCA1AC08CE4}" type="slidenum">
              <a:rPr lang="ru-RU" altLang="ru-RU"/>
              <a:pPr/>
              <a:t>17</a:t>
            </a:fld>
            <a:endParaRPr lang="ru-RU" altLang="ru-RU"/>
          </a:p>
        </p:txBody>
      </p:sp>
      <p:sp>
        <p:nvSpPr>
          <p:cNvPr id="62466" name="Rectangle 2">
            <a:extLst>
              <a:ext uri="{FF2B5EF4-FFF2-40B4-BE49-F238E27FC236}">
                <a16:creationId xmlns:a16="http://schemas.microsoft.com/office/drawing/2014/main" id="{72B56EE2-EF12-4F02-BADF-84CCF539C275}"/>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2467" name="Rectangle 3">
            <a:extLst>
              <a:ext uri="{FF2B5EF4-FFF2-40B4-BE49-F238E27FC236}">
                <a16:creationId xmlns:a16="http://schemas.microsoft.com/office/drawing/2014/main" id="{8D296D51-EFB1-4061-B162-4C537BCCABC3}"/>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30A84F6-8CE1-479C-9F4B-044CA003957C}"/>
              </a:ext>
            </a:extLst>
          </p:cNvPr>
          <p:cNvSpPr>
            <a:spLocks noGrp="1" noChangeArrowheads="1"/>
          </p:cNvSpPr>
          <p:nvPr>
            <p:ph type="sldNum" sz="quarter" idx="5"/>
          </p:nvPr>
        </p:nvSpPr>
        <p:spPr>
          <a:ln/>
        </p:spPr>
        <p:txBody>
          <a:bodyPr/>
          <a:lstStyle/>
          <a:p>
            <a:fld id="{FB395C5E-BC25-4A92-B330-F600E7CB50E2}" type="slidenum">
              <a:rPr lang="ru-RU" altLang="ru-RU"/>
              <a:pPr/>
              <a:t>18</a:t>
            </a:fld>
            <a:endParaRPr lang="ru-RU" altLang="ru-RU"/>
          </a:p>
        </p:txBody>
      </p:sp>
      <p:sp>
        <p:nvSpPr>
          <p:cNvPr id="74754" name="Rectangle 2">
            <a:extLst>
              <a:ext uri="{FF2B5EF4-FFF2-40B4-BE49-F238E27FC236}">
                <a16:creationId xmlns:a16="http://schemas.microsoft.com/office/drawing/2014/main" id="{0FAB3D4C-0B43-4D7B-8636-2EC7B8C68FC9}"/>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4755" name="Rectangle 3">
            <a:extLst>
              <a:ext uri="{FF2B5EF4-FFF2-40B4-BE49-F238E27FC236}">
                <a16:creationId xmlns:a16="http://schemas.microsoft.com/office/drawing/2014/main" id="{F68BDCD8-4421-497F-9CCB-F29A9879C5E5}"/>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8D71879-10CF-4335-9400-44F023B07D2D}"/>
              </a:ext>
            </a:extLst>
          </p:cNvPr>
          <p:cNvSpPr>
            <a:spLocks noGrp="1" noChangeArrowheads="1"/>
          </p:cNvSpPr>
          <p:nvPr>
            <p:ph type="sldNum" sz="quarter" idx="5"/>
          </p:nvPr>
        </p:nvSpPr>
        <p:spPr>
          <a:ln/>
        </p:spPr>
        <p:txBody>
          <a:bodyPr/>
          <a:lstStyle/>
          <a:p>
            <a:fld id="{2B18B758-4431-40B0-94BD-E6F1EB7E4934}" type="slidenum">
              <a:rPr lang="ru-RU" altLang="ru-RU"/>
              <a:pPr/>
              <a:t>19</a:t>
            </a:fld>
            <a:endParaRPr lang="ru-RU" altLang="ru-RU"/>
          </a:p>
        </p:txBody>
      </p:sp>
      <p:sp>
        <p:nvSpPr>
          <p:cNvPr id="64514" name="Rectangle 2">
            <a:extLst>
              <a:ext uri="{FF2B5EF4-FFF2-40B4-BE49-F238E27FC236}">
                <a16:creationId xmlns:a16="http://schemas.microsoft.com/office/drawing/2014/main" id="{DF040B8E-EBA5-4831-B7F4-B64F70204282}"/>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4515" name="Rectangle 3">
            <a:extLst>
              <a:ext uri="{FF2B5EF4-FFF2-40B4-BE49-F238E27FC236}">
                <a16:creationId xmlns:a16="http://schemas.microsoft.com/office/drawing/2014/main" id="{077527C5-0470-44D8-9B3A-4CBB512CB5E0}"/>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0F118BE-1F93-4A26-A2C9-4396292B0BDF}"/>
              </a:ext>
            </a:extLst>
          </p:cNvPr>
          <p:cNvSpPr>
            <a:spLocks noGrp="1" noChangeArrowheads="1"/>
          </p:cNvSpPr>
          <p:nvPr>
            <p:ph type="sldNum" sz="quarter" idx="5"/>
          </p:nvPr>
        </p:nvSpPr>
        <p:spPr>
          <a:ln/>
        </p:spPr>
        <p:txBody>
          <a:bodyPr/>
          <a:lstStyle/>
          <a:p>
            <a:fld id="{EB415C00-D044-4AAB-878E-E61C165B8361}" type="slidenum">
              <a:rPr lang="ru-RU" altLang="ru-RU"/>
              <a:pPr/>
              <a:t>2</a:t>
            </a:fld>
            <a:endParaRPr lang="ru-RU" altLang="ru-RU"/>
          </a:p>
        </p:txBody>
      </p:sp>
      <p:sp>
        <p:nvSpPr>
          <p:cNvPr id="15362" name="Rectangle 2">
            <a:extLst>
              <a:ext uri="{FF2B5EF4-FFF2-40B4-BE49-F238E27FC236}">
                <a16:creationId xmlns:a16="http://schemas.microsoft.com/office/drawing/2014/main" id="{45CFE6CC-4DBF-4E41-87EA-71A88A45EA0E}"/>
              </a:ext>
            </a:extLst>
          </p:cNvPr>
          <p:cNvSpPr>
            <a:spLocks noGrp="1" noRot="1" noChangeAspect="1" noChangeArrowheads="1" noTextEdit="1"/>
          </p:cNvSpPr>
          <p:nvPr>
            <p:ph type="sldImg"/>
          </p:nvPr>
        </p:nvSpPr>
        <p:spPr>
          <a:ln/>
        </p:spPr>
      </p:sp>
      <p:sp>
        <p:nvSpPr>
          <p:cNvPr id="15363" name="Rectangle 3">
            <a:extLst>
              <a:ext uri="{FF2B5EF4-FFF2-40B4-BE49-F238E27FC236}">
                <a16:creationId xmlns:a16="http://schemas.microsoft.com/office/drawing/2014/main" id="{804C58F2-E18E-499C-B018-4D794159EB4B}"/>
              </a:ext>
            </a:extLst>
          </p:cNvPr>
          <p:cNvSpPr>
            <a:spLocks noGrp="1" noChangeArrowheads="1"/>
          </p:cNvSpPr>
          <p:nvPr>
            <p:ph type="body" idx="1"/>
          </p:nvPr>
        </p:nvSpPr>
        <p:spPr/>
        <p:txBody>
          <a:bodyPr/>
          <a:lstStyle/>
          <a:p>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35665480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120E3E3-1AB1-419A-AD7C-C7967B4814E8}"/>
              </a:ext>
            </a:extLst>
          </p:cNvPr>
          <p:cNvSpPr>
            <a:spLocks noGrp="1" noChangeArrowheads="1"/>
          </p:cNvSpPr>
          <p:nvPr>
            <p:ph type="sldNum" sz="quarter" idx="5"/>
          </p:nvPr>
        </p:nvSpPr>
        <p:spPr>
          <a:ln/>
        </p:spPr>
        <p:txBody>
          <a:bodyPr/>
          <a:lstStyle/>
          <a:p>
            <a:fld id="{B14D6AF1-A9C9-44E0-B7BB-B575808ED98A}" type="slidenum">
              <a:rPr lang="ru-RU" altLang="ru-RU"/>
              <a:pPr/>
              <a:t>20</a:t>
            </a:fld>
            <a:endParaRPr lang="ru-RU" altLang="ru-RU"/>
          </a:p>
        </p:txBody>
      </p:sp>
      <p:sp>
        <p:nvSpPr>
          <p:cNvPr id="66562" name="Rectangle 2">
            <a:extLst>
              <a:ext uri="{FF2B5EF4-FFF2-40B4-BE49-F238E27FC236}">
                <a16:creationId xmlns:a16="http://schemas.microsoft.com/office/drawing/2014/main" id="{4C93D8CF-729D-44E9-8AB2-99DCD95CE2DA}"/>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6563" name="Rectangle 3">
            <a:extLst>
              <a:ext uri="{FF2B5EF4-FFF2-40B4-BE49-F238E27FC236}">
                <a16:creationId xmlns:a16="http://schemas.microsoft.com/office/drawing/2014/main" id="{6F1A3F6E-5A46-4B62-A573-DF63503796AD}"/>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2861337-23ED-4930-90DF-2DC915C17DCC}"/>
              </a:ext>
            </a:extLst>
          </p:cNvPr>
          <p:cNvSpPr>
            <a:spLocks noGrp="1" noChangeArrowheads="1"/>
          </p:cNvSpPr>
          <p:nvPr>
            <p:ph type="sldNum" sz="quarter" idx="5"/>
          </p:nvPr>
        </p:nvSpPr>
        <p:spPr>
          <a:ln/>
        </p:spPr>
        <p:txBody>
          <a:bodyPr/>
          <a:lstStyle/>
          <a:p>
            <a:fld id="{2743EEBE-03D3-4A50-9446-188FAB20E68D}" type="slidenum">
              <a:rPr lang="ru-RU" altLang="ru-RU"/>
              <a:pPr/>
              <a:t>21</a:t>
            </a:fld>
            <a:endParaRPr lang="ru-RU" altLang="ru-RU"/>
          </a:p>
        </p:txBody>
      </p:sp>
      <p:sp>
        <p:nvSpPr>
          <p:cNvPr id="68610" name="Rectangle 2">
            <a:extLst>
              <a:ext uri="{FF2B5EF4-FFF2-40B4-BE49-F238E27FC236}">
                <a16:creationId xmlns:a16="http://schemas.microsoft.com/office/drawing/2014/main" id="{3E594851-7B2B-4FE9-8686-E22387202A32}"/>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8611" name="Rectangle 3">
            <a:extLst>
              <a:ext uri="{FF2B5EF4-FFF2-40B4-BE49-F238E27FC236}">
                <a16:creationId xmlns:a16="http://schemas.microsoft.com/office/drawing/2014/main" id="{C66C5D1D-AD13-4C86-94C6-2621CA739E8D}"/>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A160DCA-E70A-40CD-919D-F6D05D003239}"/>
              </a:ext>
            </a:extLst>
          </p:cNvPr>
          <p:cNvSpPr>
            <a:spLocks noGrp="1" noChangeArrowheads="1"/>
          </p:cNvSpPr>
          <p:nvPr>
            <p:ph type="sldNum" sz="quarter" idx="5"/>
          </p:nvPr>
        </p:nvSpPr>
        <p:spPr>
          <a:ln/>
        </p:spPr>
        <p:txBody>
          <a:bodyPr/>
          <a:lstStyle/>
          <a:p>
            <a:fld id="{BF704FEF-0121-4A21-BA94-FA80FC71C62F}" type="slidenum">
              <a:rPr lang="ru-RU" altLang="ru-RU"/>
              <a:pPr/>
              <a:t>22</a:t>
            </a:fld>
            <a:endParaRPr lang="ru-RU" altLang="ru-RU"/>
          </a:p>
        </p:txBody>
      </p:sp>
      <p:sp>
        <p:nvSpPr>
          <p:cNvPr id="70658" name="Rectangle 2">
            <a:extLst>
              <a:ext uri="{FF2B5EF4-FFF2-40B4-BE49-F238E27FC236}">
                <a16:creationId xmlns:a16="http://schemas.microsoft.com/office/drawing/2014/main" id="{F71C6D1F-70EB-4D38-B605-9546DD9FABFB}"/>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0659" name="Rectangle 3">
            <a:extLst>
              <a:ext uri="{FF2B5EF4-FFF2-40B4-BE49-F238E27FC236}">
                <a16:creationId xmlns:a16="http://schemas.microsoft.com/office/drawing/2014/main" id="{E4CCAF88-880C-4153-9D91-6CA85EA4B0D7}"/>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ECA797D-3BCB-4E85-AE47-57CF1FF84657}"/>
              </a:ext>
            </a:extLst>
          </p:cNvPr>
          <p:cNvSpPr>
            <a:spLocks noGrp="1" noChangeArrowheads="1"/>
          </p:cNvSpPr>
          <p:nvPr>
            <p:ph type="sldNum" sz="quarter" idx="5"/>
          </p:nvPr>
        </p:nvSpPr>
        <p:spPr>
          <a:ln/>
        </p:spPr>
        <p:txBody>
          <a:bodyPr/>
          <a:lstStyle/>
          <a:p>
            <a:fld id="{B7B12F44-38E4-4328-9BDD-22D1FB30206F}" type="slidenum">
              <a:rPr lang="ru-RU" altLang="ru-RU"/>
              <a:pPr/>
              <a:t>23</a:t>
            </a:fld>
            <a:endParaRPr lang="ru-RU" altLang="ru-RU"/>
          </a:p>
        </p:txBody>
      </p:sp>
      <p:sp>
        <p:nvSpPr>
          <p:cNvPr id="72706" name="Rectangle 2">
            <a:extLst>
              <a:ext uri="{FF2B5EF4-FFF2-40B4-BE49-F238E27FC236}">
                <a16:creationId xmlns:a16="http://schemas.microsoft.com/office/drawing/2014/main" id="{19CDEA30-6F2F-4299-B56E-4D9123D6168D}"/>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2707" name="Rectangle 3">
            <a:extLst>
              <a:ext uri="{FF2B5EF4-FFF2-40B4-BE49-F238E27FC236}">
                <a16:creationId xmlns:a16="http://schemas.microsoft.com/office/drawing/2014/main" id="{A46735F7-8AE8-49D8-AA6F-0048075DEA0C}"/>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10EFAFAD-E2F5-4162-9DE3-2C37D1B4C06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1C2BAB1-2F85-46FD-815B-E1AF13672F26}" type="slidenum">
              <a:rPr lang="ru-RU" altLang="ru-RU" sz="1200"/>
              <a:pPr/>
              <a:t>24</a:t>
            </a:fld>
            <a:endParaRPr lang="ru-RU" altLang="ru-RU" sz="1200"/>
          </a:p>
        </p:txBody>
      </p:sp>
      <p:sp>
        <p:nvSpPr>
          <p:cNvPr id="57347" name="Rectangle 2">
            <a:extLst>
              <a:ext uri="{FF2B5EF4-FFF2-40B4-BE49-F238E27FC236}">
                <a16:creationId xmlns:a16="http://schemas.microsoft.com/office/drawing/2014/main" id="{ADEFBD04-D449-49C8-89FE-FD199991BC94}"/>
              </a:ext>
            </a:extLst>
          </p:cNvPr>
          <p:cNvSpPr>
            <a:spLocks noGrp="1" noRot="1" noChangeAspect="1" noChangeArrowheads="1" noTextEdit="1"/>
          </p:cNvSpPr>
          <p:nvPr>
            <p:ph type="sldImg"/>
          </p:nvPr>
        </p:nvSpPr>
        <p:spPr>
          <a:solidFill>
            <a:srgbClr val="FFFFFF"/>
          </a:solidFill>
          <a:ln/>
        </p:spPr>
      </p:sp>
      <p:sp>
        <p:nvSpPr>
          <p:cNvPr id="57348" name="Rectangle 3">
            <a:extLst>
              <a:ext uri="{FF2B5EF4-FFF2-40B4-BE49-F238E27FC236}">
                <a16:creationId xmlns:a16="http://schemas.microsoft.com/office/drawing/2014/main" id="{C049F5A6-B1B4-4E49-BCF5-BE67788D642C}"/>
              </a:ext>
            </a:extLst>
          </p:cNvPr>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22221FF-5A51-49E2-9AD4-45B79AEAC790}" type="slidenum">
              <a:rPr lang="ru-RU" sz="1200"/>
              <a:pPr eaLnBrk="1" hangingPunct="1"/>
              <a:t>25</a:t>
            </a:fld>
            <a:endParaRPr lang="ru-RU" sz="1200"/>
          </a:p>
        </p:txBody>
      </p:sp>
      <p:sp>
        <p:nvSpPr>
          <p:cNvPr id="44035" name="Rectangle 2"/>
          <p:cNvSpPr>
            <a:spLocks noGrp="1" noRot="1" noChangeAspect="1" noChangeArrowheads="1" noTextEdit="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ru-RU">
                <a:latin typeface="Times New Roman" pitchFamily="18" charset="0"/>
              </a:rPr>
              <a:t>В режиме слайдов ответы появляются после кликанья мышкой</a:t>
            </a:r>
          </a:p>
        </p:txBody>
      </p:sp>
    </p:spTree>
    <p:extLst>
      <p:ext uri="{BB962C8B-B14F-4D97-AF65-F5344CB8AC3E}">
        <p14:creationId xmlns:p14="http://schemas.microsoft.com/office/powerpoint/2010/main" val="14362750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22221FF-5A51-49E2-9AD4-45B79AEAC790}" type="slidenum">
              <a:rPr lang="ru-RU" sz="1200"/>
              <a:pPr eaLnBrk="1" hangingPunct="1"/>
              <a:t>26</a:t>
            </a:fld>
            <a:endParaRPr lang="ru-RU" sz="1200"/>
          </a:p>
        </p:txBody>
      </p:sp>
      <p:sp>
        <p:nvSpPr>
          <p:cNvPr id="44035" name="Rectangle 2"/>
          <p:cNvSpPr>
            <a:spLocks noGrp="1" noRot="1" noChangeAspect="1" noChangeArrowheads="1" noTextEdit="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ru-RU">
                <a:latin typeface="Times New Roman" pitchFamily="18" charset="0"/>
              </a:rPr>
              <a:t>В режиме слайдов ответы появляются после кликанья мышкой</a:t>
            </a:r>
          </a:p>
        </p:txBody>
      </p:sp>
    </p:spTree>
    <p:extLst>
      <p:ext uri="{BB962C8B-B14F-4D97-AF65-F5344CB8AC3E}">
        <p14:creationId xmlns:p14="http://schemas.microsoft.com/office/powerpoint/2010/main" val="18848882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22221FF-5A51-49E2-9AD4-45B79AEAC790}" type="slidenum">
              <a:rPr lang="ru-RU" sz="1200"/>
              <a:pPr eaLnBrk="1" hangingPunct="1"/>
              <a:t>27</a:t>
            </a:fld>
            <a:endParaRPr lang="ru-RU" sz="1200"/>
          </a:p>
        </p:txBody>
      </p:sp>
      <p:sp>
        <p:nvSpPr>
          <p:cNvPr id="44035" name="Rectangle 2"/>
          <p:cNvSpPr>
            <a:spLocks noGrp="1" noRot="1" noChangeAspect="1" noChangeArrowheads="1" noTextEdit="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ru-RU">
                <a:latin typeface="Times New Roman" pitchFamily="18" charset="0"/>
              </a:rPr>
              <a:t>В режиме слайдов ответы появляются после кликанья мышкой</a:t>
            </a:r>
          </a:p>
        </p:txBody>
      </p:sp>
    </p:spTree>
    <p:extLst>
      <p:ext uri="{BB962C8B-B14F-4D97-AF65-F5344CB8AC3E}">
        <p14:creationId xmlns:p14="http://schemas.microsoft.com/office/powerpoint/2010/main" val="8632196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22221FF-5A51-49E2-9AD4-45B79AEAC790}" type="slidenum">
              <a:rPr lang="ru-RU" sz="1200"/>
              <a:pPr eaLnBrk="1" hangingPunct="1"/>
              <a:t>28</a:t>
            </a:fld>
            <a:endParaRPr lang="ru-RU" sz="1200"/>
          </a:p>
        </p:txBody>
      </p:sp>
      <p:sp>
        <p:nvSpPr>
          <p:cNvPr id="44035" name="Rectangle 2"/>
          <p:cNvSpPr>
            <a:spLocks noGrp="1" noRot="1" noChangeAspect="1" noChangeArrowheads="1" noTextEdit="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ru-RU">
                <a:latin typeface="Times New Roman" pitchFamily="18" charset="0"/>
              </a:rPr>
              <a:t>В режиме слайдов ответы появляются после кликанья мышкой</a:t>
            </a:r>
          </a:p>
        </p:txBody>
      </p:sp>
    </p:spTree>
    <p:extLst>
      <p:ext uri="{BB962C8B-B14F-4D97-AF65-F5344CB8AC3E}">
        <p14:creationId xmlns:p14="http://schemas.microsoft.com/office/powerpoint/2010/main" val="18317206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22221FF-5A51-49E2-9AD4-45B79AEAC790}" type="slidenum">
              <a:rPr lang="ru-RU" sz="1200"/>
              <a:pPr eaLnBrk="1" hangingPunct="1"/>
              <a:t>29</a:t>
            </a:fld>
            <a:endParaRPr lang="ru-RU" sz="1200"/>
          </a:p>
        </p:txBody>
      </p:sp>
      <p:sp>
        <p:nvSpPr>
          <p:cNvPr id="44035" name="Rectangle 2"/>
          <p:cNvSpPr>
            <a:spLocks noGrp="1" noRot="1" noChangeAspect="1" noChangeArrowheads="1" noTextEdit="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ru-RU">
                <a:latin typeface="Times New Roman" pitchFamily="18" charset="0"/>
              </a:rPr>
              <a:t>В режиме слайдов ответы появляются после кликанья мышкой</a:t>
            </a:r>
          </a:p>
        </p:txBody>
      </p:sp>
    </p:spTree>
    <p:extLst>
      <p:ext uri="{BB962C8B-B14F-4D97-AF65-F5344CB8AC3E}">
        <p14:creationId xmlns:p14="http://schemas.microsoft.com/office/powerpoint/2010/main" val="4083521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3D112386-1523-4693-AC79-5B2CBBCEFB8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DED2B18-0C8D-4E46-B770-EC27F7492CC5}" type="slidenum">
              <a:rPr lang="ru-RU" altLang="ru-RU" sz="1200"/>
              <a:pPr/>
              <a:t>3</a:t>
            </a:fld>
            <a:endParaRPr lang="ru-RU" altLang="ru-RU" sz="1200"/>
          </a:p>
        </p:txBody>
      </p:sp>
      <p:sp>
        <p:nvSpPr>
          <p:cNvPr id="6147" name="Rectangle 2">
            <a:extLst>
              <a:ext uri="{FF2B5EF4-FFF2-40B4-BE49-F238E27FC236}">
                <a16:creationId xmlns:a16="http://schemas.microsoft.com/office/drawing/2014/main" id="{4E61B343-A3F0-4B5F-A01F-ED2E16CD83F1}"/>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B77DB614-7A89-4D6B-975D-F02D3B3ED23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3918380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a:extLst>
              <a:ext uri="{FF2B5EF4-FFF2-40B4-BE49-F238E27FC236}">
                <a16:creationId xmlns:a16="http://schemas.microsoft.com/office/drawing/2014/main" id="{07D5CC8D-BF54-4D95-80FA-BF99C5A782B9}"/>
              </a:ext>
            </a:extLst>
          </p:cNvPr>
          <p:cNvSpPr txBox="1">
            <a:spLocks noGrp="1"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7D745DCC-CDF7-4B7A-9D9F-C82E3CEDED5A}" type="slidenum">
              <a:rPr lang="ru-RU" altLang="ru-RU" sz="1200"/>
              <a:pPr algn="r" eaLnBrk="1" hangingPunct="1"/>
              <a:t>30</a:t>
            </a:fld>
            <a:endParaRPr lang="ru-RU" altLang="ru-RU" sz="1200"/>
          </a:p>
        </p:txBody>
      </p:sp>
      <p:sp>
        <p:nvSpPr>
          <p:cNvPr id="164867" name="Rectangle 2">
            <a:extLst>
              <a:ext uri="{FF2B5EF4-FFF2-40B4-BE49-F238E27FC236}">
                <a16:creationId xmlns:a16="http://schemas.microsoft.com/office/drawing/2014/main" id="{017576EF-63B6-42E9-8749-9917C58FB547}"/>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64868" name="Rectangle 3">
            <a:extLst>
              <a:ext uri="{FF2B5EF4-FFF2-40B4-BE49-F238E27FC236}">
                <a16:creationId xmlns:a16="http://schemas.microsoft.com/office/drawing/2014/main" id="{0193E571-A547-4995-8430-517F03EAC05E}"/>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pPr eaLnBrk="1" hangingPunct="1"/>
            <a:r>
              <a:rPr lang="ru-RU" altLang="ru-RU">
                <a:latin typeface="Times New Roman" panose="02020603050405020304" pitchFamily="18" charset="0"/>
              </a:rPr>
              <a:t>В режиме слайдов ответы появляются после кликанья мышкой</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a:extLst>
              <a:ext uri="{FF2B5EF4-FFF2-40B4-BE49-F238E27FC236}">
                <a16:creationId xmlns:a16="http://schemas.microsoft.com/office/drawing/2014/main" id="{E962F758-93C9-4FE1-8118-00498AF96887}"/>
              </a:ext>
            </a:extLst>
          </p:cNvPr>
          <p:cNvSpPr txBox="1">
            <a:spLocks noGrp="1"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109D35C2-0FDE-4E1D-BA97-BFCC186B0B36}" type="slidenum">
              <a:rPr lang="ru-RU" altLang="ru-RU" sz="1200"/>
              <a:pPr algn="r" eaLnBrk="1" hangingPunct="1"/>
              <a:t>31</a:t>
            </a:fld>
            <a:endParaRPr lang="ru-RU" altLang="ru-RU" sz="1200"/>
          </a:p>
        </p:txBody>
      </p:sp>
      <p:sp>
        <p:nvSpPr>
          <p:cNvPr id="166915" name="Rectangle 2">
            <a:extLst>
              <a:ext uri="{FF2B5EF4-FFF2-40B4-BE49-F238E27FC236}">
                <a16:creationId xmlns:a16="http://schemas.microsoft.com/office/drawing/2014/main" id="{0A4258A1-E918-42FE-962F-F85B2C15D210}"/>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66916" name="Rectangle 3">
            <a:extLst>
              <a:ext uri="{FF2B5EF4-FFF2-40B4-BE49-F238E27FC236}">
                <a16:creationId xmlns:a16="http://schemas.microsoft.com/office/drawing/2014/main" id="{E3975161-AF8A-43FA-AC30-A857E0A200DB}"/>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pPr eaLnBrk="1" hangingPunct="1"/>
            <a:r>
              <a:rPr lang="ru-RU" altLang="ru-RU">
                <a:latin typeface="Times New Roman" panose="02020603050405020304" pitchFamily="18" charset="0"/>
              </a:rPr>
              <a:t>В режиме слайдов ответы появляются после кликанья мышкой</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3D112386-1523-4693-AC79-5B2CBBCEFB8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DED2B18-0C8D-4E46-B770-EC27F7492CC5}" type="slidenum">
              <a:rPr lang="ru-RU" altLang="ru-RU" sz="1200"/>
              <a:pPr/>
              <a:t>4</a:t>
            </a:fld>
            <a:endParaRPr lang="ru-RU" altLang="ru-RU" sz="1200"/>
          </a:p>
        </p:txBody>
      </p:sp>
      <p:sp>
        <p:nvSpPr>
          <p:cNvPr id="6147" name="Rectangle 2">
            <a:extLst>
              <a:ext uri="{FF2B5EF4-FFF2-40B4-BE49-F238E27FC236}">
                <a16:creationId xmlns:a16="http://schemas.microsoft.com/office/drawing/2014/main" id="{4E61B343-A3F0-4B5F-A01F-ED2E16CD83F1}"/>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B77DB614-7A89-4D6B-975D-F02D3B3ED23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1702883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3D112386-1523-4693-AC79-5B2CBBCEFB8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DED2B18-0C8D-4E46-B770-EC27F7492CC5}" type="slidenum">
              <a:rPr lang="ru-RU" altLang="ru-RU" sz="1200"/>
              <a:pPr/>
              <a:t>5</a:t>
            </a:fld>
            <a:endParaRPr lang="ru-RU" altLang="ru-RU" sz="1200"/>
          </a:p>
        </p:txBody>
      </p:sp>
      <p:sp>
        <p:nvSpPr>
          <p:cNvPr id="6147" name="Rectangle 2">
            <a:extLst>
              <a:ext uri="{FF2B5EF4-FFF2-40B4-BE49-F238E27FC236}">
                <a16:creationId xmlns:a16="http://schemas.microsoft.com/office/drawing/2014/main" id="{4E61B343-A3F0-4B5F-A01F-ED2E16CD83F1}"/>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B77DB614-7A89-4D6B-975D-F02D3B3ED23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1029741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3D112386-1523-4693-AC79-5B2CBBCEFB8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DED2B18-0C8D-4E46-B770-EC27F7492CC5}" type="slidenum">
              <a:rPr lang="ru-RU" altLang="ru-RU" sz="1200"/>
              <a:pPr/>
              <a:t>6</a:t>
            </a:fld>
            <a:endParaRPr lang="ru-RU" altLang="ru-RU" sz="1200"/>
          </a:p>
        </p:txBody>
      </p:sp>
      <p:sp>
        <p:nvSpPr>
          <p:cNvPr id="6147" name="Rectangle 2">
            <a:extLst>
              <a:ext uri="{FF2B5EF4-FFF2-40B4-BE49-F238E27FC236}">
                <a16:creationId xmlns:a16="http://schemas.microsoft.com/office/drawing/2014/main" id="{4E61B343-A3F0-4B5F-A01F-ED2E16CD83F1}"/>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B77DB614-7A89-4D6B-975D-F02D3B3ED23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4137513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3D112386-1523-4693-AC79-5B2CBBCEFB8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DED2B18-0C8D-4E46-B770-EC27F7492CC5}" type="slidenum">
              <a:rPr lang="ru-RU" altLang="ru-RU" sz="1200"/>
              <a:pPr/>
              <a:t>7</a:t>
            </a:fld>
            <a:endParaRPr lang="ru-RU" altLang="ru-RU" sz="1200"/>
          </a:p>
        </p:txBody>
      </p:sp>
      <p:sp>
        <p:nvSpPr>
          <p:cNvPr id="6147" name="Rectangle 2">
            <a:extLst>
              <a:ext uri="{FF2B5EF4-FFF2-40B4-BE49-F238E27FC236}">
                <a16:creationId xmlns:a16="http://schemas.microsoft.com/office/drawing/2014/main" id="{4E61B343-A3F0-4B5F-A01F-ED2E16CD83F1}"/>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B77DB614-7A89-4D6B-975D-F02D3B3ED23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2860516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CEE95AC-12D8-468F-9465-950538734A74}"/>
              </a:ext>
            </a:extLst>
          </p:cNvPr>
          <p:cNvSpPr>
            <a:spLocks noGrp="1" noChangeArrowheads="1"/>
          </p:cNvSpPr>
          <p:nvPr>
            <p:ph type="sldNum" sz="quarter" idx="5"/>
          </p:nvPr>
        </p:nvSpPr>
        <p:spPr>
          <a:ln/>
        </p:spPr>
        <p:txBody>
          <a:bodyPr/>
          <a:lstStyle/>
          <a:p>
            <a:fld id="{7FCF90C6-B623-4A7D-9B1B-5762D9118CAE}" type="slidenum">
              <a:rPr lang="ru-RU" altLang="ru-RU"/>
              <a:pPr/>
              <a:t>8</a:t>
            </a:fld>
            <a:endParaRPr lang="ru-RU" altLang="ru-RU"/>
          </a:p>
        </p:txBody>
      </p:sp>
      <p:sp>
        <p:nvSpPr>
          <p:cNvPr id="52226" name="Rectangle 2">
            <a:extLst>
              <a:ext uri="{FF2B5EF4-FFF2-40B4-BE49-F238E27FC236}">
                <a16:creationId xmlns:a16="http://schemas.microsoft.com/office/drawing/2014/main" id="{16F59E99-E29C-410D-A3F7-87EC0852EA6F}"/>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2227" name="Rectangle 3">
            <a:extLst>
              <a:ext uri="{FF2B5EF4-FFF2-40B4-BE49-F238E27FC236}">
                <a16:creationId xmlns:a16="http://schemas.microsoft.com/office/drawing/2014/main" id="{420196F7-1B66-4070-A62B-6290689D6F60}"/>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2753571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B29FAC6-CC7F-4772-ABA6-914E683ABAED}"/>
              </a:ext>
            </a:extLst>
          </p:cNvPr>
          <p:cNvSpPr>
            <a:spLocks noGrp="1" noChangeArrowheads="1"/>
          </p:cNvSpPr>
          <p:nvPr>
            <p:ph type="sldNum" sz="quarter" idx="5"/>
          </p:nvPr>
        </p:nvSpPr>
        <p:spPr>
          <a:ln/>
        </p:spPr>
        <p:txBody>
          <a:bodyPr/>
          <a:lstStyle/>
          <a:p>
            <a:fld id="{B6382AF0-DB20-452B-B18E-76A4C5ADADF9}" type="slidenum">
              <a:rPr lang="ru-RU" altLang="ru-RU"/>
              <a:pPr/>
              <a:t>9</a:t>
            </a:fld>
            <a:endParaRPr lang="ru-RU" altLang="ru-RU"/>
          </a:p>
        </p:txBody>
      </p:sp>
      <p:sp>
        <p:nvSpPr>
          <p:cNvPr id="54274" name="Rectangle 2">
            <a:extLst>
              <a:ext uri="{FF2B5EF4-FFF2-40B4-BE49-F238E27FC236}">
                <a16:creationId xmlns:a16="http://schemas.microsoft.com/office/drawing/2014/main" id="{51019789-4BB9-4680-9C9F-205C3C1EF870}"/>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4275" name="Rectangle 3">
            <a:extLst>
              <a:ext uri="{FF2B5EF4-FFF2-40B4-BE49-F238E27FC236}">
                <a16:creationId xmlns:a16="http://schemas.microsoft.com/office/drawing/2014/main" id="{FA47E574-200E-4CCD-8EAD-501CFD425CBC}"/>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09B5C4-8D2A-4D5D-B0B8-6B3E433E67EC}"/>
              </a:ext>
            </a:extLst>
          </p:cNvPr>
          <p:cNvSpPr>
            <a:spLocks noGrp="1"/>
          </p:cNvSpPr>
          <p:nvPr>
            <p:ph type="ctrTitle"/>
          </p:nvPr>
        </p:nvSpPr>
        <p:spPr>
          <a:xfrm>
            <a:off x="1143000" y="1122363"/>
            <a:ext cx="6858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B1C93514-CAF2-4D86-A388-5FFA44EDEC6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B3C73957-4126-4C3D-983C-710CB7F281B3}"/>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7868591E-C89D-46E7-BF08-97DA9CF7DB87}"/>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E13F5ABB-F79D-4EB7-8A02-0DBC197DAEA0}"/>
              </a:ext>
            </a:extLst>
          </p:cNvPr>
          <p:cNvSpPr>
            <a:spLocks noGrp="1"/>
          </p:cNvSpPr>
          <p:nvPr>
            <p:ph type="sldNum" sz="quarter" idx="12"/>
          </p:nvPr>
        </p:nvSpPr>
        <p:spPr/>
        <p:txBody>
          <a:bodyPr/>
          <a:lstStyle>
            <a:lvl1pPr>
              <a:defRPr/>
            </a:lvl1pPr>
          </a:lstStyle>
          <a:p>
            <a:fld id="{50EB9132-77D6-42B3-98E0-B0C78FA19357}" type="slidenum">
              <a:rPr lang="ru-RU" altLang="ru-RU"/>
              <a:pPr/>
              <a:t>‹#›</a:t>
            </a:fld>
            <a:endParaRPr lang="ru-RU" altLang="ru-RU"/>
          </a:p>
        </p:txBody>
      </p:sp>
    </p:spTree>
    <p:extLst>
      <p:ext uri="{BB962C8B-B14F-4D97-AF65-F5344CB8AC3E}">
        <p14:creationId xmlns:p14="http://schemas.microsoft.com/office/powerpoint/2010/main" val="792504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F26DBE-6A74-43C6-A1F0-FECE3715BFB0}"/>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316B9CF0-9301-40EC-8AD7-1BCD80E828E9}"/>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ED1236A-933B-41F5-9961-E458B20EE0F7}"/>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BF0E1A18-D68F-466E-BC2C-18E210B6C404}"/>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BDE975CB-06EA-4AFA-9DC2-4A16094B6258}"/>
              </a:ext>
            </a:extLst>
          </p:cNvPr>
          <p:cNvSpPr>
            <a:spLocks noGrp="1"/>
          </p:cNvSpPr>
          <p:nvPr>
            <p:ph type="sldNum" sz="quarter" idx="12"/>
          </p:nvPr>
        </p:nvSpPr>
        <p:spPr/>
        <p:txBody>
          <a:bodyPr/>
          <a:lstStyle>
            <a:lvl1pPr>
              <a:defRPr/>
            </a:lvl1pPr>
          </a:lstStyle>
          <a:p>
            <a:fld id="{D83B7DF7-BC42-45F4-BEA2-99FEBB713CE4}" type="slidenum">
              <a:rPr lang="ru-RU" altLang="ru-RU"/>
              <a:pPr/>
              <a:t>‹#›</a:t>
            </a:fld>
            <a:endParaRPr lang="ru-RU" altLang="ru-RU"/>
          </a:p>
        </p:txBody>
      </p:sp>
    </p:spTree>
    <p:extLst>
      <p:ext uri="{BB962C8B-B14F-4D97-AF65-F5344CB8AC3E}">
        <p14:creationId xmlns:p14="http://schemas.microsoft.com/office/powerpoint/2010/main" val="4088637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99F49F98-9558-4EA2-A4CC-4F0498554EF8}"/>
              </a:ext>
            </a:extLst>
          </p:cNvPr>
          <p:cNvSpPr>
            <a:spLocks noGrp="1"/>
          </p:cNvSpPr>
          <p:nvPr>
            <p:ph type="title" orient="vert"/>
          </p:nvPr>
        </p:nvSpPr>
        <p:spPr>
          <a:xfrm>
            <a:off x="6515100" y="609600"/>
            <a:ext cx="1943100" cy="5486400"/>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D56E54BB-BFC1-4257-9E6E-BFDBAA8EEDC7}"/>
              </a:ext>
            </a:extLst>
          </p:cNvPr>
          <p:cNvSpPr>
            <a:spLocks noGrp="1"/>
          </p:cNvSpPr>
          <p:nvPr>
            <p:ph type="body" orient="vert" idx="1"/>
          </p:nvPr>
        </p:nvSpPr>
        <p:spPr>
          <a:xfrm>
            <a:off x="685800" y="609600"/>
            <a:ext cx="5676900" cy="54864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630E87A-598E-40A8-A45F-3B29B545AE40}"/>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E24221E1-4DD1-48C0-914C-ACBB34623227}"/>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97508596-7AA0-4AC4-BC5A-F3C35E13EE6C}"/>
              </a:ext>
            </a:extLst>
          </p:cNvPr>
          <p:cNvSpPr>
            <a:spLocks noGrp="1"/>
          </p:cNvSpPr>
          <p:nvPr>
            <p:ph type="sldNum" sz="quarter" idx="12"/>
          </p:nvPr>
        </p:nvSpPr>
        <p:spPr/>
        <p:txBody>
          <a:bodyPr/>
          <a:lstStyle>
            <a:lvl1pPr>
              <a:defRPr/>
            </a:lvl1pPr>
          </a:lstStyle>
          <a:p>
            <a:fld id="{44354D95-553A-455C-907A-A62220F1E4D9}" type="slidenum">
              <a:rPr lang="ru-RU" altLang="ru-RU"/>
              <a:pPr/>
              <a:t>‹#›</a:t>
            </a:fld>
            <a:endParaRPr lang="ru-RU" altLang="ru-RU"/>
          </a:p>
        </p:txBody>
      </p:sp>
    </p:spTree>
    <p:extLst>
      <p:ext uri="{BB962C8B-B14F-4D97-AF65-F5344CB8AC3E}">
        <p14:creationId xmlns:p14="http://schemas.microsoft.com/office/powerpoint/2010/main" val="4116624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9CE02D-627E-4ACB-879E-2D8146EF8179}"/>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3D028097-BD3B-4CA1-8AF0-DA8C9A76A85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30D77E1-0E27-4353-AEBE-203226A8AF45}"/>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22198E0E-9C68-41CE-94E3-1A80AC816E6D}"/>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0BF6AD71-2893-4ED2-BC26-9D9A11291868}"/>
              </a:ext>
            </a:extLst>
          </p:cNvPr>
          <p:cNvSpPr>
            <a:spLocks noGrp="1"/>
          </p:cNvSpPr>
          <p:nvPr>
            <p:ph type="sldNum" sz="quarter" idx="12"/>
          </p:nvPr>
        </p:nvSpPr>
        <p:spPr/>
        <p:txBody>
          <a:bodyPr/>
          <a:lstStyle>
            <a:lvl1pPr>
              <a:defRPr/>
            </a:lvl1pPr>
          </a:lstStyle>
          <a:p>
            <a:fld id="{457ADC5D-B4DE-42DE-9759-5FB25EC6CAC4}" type="slidenum">
              <a:rPr lang="ru-RU" altLang="ru-RU"/>
              <a:pPr/>
              <a:t>‹#›</a:t>
            </a:fld>
            <a:endParaRPr lang="ru-RU" altLang="ru-RU"/>
          </a:p>
        </p:txBody>
      </p:sp>
    </p:spTree>
    <p:extLst>
      <p:ext uri="{BB962C8B-B14F-4D97-AF65-F5344CB8AC3E}">
        <p14:creationId xmlns:p14="http://schemas.microsoft.com/office/powerpoint/2010/main" val="2262003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C0D109-2412-4C0B-954C-9460F7A7F9CE}"/>
              </a:ext>
            </a:extLst>
          </p:cNvPr>
          <p:cNvSpPr>
            <a:spLocks noGrp="1"/>
          </p:cNvSpPr>
          <p:nvPr>
            <p:ph type="title"/>
          </p:nvPr>
        </p:nvSpPr>
        <p:spPr>
          <a:xfrm>
            <a:off x="623888" y="1709738"/>
            <a:ext cx="78867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72B34065-E67E-4B84-B79D-E0C29C76182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a:t>Образец текста</a:t>
            </a:r>
          </a:p>
        </p:txBody>
      </p:sp>
      <p:sp>
        <p:nvSpPr>
          <p:cNvPr id="4" name="Дата 3">
            <a:extLst>
              <a:ext uri="{FF2B5EF4-FFF2-40B4-BE49-F238E27FC236}">
                <a16:creationId xmlns:a16="http://schemas.microsoft.com/office/drawing/2014/main" id="{A2F022E4-70B1-45D0-A625-F9F842F847A2}"/>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4CD37E9D-1A84-42D8-8769-0601D95C3623}"/>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3531C644-A3D4-45B1-AAF2-13BA848104AE}"/>
              </a:ext>
            </a:extLst>
          </p:cNvPr>
          <p:cNvSpPr>
            <a:spLocks noGrp="1"/>
          </p:cNvSpPr>
          <p:nvPr>
            <p:ph type="sldNum" sz="quarter" idx="12"/>
          </p:nvPr>
        </p:nvSpPr>
        <p:spPr/>
        <p:txBody>
          <a:bodyPr/>
          <a:lstStyle>
            <a:lvl1pPr>
              <a:defRPr/>
            </a:lvl1pPr>
          </a:lstStyle>
          <a:p>
            <a:fld id="{77306B87-384C-45B1-BC08-443F81DFCF93}" type="slidenum">
              <a:rPr lang="ru-RU" altLang="ru-RU"/>
              <a:pPr/>
              <a:t>‹#›</a:t>
            </a:fld>
            <a:endParaRPr lang="ru-RU" altLang="ru-RU"/>
          </a:p>
        </p:txBody>
      </p:sp>
    </p:spTree>
    <p:extLst>
      <p:ext uri="{BB962C8B-B14F-4D97-AF65-F5344CB8AC3E}">
        <p14:creationId xmlns:p14="http://schemas.microsoft.com/office/powerpoint/2010/main" val="3679679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B393A8-E6D4-4132-BE94-D76E9AF110F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935C5C30-6791-4EBB-A2F0-B8F96810129F}"/>
              </a:ext>
            </a:extLst>
          </p:cNvPr>
          <p:cNvSpPr>
            <a:spLocks noGrp="1"/>
          </p:cNvSpPr>
          <p:nvPr>
            <p:ph sz="half" idx="1"/>
          </p:nvPr>
        </p:nvSpPr>
        <p:spPr>
          <a:xfrm>
            <a:off x="685800" y="1981200"/>
            <a:ext cx="3810000" cy="4114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D404A5EB-9AA8-44E2-B04C-E5CA1E2A2CE4}"/>
              </a:ext>
            </a:extLst>
          </p:cNvPr>
          <p:cNvSpPr>
            <a:spLocks noGrp="1"/>
          </p:cNvSpPr>
          <p:nvPr>
            <p:ph sz="half" idx="2"/>
          </p:nvPr>
        </p:nvSpPr>
        <p:spPr>
          <a:xfrm>
            <a:off x="4648200" y="1981200"/>
            <a:ext cx="3810000" cy="4114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33B8A19A-FA24-46BB-83B9-C674CA061880}"/>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668747DA-83F8-441D-A95A-385DC9E26205}"/>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33806E16-F996-466E-A8A7-8687DD97A738}"/>
              </a:ext>
            </a:extLst>
          </p:cNvPr>
          <p:cNvSpPr>
            <a:spLocks noGrp="1"/>
          </p:cNvSpPr>
          <p:nvPr>
            <p:ph type="sldNum" sz="quarter" idx="12"/>
          </p:nvPr>
        </p:nvSpPr>
        <p:spPr/>
        <p:txBody>
          <a:bodyPr/>
          <a:lstStyle>
            <a:lvl1pPr>
              <a:defRPr/>
            </a:lvl1pPr>
          </a:lstStyle>
          <a:p>
            <a:fld id="{C25248DF-F2DB-4E04-B8D2-DA9407FD2540}" type="slidenum">
              <a:rPr lang="ru-RU" altLang="ru-RU"/>
              <a:pPr/>
              <a:t>‹#›</a:t>
            </a:fld>
            <a:endParaRPr lang="ru-RU" altLang="ru-RU"/>
          </a:p>
        </p:txBody>
      </p:sp>
    </p:spTree>
    <p:extLst>
      <p:ext uri="{BB962C8B-B14F-4D97-AF65-F5344CB8AC3E}">
        <p14:creationId xmlns:p14="http://schemas.microsoft.com/office/powerpoint/2010/main" val="1255719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5ECAE3-4234-4553-B8EC-31C1DE1ABEB6}"/>
              </a:ext>
            </a:extLst>
          </p:cNvPr>
          <p:cNvSpPr>
            <a:spLocks noGrp="1"/>
          </p:cNvSpPr>
          <p:nvPr>
            <p:ph type="title"/>
          </p:nvPr>
        </p:nvSpPr>
        <p:spPr>
          <a:xfrm>
            <a:off x="630238" y="365125"/>
            <a:ext cx="78867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00F94E66-3F14-4C50-A2E1-6FF71100FA2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B4423068-A99D-4BAB-A249-5E7ABC8E9A8B}"/>
              </a:ext>
            </a:extLst>
          </p:cNvPr>
          <p:cNvSpPr>
            <a:spLocks noGrp="1"/>
          </p:cNvSpPr>
          <p:nvPr>
            <p:ph sz="half" idx="2"/>
          </p:nvPr>
        </p:nvSpPr>
        <p:spPr>
          <a:xfrm>
            <a:off x="630238" y="2505075"/>
            <a:ext cx="386873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A276DA8C-63FC-4006-B795-665E44F5E2E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D1E8DA0C-0779-4144-8AC3-AD5CA6BBC473}"/>
              </a:ext>
            </a:extLst>
          </p:cNvPr>
          <p:cNvSpPr>
            <a:spLocks noGrp="1"/>
          </p:cNvSpPr>
          <p:nvPr>
            <p:ph sz="quarter" idx="4"/>
          </p:nvPr>
        </p:nvSpPr>
        <p:spPr>
          <a:xfrm>
            <a:off x="4629150" y="2505075"/>
            <a:ext cx="38877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7431E88C-4E99-4D1E-8C78-2DD00A8F6BEB}"/>
              </a:ext>
            </a:extLst>
          </p:cNvPr>
          <p:cNvSpPr>
            <a:spLocks noGrp="1"/>
          </p:cNvSpPr>
          <p:nvPr>
            <p:ph type="dt" sz="half" idx="10"/>
          </p:nvPr>
        </p:nvSpPr>
        <p:spPr/>
        <p:txBody>
          <a:bodyPr/>
          <a:lstStyle>
            <a:lvl1pPr>
              <a:defRPr/>
            </a:lvl1pPr>
          </a:lstStyle>
          <a:p>
            <a:endParaRPr lang="ru-RU" altLang="ru-RU"/>
          </a:p>
        </p:txBody>
      </p:sp>
      <p:sp>
        <p:nvSpPr>
          <p:cNvPr id="8" name="Нижний колонтитул 7">
            <a:extLst>
              <a:ext uri="{FF2B5EF4-FFF2-40B4-BE49-F238E27FC236}">
                <a16:creationId xmlns:a16="http://schemas.microsoft.com/office/drawing/2014/main" id="{5DC64898-3733-4FF9-834D-B199642CF18B}"/>
              </a:ext>
            </a:extLst>
          </p:cNvPr>
          <p:cNvSpPr>
            <a:spLocks noGrp="1"/>
          </p:cNvSpPr>
          <p:nvPr>
            <p:ph type="ftr" sz="quarter" idx="11"/>
          </p:nvPr>
        </p:nvSpPr>
        <p:spPr/>
        <p:txBody>
          <a:bodyPr/>
          <a:lstStyle>
            <a:lvl1pPr>
              <a:defRPr/>
            </a:lvl1pPr>
          </a:lstStyle>
          <a:p>
            <a:endParaRPr lang="ru-RU" altLang="ru-RU"/>
          </a:p>
        </p:txBody>
      </p:sp>
      <p:sp>
        <p:nvSpPr>
          <p:cNvPr id="9" name="Номер слайда 8">
            <a:extLst>
              <a:ext uri="{FF2B5EF4-FFF2-40B4-BE49-F238E27FC236}">
                <a16:creationId xmlns:a16="http://schemas.microsoft.com/office/drawing/2014/main" id="{2BDAA751-A41A-43EA-A189-EA3194118992}"/>
              </a:ext>
            </a:extLst>
          </p:cNvPr>
          <p:cNvSpPr>
            <a:spLocks noGrp="1"/>
          </p:cNvSpPr>
          <p:nvPr>
            <p:ph type="sldNum" sz="quarter" idx="12"/>
          </p:nvPr>
        </p:nvSpPr>
        <p:spPr/>
        <p:txBody>
          <a:bodyPr/>
          <a:lstStyle>
            <a:lvl1pPr>
              <a:defRPr/>
            </a:lvl1pPr>
          </a:lstStyle>
          <a:p>
            <a:fld id="{9272CB05-5A46-42A9-8EC8-38A3FE9F4CCC}" type="slidenum">
              <a:rPr lang="ru-RU" altLang="ru-RU"/>
              <a:pPr/>
              <a:t>‹#›</a:t>
            </a:fld>
            <a:endParaRPr lang="ru-RU" altLang="ru-RU"/>
          </a:p>
        </p:txBody>
      </p:sp>
    </p:spTree>
    <p:extLst>
      <p:ext uri="{BB962C8B-B14F-4D97-AF65-F5344CB8AC3E}">
        <p14:creationId xmlns:p14="http://schemas.microsoft.com/office/powerpoint/2010/main" val="4245940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8F0722-F1D2-4C6D-9487-5EAA44996881}"/>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A8C82336-8E79-4C9C-9B01-7C111C1FF3A8}"/>
              </a:ext>
            </a:extLst>
          </p:cNvPr>
          <p:cNvSpPr>
            <a:spLocks noGrp="1"/>
          </p:cNvSpPr>
          <p:nvPr>
            <p:ph type="dt" sz="half" idx="10"/>
          </p:nvPr>
        </p:nvSpPr>
        <p:spPr/>
        <p:txBody>
          <a:bodyPr/>
          <a:lstStyle>
            <a:lvl1pPr>
              <a:defRPr/>
            </a:lvl1pPr>
          </a:lstStyle>
          <a:p>
            <a:endParaRPr lang="ru-RU" altLang="ru-RU"/>
          </a:p>
        </p:txBody>
      </p:sp>
      <p:sp>
        <p:nvSpPr>
          <p:cNvPr id="4" name="Нижний колонтитул 3">
            <a:extLst>
              <a:ext uri="{FF2B5EF4-FFF2-40B4-BE49-F238E27FC236}">
                <a16:creationId xmlns:a16="http://schemas.microsoft.com/office/drawing/2014/main" id="{5D237E07-79D7-4606-A473-DD3924CA0D32}"/>
              </a:ext>
            </a:extLst>
          </p:cNvPr>
          <p:cNvSpPr>
            <a:spLocks noGrp="1"/>
          </p:cNvSpPr>
          <p:nvPr>
            <p:ph type="ftr" sz="quarter" idx="11"/>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id="{2C6E506C-1033-40D3-B5EA-C62483453AE7}"/>
              </a:ext>
            </a:extLst>
          </p:cNvPr>
          <p:cNvSpPr>
            <a:spLocks noGrp="1"/>
          </p:cNvSpPr>
          <p:nvPr>
            <p:ph type="sldNum" sz="quarter" idx="12"/>
          </p:nvPr>
        </p:nvSpPr>
        <p:spPr/>
        <p:txBody>
          <a:bodyPr/>
          <a:lstStyle>
            <a:lvl1pPr>
              <a:defRPr/>
            </a:lvl1pPr>
          </a:lstStyle>
          <a:p>
            <a:fld id="{D6F72860-8756-4EC5-B344-83F52FB1D53C}" type="slidenum">
              <a:rPr lang="ru-RU" altLang="ru-RU"/>
              <a:pPr/>
              <a:t>‹#›</a:t>
            </a:fld>
            <a:endParaRPr lang="ru-RU" altLang="ru-RU"/>
          </a:p>
        </p:txBody>
      </p:sp>
    </p:spTree>
    <p:extLst>
      <p:ext uri="{BB962C8B-B14F-4D97-AF65-F5344CB8AC3E}">
        <p14:creationId xmlns:p14="http://schemas.microsoft.com/office/powerpoint/2010/main" val="3859815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FEDD4341-4CD3-4A9D-A6F4-A4C3A93EAD19}"/>
              </a:ext>
            </a:extLst>
          </p:cNvPr>
          <p:cNvSpPr>
            <a:spLocks noGrp="1"/>
          </p:cNvSpPr>
          <p:nvPr>
            <p:ph type="dt" sz="half" idx="10"/>
          </p:nvPr>
        </p:nvSpPr>
        <p:spPr/>
        <p:txBody>
          <a:bodyPr/>
          <a:lstStyle>
            <a:lvl1pPr>
              <a:defRPr/>
            </a:lvl1pPr>
          </a:lstStyle>
          <a:p>
            <a:endParaRPr lang="ru-RU" altLang="ru-RU"/>
          </a:p>
        </p:txBody>
      </p:sp>
      <p:sp>
        <p:nvSpPr>
          <p:cNvPr id="3" name="Нижний колонтитул 2">
            <a:extLst>
              <a:ext uri="{FF2B5EF4-FFF2-40B4-BE49-F238E27FC236}">
                <a16:creationId xmlns:a16="http://schemas.microsoft.com/office/drawing/2014/main" id="{5E4A3BB1-2DDE-41DA-AFE1-DCB45D6C89C2}"/>
              </a:ext>
            </a:extLst>
          </p:cNvPr>
          <p:cNvSpPr>
            <a:spLocks noGrp="1"/>
          </p:cNvSpPr>
          <p:nvPr>
            <p:ph type="ftr" sz="quarter" idx="11"/>
          </p:nvPr>
        </p:nvSpPr>
        <p:spPr/>
        <p:txBody>
          <a:bodyPr/>
          <a:lstStyle>
            <a:lvl1pPr>
              <a:defRPr/>
            </a:lvl1pPr>
          </a:lstStyle>
          <a:p>
            <a:endParaRPr lang="ru-RU" altLang="ru-RU"/>
          </a:p>
        </p:txBody>
      </p:sp>
      <p:sp>
        <p:nvSpPr>
          <p:cNvPr id="4" name="Номер слайда 3">
            <a:extLst>
              <a:ext uri="{FF2B5EF4-FFF2-40B4-BE49-F238E27FC236}">
                <a16:creationId xmlns:a16="http://schemas.microsoft.com/office/drawing/2014/main" id="{32CC04AD-7C96-4A21-BC97-96D0532689E1}"/>
              </a:ext>
            </a:extLst>
          </p:cNvPr>
          <p:cNvSpPr>
            <a:spLocks noGrp="1"/>
          </p:cNvSpPr>
          <p:nvPr>
            <p:ph type="sldNum" sz="quarter" idx="12"/>
          </p:nvPr>
        </p:nvSpPr>
        <p:spPr/>
        <p:txBody>
          <a:bodyPr/>
          <a:lstStyle>
            <a:lvl1pPr>
              <a:defRPr/>
            </a:lvl1pPr>
          </a:lstStyle>
          <a:p>
            <a:fld id="{A9FB6F7E-008C-4A02-A444-72D51A0B4B65}" type="slidenum">
              <a:rPr lang="ru-RU" altLang="ru-RU"/>
              <a:pPr/>
              <a:t>‹#›</a:t>
            </a:fld>
            <a:endParaRPr lang="ru-RU" altLang="ru-RU"/>
          </a:p>
        </p:txBody>
      </p:sp>
    </p:spTree>
    <p:extLst>
      <p:ext uri="{BB962C8B-B14F-4D97-AF65-F5344CB8AC3E}">
        <p14:creationId xmlns:p14="http://schemas.microsoft.com/office/powerpoint/2010/main" val="250860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CA13C2-73A6-4750-93AA-1327629C6EB0}"/>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8D16EBF3-70ED-4E74-81A8-8139434F28F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4BA676A9-044B-4D33-B7FE-DBF0B54E226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0F3EE6B-DB13-408E-986A-F67F366D9D0C}"/>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BA339A01-8480-4F5B-B4B3-9E77D38EC122}"/>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AEDF9B0D-0C11-4CCD-A6B7-97DAB44EA6AB}"/>
              </a:ext>
            </a:extLst>
          </p:cNvPr>
          <p:cNvSpPr>
            <a:spLocks noGrp="1"/>
          </p:cNvSpPr>
          <p:nvPr>
            <p:ph type="sldNum" sz="quarter" idx="12"/>
          </p:nvPr>
        </p:nvSpPr>
        <p:spPr/>
        <p:txBody>
          <a:bodyPr/>
          <a:lstStyle>
            <a:lvl1pPr>
              <a:defRPr/>
            </a:lvl1pPr>
          </a:lstStyle>
          <a:p>
            <a:fld id="{EFA4EAD5-5826-423A-81D6-0FACE5DECF72}" type="slidenum">
              <a:rPr lang="ru-RU" altLang="ru-RU"/>
              <a:pPr/>
              <a:t>‹#›</a:t>
            </a:fld>
            <a:endParaRPr lang="ru-RU" altLang="ru-RU"/>
          </a:p>
        </p:txBody>
      </p:sp>
    </p:spTree>
    <p:extLst>
      <p:ext uri="{BB962C8B-B14F-4D97-AF65-F5344CB8AC3E}">
        <p14:creationId xmlns:p14="http://schemas.microsoft.com/office/powerpoint/2010/main" val="970816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8C0280-C5D7-4992-98C6-69AED3583AC6}"/>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9561340C-1B7D-4EAF-9050-0968BC3D1AE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9391A492-6372-4416-AD33-E0AE52E568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1E576B6E-BD83-49BF-B26A-9734F8957F77}"/>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B1483888-6028-44A0-B6D0-92B902D6261D}"/>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C58A90E2-3280-4ACF-B546-25326B95EC1E}"/>
              </a:ext>
            </a:extLst>
          </p:cNvPr>
          <p:cNvSpPr>
            <a:spLocks noGrp="1"/>
          </p:cNvSpPr>
          <p:nvPr>
            <p:ph type="sldNum" sz="quarter" idx="12"/>
          </p:nvPr>
        </p:nvSpPr>
        <p:spPr/>
        <p:txBody>
          <a:bodyPr/>
          <a:lstStyle>
            <a:lvl1pPr>
              <a:defRPr/>
            </a:lvl1pPr>
          </a:lstStyle>
          <a:p>
            <a:fld id="{DFC4FD60-CAE4-4B70-96DB-CF4501FE2E38}" type="slidenum">
              <a:rPr lang="ru-RU" altLang="ru-RU"/>
              <a:pPr/>
              <a:t>‹#›</a:t>
            </a:fld>
            <a:endParaRPr lang="ru-RU" altLang="ru-RU"/>
          </a:p>
        </p:txBody>
      </p:sp>
    </p:spTree>
    <p:extLst>
      <p:ext uri="{BB962C8B-B14F-4D97-AF65-F5344CB8AC3E}">
        <p14:creationId xmlns:p14="http://schemas.microsoft.com/office/powerpoint/2010/main" val="1408619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F25042E-D3E7-4032-ACEF-AC296AF57165}"/>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27" name="Rectangle 3">
            <a:extLst>
              <a:ext uri="{FF2B5EF4-FFF2-40B4-BE49-F238E27FC236}">
                <a16:creationId xmlns:a16="http://schemas.microsoft.com/office/drawing/2014/main" id="{E8059F6E-A94D-417C-9C27-DB20A69ACC9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1028" name="Rectangle 4">
            <a:extLst>
              <a:ext uri="{FF2B5EF4-FFF2-40B4-BE49-F238E27FC236}">
                <a16:creationId xmlns:a16="http://schemas.microsoft.com/office/drawing/2014/main" id="{C84DFA4B-004F-46FB-A5D0-0B4EAC48EEF3}"/>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ru-RU" altLang="ru-RU"/>
          </a:p>
        </p:txBody>
      </p:sp>
      <p:sp>
        <p:nvSpPr>
          <p:cNvPr id="1029" name="Rectangle 5">
            <a:extLst>
              <a:ext uri="{FF2B5EF4-FFF2-40B4-BE49-F238E27FC236}">
                <a16:creationId xmlns:a16="http://schemas.microsoft.com/office/drawing/2014/main" id="{66163848-3DB1-404A-B4B3-D1798E02747F}"/>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ru-RU" altLang="ru-RU"/>
          </a:p>
        </p:txBody>
      </p:sp>
      <p:sp>
        <p:nvSpPr>
          <p:cNvPr id="1030" name="Rectangle 6">
            <a:extLst>
              <a:ext uri="{FF2B5EF4-FFF2-40B4-BE49-F238E27FC236}">
                <a16:creationId xmlns:a16="http://schemas.microsoft.com/office/drawing/2014/main" id="{760AFD78-7C42-4659-B1C8-51659A01B49B}"/>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F287644-53B2-4710-9943-F132235F6421}"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image" Target="../media/image7.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a:extLst>
              <a:ext uri="{FF2B5EF4-FFF2-40B4-BE49-F238E27FC236}">
                <a16:creationId xmlns:a16="http://schemas.microsoft.com/office/drawing/2014/main" id="{7456DE12-BF73-4C79-A520-A9E335FE501C}"/>
              </a:ext>
            </a:extLst>
          </p:cNvPr>
          <p:cNvSpPr>
            <a:spLocks noGrp="1" noChangeArrowheads="1"/>
          </p:cNvSpPr>
          <p:nvPr>
            <p:ph type="title"/>
          </p:nvPr>
        </p:nvSpPr>
        <p:spPr>
          <a:xfrm>
            <a:off x="685800" y="1340768"/>
            <a:ext cx="7772400" cy="1264568"/>
          </a:xfrm>
        </p:spPr>
        <p:txBody>
          <a:bodyPr/>
          <a:lstStyle/>
          <a:p>
            <a:r>
              <a:rPr lang="ru-RU" altLang="ru-RU" dirty="0">
                <a:solidFill>
                  <a:srgbClr val="FF3300"/>
                </a:solidFill>
              </a:rPr>
              <a:t>3. Измерение длины отрезка</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5516B0E7-0193-462D-B02D-09C85275D9A9}"/>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a:t>
            </a:r>
            <a:r>
              <a:rPr lang="en-US" altLang="ru-RU" sz="3600">
                <a:solidFill>
                  <a:srgbClr val="FF3300"/>
                </a:solidFill>
              </a:rPr>
              <a:t>3</a:t>
            </a:r>
            <a:endParaRPr lang="ru-RU" altLang="ru-RU" sz="3600">
              <a:solidFill>
                <a:srgbClr val="FF3300"/>
              </a:solidFill>
            </a:endParaRPr>
          </a:p>
        </p:txBody>
      </p:sp>
      <p:grpSp>
        <p:nvGrpSpPr>
          <p:cNvPr id="94211" name="Group 3">
            <a:extLst>
              <a:ext uri="{FF2B5EF4-FFF2-40B4-BE49-F238E27FC236}">
                <a16:creationId xmlns:a16="http://schemas.microsoft.com/office/drawing/2014/main" id="{F785A5AA-97B6-4DAA-A172-18648811B08F}"/>
              </a:ext>
            </a:extLst>
          </p:cNvPr>
          <p:cNvGrpSpPr>
            <a:grpSpLocks/>
          </p:cNvGrpSpPr>
          <p:nvPr/>
        </p:nvGrpSpPr>
        <p:grpSpPr bwMode="auto">
          <a:xfrm>
            <a:off x="0" y="685800"/>
            <a:ext cx="9144000" cy="5227638"/>
            <a:chOff x="0" y="432"/>
            <a:chExt cx="5760" cy="3293"/>
          </a:xfrm>
        </p:grpSpPr>
        <p:sp>
          <p:nvSpPr>
            <p:cNvPr id="94212" name="Text Box 4">
              <a:extLst>
                <a:ext uri="{FF2B5EF4-FFF2-40B4-BE49-F238E27FC236}">
                  <a16:creationId xmlns:a16="http://schemas.microsoft.com/office/drawing/2014/main" id="{A6FA6B25-8E08-4B6A-86B6-08BE40500144}"/>
                </a:ext>
              </a:extLst>
            </p:cNvPr>
            <p:cNvSpPr txBox="1">
              <a:spLocks noChangeArrowheads="1"/>
            </p:cNvSpPr>
            <p:nvPr/>
          </p:nvSpPr>
          <p:spPr bwMode="auto">
            <a:xfrm>
              <a:off x="0" y="432"/>
              <a:ext cx="5760" cy="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На клетчатой бумаге изобразите отрезки </a:t>
              </a:r>
              <a:r>
                <a:rPr lang="en-US" altLang="ru-RU" sz="3200" i="1" dirty="0">
                  <a:cs typeface="Times New Roman" panose="02020603050405020304" pitchFamily="18" charset="0"/>
                </a:rPr>
                <a:t>AB</a:t>
              </a:r>
              <a:r>
                <a:rPr lang="ru-RU" altLang="ru-RU" sz="3200" dirty="0">
                  <a:cs typeface="Times New Roman" panose="02020603050405020304" pitchFamily="18" charset="0"/>
                </a:rPr>
                <a:t>, </a:t>
              </a:r>
              <a:r>
                <a:rPr lang="en-US" altLang="ru-RU" sz="3200" i="1" dirty="0">
                  <a:cs typeface="Times New Roman" panose="02020603050405020304" pitchFamily="18" charset="0"/>
                </a:rPr>
                <a:t>CD</a:t>
              </a:r>
              <a:r>
                <a:rPr lang="ru-RU" altLang="ru-RU" sz="3200" dirty="0">
                  <a:cs typeface="Times New Roman" panose="02020603050405020304" pitchFamily="18" charset="0"/>
                </a:rPr>
                <a:t>, </a:t>
              </a:r>
              <a:r>
                <a:rPr lang="en-US" altLang="ru-RU" sz="3200" i="1" dirty="0">
                  <a:cs typeface="Times New Roman" panose="02020603050405020304" pitchFamily="18" charset="0"/>
                </a:rPr>
                <a:t>EF</a:t>
              </a:r>
              <a:r>
                <a:rPr lang="ru-RU" altLang="ru-RU" sz="3200" dirty="0">
                  <a:cs typeface="Times New Roman" panose="02020603050405020304" pitchFamily="18" charset="0"/>
                </a:rPr>
                <a:t>, как показано на рисунке.</a:t>
              </a:r>
              <a:r>
                <a:rPr lang="ru-RU" altLang="ru-RU" sz="3200" i="1" dirty="0">
                  <a:cs typeface="Times New Roman" panose="02020603050405020304" pitchFamily="18" charset="0"/>
                </a:rPr>
                <a:t> </a:t>
              </a:r>
              <a:r>
                <a:rPr lang="ru-RU" altLang="ru-RU" sz="3200" dirty="0">
                  <a:cs typeface="Times New Roman" panose="02020603050405020304" pitchFamily="18" charset="0"/>
                </a:rPr>
                <a:t>С помощью линейки измерьте их длины.</a:t>
              </a:r>
            </a:p>
          </p:txBody>
        </p:sp>
        <p:sp>
          <p:nvSpPr>
            <p:cNvPr id="94213" name="Text Box 5">
              <a:extLst>
                <a:ext uri="{FF2B5EF4-FFF2-40B4-BE49-F238E27FC236}">
                  <a16:creationId xmlns:a16="http://schemas.microsoft.com/office/drawing/2014/main" id="{4EED0817-B898-4439-9626-72469C3A96B4}"/>
                </a:ext>
              </a:extLst>
            </p:cNvPr>
            <p:cNvSpPr txBox="1">
              <a:spLocks noChangeArrowheads="1"/>
            </p:cNvSpPr>
            <p:nvPr/>
          </p:nvSpPr>
          <p:spPr bwMode="auto">
            <a:xfrm>
              <a:off x="384" y="3360"/>
              <a:ext cx="220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a:t>
              </a:r>
              <a:endParaRPr lang="ru-RU" altLang="ru-RU" sz="3200"/>
            </a:p>
          </p:txBody>
        </p:sp>
        <p:pic>
          <p:nvPicPr>
            <p:cNvPr id="94214" name="Picture 6">
              <a:extLst>
                <a:ext uri="{FF2B5EF4-FFF2-40B4-BE49-F238E27FC236}">
                  <a16:creationId xmlns:a16="http://schemas.microsoft.com/office/drawing/2014/main" id="{FF7DC28B-EEEC-471F-B83D-3DFAA48EDF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0" y="1488"/>
              <a:ext cx="1965" cy="1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94211"/>
                                        </p:tgtEl>
                                        <p:attrNameLst>
                                          <p:attrName>style.visibility</p:attrName>
                                        </p:attrNameLst>
                                      </p:cBhvr>
                                      <p:to>
                                        <p:strVal val="visible"/>
                                      </p:to>
                                    </p:set>
                                    <p:animEffect transition="in" filter="wipe(up)">
                                      <p:cBhvr>
                                        <p:cTn id="7" dur="500"/>
                                        <p:tgtEl>
                                          <p:spTgt spid="94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B7AE0804-C9BE-48C6-A435-F1FA57E41AA0}"/>
              </a:ext>
            </a:extLst>
          </p:cNvPr>
          <p:cNvSpPr>
            <a:spLocks noGrp="1" noChangeArrowheads="1"/>
          </p:cNvSpPr>
          <p:nvPr>
            <p:ph type="title"/>
          </p:nvPr>
        </p:nvSpPr>
        <p:spPr>
          <a:xfrm>
            <a:off x="685800" y="304800"/>
            <a:ext cx="7772400" cy="457200"/>
          </a:xfrm>
        </p:spPr>
        <p:txBody>
          <a:bodyPr/>
          <a:lstStyle/>
          <a:p>
            <a:r>
              <a:rPr lang="ru-RU" altLang="ru-RU" sz="3600">
                <a:solidFill>
                  <a:srgbClr val="FF3300"/>
                </a:solidFill>
              </a:rPr>
              <a:t>Упражнение </a:t>
            </a:r>
            <a:r>
              <a:rPr lang="en-US" altLang="ru-RU" sz="3600">
                <a:solidFill>
                  <a:srgbClr val="FF3300"/>
                </a:solidFill>
              </a:rPr>
              <a:t>4</a:t>
            </a:r>
            <a:endParaRPr lang="ru-RU" altLang="ru-RU" sz="3600">
              <a:solidFill>
                <a:srgbClr val="FF3300"/>
              </a:solidFill>
            </a:endParaRPr>
          </a:p>
        </p:txBody>
      </p:sp>
      <p:sp>
        <p:nvSpPr>
          <p:cNvPr id="86019" name="Text Box 3">
            <a:extLst>
              <a:ext uri="{FF2B5EF4-FFF2-40B4-BE49-F238E27FC236}">
                <a16:creationId xmlns:a16="http://schemas.microsoft.com/office/drawing/2014/main" id="{10411E26-2EFE-42FF-A5FC-DE630E5E1AAF}"/>
              </a:ext>
            </a:extLst>
          </p:cNvPr>
          <p:cNvSpPr txBox="1">
            <a:spLocks noChangeArrowheads="1"/>
          </p:cNvSpPr>
          <p:nvPr/>
        </p:nvSpPr>
        <p:spPr bwMode="auto">
          <a:xfrm>
            <a:off x="457200" y="990600"/>
            <a:ext cx="83058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600" dirty="0"/>
              <a:t>	Длина отрезка </a:t>
            </a:r>
            <a:r>
              <a:rPr lang="en-US" altLang="ru-RU" sz="3600" i="1" dirty="0"/>
              <a:t>AB </a:t>
            </a:r>
            <a:r>
              <a:rPr lang="ru-RU" altLang="ru-RU" sz="3600" dirty="0"/>
              <a:t>равна 2 см и 3 мм. Найдите длину отрезка </a:t>
            </a:r>
            <a:r>
              <a:rPr lang="en-US" altLang="ru-RU" sz="3600" i="1" dirty="0"/>
              <a:t>CD</a:t>
            </a:r>
            <a:r>
              <a:rPr lang="ru-RU" altLang="ru-RU" sz="3600" dirty="0"/>
              <a:t>, который в 4 раза больше отрезка </a:t>
            </a:r>
            <a:r>
              <a:rPr lang="en-US" altLang="ru-RU" sz="3600" i="1" dirty="0"/>
              <a:t>AB</a:t>
            </a:r>
            <a:r>
              <a:rPr lang="en-US" altLang="ru-RU" sz="3600" dirty="0"/>
              <a:t>.</a:t>
            </a:r>
            <a:endParaRPr lang="ru-RU" altLang="ru-RU" sz="3600" dirty="0"/>
          </a:p>
        </p:txBody>
      </p:sp>
      <p:sp>
        <p:nvSpPr>
          <p:cNvPr id="86021" name="Text Box 5">
            <a:extLst>
              <a:ext uri="{FF2B5EF4-FFF2-40B4-BE49-F238E27FC236}">
                <a16:creationId xmlns:a16="http://schemas.microsoft.com/office/drawing/2014/main" id="{7C3FCDEB-4AFF-4113-BF00-2C2329A1F927}"/>
              </a:ext>
            </a:extLst>
          </p:cNvPr>
          <p:cNvSpPr txBox="1">
            <a:spLocks noChangeArrowheads="1"/>
          </p:cNvSpPr>
          <p:nvPr/>
        </p:nvSpPr>
        <p:spPr bwMode="auto">
          <a:xfrm>
            <a:off x="838200" y="4267200"/>
            <a:ext cx="4953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solidFill>
                  <a:srgbClr val="FF3300"/>
                </a:solidFill>
              </a:rPr>
              <a:t>Ответ:</a:t>
            </a:r>
            <a:r>
              <a:rPr lang="ru-RU" altLang="ru-RU" sz="3600"/>
              <a:t> </a:t>
            </a:r>
            <a:r>
              <a:rPr lang="en-US" altLang="ru-RU" sz="3600"/>
              <a:t>9</a:t>
            </a:r>
            <a:r>
              <a:rPr lang="ru-RU" altLang="ru-RU" sz="3600"/>
              <a:t> см</a:t>
            </a:r>
            <a:r>
              <a:rPr lang="en-US" altLang="ru-RU" sz="3600"/>
              <a:t> </a:t>
            </a:r>
            <a:r>
              <a:rPr lang="ru-RU" altLang="ru-RU" sz="3600"/>
              <a:t>и 2 мм.</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6021"/>
                                        </p:tgtEl>
                                        <p:attrNameLst>
                                          <p:attrName>style.visibility</p:attrName>
                                        </p:attrNameLst>
                                      </p:cBhvr>
                                      <p:to>
                                        <p:strVal val="visible"/>
                                      </p:to>
                                    </p:set>
                                    <p:animEffect transition="in" filter="wipe(left)">
                                      <p:cBhvr>
                                        <p:cTn id="7" dur="500"/>
                                        <p:tgtEl>
                                          <p:spTgt spid="86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1"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1CF7D030-6D35-4B82-95D1-39D627585FD2}"/>
              </a:ext>
            </a:extLst>
          </p:cNvPr>
          <p:cNvSpPr>
            <a:spLocks noGrp="1" noChangeArrowheads="1"/>
          </p:cNvSpPr>
          <p:nvPr>
            <p:ph type="title"/>
          </p:nvPr>
        </p:nvSpPr>
        <p:spPr>
          <a:xfrm>
            <a:off x="685800" y="304800"/>
            <a:ext cx="7772400" cy="457200"/>
          </a:xfrm>
        </p:spPr>
        <p:txBody>
          <a:bodyPr/>
          <a:lstStyle/>
          <a:p>
            <a:r>
              <a:rPr lang="ru-RU" altLang="ru-RU" sz="3600">
                <a:solidFill>
                  <a:srgbClr val="FF3300"/>
                </a:solidFill>
              </a:rPr>
              <a:t>Упражнение </a:t>
            </a:r>
            <a:r>
              <a:rPr lang="en-US" altLang="ru-RU" sz="3600">
                <a:solidFill>
                  <a:srgbClr val="FF3300"/>
                </a:solidFill>
              </a:rPr>
              <a:t>5</a:t>
            </a:r>
            <a:endParaRPr lang="ru-RU" altLang="ru-RU" sz="3600">
              <a:solidFill>
                <a:srgbClr val="FF3300"/>
              </a:solidFill>
            </a:endParaRPr>
          </a:p>
        </p:txBody>
      </p:sp>
      <p:sp>
        <p:nvSpPr>
          <p:cNvPr id="88067" name="Text Box 3">
            <a:extLst>
              <a:ext uri="{FF2B5EF4-FFF2-40B4-BE49-F238E27FC236}">
                <a16:creationId xmlns:a16="http://schemas.microsoft.com/office/drawing/2014/main" id="{F55F4855-0B64-46AB-980A-20AEA6E5022F}"/>
              </a:ext>
            </a:extLst>
          </p:cNvPr>
          <p:cNvSpPr txBox="1">
            <a:spLocks noChangeArrowheads="1"/>
          </p:cNvSpPr>
          <p:nvPr/>
        </p:nvSpPr>
        <p:spPr bwMode="auto">
          <a:xfrm>
            <a:off x="457200" y="990600"/>
            <a:ext cx="83058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600" dirty="0"/>
              <a:t>	Длина отрезка </a:t>
            </a:r>
            <a:r>
              <a:rPr lang="en-US" altLang="ru-RU" sz="3600" i="1" dirty="0"/>
              <a:t>AB </a:t>
            </a:r>
            <a:r>
              <a:rPr lang="ru-RU" altLang="ru-RU" sz="3600" dirty="0"/>
              <a:t>равна 6 см. Найдите длину отрезка </a:t>
            </a:r>
            <a:r>
              <a:rPr lang="en-US" altLang="ru-RU" sz="3600" i="1" dirty="0"/>
              <a:t>CD</a:t>
            </a:r>
            <a:r>
              <a:rPr lang="ru-RU" altLang="ru-RU" sz="3600" dirty="0"/>
              <a:t>, который в 5 раз меньше отрезка </a:t>
            </a:r>
            <a:r>
              <a:rPr lang="en-US" altLang="ru-RU" sz="3600" i="1" dirty="0"/>
              <a:t>AB</a:t>
            </a:r>
            <a:r>
              <a:rPr lang="en-US" altLang="ru-RU" sz="3600" dirty="0"/>
              <a:t>.</a:t>
            </a:r>
            <a:endParaRPr lang="ru-RU" altLang="ru-RU" sz="3600" dirty="0"/>
          </a:p>
        </p:txBody>
      </p:sp>
      <p:sp>
        <p:nvSpPr>
          <p:cNvPr id="88068" name="Text Box 4">
            <a:extLst>
              <a:ext uri="{FF2B5EF4-FFF2-40B4-BE49-F238E27FC236}">
                <a16:creationId xmlns:a16="http://schemas.microsoft.com/office/drawing/2014/main" id="{3F7F81AF-5520-409C-93A9-8ACDE05625A3}"/>
              </a:ext>
            </a:extLst>
          </p:cNvPr>
          <p:cNvSpPr txBox="1">
            <a:spLocks noChangeArrowheads="1"/>
          </p:cNvSpPr>
          <p:nvPr/>
        </p:nvSpPr>
        <p:spPr bwMode="auto">
          <a:xfrm>
            <a:off x="838200" y="4267200"/>
            <a:ext cx="4953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solidFill>
                  <a:srgbClr val="FF3300"/>
                </a:solidFill>
              </a:rPr>
              <a:t>Ответ:</a:t>
            </a:r>
            <a:r>
              <a:rPr lang="ru-RU" altLang="ru-RU" sz="3600"/>
              <a:t> 1 см</a:t>
            </a:r>
            <a:r>
              <a:rPr lang="en-US" altLang="ru-RU" sz="3600"/>
              <a:t> </a:t>
            </a:r>
            <a:r>
              <a:rPr lang="ru-RU" altLang="ru-RU" sz="3600"/>
              <a:t>и 4 мм.</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068"/>
                                        </p:tgtEl>
                                        <p:attrNameLst>
                                          <p:attrName>style.visibility</p:attrName>
                                        </p:attrNameLst>
                                      </p:cBhvr>
                                      <p:to>
                                        <p:strVal val="visible"/>
                                      </p:to>
                                    </p:set>
                                    <p:animEffect transition="in" filter="wipe(left)">
                                      <p:cBhvr>
                                        <p:cTn id="7" dur="500"/>
                                        <p:tgtEl>
                                          <p:spTgt spid="880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178910FA-D35B-4879-8C91-97B6C320AB4D}"/>
              </a:ext>
            </a:extLst>
          </p:cNvPr>
          <p:cNvSpPr>
            <a:spLocks noGrp="1" noChangeArrowheads="1"/>
          </p:cNvSpPr>
          <p:nvPr>
            <p:ph type="title"/>
          </p:nvPr>
        </p:nvSpPr>
        <p:spPr>
          <a:xfrm>
            <a:off x="685800" y="304800"/>
            <a:ext cx="7772400" cy="457200"/>
          </a:xfrm>
        </p:spPr>
        <p:txBody>
          <a:bodyPr/>
          <a:lstStyle/>
          <a:p>
            <a:r>
              <a:rPr lang="ru-RU" altLang="ru-RU" sz="3600">
                <a:solidFill>
                  <a:srgbClr val="FF3300"/>
                </a:solidFill>
              </a:rPr>
              <a:t>Упражнение </a:t>
            </a:r>
            <a:r>
              <a:rPr lang="en-US" altLang="ru-RU" sz="3600">
                <a:solidFill>
                  <a:srgbClr val="FF3300"/>
                </a:solidFill>
              </a:rPr>
              <a:t>6</a:t>
            </a:r>
            <a:endParaRPr lang="ru-RU" altLang="ru-RU" sz="3600">
              <a:solidFill>
                <a:srgbClr val="FF3300"/>
              </a:solidFill>
            </a:endParaRPr>
          </a:p>
        </p:txBody>
      </p:sp>
      <p:sp>
        <p:nvSpPr>
          <p:cNvPr id="90115" name="Text Box 3">
            <a:extLst>
              <a:ext uri="{FF2B5EF4-FFF2-40B4-BE49-F238E27FC236}">
                <a16:creationId xmlns:a16="http://schemas.microsoft.com/office/drawing/2014/main" id="{0463A0F1-E3E1-48BA-8D62-F8100B1BB224}"/>
              </a:ext>
            </a:extLst>
          </p:cNvPr>
          <p:cNvSpPr txBox="1">
            <a:spLocks noChangeArrowheads="1"/>
          </p:cNvSpPr>
          <p:nvPr/>
        </p:nvSpPr>
        <p:spPr bwMode="auto">
          <a:xfrm>
            <a:off x="457200" y="990600"/>
            <a:ext cx="83058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600" dirty="0"/>
              <a:t>	Длина отрезка </a:t>
            </a:r>
            <a:r>
              <a:rPr lang="en-US" altLang="ru-RU" sz="3600" i="1" dirty="0"/>
              <a:t>AB </a:t>
            </a:r>
            <a:r>
              <a:rPr lang="ru-RU" altLang="ru-RU" sz="3600" dirty="0"/>
              <a:t>равна 1 м. Найдите приближенную длину в сантиметрах и миллиметрах отрезка </a:t>
            </a:r>
            <a:r>
              <a:rPr lang="en-US" altLang="ru-RU" sz="3600" i="1" dirty="0"/>
              <a:t>CD</a:t>
            </a:r>
            <a:r>
              <a:rPr lang="ru-RU" altLang="ru-RU" sz="3600" dirty="0"/>
              <a:t>, который в 3 раза меньше отрезка </a:t>
            </a:r>
            <a:r>
              <a:rPr lang="en-US" altLang="ru-RU" sz="3600" i="1" dirty="0"/>
              <a:t>AB</a:t>
            </a:r>
            <a:r>
              <a:rPr lang="en-US" altLang="ru-RU" sz="3600" dirty="0"/>
              <a:t>.</a:t>
            </a:r>
            <a:endParaRPr lang="ru-RU" altLang="ru-RU" sz="3600" dirty="0"/>
          </a:p>
        </p:txBody>
      </p:sp>
      <p:sp>
        <p:nvSpPr>
          <p:cNvPr id="90116" name="Text Box 4">
            <a:extLst>
              <a:ext uri="{FF2B5EF4-FFF2-40B4-BE49-F238E27FC236}">
                <a16:creationId xmlns:a16="http://schemas.microsoft.com/office/drawing/2014/main" id="{D7CC6378-BBDF-4DFB-AA43-C76842C1C090}"/>
              </a:ext>
            </a:extLst>
          </p:cNvPr>
          <p:cNvSpPr txBox="1">
            <a:spLocks noChangeArrowheads="1"/>
          </p:cNvSpPr>
          <p:nvPr/>
        </p:nvSpPr>
        <p:spPr bwMode="auto">
          <a:xfrm>
            <a:off x="838200" y="4267200"/>
            <a:ext cx="4953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solidFill>
                  <a:srgbClr val="FF3300"/>
                </a:solidFill>
              </a:rPr>
              <a:t>Ответ:</a:t>
            </a:r>
            <a:r>
              <a:rPr lang="ru-RU" altLang="ru-RU" sz="3600"/>
              <a:t> 33 см</a:t>
            </a:r>
            <a:r>
              <a:rPr lang="en-US" altLang="ru-RU" sz="3600"/>
              <a:t> </a:t>
            </a:r>
            <a:r>
              <a:rPr lang="ru-RU" altLang="ru-RU" sz="3600"/>
              <a:t>и 3 мм.</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0116"/>
                                        </p:tgtEl>
                                        <p:attrNameLst>
                                          <p:attrName>style.visibility</p:attrName>
                                        </p:attrNameLst>
                                      </p:cBhvr>
                                      <p:to>
                                        <p:strVal val="visible"/>
                                      </p:to>
                                    </p:set>
                                    <p:animEffect transition="in" filter="wipe(left)">
                                      <p:cBhvr>
                                        <p:cTn id="7" dur="500"/>
                                        <p:tgtEl>
                                          <p:spTgt spid="90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6"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5EC9F397-A5A8-4381-B22B-29DF75EE200E}"/>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a:t>
            </a:r>
            <a:r>
              <a:rPr lang="en-US" altLang="ru-RU" sz="3600">
                <a:solidFill>
                  <a:srgbClr val="FF3300"/>
                </a:solidFill>
              </a:rPr>
              <a:t>7</a:t>
            </a:r>
            <a:endParaRPr lang="ru-RU" altLang="ru-RU" sz="3600">
              <a:solidFill>
                <a:srgbClr val="FF3300"/>
              </a:solidFill>
            </a:endParaRPr>
          </a:p>
        </p:txBody>
      </p:sp>
      <p:sp>
        <p:nvSpPr>
          <p:cNvPr id="75779" name="Text Box 3">
            <a:extLst>
              <a:ext uri="{FF2B5EF4-FFF2-40B4-BE49-F238E27FC236}">
                <a16:creationId xmlns:a16="http://schemas.microsoft.com/office/drawing/2014/main" id="{8847F993-1889-4A8E-A2E8-8C50388163E6}"/>
              </a:ext>
            </a:extLst>
          </p:cNvPr>
          <p:cNvSpPr txBox="1">
            <a:spLocks noChangeArrowheads="1"/>
          </p:cNvSpPr>
          <p:nvPr/>
        </p:nvSpPr>
        <p:spPr bwMode="auto">
          <a:xfrm>
            <a:off x="0" y="762000"/>
            <a:ext cx="9144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Расположите номера в порядке возрастания длин соответствующих отрезков, не измеряя их.</a:t>
            </a:r>
            <a:r>
              <a:rPr lang="ru-RU" altLang="ru-RU" sz="3200" dirty="0"/>
              <a:t> </a:t>
            </a:r>
          </a:p>
        </p:txBody>
      </p:sp>
      <p:sp>
        <p:nvSpPr>
          <p:cNvPr id="75781" name="Text Box 5">
            <a:extLst>
              <a:ext uri="{FF2B5EF4-FFF2-40B4-BE49-F238E27FC236}">
                <a16:creationId xmlns:a16="http://schemas.microsoft.com/office/drawing/2014/main" id="{99D2C9D9-DA3C-44A7-B5C2-D7845F0C93D7}"/>
              </a:ext>
            </a:extLst>
          </p:cNvPr>
          <p:cNvSpPr txBox="1">
            <a:spLocks noChangeArrowheads="1"/>
          </p:cNvSpPr>
          <p:nvPr/>
        </p:nvSpPr>
        <p:spPr bwMode="auto">
          <a:xfrm>
            <a:off x="762000" y="5257800"/>
            <a:ext cx="7010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a:t>
            </a:r>
            <a:r>
              <a:rPr lang="ru-RU" altLang="ru-RU" sz="3200">
                <a:solidFill>
                  <a:schemeClr val="accent1"/>
                </a:solidFill>
              </a:rPr>
              <a:t> </a:t>
            </a:r>
            <a:r>
              <a:rPr lang="ru-RU" altLang="ru-RU" sz="3200">
                <a:cs typeface="Times New Roman" panose="02020603050405020304" pitchFamily="18" charset="0"/>
              </a:rPr>
              <a:t>5, 4, 1, 6, 3, 2. </a:t>
            </a:r>
          </a:p>
        </p:txBody>
      </p:sp>
      <p:pic>
        <p:nvPicPr>
          <p:cNvPr id="75787" name="Picture 11">
            <a:extLst>
              <a:ext uri="{FF2B5EF4-FFF2-40B4-BE49-F238E27FC236}">
                <a16:creationId xmlns:a16="http://schemas.microsoft.com/office/drawing/2014/main" id="{3032CEDE-5F0D-4F29-8528-179CDA6F8C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1981200"/>
            <a:ext cx="3121025" cy="307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5781"/>
                                        </p:tgtEl>
                                        <p:attrNameLst>
                                          <p:attrName>style.visibility</p:attrName>
                                        </p:attrNameLst>
                                      </p:cBhvr>
                                      <p:to>
                                        <p:strVal val="visible"/>
                                      </p:to>
                                    </p:set>
                                    <p:animEffect transition="in" filter="wipe(left)">
                                      <p:cBhvr>
                                        <p:cTn id="7" dur="500"/>
                                        <p:tgtEl>
                                          <p:spTgt spid="757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1"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3430C056-F3C1-4C0E-9C45-6B5E44880509}"/>
              </a:ext>
            </a:extLst>
          </p:cNvPr>
          <p:cNvSpPr>
            <a:spLocks noGrp="1" noChangeArrowheads="1"/>
          </p:cNvSpPr>
          <p:nvPr>
            <p:ph type="title"/>
          </p:nvPr>
        </p:nvSpPr>
        <p:spPr>
          <a:xfrm>
            <a:off x="685800" y="381000"/>
            <a:ext cx="7772400" cy="457200"/>
          </a:xfrm>
        </p:spPr>
        <p:txBody>
          <a:bodyPr/>
          <a:lstStyle/>
          <a:p>
            <a:r>
              <a:rPr lang="ru-RU" altLang="ru-RU" sz="3600">
                <a:solidFill>
                  <a:srgbClr val="FF3300"/>
                </a:solidFill>
              </a:rPr>
              <a:t>Упражнение </a:t>
            </a:r>
            <a:r>
              <a:rPr lang="en-US" altLang="ru-RU" sz="3600">
                <a:solidFill>
                  <a:srgbClr val="FF3300"/>
                </a:solidFill>
              </a:rPr>
              <a:t>8</a:t>
            </a:r>
            <a:endParaRPr lang="ru-RU" altLang="ru-RU" sz="3600">
              <a:solidFill>
                <a:srgbClr val="FF3300"/>
              </a:solidFill>
            </a:endParaRPr>
          </a:p>
        </p:txBody>
      </p:sp>
      <p:sp>
        <p:nvSpPr>
          <p:cNvPr id="55299" name="Text Box 3">
            <a:extLst>
              <a:ext uri="{FF2B5EF4-FFF2-40B4-BE49-F238E27FC236}">
                <a16:creationId xmlns:a16="http://schemas.microsoft.com/office/drawing/2014/main" id="{69E208B1-6032-43C0-881E-54E97987737D}"/>
              </a:ext>
            </a:extLst>
          </p:cNvPr>
          <p:cNvSpPr txBox="1">
            <a:spLocks noChangeArrowheads="1"/>
          </p:cNvSpPr>
          <p:nvPr/>
        </p:nvSpPr>
        <p:spPr bwMode="auto">
          <a:xfrm>
            <a:off x="152400" y="990600"/>
            <a:ext cx="87630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600" dirty="0">
                <a:cs typeface="Times New Roman" panose="02020603050405020304" pitchFamily="18" charset="0"/>
              </a:rPr>
              <a:t>	Могут ли точки </a:t>
            </a:r>
            <a:r>
              <a:rPr lang="ru-RU" altLang="ru-RU" sz="3600" i="1" dirty="0">
                <a:cs typeface="Times New Roman" panose="02020603050405020304" pitchFamily="18" charset="0"/>
              </a:rPr>
              <a:t>А</a:t>
            </a:r>
            <a:r>
              <a:rPr lang="ru-RU" altLang="ru-RU" sz="3600" dirty="0">
                <a:cs typeface="Times New Roman" panose="02020603050405020304" pitchFamily="18" charset="0"/>
              </a:rPr>
              <a:t>,</a:t>
            </a:r>
            <a:r>
              <a:rPr lang="ru-RU" altLang="ru-RU" sz="3600" i="1" dirty="0">
                <a:cs typeface="Times New Roman" panose="02020603050405020304" pitchFamily="18" charset="0"/>
              </a:rPr>
              <a:t> В</a:t>
            </a:r>
            <a:r>
              <a:rPr lang="ru-RU" altLang="ru-RU" sz="3600" dirty="0">
                <a:cs typeface="Times New Roman" panose="02020603050405020304" pitchFamily="18" charset="0"/>
              </a:rPr>
              <a:t>,</a:t>
            </a:r>
            <a:r>
              <a:rPr lang="ru-RU" altLang="ru-RU" sz="3600" i="1" dirty="0">
                <a:cs typeface="Times New Roman" panose="02020603050405020304" pitchFamily="18" charset="0"/>
              </a:rPr>
              <a:t> С</a:t>
            </a:r>
            <a:r>
              <a:rPr lang="ru-RU" altLang="ru-RU" sz="3600" dirty="0">
                <a:cs typeface="Times New Roman" panose="02020603050405020304" pitchFamily="18" charset="0"/>
              </a:rPr>
              <a:t> принадлежать одной прямой, если </a:t>
            </a:r>
            <a:r>
              <a:rPr lang="ru-RU" altLang="ru-RU" sz="3600" i="1" dirty="0">
                <a:cs typeface="Times New Roman" panose="02020603050405020304" pitchFamily="18" charset="0"/>
              </a:rPr>
              <a:t>АВ </a:t>
            </a:r>
            <a:r>
              <a:rPr lang="ru-RU" altLang="ru-RU" sz="3600" dirty="0">
                <a:cs typeface="Times New Roman" panose="02020603050405020304" pitchFamily="18" charset="0"/>
              </a:rPr>
              <a:t>= 2 см,</a:t>
            </a:r>
            <a:r>
              <a:rPr lang="ru-RU" altLang="ru-RU" sz="3600" i="1" dirty="0">
                <a:cs typeface="Times New Roman" panose="02020603050405020304" pitchFamily="18" charset="0"/>
              </a:rPr>
              <a:t> ВС = </a:t>
            </a:r>
            <a:r>
              <a:rPr lang="ru-RU" altLang="ru-RU" sz="3600" dirty="0">
                <a:cs typeface="Times New Roman" panose="02020603050405020304" pitchFamily="18" charset="0"/>
              </a:rPr>
              <a:t>3 см,</a:t>
            </a:r>
            <a:r>
              <a:rPr lang="ru-RU" altLang="ru-RU" sz="3600" i="1" dirty="0">
                <a:cs typeface="Times New Roman" panose="02020603050405020304" pitchFamily="18" charset="0"/>
              </a:rPr>
              <a:t> АС = </a:t>
            </a:r>
            <a:r>
              <a:rPr lang="ru-RU" altLang="ru-RU" sz="3600" dirty="0">
                <a:cs typeface="Times New Roman" panose="02020603050405020304" pitchFamily="18" charset="0"/>
              </a:rPr>
              <a:t>4 см?</a:t>
            </a:r>
            <a:endParaRPr lang="ru-RU" altLang="ru-RU" sz="3600" dirty="0"/>
          </a:p>
        </p:txBody>
      </p:sp>
      <p:sp>
        <p:nvSpPr>
          <p:cNvPr id="55300" name="Text Box 4">
            <a:extLst>
              <a:ext uri="{FF2B5EF4-FFF2-40B4-BE49-F238E27FC236}">
                <a16:creationId xmlns:a16="http://schemas.microsoft.com/office/drawing/2014/main" id="{9ED9B41E-768E-44DD-9A4E-068362E0798E}"/>
              </a:ext>
            </a:extLst>
          </p:cNvPr>
          <p:cNvSpPr txBox="1">
            <a:spLocks noChangeArrowheads="1"/>
          </p:cNvSpPr>
          <p:nvPr/>
        </p:nvSpPr>
        <p:spPr bwMode="auto">
          <a:xfrm>
            <a:off x="762000" y="3810000"/>
            <a:ext cx="3048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solidFill>
                  <a:srgbClr val="FF3300"/>
                </a:solidFill>
              </a:rPr>
              <a:t>Ответ:</a:t>
            </a:r>
            <a:r>
              <a:rPr lang="ru-RU" altLang="ru-RU" sz="3600">
                <a:solidFill>
                  <a:schemeClr val="accent1"/>
                </a:solidFill>
              </a:rPr>
              <a:t> </a:t>
            </a:r>
            <a:r>
              <a:rPr lang="ru-RU" altLang="ru-RU" sz="3600"/>
              <a:t>Нет.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300"/>
                                        </p:tgtEl>
                                        <p:attrNameLst>
                                          <p:attrName>style.visibility</p:attrName>
                                        </p:attrNameLst>
                                      </p:cBhvr>
                                      <p:to>
                                        <p:strVal val="visible"/>
                                      </p:to>
                                    </p:set>
                                    <p:animEffect transition="in" filter="wipe(left)">
                                      <p:cBhvr>
                                        <p:cTn id="7" dur="500"/>
                                        <p:tgtEl>
                                          <p:spTgt spid="55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2E777CC5-6F10-4870-87FA-1E0FEAF71AAE}"/>
              </a:ext>
            </a:extLst>
          </p:cNvPr>
          <p:cNvSpPr>
            <a:spLocks noGrp="1" noChangeArrowheads="1"/>
          </p:cNvSpPr>
          <p:nvPr>
            <p:ph type="title"/>
          </p:nvPr>
        </p:nvSpPr>
        <p:spPr>
          <a:xfrm>
            <a:off x="685800" y="304800"/>
            <a:ext cx="7772400" cy="457200"/>
          </a:xfrm>
        </p:spPr>
        <p:txBody>
          <a:bodyPr/>
          <a:lstStyle/>
          <a:p>
            <a:r>
              <a:rPr lang="ru-RU" altLang="ru-RU" sz="3600">
                <a:solidFill>
                  <a:srgbClr val="FF3300"/>
                </a:solidFill>
              </a:rPr>
              <a:t>Упражнение </a:t>
            </a:r>
            <a:r>
              <a:rPr lang="en-US" altLang="ru-RU" sz="3600">
                <a:solidFill>
                  <a:srgbClr val="FF3300"/>
                </a:solidFill>
              </a:rPr>
              <a:t>9</a:t>
            </a:r>
            <a:endParaRPr lang="ru-RU" altLang="ru-RU" sz="3600">
              <a:solidFill>
                <a:srgbClr val="FF3300"/>
              </a:solidFill>
            </a:endParaRPr>
          </a:p>
        </p:txBody>
      </p:sp>
      <p:sp>
        <p:nvSpPr>
          <p:cNvPr id="59395" name="Text Box 3">
            <a:extLst>
              <a:ext uri="{FF2B5EF4-FFF2-40B4-BE49-F238E27FC236}">
                <a16:creationId xmlns:a16="http://schemas.microsoft.com/office/drawing/2014/main" id="{190A6FC1-6C3A-41B1-9799-4C7D962152A3}"/>
              </a:ext>
            </a:extLst>
          </p:cNvPr>
          <p:cNvSpPr txBox="1">
            <a:spLocks noChangeArrowheads="1"/>
          </p:cNvSpPr>
          <p:nvPr/>
        </p:nvSpPr>
        <p:spPr bwMode="auto">
          <a:xfrm>
            <a:off x="1143000" y="4114800"/>
            <a:ext cx="3048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solidFill>
                  <a:srgbClr val="FF3300"/>
                </a:solidFill>
              </a:rPr>
              <a:t>Ответ:</a:t>
            </a:r>
            <a:r>
              <a:rPr lang="ru-RU" altLang="ru-RU" sz="3600">
                <a:solidFill>
                  <a:schemeClr val="accent1"/>
                </a:solidFill>
              </a:rPr>
              <a:t> </a:t>
            </a:r>
            <a:r>
              <a:rPr lang="ru-RU" altLang="ru-RU" sz="3600"/>
              <a:t>а) 6</a:t>
            </a:r>
            <a:r>
              <a:rPr lang="ru-RU" altLang="ru-RU" sz="3600">
                <a:cs typeface="Times New Roman" panose="02020603050405020304" pitchFamily="18" charset="0"/>
              </a:rPr>
              <a:t> см</a:t>
            </a:r>
            <a:r>
              <a:rPr lang="ru-RU" altLang="ru-RU" sz="3600"/>
              <a:t>;</a:t>
            </a:r>
          </a:p>
        </p:txBody>
      </p:sp>
      <p:sp>
        <p:nvSpPr>
          <p:cNvPr id="59396" name="Text Box 4">
            <a:extLst>
              <a:ext uri="{FF2B5EF4-FFF2-40B4-BE49-F238E27FC236}">
                <a16:creationId xmlns:a16="http://schemas.microsoft.com/office/drawing/2014/main" id="{BC9B321F-B47F-4EDA-AC8D-4B8230E7B483}"/>
              </a:ext>
            </a:extLst>
          </p:cNvPr>
          <p:cNvSpPr txBox="1">
            <a:spLocks noChangeArrowheads="1"/>
          </p:cNvSpPr>
          <p:nvPr/>
        </p:nvSpPr>
        <p:spPr bwMode="auto">
          <a:xfrm>
            <a:off x="228600" y="914400"/>
            <a:ext cx="87630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600" dirty="0">
                <a:cs typeface="Times New Roman" panose="02020603050405020304" pitchFamily="18" charset="0"/>
              </a:rPr>
              <a:t>	Точка </a:t>
            </a:r>
            <a:r>
              <a:rPr lang="ru-RU" altLang="ru-RU" sz="3600" i="1" dirty="0">
                <a:cs typeface="Times New Roman" panose="02020603050405020304" pitchFamily="18" charset="0"/>
              </a:rPr>
              <a:t>С</a:t>
            </a:r>
            <a:r>
              <a:rPr lang="ru-RU" altLang="ru-RU" sz="3600" dirty="0">
                <a:cs typeface="Times New Roman" panose="02020603050405020304" pitchFamily="18" charset="0"/>
              </a:rPr>
              <a:t> лежит на прямой между точками </a:t>
            </a:r>
            <a:r>
              <a:rPr lang="ru-RU" altLang="ru-RU" sz="3600" i="1" dirty="0">
                <a:cs typeface="Times New Roman" panose="02020603050405020304" pitchFamily="18" charset="0"/>
              </a:rPr>
              <a:t>А</a:t>
            </a:r>
            <a:r>
              <a:rPr lang="ru-RU" altLang="ru-RU" sz="3600" dirty="0">
                <a:cs typeface="Times New Roman" panose="02020603050405020304" pitchFamily="18" charset="0"/>
              </a:rPr>
              <a:t> и </a:t>
            </a:r>
            <a:r>
              <a:rPr lang="ru-RU" altLang="ru-RU" sz="3600" i="1" dirty="0">
                <a:cs typeface="Times New Roman" panose="02020603050405020304" pitchFamily="18" charset="0"/>
              </a:rPr>
              <a:t>В</a:t>
            </a:r>
            <a:r>
              <a:rPr lang="ru-RU" altLang="ru-RU" sz="3600" dirty="0">
                <a:cs typeface="Times New Roman" panose="02020603050405020304" pitchFamily="18" charset="0"/>
              </a:rPr>
              <a:t>. Найдите длину отрезка </a:t>
            </a:r>
            <a:r>
              <a:rPr lang="ru-RU" altLang="ru-RU" sz="3600" i="1" dirty="0">
                <a:cs typeface="Times New Roman" panose="02020603050405020304" pitchFamily="18" charset="0"/>
              </a:rPr>
              <a:t>АВ</a:t>
            </a:r>
            <a:r>
              <a:rPr lang="ru-RU" altLang="ru-RU" sz="3600" dirty="0">
                <a:cs typeface="Times New Roman" panose="02020603050405020304" pitchFamily="18" charset="0"/>
              </a:rPr>
              <a:t>, если: а) </a:t>
            </a:r>
            <a:r>
              <a:rPr lang="ru-RU" altLang="ru-RU" sz="3600" i="1" dirty="0">
                <a:cs typeface="Times New Roman" panose="02020603050405020304" pitchFamily="18" charset="0"/>
              </a:rPr>
              <a:t>АС = </a:t>
            </a:r>
            <a:r>
              <a:rPr lang="ru-RU" altLang="ru-RU" sz="3600" dirty="0">
                <a:cs typeface="Times New Roman" panose="02020603050405020304" pitchFamily="18" charset="0"/>
              </a:rPr>
              <a:t>2,5 см,</a:t>
            </a:r>
            <a:r>
              <a:rPr lang="ru-RU" altLang="ru-RU" sz="3600" i="1" dirty="0">
                <a:cs typeface="Times New Roman" panose="02020603050405020304" pitchFamily="18" charset="0"/>
              </a:rPr>
              <a:t> СВ = </a:t>
            </a:r>
            <a:r>
              <a:rPr lang="ru-RU" altLang="ru-RU" sz="3600" dirty="0">
                <a:cs typeface="Times New Roman" panose="02020603050405020304" pitchFamily="18" charset="0"/>
              </a:rPr>
              <a:t>3,5 см; б) </a:t>
            </a:r>
            <a:r>
              <a:rPr lang="ru-RU" altLang="ru-RU" sz="3600" i="1" dirty="0">
                <a:cs typeface="Times New Roman" panose="02020603050405020304" pitchFamily="18" charset="0"/>
              </a:rPr>
              <a:t>АС = </a:t>
            </a:r>
            <a:r>
              <a:rPr lang="ru-RU" altLang="ru-RU" sz="3600" dirty="0">
                <a:cs typeface="Times New Roman" panose="02020603050405020304" pitchFamily="18" charset="0"/>
              </a:rPr>
              <a:t>3,1 </a:t>
            </a:r>
            <a:r>
              <a:rPr lang="ru-RU" altLang="ru-RU" sz="3600" dirty="0" err="1">
                <a:cs typeface="Times New Roman" panose="02020603050405020304" pitchFamily="18" charset="0"/>
              </a:rPr>
              <a:t>дм</a:t>
            </a:r>
            <a:r>
              <a:rPr lang="ru-RU" altLang="ru-RU" sz="3600" dirty="0">
                <a:cs typeface="Times New Roman" panose="02020603050405020304" pitchFamily="18" charset="0"/>
              </a:rPr>
              <a:t>,</a:t>
            </a:r>
            <a:r>
              <a:rPr lang="ru-RU" altLang="ru-RU" sz="3600" i="1" dirty="0">
                <a:cs typeface="Times New Roman" panose="02020603050405020304" pitchFamily="18" charset="0"/>
              </a:rPr>
              <a:t> СВ = </a:t>
            </a:r>
            <a:r>
              <a:rPr lang="ru-RU" altLang="ru-RU" sz="3600" dirty="0">
                <a:cs typeface="Times New Roman" panose="02020603050405020304" pitchFamily="18" charset="0"/>
              </a:rPr>
              <a:t>4,6</a:t>
            </a:r>
            <a:r>
              <a:rPr lang="ru-RU" altLang="ru-RU" sz="3600" i="1" dirty="0">
                <a:cs typeface="Times New Roman" panose="02020603050405020304" pitchFamily="18" charset="0"/>
              </a:rPr>
              <a:t> </a:t>
            </a:r>
            <a:r>
              <a:rPr lang="ru-RU" altLang="ru-RU" sz="3600" dirty="0" err="1">
                <a:cs typeface="Times New Roman" panose="02020603050405020304" pitchFamily="18" charset="0"/>
              </a:rPr>
              <a:t>дм</a:t>
            </a:r>
            <a:r>
              <a:rPr lang="ru-RU" altLang="ru-RU" sz="3600" dirty="0">
                <a:cs typeface="Times New Roman" panose="02020603050405020304" pitchFamily="18" charset="0"/>
              </a:rPr>
              <a:t>; в) </a:t>
            </a:r>
            <a:r>
              <a:rPr lang="ru-RU" altLang="ru-RU" sz="3600" i="1" dirty="0">
                <a:cs typeface="Times New Roman" panose="02020603050405020304" pitchFamily="18" charset="0"/>
              </a:rPr>
              <a:t>АС = </a:t>
            </a:r>
            <a:r>
              <a:rPr lang="ru-RU" altLang="ru-RU" sz="3600" dirty="0">
                <a:cs typeface="Times New Roman" panose="02020603050405020304" pitchFamily="18" charset="0"/>
              </a:rPr>
              <a:t>12,3 м,</a:t>
            </a:r>
            <a:r>
              <a:rPr lang="ru-RU" altLang="ru-RU" sz="3600" i="1" dirty="0">
                <a:cs typeface="Times New Roman" panose="02020603050405020304" pitchFamily="18" charset="0"/>
              </a:rPr>
              <a:t> СВ = </a:t>
            </a:r>
            <a:r>
              <a:rPr lang="ru-RU" altLang="ru-RU" sz="3600" dirty="0">
                <a:cs typeface="Times New Roman" panose="02020603050405020304" pitchFamily="18" charset="0"/>
              </a:rPr>
              <a:t>5,8 м</a:t>
            </a:r>
            <a:r>
              <a:rPr lang="ru-RU" altLang="ru-RU" sz="3600" i="1" dirty="0">
                <a:cs typeface="Times New Roman" panose="02020603050405020304" pitchFamily="18" charset="0"/>
              </a:rPr>
              <a:t>.</a:t>
            </a:r>
            <a:r>
              <a:rPr lang="ru-RU" altLang="ru-RU" sz="3600" dirty="0">
                <a:cs typeface="Times New Roman" panose="02020603050405020304" pitchFamily="18" charset="0"/>
              </a:rPr>
              <a:t> </a:t>
            </a:r>
          </a:p>
        </p:txBody>
      </p:sp>
      <p:sp>
        <p:nvSpPr>
          <p:cNvPr id="59397" name="Text Box 5">
            <a:extLst>
              <a:ext uri="{FF2B5EF4-FFF2-40B4-BE49-F238E27FC236}">
                <a16:creationId xmlns:a16="http://schemas.microsoft.com/office/drawing/2014/main" id="{38715FF7-8D26-499D-93CB-CB84021C9887}"/>
              </a:ext>
            </a:extLst>
          </p:cNvPr>
          <p:cNvSpPr txBox="1">
            <a:spLocks noChangeArrowheads="1"/>
          </p:cNvSpPr>
          <p:nvPr/>
        </p:nvSpPr>
        <p:spPr bwMode="auto">
          <a:xfrm>
            <a:off x="4114800" y="4114800"/>
            <a:ext cx="2514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t>б) 4,7</a:t>
            </a:r>
            <a:r>
              <a:rPr lang="ru-RU" altLang="ru-RU" sz="3600">
                <a:cs typeface="Times New Roman" panose="02020603050405020304" pitchFamily="18" charset="0"/>
              </a:rPr>
              <a:t> </a:t>
            </a:r>
            <a:r>
              <a:rPr lang="ru-RU" altLang="ru-RU" sz="3600"/>
              <a:t>д</a:t>
            </a:r>
            <a:r>
              <a:rPr lang="ru-RU" altLang="ru-RU" sz="3600">
                <a:cs typeface="Times New Roman" panose="02020603050405020304" pitchFamily="18" charset="0"/>
              </a:rPr>
              <a:t>м</a:t>
            </a:r>
            <a:r>
              <a:rPr lang="ru-RU" altLang="ru-RU" sz="3600"/>
              <a:t>;</a:t>
            </a:r>
          </a:p>
        </p:txBody>
      </p:sp>
      <p:sp>
        <p:nvSpPr>
          <p:cNvPr id="59398" name="Text Box 6">
            <a:extLst>
              <a:ext uri="{FF2B5EF4-FFF2-40B4-BE49-F238E27FC236}">
                <a16:creationId xmlns:a16="http://schemas.microsoft.com/office/drawing/2014/main" id="{2E9670F2-82BF-4801-AC63-37C215C7599A}"/>
              </a:ext>
            </a:extLst>
          </p:cNvPr>
          <p:cNvSpPr txBox="1">
            <a:spLocks noChangeArrowheads="1"/>
          </p:cNvSpPr>
          <p:nvPr/>
        </p:nvSpPr>
        <p:spPr bwMode="auto">
          <a:xfrm>
            <a:off x="6172200" y="4114800"/>
            <a:ext cx="2286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t>в) 18,1</a:t>
            </a:r>
            <a:r>
              <a:rPr lang="ru-RU" altLang="ru-RU" sz="3600">
                <a:cs typeface="Times New Roman" panose="02020603050405020304" pitchFamily="18" charset="0"/>
              </a:rPr>
              <a:t> м</a:t>
            </a:r>
            <a:r>
              <a:rPr lang="ru-RU" altLang="ru-RU" sz="36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395"/>
                                        </p:tgtEl>
                                        <p:attrNameLst>
                                          <p:attrName>style.visibility</p:attrName>
                                        </p:attrNameLst>
                                      </p:cBhvr>
                                      <p:to>
                                        <p:strVal val="visible"/>
                                      </p:to>
                                    </p:set>
                                    <p:animEffect transition="in" filter="wipe(left)">
                                      <p:cBhvr>
                                        <p:cTn id="7" dur="500"/>
                                        <p:tgtEl>
                                          <p:spTgt spid="593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9397"/>
                                        </p:tgtEl>
                                        <p:attrNameLst>
                                          <p:attrName>style.visibility</p:attrName>
                                        </p:attrNameLst>
                                      </p:cBhvr>
                                      <p:to>
                                        <p:strVal val="visible"/>
                                      </p:to>
                                    </p:set>
                                    <p:animEffect transition="in" filter="wipe(left)">
                                      <p:cBhvr>
                                        <p:cTn id="12" dur="500"/>
                                        <p:tgtEl>
                                          <p:spTgt spid="5939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9398"/>
                                        </p:tgtEl>
                                        <p:attrNameLst>
                                          <p:attrName>style.visibility</p:attrName>
                                        </p:attrNameLst>
                                      </p:cBhvr>
                                      <p:to>
                                        <p:strVal val="visible"/>
                                      </p:to>
                                    </p:set>
                                    <p:animEffect transition="in" filter="wipe(left)">
                                      <p:cBhvr>
                                        <p:cTn id="17" dur="500"/>
                                        <p:tgtEl>
                                          <p:spTgt spid="593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autoUpdateAnimBg="0"/>
      <p:bldP spid="59397" grpId="0" autoUpdateAnimBg="0"/>
      <p:bldP spid="59398"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EFE422AF-D03B-4452-B8D7-A2FAFFF76FB5}"/>
              </a:ext>
            </a:extLst>
          </p:cNvPr>
          <p:cNvSpPr>
            <a:spLocks noGrp="1" noChangeArrowheads="1"/>
          </p:cNvSpPr>
          <p:nvPr>
            <p:ph type="title"/>
          </p:nvPr>
        </p:nvSpPr>
        <p:spPr>
          <a:xfrm>
            <a:off x="685800" y="304800"/>
            <a:ext cx="7772400" cy="457200"/>
          </a:xfrm>
        </p:spPr>
        <p:txBody>
          <a:bodyPr/>
          <a:lstStyle/>
          <a:p>
            <a:r>
              <a:rPr lang="ru-RU" altLang="ru-RU" sz="3600">
                <a:solidFill>
                  <a:srgbClr val="FF3300"/>
                </a:solidFill>
              </a:rPr>
              <a:t>Упражнение </a:t>
            </a:r>
            <a:r>
              <a:rPr lang="en-US" altLang="ru-RU" sz="3600">
                <a:solidFill>
                  <a:srgbClr val="FF3300"/>
                </a:solidFill>
              </a:rPr>
              <a:t>10</a:t>
            </a:r>
            <a:endParaRPr lang="ru-RU" altLang="ru-RU" sz="3600">
              <a:solidFill>
                <a:srgbClr val="FF3300"/>
              </a:solidFill>
            </a:endParaRPr>
          </a:p>
        </p:txBody>
      </p:sp>
      <p:sp>
        <p:nvSpPr>
          <p:cNvPr id="61443" name="Text Box 3">
            <a:extLst>
              <a:ext uri="{FF2B5EF4-FFF2-40B4-BE49-F238E27FC236}">
                <a16:creationId xmlns:a16="http://schemas.microsoft.com/office/drawing/2014/main" id="{A61349AD-6F0B-4F10-8544-D1D4C8913923}"/>
              </a:ext>
            </a:extLst>
          </p:cNvPr>
          <p:cNvSpPr txBox="1">
            <a:spLocks noChangeArrowheads="1"/>
          </p:cNvSpPr>
          <p:nvPr/>
        </p:nvSpPr>
        <p:spPr bwMode="auto">
          <a:xfrm>
            <a:off x="1524000" y="4876800"/>
            <a:ext cx="426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solidFill>
                  <a:srgbClr val="FF3300"/>
                </a:solidFill>
              </a:rPr>
              <a:t>Ответ:</a:t>
            </a:r>
            <a:r>
              <a:rPr lang="ru-RU" altLang="ru-RU" sz="3600">
                <a:solidFill>
                  <a:schemeClr val="accent1"/>
                </a:solidFill>
              </a:rPr>
              <a:t> </a:t>
            </a:r>
            <a:r>
              <a:rPr lang="ru-RU" altLang="ru-RU" sz="3600"/>
              <a:t>а) 9</a:t>
            </a:r>
            <a:r>
              <a:rPr lang="ru-RU" altLang="ru-RU" sz="3600">
                <a:cs typeface="Times New Roman" panose="02020603050405020304" pitchFamily="18" charset="0"/>
              </a:rPr>
              <a:t> м</a:t>
            </a:r>
            <a:r>
              <a:rPr lang="ru-RU" altLang="ru-RU" sz="3600"/>
              <a:t> и 6 м;</a:t>
            </a:r>
          </a:p>
        </p:txBody>
      </p:sp>
      <p:sp>
        <p:nvSpPr>
          <p:cNvPr id="61444" name="Text Box 4">
            <a:extLst>
              <a:ext uri="{FF2B5EF4-FFF2-40B4-BE49-F238E27FC236}">
                <a16:creationId xmlns:a16="http://schemas.microsoft.com/office/drawing/2014/main" id="{F6DAD061-BE33-4210-90B8-C48BA0CE75EA}"/>
              </a:ext>
            </a:extLst>
          </p:cNvPr>
          <p:cNvSpPr txBox="1">
            <a:spLocks noChangeArrowheads="1"/>
          </p:cNvSpPr>
          <p:nvPr/>
        </p:nvSpPr>
        <p:spPr bwMode="auto">
          <a:xfrm>
            <a:off x="228600" y="838200"/>
            <a:ext cx="8763000" cy="338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600" dirty="0">
                <a:cs typeface="Times New Roman" panose="02020603050405020304" pitchFamily="18" charset="0"/>
              </a:rPr>
              <a:t>	На отрезке </a:t>
            </a:r>
            <a:r>
              <a:rPr lang="ru-RU" altLang="ru-RU" sz="3600" i="1" dirty="0">
                <a:cs typeface="Times New Roman" panose="02020603050405020304" pitchFamily="18" charset="0"/>
              </a:rPr>
              <a:t>АВ</a:t>
            </a:r>
            <a:r>
              <a:rPr lang="ru-RU" altLang="ru-RU" sz="3600" dirty="0">
                <a:cs typeface="Times New Roman" panose="02020603050405020304" pitchFamily="18" charset="0"/>
              </a:rPr>
              <a:t> длиной 15 м отмечена точка </a:t>
            </a:r>
            <a:r>
              <a:rPr lang="ru-RU" altLang="ru-RU" sz="3600" i="1" dirty="0">
                <a:cs typeface="Times New Roman" panose="02020603050405020304" pitchFamily="18" charset="0"/>
              </a:rPr>
              <a:t>С</a:t>
            </a:r>
            <a:r>
              <a:rPr lang="ru-RU" altLang="ru-RU" sz="3600" dirty="0">
                <a:cs typeface="Times New Roman" panose="02020603050405020304" pitchFamily="18" charset="0"/>
              </a:rPr>
              <a:t>. Найдите длины отрезков</a:t>
            </a:r>
            <a:r>
              <a:rPr lang="ru-RU" altLang="ru-RU" sz="3600" b="1" dirty="0">
                <a:cs typeface="Times New Roman" panose="02020603050405020304" pitchFamily="18" charset="0"/>
              </a:rPr>
              <a:t> </a:t>
            </a:r>
            <a:r>
              <a:rPr lang="ru-RU" altLang="ru-RU" sz="3600" i="1" dirty="0">
                <a:cs typeface="Times New Roman" panose="02020603050405020304" pitchFamily="18" charset="0"/>
              </a:rPr>
              <a:t>АС</a:t>
            </a:r>
            <a:r>
              <a:rPr lang="ru-RU" altLang="ru-RU" sz="3600" dirty="0">
                <a:cs typeface="Times New Roman" panose="02020603050405020304" pitchFamily="18" charset="0"/>
              </a:rPr>
              <a:t> и </a:t>
            </a:r>
            <a:r>
              <a:rPr lang="ru-RU" altLang="ru-RU" sz="3600" i="1" dirty="0">
                <a:cs typeface="Times New Roman" panose="02020603050405020304" pitchFamily="18" charset="0"/>
              </a:rPr>
              <a:t>ВС</a:t>
            </a:r>
            <a:r>
              <a:rPr lang="ru-RU" altLang="ru-RU" sz="3600" dirty="0">
                <a:cs typeface="Times New Roman" panose="02020603050405020304" pitchFamily="18" charset="0"/>
              </a:rPr>
              <a:t>, если: а) отрезок </a:t>
            </a:r>
            <a:r>
              <a:rPr lang="ru-RU" altLang="ru-RU" sz="3600" i="1" dirty="0">
                <a:cs typeface="Times New Roman" panose="02020603050405020304" pitchFamily="18" charset="0"/>
              </a:rPr>
              <a:t>АС</a:t>
            </a:r>
            <a:r>
              <a:rPr lang="ru-RU" altLang="ru-RU" sz="3600" dirty="0">
                <a:cs typeface="Times New Roman" panose="02020603050405020304" pitchFamily="18" charset="0"/>
              </a:rPr>
              <a:t> на 3 м длиннее отрезка </a:t>
            </a:r>
            <a:r>
              <a:rPr lang="ru-RU" altLang="ru-RU" sz="3600" i="1" dirty="0">
                <a:cs typeface="Times New Roman" panose="02020603050405020304" pitchFamily="18" charset="0"/>
              </a:rPr>
              <a:t>ВС</a:t>
            </a:r>
            <a:r>
              <a:rPr lang="ru-RU" altLang="ru-RU" sz="3600" dirty="0">
                <a:cs typeface="Times New Roman" panose="02020603050405020304" pitchFamily="18" charset="0"/>
              </a:rPr>
              <a:t>; б) отрезок </a:t>
            </a:r>
            <a:r>
              <a:rPr lang="ru-RU" altLang="ru-RU" sz="3600" i="1" dirty="0">
                <a:cs typeface="Times New Roman" panose="02020603050405020304" pitchFamily="18" charset="0"/>
              </a:rPr>
              <a:t>АС</a:t>
            </a:r>
            <a:r>
              <a:rPr lang="ru-RU" altLang="ru-RU" sz="3600" dirty="0">
                <a:cs typeface="Times New Roman" panose="02020603050405020304" pitchFamily="18" charset="0"/>
              </a:rPr>
              <a:t> в два раза длиннее отрезка </a:t>
            </a:r>
            <a:r>
              <a:rPr lang="ru-RU" altLang="ru-RU" sz="3600" i="1" dirty="0">
                <a:cs typeface="Times New Roman" panose="02020603050405020304" pitchFamily="18" charset="0"/>
              </a:rPr>
              <a:t>ВС</a:t>
            </a:r>
            <a:r>
              <a:rPr lang="ru-RU" altLang="ru-RU" sz="3600" dirty="0">
                <a:cs typeface="Times New Roman" panose="02020603050405020304" pitchFamily="18" charset="0"/>
              </a:rPr>
              <a:t>; в) длины отрезков </a:t>
            </a:r>
            <a:r>
              <a:rPr lang="ru-RU" altLang="ru-RU" sz="3600" i="1" dirty="0">
                <a:cs typeface="Times New Roman" panose="02020603050405020304" pitchFamily="18" charset="0"/>
              </a:rPr>
              <a:t>АС</a:t>
            </a:r>
            <a:r>
              <a:rPr lang="ru-RU" altLang="ru-RU" sz="3600" dirty="0">
                <a:cs typeface="Times New Roman" panose="02020603050405020304" pitchFamily="18" charset="0"/>
              </a:rPr>
              <a:t> и </a:t>
            </a:r>
            <a:r>
              <a:rPr lang="ru-RU" altLang="ru-RU" sz="3600" i="1" dirty="0">
                <a:cs typeface="Times New Roman" panose="02020603050405020304" pitchFamily="18" charset="0"/>
              </a:rPr>
              <a:t>ВС</a:t>
            </a:r>
            <a:r>
              <a:rPr lang="ru-RU" altLang="ru-RU" sz="3600" dirty="0">
                <a:cs typeface="Times New Roman" panose="02020603050405020304" pitchFamily="18" charset="0"/>
              </a:rPr>
              <a:t> относятся как 2:3.</a:t>
            </a:r>
          </a:p>
        </p:txBody>
      </p:sp>
      <p:sp>
        <p:nvSpPr>
          <p:cNvPr id="61445" name="Text Box 5">
            <a:extLst>
              <a:ext uri="{FF2B5EF4-FFF2-40B4-BE49-F238E27FC236}">
                <a16:creationId xmlns:a16="http://schemas.microsoft.com/office/drawing/2014/main" id="{1E2C4B16-328A-44C2-A7D0-2BFFBBAD680F}"/>
              </a:ext>
            </a:extLst>
          </p:cNvPr>
          <p:cNvSpPr txBox="1">
            <a:spLocks noChangeArrowheads="1"/>
          </p:cNvSpPr>
          <p:nvPr/>
        </p:nvSpPr>
        <p:spPr bwMode="auto">
          <a:xfrm>
            <a:off x="5410200" y="4876800"/>
            <a:ext cx="2895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t>б) 10 м и 5 </a:t>
            </a:r>
            <a:r>
              <a:rPr lang="ru-RU" altLang="ru-RU" sz="3600">
                <a:cs typeface="Times New Roman" panose="02020603050405020304" pitchFamily="18" charset="0"/>
              </a:rPr>
              <a:t>м</a:t>
            </a:r>
            <a:r>
              <a:rPr lang="ru-RU" altLang="ru-RU" sz="3600"/>
              <a:t>;</a:t>
            </a:r>
          </a:p>
        </p:txBody>
      </p:sp>
      <p:sp>
        <p:nvSpPr>
          <p:cNvPr id="61446" name="Text Box 6">
            <a:extLst>
              <a:ext uri="{FF2B5EF4-FFF2-40B4-BE49-F238E27FC236}">
                <a16:creationId xmlns:a16="http://schemas.microsoft.com/office/drawing/2014/main" id="{E78966AD-9CCC-421B-B96D-F70F4EC247B2}"/>
              </a:ext>
            </a:extLst>
          </p:cNvPr>
          <p:cNvSpPr txBox="1">
            <a:spLocks noChangeArrowheads="1"/>
          </p:cNvSpPr>
          <p:nvPr/>
        </p:nvSpPr>
        <p:spPr bwMode="auto">
          <a:xfrm>
            <a:off x="2971800" y="5562600"/>
            <a:ext cx="3429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t>в) 6</a:t>
            </a:r>
            <a:r>
              <a:rPr lang="ru-RU" altLang="ru-RU" sz="3600">
                <a:cs typeface="Times New Roman" panose="02020603050405020304" pitchFamily="18" charset="0"/>
              </a:rPr>
              <a:t> м</a:t>
            </a:r>
            <a:r>
              <a:rPr lang="ru-RU" altLang="ru-RU" sz="3600"/>
              <a:t> и 9 м.</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43"/>
                                        </p:tgtEl>
                                        <p:attrNameLst>
                                          <p:attrName>style.visibility</p:attrName>
                                        </p:attrNameLst>
                                      </p:cBhvr>
                                      <p:to>
                                        <p:strVal val="visible"/>
                                      </p:to>
                                    </p:set>
                                    <p:animEffect transition="in" filter="wipe(left)">
                                      <p:cBhvr>
                                        <p:cTn id="7" dur="500"/>
                                        <p:tgtEl>
                                          <p:spTgt spid="614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45"/>
                                        </p:tgtEl>
                                        <p:attrNameLst>
                                          <p:attrName>style.visibility</p:attrName>
                                        </p:attrNameLst>
                                      </p:cBhvr>
                                      <p:to>
                                        <p:strVal val="visible"/>
                                      </p:to>
                                    </p:set>
                                    <p:animEffect transition="in" filter="wipe(left)">
                                      <p:cBhvr>
                                        <p:cTn id="12" dur="500"/>
                                        <p:tgtEl>
                                          <p:spTgt spid="614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46"/>
                                        </p:tgtEl>
                                        <p:attrNameLst>
                                          <p:attrName>style.visibility</p:attrName>
                                        </p:attrNameLst>
                                      </p:cBhvr>
                                      <p:to>
                                        <p:strVal val="visible"/>
                                      </p:to>
                                    </p:set>
                                    <p:animEffect transition="in" filter="wipe(left)">
                                      <p:cBhvr>
                                        <p:cTn id="17" dur="500"/>
                                        <p:tgtEl>
                                          <p:spTgt spid="61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autoUpdateAnimBg="0"/>
      <p:bldP spid="61445" grpId="0" autoUpdateAnimBg="0"/>
      <p:bldP spid="61446"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6DF9A152-E0B7-4CEB-A385-B120B6AB64F8}"/>
              </a:ext>
            </a:extLst>
          </p:cNvPr>
          <p:cNvSpPr>
            <a:spLocks noGrp="1" noChangeArrowheads="1"/>
          </p:cNvSpPr>
          <p:nvPr>
            <p:ph type="title"/>
          </p:nvPr>
        </p:nvSpPr>
        <p:spPr>
          <a:xfrm>
            <a:off x="685800" y="304800"/>
            <a:ext cx="7772400" cy="457200"/>
          </a:xfrm>
        </p:spPr>
        <p:txBody>
          <a:bodyPr/>
          <a:lstStyle/>
          <a:p>
            <a:r>
              <a:rPr lang="ru-RU" altLang="ru-RU" sz="3600">
                <a:solidFill>
                  <a:srgbClr val="FF3300"/>
                </a:solidFill>
              </a:rPr>
              <a:t>Упражнение 1</a:t>
            </a:r>
            <a:r>
              <a:rPr lang="en-US" altLang="ru-RU" sz="3600">
                <a:solidFill>
                  <a:srgbClr val="FF3300"/>
                </a:solidFill>
              </a:rPr>
              <a:t>1</a:t>
            </a:r>
            <a:endParaRPr lang="ru-RU" altLang="ru-RU" sz="3600">
              <a:solidFill>
                <a:srgbClr val="FF3300"/>
              </a:solidFill>
            </a:endParaRPr>
          </a:p>
        </p:txBody>
      </p:sp>
      <p:sp>
        <p:nvSpPr>
          <p:cNvPr id="73731" name="Text Box 3">
            <a:extLst>
              <a:ext uri="{FF2B5EF4-FFF2-40B4-BE49-F238E27FC236}">
                <a16:creationId xmlns:a16="http://schemas.microsoft.com/office/drawing/2014/main" id="{FDCA5336-3217-4354-B64C-63920410390D}"/>
              </a:ext>
            </a:extLst>
          </p:cNvPr>
          <p:cNvSpPr txBox="1">
            <a:spLocks noChangeArrowheads="1"/>
          </p:cNvSpPr>
          <p:nvPr/>
        </p:nvSpPr>
        <p:spPr bwMode="auto">
          <a:xfrm>
            <a:off x="152400" y="1066800"/>
            <a:ext cx="8763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600" dirty="0">
                <a:cs typeface="Times New Roman" panose="02020603050405020304" pitchFamily="18" charset="0"/>
              </a:rPr>
              <a:t>	Сумма двух отрезков равна 6 см, а их разность – 2 см. Найдите сами отрезки. </a:t>
            </a:r>
          </a:p>
        </p:txBody>
      </p:sp>
      <p:sp>
        <p:nvSpPr>
          <p:cNvPr id="73732" name="Text Box 4">
            <a:extLst>
              <a:ext uri="{FF2B5EF4-FFF2-40B4-BE49-F238E27FC236}">
                <a16:creationId xmlns:a16="http://schemas.microsoft.com/office/drawing/2014/main" id="{EE579C9F-A866-4DC9-AB75-8640BF823705}"/>
              </a:ext>
            </a:extLst>
          </p:cNvPr>
          <p:cNvSpPr txBox="1">
            <a:spLocks noChangeArrowheads="1"/>
          </p:cNvSpPr>
          <p:nvPr/>
        </p:nvSpPr>
        <p:spPr bwMode="auto">
          <a:xfrm>
            <a:off x="762000" y="3810000"/>
            <a:ext cx="4114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solidFill>
                  <a:srgbClr val="FF3300"/>
                </a:solidFill>
              </a:rPr>
              <a:t>Ответ:</a:t>
            </a:r>
            <a:r>
              <a:rPr lang="ru-RU" altLang="ru-RU" sz="3600">
                <a:solidFill>
                  <a:schemeClr val="accent1"/>
                </a:solidFill>
              </a:rPr>
              <a:t> </a:t>
            </a:r>
            <a:r>
              <a:rPr lang="ru-RU" altLang="ru-RU" sz="3600">
                <a:cs typeface="Times New Roman" panose="02020603050405020304" pitchFamily="18" charset="0"/>
              </a:rPr>
              <a:t>4 см и 2 см.</a:t>
            </a:r>
            <a:r>
              <a:rPr lang="ru-RU" altLang="ru-RU" sz="36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3732"/>
                                        </p:tgtEl>
                                        <p:attrNameLst>
                                          <p:attrName>style.visibility</p:attrName>
                                        </p:attrNameLst>
                                      </p:cBhvr>
                                      <p:to>
                                        <p:strVal val="visible"/>
                                      </p:to>
                                    </p:set>
                                    <p:animEffect transition="in" filter="wipe(left)">
                                      <p:cBhvr>
                                        <p:cTn id="7" dur="500"/>
                                        <p:tgtEl>
                                          <p:spTgt spid="737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2"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D917530E-4784-40C3-A4DC-63819AB1FDA3}"/>
              </a:ext>
            </a:extLst>
          </p:cNvPr>
          <p:cNvSpPr>
            <a:spLocks noGrp="1" noChangeArrowheads="1"/>
          </p:cNvSpPr>
          <p:nvPr>
            <p:ph type="title"/>
          </p:nvPr>
        </p:nvSpPr>
        <p:spPr>
          <a:xfrm>
            <a:off x="685800" y="304800"/>
            <a:ext cx="7772400" cy="457200"/>
          </a:xfrm>
        </p:spPr>
        <p:txBody>
          <a:bodyPr/>
          <a:lstStyle/>
          <a:p>
            <a:r>
              <a:rPr lang="ru-RU" altLang="ru-RU" sz="3600">
                <a:solidFill>
                  <a:srgbClr val="FF3300"/>
                </a:solidFill>
              </a:rPr>
              <a:t>Упражнение 1</a:t>
            </a:r>
            <a:r>
              <a:rPr lang="en-US" altLang="ru-RU" sz="3600">
                <a:solidFill>
                  <a:srgbClr val="FF3300"/>
                </a:solidFill>
              </a:rPr>
              <a:t>2</a:t>
            </a:r>
            <a:endParaRPr lang="ru-RU" altLang="ru-RU" sz="3600">
              <a:solidFill>
                <a:srgbClr val="FF3300"/>
              </a:solidFill>
            </a:endParaRPr>
          </a:p>
        </p:txBody>
      </p:sp>
      <p:sp>
        <p:nvSpPr>
          <p:cNvPr id="63491" name="Text Box 3">
            <a:extLst>
              <a:ext uri="{FF2B5EF4-FFF2-40B4-BE49-F238E27FC236}">
                <a16:creationId xmlns:a16="http://schemas.microsoft.com/office/drawing/2014/main" id="{90A64963-0712-412F-8A69-C614FC4735A0}"/>
              </a:ext>
            </a:extLst>
          </p:cNvPr>
          <p:cNvSpPr txBox="1">
            <a:spLocks noChangeArrowheads="1"/>
          </p:cNvSpPr>
          <p:nvPr/>
        </p:nvSpPr>
        <p:spPr bwMode="auto">
          <a:xfrm>
            <a:off x="1524000" y="4572000"/>
            <a:ext cx="2743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solidFill>
                  <a:srgbClr val="FF3300"/>
                </a:solidFill>
              </a:rPr>
              <a:t>Ответ:</a:t>
            </a:r>
            <a:r>
              <a:rPr lang="ru-RU" altLang="ru-RU" sz="3600">
                <a:solidFill>
                  <a:schemeClr val="accent1"/>
                </a:solidFill>
              </a:rPr>
              <a:t> </a:t>
            </a:r>
            <a:r>
              <a:rPr lang="ru-RU" altLang="ru-RU" sz="3600"/>
              <a:t>6 см.</a:t>
            </a:r>
          </a:p>
        </p:txBody>
      </p:sp>
      <p:sp>
        <p:nvSpPr>
          <p:cNvPr id="63492" name="Text Box 4">
            <a:extLst>
              <a:ext uri="{FF2B5EF4-FFF2-40B4-BE49-F238E27FC236}">
                <a16:creationId xmlns:a16="http://schemas.microsoft.com/office/drawing/2014/main" id="{1F4B676F-2264-44FF-B964-4EA8E989F97E}"/>
              </a:ext>
            </a:extLst>
          </p:cNvPr>
          <p:cNvSpPr txBox="1">
            <a:spLocks noChangeArrowheads="1"/>
          </p:cNvSpPr>
          <p:nvPr/>
        </p:nvSpPr>
        <p:spPr bwMode="auto">
          <a:xfrm>
            <a:off x="762000" y="1295400"/>
            <a:ext cx="8153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600" dirty="0">
                <a:cs typeface="Times New Roman" panose="02020603050405020304" pitchFamily="18" charset="0"/>
              </a:rPr>
              <a:t>	На рисунке </a:t>
            </a:r>
            <a:r>
              <a:rPr lang="ru-RU" altLang="ru-RU" sz="3600" i="1" dirty="0">
                <a:cs typeface="Times New Roman" panose="02020603050405020304" pitchFamily="18" charset="0"/>
              </a:rPr>
              <a:t>АВ = </a:t>
            </a:r>
            <a:r>
              <a:rPr lang="en-US" altLang="ru-RU" sz="3600" i="1" dirty="0">
                <a:cs typeface="Times New Roman" panose="02020603050405020304" pitchFamily="18" charset="0"/>
              </a:rPr>
              <a:t>CD</a:t>
            </a:r>
            <a:r>
              <a:rPr lang="ru-RU" altLang="ru-RU" sz="3600" dirty="0">
                <a:cs typeface="Times New Roman" panose="02020603050405020304" pitchFamily="18" charset="0"/>
              </a:rPr>
              <a:t>,</a:t>
            </a:r>
            <a:r>
              <a:rPr lang="ru-RU" altLang="ru-RU" sz="3600" i="1" dirty="0">
                <a:cs typeface="Times New Roman" panose="02020603050405020304" pitchFamily="18" charset="0"/>
              </a:rPr>
              <a:t> АС = </a:t>
            </a:r>
            <a:r>
              <a:rPr lang="ru-RU" altLang="ru-RU" sz="3600" dirty="0">
                <a:cs typeface="Times New Roman" panose="02020603050405020304" pitchFamily="18" charset="0"/>
              </a:rPr>
              <a:t>6 см. </a:t>
            </a:r>
            <a:r>
              <a:rPr lang="en-US" altLang="ru-RU" sz="3600" dirty="0" err="1">
                <a:cs typeface="Times New Roman" panose="02020603050405020304" pitchFamily="18" charset="0"/>
              </a:rPr>
              <a:t>Найдите</a:t>
            </a:r>
            <a:r>
              <a:rPr lang="en-US" altLang="ru-RU" sz="3600" dirty="0">
                <a:cs typeface="Times New Roman" panose="02020603050405020304" pitchFamily="18" charset="0"/>
              </a:rPr>
              <a:t> </a:t>
            </a:r>
            <a:r>
              <a:rPr lang="en-US" altLang="ru-RU" sz="3600" i="1" dirty="0">
                <a:cs typeface="Times New Roman" panose="02020603050405020304" pitchFamily="18" charset="0"/>
              </a:rPr>
              <a:t>BD</a:t>
            </a:r>
            <a:r>
              <a:rPr lang="en-US" altLang="ru-RU" sz="3600" dirty="0">
                <a:cs typeface="Times New Roman" panose="02020603050405020304" pitchFamily="18" charset="0"/>
              </a:rPr>
              <a:t>.</a:t>
            </a:r>
            <a:endParaRPr lang="ru-RU" altLang="ru-RU" sz="3600" dirty="0">
              <a:cs typeface="Times New Roman" panose="02020603050405020304" pitchFamily="18" charset="0"/>
            </a:endParaRPr>
          </a:p>
        </p:txBody>
      </p:sp>
      <p:pic>
        <p:nvPicPr>
          <p:cNvPr id="63493" name="Picture 5">
            <a:extLst>
              <a:ext uri="{FF2B5EF4-FFF2-40B4-BE49-F238E27FC236}">
                <a16:creationId xmlns:a16="http://schemas.microsoft.com/office/drawing/2014/main" id="{A0A516B6-7A8E-4B49-884F-B67461B666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2971800"/>
            <a:ext cx="39544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3491"/>
                                        </p:tgtEl>
                                        <p:attrNameLst>
                                          <p:attrName>style.visibility</p:attrName>
                                        </p:attrNameLst>
                                      </p:cBhvr>
                                      <p:to>
                                        <p:strVal val="visible"/>
                                      </p:to>
                                    </p:set>
                                    <p:animEffect transition="in" filter="wipe(left)">
                                      <p:cBhvr>
                                        <p:cTn id="7" dur="500"/>
                                        <p:tgtEl>
                                          <p:spTgt spid="634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9" name="Text Box 1047">
            <a:extLst>
              <a:ext uri="{FF2B5EF4-FFF2-40B4-BE49-F238E27FC236}">
                <a16:creationId xmlns:a16="http://schemas.microsoft.com/office/drawing/2014/main" id="{5006AC87-7C16-4D68-9E26-DD6BBE1A8F82}"/>
              </a:ext>
            </a:extLst>
          </p:cNvPr>
          <p:cNvSpPr txBox="1">
            <a:spLocks noChangeArrowheads="1"/>
          </p:cNvSpPr>
          <p:nvPr/>
        </p:nvSpPr>
        <p:spPr bwMode="auto">
          <a:xfrm>
            <a:off x="228600" y="762000"/>
            <a:ext cx="87630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cs typeface="Times New Roman" panose="02020603050405020304" pitchFamily="18" charset="0"/>
              </a:rPr>
              <a:t>	Измерение длины отрезка основано на сравнении его с отрезком, длина которого принимается за единицу (единичный отрезок).</a:t>
            </a:r>
            <a:r>
              <a:rPr lang="ru-RU" altLang="ru-RU" sz="2800" dirty="0">
                <a:solidFill>
                  <a:schemeClr val="accent1"/>
                </a:solidFill>
              </a:rPr>
              <a:t> </a:t>
            </a:r>
          </a:p>
        </p:txBody>
      </p:sp>
      <p:sp>
        <p:nvSpPr>
          <p:cNvPr id="14360" name="Text Box 1048">
            <a:extLst>
              <a:ext uri="{FF2B5EF4-FFF2-40B4-BE49-F238E27FC236}">
                <a16:creationId xmlns:a16="http://schemas.microsoft.com/office/drawing/2014/main" id="{9D5C6918-8982-424D-8761-FC72C525A542}"/>
              </a:ext>
            </a:extLst>
          </p:cNvPr>
          <p:cNvSpPr txBox="1">
            <a:spLocks noChangeArrowheads="1"/>
          </p:cNvSpPr>
          <p:nvPr/>
        </p:nvSpPr>
        <p:spPr bwMode="auto">
          <a:xfrm>
            <a:off x="152400" y="2133600"/>
            <a:ext cx="87630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solidFill>
                  <a:srgbClr val="FF3300"/>
                </a:solidFill>
                <a:cs typeface="Times New Roman" panose="02020603050405020304" pitchFamily="18" charset="0"/>
              </a:rPr>
              <a:t>	Длина отрезка </a:t>
            </a:r>
            <a:r>
              <a:rPr lang="ru-RU" altLang="ru-RU" sz="2800" dirty="0">
                <a:cs typeface="Times New Roman" panose="02020603050405020304" pitchFamily="18" charset="0"/>
              </a:rPr>
              <a:t>– это положительное число, показывающее, сколько раз единичный отрезок и его части укладываются в данном отрезке.</a:t>
            </a:r>
            <a:endParaRPr lang="ru-RU" altLang="ru-RU" sz="2800" dirty="0"/>
          </a:p>
        </p:txBody>
      </p:sp>
      <p:sp>
        <p:nvSpPr>
          <p:cNvPr id="14391" name="Text Box 1079">
            <a:extLst>
              <a:ext uri="{FF2B5EF4-FFF2-40B4-BE49-F238E27FC236}">
                <a16:creationId xmlns:a16="http://schemas.microsoft.com/office/drawing/2014/main" id="{30D4ABB6-0C5C-4404-934F-AFB2758CC16D}"/>
              </a:ext>
            </a:extLst>
          </p:cNvPr>
          <p:cNvSpPr txBox="1">
            <a:spLocks noChangeArrowheads="1"/>
          </p:cNvSpPr>
          <p:nvPr/>
        </p:nvSpPr>
        <p:spPr bwMode="auto">
          <a:xfrm>
            <a:off x="152400" y="3581400"/>
            <a:ext cx="87630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cs typeface="Times New Roman" panose="02020603050405020304" pitchFamily="18" charset="0"/>
              </a:rPr>
              <a:t>	Длина отрезка удовлетворяет следующим свойствам.</a:t>
            </a:r>
          </a:p>
          <a:p>
            <a:pPr algn="just">
              <a:spcBef>
                <a:spcPct val="50000"/>
              </a:spcBef>
            </a:pPr>
            <a:r>
              <a:rPr lang="ru-RU" altLang="ru-RU" sz="2800" dirty="0">
                <a:solidFill>
                  <a:srgbClr val="FF3300"/>
                </a:solidFill>
                <a:cs typeface="Times New Roman" panose="02020603050405020304" pitchFamily="18" charset="0"/>
              </a:rPr>
              <a:t>	Свойство 1.</a:t>
            </a:r>
            <a:r>
              <a:rPr lang="ru-RU" altLang="ru-RU" sz="2800" b="1" dirty="0">
                <a:solidFill>
                  <a:schemeClr val="accent1"/>
                </a:solidFill>
                <a:cs typeface="Times New Roman" panose="02020603050405020304" pitchFamily="18" charset="0"/>
              </a:rPr>
              <a:t> </a:t>
            </a:r>
            <a:r>
              <a:rPr lang="ru-RU" altLang="ru-RU" sz="2800" dirty="0">
                <a:cs typeface="Times New Roman" panose="02020603050405020304" pitchFamily="18" charset="0"/>
              </a:rPr>
              <a:t>Длины равных отрезков равны.</a:t>
            </a:r>
          </a:p>
          <a:p>
            <a:pPr algn="just">
              <a:spcBef>
                <a:spcPct val="50000"/>
              </a:spcBef>
            </a:pPr>
            <a:r>
              <a:rPr lang="ru-RU" altLang="ru-RU" sz="2800" dirty="0">
                <a:solidFill>
                  <a:srgbClr val="FF3300"/>
                </a:solidFill>
                <a:cs typeface="Times New Roman" panose="02020603050405020304" pitchFamily="18" charset="0"/>
              </a:rPr>
              <a:t>	Свойство 2.</a:t>
            </a:r>
            <a:r>
              <a:rPr lang="ru-RU" altLang="ru-RU" sz="2800" b="1" dirty="0">
                <a:solidFill>
                  <a:schemeClr val="accent1"/>
                </a:solidFill>
                <a:cs typeface="Times New Roman" panose="02020603050405020304" pitchFamily="18" charset="0"/>
              </a:rPr>
              <a:t> </a:t>
            </a:r>
            <a:r>
              <a:rPr lang="ru-RU" altLang="ru-RU" sz="2800" dirty="0">
                <a:cs typeface="Times New Roman" panose="02020603050405020304" pitchFamily="18" charset="0"/>
              </a:rPr>
              <a:t>Длина суммы отрезков равна сумме их длин.</a:t>
            </a:r>
            <a:endParaRPr lang="ru-RU" altLang="ru-RU" sz="2800" dirty="0"/>
          </a:p>
        </p:txBody>
      </p:sp>
    </p:spTree>
    <p:extLst>
      <p:ext uri="{BB962C8B-B14F-4D97-AF65-F5344CB8AC3E}">
        <p14:creationId xmlns:p14="http://schemas.microsoft.com/office/powerpoint/2010/main" val="56341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91623423-CAB2-4265-9CC6-16C104B13966}"/>
              </a:ext>
            </a:extLst>
          </p:cNvPr>
          <p:cNvSpPr>
            <a:spLocks noGrp="1" noChangeArrowheads="1"/>
          </p:cNvSpPr>
          <p:nvPr>
            <p:ph type="title"/>
          </p:nvPr>
        </p:nvSpPr>
        <p:spPr>
          <a:xfrm>
            <a:off x="685800" y="304800"/>
            <a:ext cx="7772400" cy="457200"/>
          </a:xfrm>
        </p:spPr>
        <p:txBody>
          <a:bodyPr/>
          <a:lstStyle/>
          <a:p>
            <a:r>
              <a:rPr lang="ru-RU" altLang="ru-RU" sz="3600">
                <a:solidFill>
                  <a:srgbClr val="FF3300"/>
                </a:solidFill>
              </a:rPr>
              <a:t>Упражнение 1</a:t>
            </a:r>
            <a:r>
              <a:rPr lang="en-US" altLang="ru-RU" sz="3600">
                <a:solidFill>
                  <a:srgbClr val="FF3300"/>
                </a:solidFill>
              </a:rPr>
              <a:t>3</a:t>
            </a:r>
            <a:endParaRPr lang="ru-RU" altLang="ru-RU" sz="3600">
              <a:solidFill>
                <a:srgbClr val="FF3300"/>
              </a:solidFill>
            </a:endParaRPr>
          </a:p>
        </p:txBody>
      </p:sp>
      <p:sp>
        <p:nvSpPr>
          <p:cNvPr id="65539" name="Text Box 3">
            <a:extLst>
              <a:ext uri="{FF2B5EF4-FFF2-40B4-BE49-F238E27FC236}">
                <a16:creationId xmlns:a16="http://schemas.microsoft.com/office/drawing/2014/main" id="{0343C72C-37AF-4FB4-B033-17B49ACC4980}"/>
              </a:ext>
            </a:extLst>
          </p:cNvPr>
          <p:cNvSpPr txBox="1">
            <a:spLocks noChangeArrowheads="1"/>
          </p:cNvSpPr>
          <p:nvPr/>
        </p:nvSpPr>
        <p:spPr bwMode="auto">
          <a:xfrm>
            <a:off x="838200" y="4876800"/>
            <a:ext cx="3200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solidFill>
                  <a:srgbClr val="FF3300"/>
                </a:solidFill>
              </a:rPr>
              <a:t>Ответ:</a:t>
            </a:r>
            <a:r>
              <a:rPr lang="ru-RU" altLang="ru-RU" sz="3600">
                <a:solidFill>
                  <a:schemeClr val="accent1"/>
                </a:solidFill>
              </a:rPr>
              <a:t> </a:t>
            </a:r>
            <a:r>
              <a:rPr lang="ru-RU" altLang="ru-RU" sz="3600"/>
              <a:t>8,5 см.</a:t>
            </a:r>
          </a:p>
        </p:txBody>
      </p:sp>
      <p:sp>
        <p:nvSpPr>
          <p:cNvPr id="65540" name="Text Box 4">
            <a:extLst>
              <a:ext uri="{FF2B5EF4-FFF2-40B4-BE49-F238E27FC236}">
                <a16:creationId xmlns:a16="http://schemas.microsoft.com/office/drawing/2014/main" id="{337C1FD2-28BD-4EC9-BC3A-24A22A36D934}"/>
              </a:ext>
            </a:extLst>
          </p:cNvPr>
          <p:cNvSpPr txBox="1">
            <a:spLocks noChangeArrowheads="1"/>
          </p:cNvSpPr>
          <p:nvPr/>
        </p:nvSpPr>
        <p:spPr bwMode="auto">
          <a:xfrm>
            <a:off x="152400" y="1295400"/>
            <a:ext cx="87630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600" dirty="0">
                <a:cs typeface="Times New Roman" panose="02020603050405020304" pitchFamily="18" charset="0"/>
              </a:rPr>
              <a:t>	На прямой последовательно отложены три отрезка: </a:t>
            </a:r>
            <a:r>
              <a:rPr lang="ru-RU" altLang="ru-RU" sz="3600" i="1" dirty="0">
                <a:cs typeface="Times New Roman" panose="02020603050405020304" pitchFamily="18" charset="0"/>
              </a:rPr>
              <a:t>АВ</a:t>
            </a:r>
            <a:r>
              <a:rPr lang="ru-RU" altLang="ru-RU" sz="3600" dirty="0">
                <a:cs typeface="Times New Roman" panose="02020603050405020304" pitchFamily="18" charset="0"/>
              </a:rPr>
              <a:t>,</a:t>
            </a:r>
            <a:r>
              <a:rPr lang="ru-RU" altLang="ru-RU" sz="3600" i="1" dirty="0">
                <a:cs typeface="Times New Roman" panose="02020603050405020304" pitchFamily="18" charset="0"/>
              </a:rPr>
              <a:t> ВС</a:t>
            </a:r>
            <a:r>
              <a:rPr lang="ru-RU" altLang="ru-RU" sz="3600" dirty="0">
                <a:cs typeface="Times New Roman" panose="02020603050405020304" pitchFamily="18" charset="0"/>
              </a:rPr>
              <a:t> и </a:t>
            </a:r>
            <a:r>
              <a:rPr lang="ru-RU" altLang="ru-RU" sz="3600" i="1" dirty="0">
                <a:cs typeface="Times New Roman" panose="02020603050405020304" pitchFamily="18" charset="0"/>
              </a:rPr>
              <a:t>С</a:t>
            </a:r>
            <a:r>
              <a:rPr lang="en-US" altLang="ru-RU" sz="3600" i="1" dirty="0">
                <a:cs typeface="Times New Roman" panose="02020603050405020304" pitchFamily="18" charset="0"/>
              </a:rPr>
              <a:t>D</a:t>
            </a:r>
            <a:r>
              <a:rPr lang="ru-RU" altLang="ru-RU" sz="3600" dirty="0">
                <a:cs typeface="Times New Roman" panose="02020603050405020304" pitchFamily="18" charset="0"/>
              </a:rPr>
              <a:t> так, что </a:t>
            </a:r>
            <a:r>
              <a:rPr lang="ru-RU" altLang="ru-RU" sz="3600" i="1" dirty="0">
                <a:cs typeface="Times New Roman" panose="02020603050405020304" pitchFamily="18" charset="0"/>
              </a:rPr>
              <a:t>АВ = </a:t>
            </a:r>
            <a:r>
              <a:rPr lang="ru-RU" altLang="ru-RU" sz="3600" dirty="0">
                <a:cs typeface="Times New Roman" panose="02020603050405020304" pitchFamily="18" charset="0"/>
              </a:rPr>
              <a:t>3 см,</a:t>
            </a:r>
            <a:r>
              <a:rPr lang="ru-RU" altLang="ru-RU" sz="3600" i="1" dirty="0">
                <a:cs typeface="Times New Roman" panose="02020603050405020304" pitchFamily="18" charset="0"/>
              </a:rPr>
              <a:t> ВС = </a:t>
            </a:r>
            <a:r>
              <a:rPr lang="ru-RU" altLang="ru-RU" sz="3600" dirty="0">
                <a:cs typeface="Times New Roman" panose="02020603050405020304" pitchFamily="18" charset="0"/>
              </a:rPr>
              <a:t>5 см,</a:t>
            </a:r>
            <a:r>
              <a:rPr lang="ru-RU" altLang="ru-RU" sz="3600" i="1" dirty="0">
                <a:cs typeface="Times New Roman" panose="02020603050405020304" pitchFamily="18" charset="0"/>
              </a:rPr>
              <a:t> </a:t>
            </a:r>
            <a:r>
              <a:rPr lang="en-US" altLang="ru-RU" sz="3600" i="1" dirty="0">
                <a:cs typeface="Times New Roman" panose="02020603050405020304" pitchFamily="18" charset="0"/>
              </a:rPr>
              <a:t>CD</a:t>
            </a:r>
            <a:r>
              <a:rPr lang="ru-RU" altLang="ru-RU" sz="3600" i="1" dirty="0">
                <a:cs typeface="Times New Roman" panose="02020603050405020304" pitchFamily="18" charset="0"/>
              </a:rPr>
              <a:t> = </a:t>
            </a:r>
            <a:r>
              <a:rPr lang="ru-RU" altLang="ru-RU" sz="3600" dirty="0">
                <a:cs typeface="Times New Roman" panose="02020603050405020304" pitchFamily="18" charset="0"/>
              </a:rPr>
              <a:t>4 см. Найдите расстояние между серединами отрезков </a:t>
            </a:r>
            <a:r>
              <a:rPr lang="ru-RU" altLang="ru-RU" sz="3600" i="1" dirty="0">
                <a:cs typeface="Times New Roman" panose="02020603050405020304" pitchFamily="18" charset="0"/>
              </a:rPr>
              <a:t>АВ</a:t>
            </a:r>
            <a:r>
              <a:rPr lang="ru-RU" altLang="ru-RU" sz="3600" dirty="0">
                <a:cs typeface="Times New Roman" panose="02020603050405020304" pitchFamily="18" charset="0"/>
              </a:rPr>
              <a:t> и </a:t>
            </a:r>
            <a:r>
              <a:rPr lang="en-US" altLang="ru-RU" sz="3600" i="1" dirty="0">
                <a:cs typeface="Times New Roman" panose="02020603050405020304" pitchFamily="18" charset="0"/>
              </a:rPr>
              <a:t>CD</a:t>
            </a:r>
            <a:r>
              <a:rPr lang="ru-RU" altLang="ru-RU" sz="3600" dirty="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5539"/>
                                        </p:tgtEl>
                                        <p:attrNameLst>
                                          <p:attrName>style.visibility</p:attrName>
                                        </p:attrNameLst>
                                      </p:cBhvr>
                                      <p:to>
                                        <p:strVal val="visible"/>
                                      </p:to>
                                    </p:set>
                                    <p:animEffect transition="in" filter="wipe(left)">
                                      <p:cBhvr>
                                        <p:cTn id="7" dur="500"/>
                                        <p:tgtEl>
                                          <p:spTgt spid="655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E9E081D2-F570-4445-B483-EB17936E9194}"/>
              </a:ext>
            </a:extLst>
          </p:cNvPr>
          <p:cNvSpPr>
            <a:spLocks noGrp="1" noChangeArrowheads="1"/>
          </p:cNvSpPr>
          <p:nvPr>
            <p:ph type="title"/>
          </p:nvPr>
        </p:nvSpPr>
        <p:spPr>
          <a:xfrm>
            <a:off x="685800" y="304800"/>
            <a:ext cx="7772400" cy="457200"/>
          </a:xfrm>
        </p:spPr>
        <p:txBody>
          <a:bodyPr/>
          <a:lstStyle/>
          <a:p>
            <a:r>
              <a:rPr lang="ru-RU" altLang="ru-RU" sz="3600">
                <a:solidFill>
                  <a:srgbClr val="FF3300"/>
                </a:solidFill>
              </a:rPr>
              <a:t>Упражнение 1</a:t>
            </a:r>
            <a:r>
              <a:rPr lang="en-US" altLang="ru-RU" sz="3600">
                <a:solidFill>
                  <a:srgbClr val="FF3300"/>
                </a:solidFill>
              </a:rPr>
              <a:t>4</a:t>
            </a:r>
            <a:endParaRPr lang="ru-RU" altLang="ru-RU" sz="3600">
              <a:solidFill>
                <a:srgbClr val="FF3300"/>
              </a:solidFill>
            </a:endParaRPr>
          </a:p>
        </p:txBody>
      </p:sp>
      <p:sp>
        <p:nvSpPr>
          <p:cNvPr id="67587" name="Text Box 3">
            <a:extLst>
              <a:ext uri="{FF2B5EF4-FFF2-40B4-BE49-F238E27FC236}">
                <a16:creationId xmlns:a16="http://schemas.microsoft.com/office/drawing/2014/main" id="{723AB122-8608-4780-8E27-0D980820F7E4}"/>
              </a:ext>
            </a:extLst>
          </p:cNvPr>
          <p:cNvSpPr txBox="1">
            <a:spLocks noChangeArrowheads="1"/>
          </p:cNvSpPr>
          <p:nvPr/>
        </p:nvSpPr>
        <p:spPr bwMode="auto">
          <a:xfrm>
            <a:off x="838200" y="4876800"/>
            <a:ext cx="3810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solidFill>
                  <a:srgbClr val="FF3300"/>
                </a:solidFill>
              </a:rPr>
              <a:t>Ответ:</a:t>
            </a:r>
            <a:r>
              <a:rPr lang="ru-RU" altLang="ru-RU" sz="3600">
                <a:solidFill>
                  <a:schemeClr val="accent1"/>
                </a:solidFill>
              </a:rPr>
              <a:t> </a:t>
            </a:r>
            <a:r>
              <a:rPr lang="en-US" altLang="ru-RU" sz="3600" i="1"/>
              <a:t>a + b – c</a:t>
            </a:r>
            <a:r>
              <a:rPr lang="ru-RU" altLang="ru-RU" sz="3600"/>
              <a:t>.</a:t>
            </a:r>
          </a:p>
        </p:txBody>
      </p:sp>
      <p:sp>
        <p:nvSpPr>
          <p:cNvPr id="67588" name="Text Box 4">
            <a:extLst>
              <a:ext uri="{FF2B5EF4-FFF2-40B4-BE49-F238E27FC236}">
                <a16:creationId xmlns:a16="http://schemas.microsoft.com/office/drawing/2014/main" id="{93B9C4BF-094A-4642-B289-52DE2F790123}"/>
              </a:ext>
            </a:extLst>
          </p:cNvPr>
          <p:cNvSpPr txBox="1">
            <a:spLocks noChangeArrowheads="1"/>
          </p:cNvSpPr>
          <p:nvPr/>
        </p:nvSpPr>
        <p:spPr bwMode="auto">
          <a:xfrm>
            <a:off x="152400" y="1295400"/>
            <a:ext cx="87630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600" dirty="0">
                <a:cs typeface="Times New Roman" panose="02020603050405020304" pitchFamily="18" charset="0"/>
              </a:rPr>
              <a:t>	Общей частью двух отрезков длины </a:t>
            </a:r>
            <a:r>
              <a:rPr lang="en-US" altLang="ru-RU" sz="3600" i="1" dirty="0">
                <a:cs typeface="Times New Roman" panose="02020603050405020304" pitchFamily="18" charset="0"/>
              </a:rPr>
              <a:t>a </a:t>
            </a:r>
            <a:r>
              <a:rPr lang="ru-RU" altLang="ru-RU" sz="3600" dirty="0">
                <a:cs typeface="Times New Roman" panose="02020603050405020304" pitchFamily="18" charset="0"/>
              </a:rPr>
              <a:t>и </a:t>
            </a:r>
            <a:r>
              <a:rPr lang="en-US" altLang="ru-RU" sz="3600" i="1" dirty="0">
                <a:cs typeface="Times New Roman" panose="02020603050405020304" pitchFamily="18" charset="0"/>
              </a:rPr>
              <a:t>b</a:t>
            </a:r>
            <a:r>
              <a:rPr lang="ru-RU" altLang="ru-RU" sz="3600" dirty="0">
                <a:cs typeface="Times New Roman" panose="02020603050405020304" pitchFamily="18" charset="0"/>
              </a:rPr>
              <a:t> является отрезок длины </a:t>
            </a:r>
            <a:r>
              <a:rPr lang="en-US" altLang="ru-RU" sz="3600" i="1" dirty="0">
                <a:cs typeface="Times New Roman" panose="02020603050405020304" pitchFamily="18" charset="0"/>
              </a:rPr>
              <a:t>c</a:t>
            </a:r>
            <a:r>
              <a:rPr lang="ru-RU" altLang="ru-RU" sz="3600" dirty="0">
                <a:cs typeface="Times New Roman" panose="02020603050405020304" pitchFamily="18" charset="0"/>
              </a:rPr>
              <a:t>. Найдите длину отрезка, покрываемого обоими данными отрезками.</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7587"/>
                                        </p:tgtEl>
                                        <p:attrNameLst>
                                          <p:attrName>style.visibility</p:attrName>
                                        </p:attrNameLst>
                                      </p:cBhvr>
                                      <p:to>
                                        <p:strVal val="visible"/>
                                      </p:to>
                                    </p:set>
                                    <p:animEffect transition="in" filter="wipe(left)">
                                      <p:cBhvr>
                                        <p:cTn id="7" dur="500"/>
                                        <p:tgtEl>
                                          <p:spTgt spid="67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42775D22-2533-4AF8-9596-7FE7D4D1C39F}"/>
              </a:ext>
            </a:extLst>
          </p:cNvPr>
          <p:cNvSpPr>
            <a:spLocks noGrp="1" noChangeArrowheads="1"/>
          </p:cNvSpPr>
          <p:nvPr>
            <p:ph type="title"/>
          </p:nvPr>
        </p:nvSpPr>
        <p:spPr>
          <a:xfrm>
            <a:off x="685800" y="304800"/>
            <a:ext cx="7772400" cy="457200"/>
          </a:xfrm>
        </p:spPr>
        <p:txBody>
          <a:bodyPr/>
          <a:lstStyle/>
          <a:p>
            <a:r>
              <a:rPr lang="ru-RU" altLang="ru-RU" sz="3600">
                <a:solidFill>
                  <a:srgbClr val="FF3300"/>
                </a:solidFill>
              </a:rPr>
              <a:t>Упражнение 1</a:t>
            </a:r>
            <a:r>
              <a:rPr lang="en-US" altLang="ru-RU" sz="3600">
                <a:solidFill>
                  <a:srgbClr val="FF3300"/>
                </a:solidFill>
              </a:rPr>
              <a:t>5</a:t>
            </a:r>
            <a:endParaRPr lang="ru-RU" altLang="ru-RU" sz="3600">
              <a:solidFill>
                <a:srgbClr val="FF3300"/>
              </a:solidFill>
            </a:endParaRPr>
          </a:p>
        </p:txBody>
      </p:sp>
      <p:sp>
        <p:nvSpPr>
          <p:cNvPr id="69635" name="Text Box 3">
            <a:extLst>
              <a:ext uri="{FF2B5EF4-FFF2-40B4-BE49-F238E27FC236}">
                <a16:creationId xmlns:a16="http://schemas.microsoft.com/office/drawing/2014/main" id="{F15508E2-14A3-4908-8976-722A56DCDED2}"/>
              </a:ext>
            </a:extLst>
          </p:cNvPr>
          <p:cNvSpPr txBox="1">
            <a:spLocks noChangeArrowheads="1"/>
          </p:cNvSpPr>
          <p:nvPr/>
        </p:nvSpPr>
        <p:spPr bwMode="auto">
          <a:xfrm>
            <a:off x="838200" y="4876800"/>
            <a:ext cx="571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a:t>
            </a:r>
            <a:r>
              <a:rPr lang="ru-RU" altLang="ru-RU" sz="3200">
                <a:solidFill>
                  <a:schemeClr val="accent1"/>
                </a:solidFill>
              </a:rPr>
              <a:t> </a:t>
            </a:r>
            <a:r>
              <a:rPr lang="en-US" altLang="ru-RU" sz="3200"/>
              <a:t>4 </a:t>
            </a:r>
            <a:r>
              <a:rPr lang="ru-RU" altLang="ru-RU" sz="3200"/>
              <a:t>см, 8 см и 16 см.</a:t>
            </a:r>
          </a:p>
        </p:txBody>
      </p:sp>
      <p:sp>
        <p:nvSpPr>
          <p:cNvPr id="69636" name="Text Box 4">
            <a:extLst>
              <a:ext uri="{FF2B5EF4-FFF2-40B4-BE49-F238E27FC236}">
                <a16:creationId xmlns:a16="http://schemas.microsoft.com/office/drawing/2014/main" id="{B4080C13-7969-4AB6-A895-D8A364BA6047}"/>
              </a:ext>
            </a:extLst>
          </p:cNvPr>
          <p:cNvSpPr txBox="1">
            <a:spLocks noChangeArrowheads="1"/>
          </p:cNvSpPr>
          <p:nvPr/>
        </p:nvSpPr>
        <p:spPr bwMode="auto">
          <a:xfrm>
            <a:off x="0" y="914400"/>
            <a:ext cx="914400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На прямой от одной точки в одном направлении отложены три отрезка, сумма которых равна 28 см; конец первого отрезка служит серединой второго, а конец второго - серединой третьего. Найдите длины этих отрезков.</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9635"/>
                                        </p:tgtEl>
                                        <p:attrNameLst>
                                          <p:attrName>style.visibility</p:attrName>
                                        </p:attrNameLst>
                                      </p:cBhvr>
                                      <p:to>
                                        <p:strVal val="visible"/>
                                      </p:to>
                                    </p:set>
                                    <p:animEffect transition="in" filter="wipe(left)">
                                      <p:cBhvr>
                                        <p:cTn id="7" dur="500"/>
                                        <p:tgtEl>
                                          <p:spTgt spid="696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D8284FAB-A856-48FB-B189-9B85C8ABE351}"/>
              </a:ext>
            </a:extLst>
          </p:cNvPr>
          <p:cNvSpPr>
            <a:spLocks noGrp="1" noChangeArrowheads="1"/>
          </p:cNvSpPr>
          <p:nvPr>
            <p:ph type="title"/>
          </p:nvPr>
        </p:nvSpPr>
        <p:spPr>
          <a:xfrm>
            <a:off x="685800" y="304800"/>
            <a:ext cx="7772400" cy="457200"/>
          </a:xfrm>
        </p:spPr>
        <p:txBody>
          <a:bodyPr/>
          <a:lstStyle/>
          <a:p>
            <a:r>
              <a:rPr lang="ru-RU" altLang="ru-RU" sz="3600">
                <a:solidFill>
                  <a:srgbClr val="FF3300"/>
                </a:solidFill>
              </a:rPr>
              <a:t>Упражнение 1</a:t>
            </a:r>
            <a:r>
              <a:rPr lang="en-US" altLang="ru-RU" sz="3600">
                <a:solidFill>
                  <a:srgbClr val="FF3300"/>
                </a:solidFill>
              </a:rPr>
              <a:t>6</a:t>
            </a:r>
            <a:r>
              <a:rPr lang="ru-RU" altLang="ru-RU" sz="3600">
                <a:solidFill>
                  <a:srgbClr val="FF3300"/>
                </a:solidFill>
              </a:rPr>
              <a:t>*</a:t>
            </a:r>
          </a:p>
        </p:txBody>
      </p:sp>
      <p:sp>
        <p:nvSpPr>
          <p:cNvPr id="71683" name="Text Box 3">
            <a:extLst>
              <a:ext uri="{FF2B5EF4-FFF2-40B4-BE49-F238E27FC236}">
                <a16:creationId xmlns:a16="http://schemas.microsoft.com/office/drawing/2014/main" id="{8DAC9F8E-D592-43CD-8D74-F9189EE3A707}"/>
              </a:ext>
            </a:extLst>
          </p:cNvPr>
          <p:cNvSpPr txBox="1">
            <a:spLocks noChangeArrowheads="1"/>
          </p:cNvSpPr>
          <p:nvPr/>
        </p:nvSpPr>
        <p:spPr bwMode="auto">
          <a:xfrm>
            <a:off x="838200" y="4648200"/>
            <a:ext cx="8077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solidFill>
                  <a:srgbClr val="FF3300"/>
                </a:solidFill>
              </a:rPr>
              <a:t>Ответ:</a:t>
            </a:r>
            <a:r>
              <a:rPr lang="ru-RU" altLang="ru-RU" sz="3200" dirty="0">
                <a:solidFill>
                  <a:schemeClr val="accent1"/>
                </a:solidFill>
              </a:rPr>
              <a:t> </a:t>
            </a:r>
            <a:r>
              <a:rPr lang="ru-RU" altLang="ru-RU" sz="3200" dirty="0"/>
              <a:t>В любом месте между вторым и третьим домами.</a:t>
            </a:r>
          </a:p>
        </p:txBody>
      </p:sp>
      <p:sp>
        <p:nvSpPr>
          <p:cNvPr id="71684" name="Text Box 4">
            <a:extLst>
              <a:ext uri="{FF2B5EF4-FFF2-40B4-BE49-F238E27FC236}">
                <a16:creationId xmlns:a16="http://schemas.microsoft.com/office/drawing/2014/main" id="{1BAFF8F2-4812-47B5-B09D-D41EABCBA6C0}"/>
              </a:ext>
            </a:extLst>
          </p:cNvPr>
          <p:cNvSpPr txBox="1">
            <a:spLocks noChangeArrowheads="1"/>
          </p:cNvSpPr>
          <p:nvPr/>
        </p:nvSpPr>
        <p:spPr bwMode="auto">
          <a:xfrm>
            <a:off x="0" y="914400"/>
            <a:ext cx="914400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Вдоль прямой улицы по одну сторону от нее стоят четыре дома. В каком месте улицы нужно установить газетный киоск, чтобы сумма расстояний от него до всех домов была наименьшей.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683"/>
                                        </p:tgtEl>
                                        <p:attrNameLst>
                                          <p:attrName>style.visibility</p:attrName>
                                        </p:attrNameLst>
                                      </p:cBhvr>
                                      <p:to>
                                        <p:strVal val="visible"/>
                                      </p:to>
                                    </p:set>
                                    <p:animEffect transition="in" filter="wipe(left)">
                                      <p:cBhvr>
                                        <p:cTn id="7" dur="500"/>
                                        <p:tgtEl>
                                          <p:spTgt spid="716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934EA20E-5A9D-4962-AE2D-6CB2B390EB20}"/>
              </a:ext>
            </a:extLst>
          </p:cNvPr>
          <p:cNvSpPr>
            <a:spLocks noGrp="1" noChangeArrowheads="1"/>
          </p:cNvSpPr>
          <p:nvPr>
            <p:ph type="title"/>
          </p:nvPr>
        </p:nvSpPr>
        <p:spPr>
          <a:xfrm>
            <a:off x="685800" y="304800"/>
            <a:ext cx="7772400" cy="457200"/>
          </a:xfrm>
        </p:spPr>
        <p:txBody>
          <a:bodyPr/>
          <a:lstStyle/>
          <a:p>
            <a:pPr eaLnBrk="1" hangingPunct="1"/>
            <a:r>
              <a:rPr lang="ru-RU" altLang="ru-RU" sz="3600">
                <a:solidFill>
                  <a:srgbClr val="FF3300"/>
                </a:solidFill>
              </a:rPr>
              <a:t>Упражнение 1</a:t>
            </a:r>
            <a:r>
              <a:rPr lang="en-US" altLang="ru-RU" sz="3600">
                <a:solidFill>
                  <a:srgbClr val="FF3300"/>
                </a:solidFill>
              </a:rPr>
              <a:t>7</a:t>
            </a:r>
            <a:r>
              <a:rPr lang="ru-RU" altLang="ru-RU" sz="3600">
                <a:solidFill>
                  <a:srgbClr val="FF3300"/>
                </a:solidFill>
              </a:rPr>
              <a:t>*</a:t>
            </a:r>
          </a:p>
        </p:txBody>
      </p:sp>
      <p:sp>
        <p:nvSpPr>
          <p:cNvPr id="96259" name="Text Box 3">
            <a:extLst>
              <a:ext uri="{FF2B5EF4-FFF2-40B4-BE49-F238E27FC236}">
                <a16:creationId xmlns:a16="http://schemas.microsoft.com/office/drawing/2014/main" id="{9D70408E-379C-41C9-B2B2-124DBA886DAD}"/>
              </a:ext>
            </a:extLst>
          </p:cNvPr>
          <p:cNvSpPr txBox="1">
            <a:spLocks noChangeArrowheads="1"/>
          </p:cNvSpPr>
          <p:nvPr/>
        </p:nvSpPr>
        <p:spPr bwMode="auto">
          <a:xfrm>
            <a:off x="76200" y="3200400"/>
            <a:ext cx="90678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50000"/>
              </a:spcBef>
            </a:pPr>
            <a:r>
              <a:rPr lang="ru-RU" altLang="ru-RU" sz="3200">
                <a:solidFill>
                  <a:srgbClr val="FF3300"/>
                </a:solidFill>
              </a:rPr>
              <a:t>	Решение.</a:t>
            </a:r>
            <a:r>
              <a:rPr lang="ru-RU" altLang="ru-RU" sz="3200">
                <a:solidFill>
                  <a:schemeClr val="accent1"/>
                </a:solidFill>
              </a:rPr>
              <a:t> </a:t>
            </a:r>
            <a:r>
              <a:rPr lang="ru-RU" altLang="ru-RU" sz="3200"/>
              <a:t>При сложении газетного листа пополам толщина увеличится в 2 раза. При сложении 50 раз толщина увеличится в 2</a:t>
            </a:r>
            <a:r>
              <a:rPr lang="ru-RU" altLang="ru-RU" sz="3200" baseline="30000"/>
              <a:t>50 </a:t>
            </a:r>
            <a:r>
              <a:rPr lang="ru-RU" altLang="ru-RU" sz="3200"/>
              <a:t>раз. </a:t>
            </a:r>
            <a:endParaRPr lang="en-US" altLang="ru-RU" sz="3200"/>
          </a:p>
          <a:p>
            <a:pPr eaLnBrk="1" hangingPunct="1">
              <a:spcBef>
                <a:spcPct val="50000"/>
              </a:spcBef>
            </a:pPr>
            <a:r>
              <a:rPr lang="ru-RU" altLang="ru-RU" sz="3200"/>
              <a:t>2</a:t>
            </a:r>
            <a:r>
              <a:rPr lang="ru-RU" altLang="ru-RU" sz="3200" baseline="30000"/>
              <a:t>50</a:t>
            </a:r>
            <a:r>
              <a:rPr lang="ru-RU" altLang="ru-RU" sz="3200"/>
              <a:t> = (2</a:t>
            </a:r>
            <a:r>
              <a:rPr lang="ru-RU" altLang="ru-RU" sz="3200" baseline="30000"/>
              <a:t>10</a:t>
            </a:r>
            <a:r>
              <a:rPr lang="ru-RU" altLang="ru-RU" sz="3200"/>
              <a:t>)</a:t>
            </a:r>
            <a:r>
              <a:rPr lang="ru-RU" altLang="ru-RU" sz="3200" baseline="30000"/>
              <a:t>5 </a:t>
            </a:r>
            <a:r>
              <a:rPr lang="ru-RU" altLang="ru-RU" sz="3200"/>
              <a:t>= 1024</a:t>
            </a:r>
            <a:r>
              <a:rPr lang="ru-RU" altLang="ru-RU" sz="3200" baseline="30000"/>
              <a:t>5</a:t>
            </a:r>
            <a:r>
              <a:rPr lang="ru-RU" altLang="ru-RU" sz="3200"/>
              <a:t> </a:t>
            </a:r>
            <a:r>
              <a:rPr lang="en-US" altLang="ru-RU" sz="3200"/>
              <a:t>&gt; 1000</a:t>
            </a:r>
            <a:r>
              <a:rPr lang="en-US" altLang="ru-RU" sz="3200" baseline="30000"/>
              <a:t>5</a:t>
            </a:r>
            <a:r>
              <a:rPr lang="en-US" altLang="ru-RU" sz="3200"/>
              <a:t> = 1000 000 000 000 000.</a:t>
            </a:r>
          </a:p>
          <a:p>
            <a:pPr algn="just" eaLnBrk="1" hangingPunct="1">
              <a:spcBef>
                <a:spcPct val="50000"/>
              </a:spcBef>
            </a:pPr>
            <a:r>
              <a:rPr lang="ru-RU" altLang="ru-RU" sz="3200"/>
              <a:t>	Таким образом, толщина стопки будет более одного миллиона километров.</a:t>
            </a:r>
          </a:p>
        </p:txBody>
      </p:sp>
      <p:sp>
        <p:nvSpPr>
          <p:cNvPr id="56324" name="Text Box 4">
            <a:extLst>
              <a:ext uri="{FF2B5EF4-FFF2-40B4-BE49-F238E27FC236}">
                <a16:creationId xmlns:a16="http://schemas.microsoft.com/office/drawing/2014/main" id="{7D289060-17B4-4649-B8D9-8A840A9805DA}"/>
              </a:ext>
            </a:extLst>
          </p:cNvPr>
          <p:cNvSpPr txBox="1">
            <a:spLocks noChangeArrowheads="1"/>
          </p:cNvSpPr>
          <p:nvPr/>
        </p:nvSpPr>
        <p:spPr bwMode="auto">
          <a:xfrm>
            <a:off x="0" y="914400"/>
            <a:ext cx="9144000" cy="206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50000"/>
              </a:spcBef>
            </a:pPr>
            <a:r>
              <a:rPr lang="ru-RU" altLang="ru-RU" sz="3200"/>
              <a:t>	Толщина газетного листа 0,1 миллиметра. Газетный лист сложили пополам, потом ещё раз пополам и так пятьдесят раз. Какой толщины получится стопка?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6259"/>
                                        </p:tgtEl>
                                        <p:attrNameLst>
                                          <p:attrName>style.visibility</p:attrName>
                                        </p:attrNameLst>
                                      </p:cBhvr>
                                      <p:to>
                                        <p:strVal val="visible"/>
                                      </p:to>
                                    </p:set>
                                    <p:animEffect transition="in" filter="wipe(up)">
                                      <p:cBhvr>
                                        <p:cTn id="7" dur="500"/>
                                        <p:tgtEl>
                                          <p:spTgt spid="962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 Box 3"/>
          <p:cNvSpPr txBox="1">
            <a:spLocks noChangeArrowheads="1"/>
          </p:cNvSpPr>
          <p:nvPr/>
        </p:nvSpPr>
        <p:spPr bwMode="auto">
          <a:xfrm>
            <a:off x="0" y="908720"/>
            <a:ext cx="91440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spcBef>
                <a:spcPct val="50000"/>
              </a:spcBef>
            </a:pPr>
            <a:r>
              <a:rPr lang="ru-RU" sz="2800" dirty="0">
                <a:cs typeface="Times New Roman" pitchFamily="18" charset="0"/>
              </a:rPr>
              <a:t>	</a:t>
            </a:r>
            <a:r>
              <a:rPr lang="ru-RU" sz="2800" dirty="0"/>
              <a:t>Сравните длины отрезков </a:t>
            </a:r>
            <a:r>
              <a:rPr lang="en-US" sz="2800" i="1" dirty="0"/>
              <a:t>AB </a:t>
            </a:r>
            <a:r>
              <a:rPr lang="ru-RU" sz="2800" dirty="0"/>
              <a:t>и </a:t>
            </a:r>
            <a:r>
              <a:rPr lang="en-US" sz="2800" i="1" dirty="0"/>
              <a:t>CD</a:t>
            </a:r>
            <a:r>
              <a:rPr lang="ru-RU" sz="2800" dirty="0"/>
              <a:t>, изображённых на рисунке.</a:t>
            </a:r>
            <a:endParaRPr lang="ru-RU" sz="2800" dirty="0">
              <a:cs typeface="Times New Roman" pitchFamily="18" charset="0"/>
            </a:endParaRPr>
          </a:p>
        </p:txBody>
      </p:sp>
      <p:pic>
        <p:nvPicPr>
          <p:cNvPr id="2" name="Рисунок 1"/>
          <p:cNvPicPr>
            <a:picLocks noChangeAspect="1"/>
          </p:cNvPicPr>
          <p:nvPr/>
        </p:nvPicPr>
        <p:blipFill>
          <a:blip r:embed="rId3"/>
          <a:stretch>
            <a:fillRect/>
          </a:stretch>
        </p:blipFill>
        <p:spPr>
          <a:xfrm>
            <a:off x="1907704" y="1988840"/>
            <a:ext cx="4983115" cy="2366589"/>
          </a:xfrm>
          <a:prstGeom prst="rect">
            <a:avLst/>
          </a:prstGeom>
        </p:spPr>
      </p:pic>
      <p:sp>
        <p:nvSpPr>
          <p:cNvPr id="4" name="Rectangle 2">
            <a:extLst>
              <a:ext uri="{FF2B5EF4-FFF2-40B4-BE49-F238E27FC236}">
                <a16:creationId xmlns:a16="http://schemas.microsoft.com/office/drawing/2014/main" id="{EF8B437A-D15D-4C0D-A3CE-08A7E83A877F}"/>
              </a:ext>
            </a:extLst>
          </p:cNvPr>
          <p:cNvSpPr>
            <a:spLocks noGrp="1" noChangeArrowheads="1"/>
          </p:cNvSpPr>
          <p:nvPr>
            <p:ph type="title"/>
          </p:nvPr>
        </p:nvSpPr>
        <p:spPr>
          <a:xfrm>
            <a:off x="684213" y="115888"/>
            <a:ext cx="7772400" cy="457200"/>
          </a:xfrm>
        </p:spPr>
        <p:txBody>
          <a:bodyPr/>
          <a:lstStyle/>
          <a:p>
            <a:pPr eaLnBrk="1" hangingPunct="1"/>
            <a:r>
              <a:rPr lang="ru-RU" altLang="ru-RU" sz="3600" dirty="0">
                <a:solidFill>
                  <a:srgbClr val="FF3300"/>
                </a:solidFill>
              </a:rPr>
              <a:t>Упражнение 1</a:t>
            </a:r>
            <a:r>
              <a:rPr lang="en-US" altLang="ru-RU" sz="3600" dirty="0">
                <a:solidFill>
                  <a:srgbClr val="FF3300"/>
                </a:solidFill>
              </a:rPr>
              <a:t>8</a:t>
            </a:r>
            <a:endParaRPr lang="ru-RU" altLang="ru-RU" sz="3600" dirty="0">
              <a:solidFill>
                <a:srgbClr val="FF3300"/>
              </a:solidFill>
            </a:endParaRPr>
          </a:p>
        </p:txBody>
      </p:sp>
      <p:sp>
        <p:nvSpPr>
          <p:cNvPr id="6" name="Text Box 6">
            <a:extLst>
              <a:ext uri="{FF2B5EF4-FFF2-40B4-BE49-F238E27FC236}">
                <a16:creationId xmlns:a16="http://schemas.microsoft.com/office/drawing/2014/main" id="{9582CFDD-D1E7-422D-A94A-285211193B81}"/>
              </a:ext>
            </a:extLst>
          </p:cNvPr>
          <p:cNvSpPr txBox="1">
            <a:spLocks noChangeArrowheads="1"/>
          </p:cNvSpPr>
          <p:nvPr/>
        </p:nvSpPr>
        <p:spPr bwMode="auto">
          <a:xfrm>
            <a:off x="1981200" y="5486400"/>
            <a:ext cx="3733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ru-RU" altLang="ru-RU" sz="2800" dirty="0">
                <a:solidFill>
                  <a:srgbClr val="FF3300"/>
                </a:solidFill>
              </a:rPr>
              <a:t>Ответ:</a:t>
            </a:r>
            <a:r>
              <a:rPr lang="en-US" altLang="ru-RU" sz="2800" dirty="0">
                <a:solidFill>
                  <a:srgbClr val="FF3300"/>
                </a:solidFill>
              </a:rPr>
              <a:t> </a:t>
            </a:r>
            <a:r>
              <a:rPr lang="ru-RU" altLang="ru-RU" sz="2800" dirty="0"/>
              <a:t>равны.</a:t>
            </a:r>
          </a:p>
        </p:txBody>
      </p:sp>
    </p:spTree>
    <p:extLst>
      <p:ext uri="{BB962C8B-B14F-4D97-AF65-F5344CB8AC3E}">
        <p14:creationId xmlns:p14="http://schemas.microsoft.com/office/powerpoint/2010/main" val="3591195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up)">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 Box 3"/>
          <p:cNvSpPr txBox="1">
            <a:spLocks noChangeArrowheads="1"/>
          </p:cNvSpPr>
          <p:nvPr/>
        </p:nvSpPr>
        <p:spPr bwMode="auto">
          <a:xfrm>
            <a:off x="0" y="730250"/>
            <a:ext cx="9144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spcBef>
                <a:spcPct val="50000"/>
              </a:spcBef>
            </a:pPr>
            <a:r>
              <a:rPr lang="ru-RU" sz="3200" dirty="0">
                <a:cs typeface="Times New Roman" pitchFamily="18" charset="0"/>
              </a:rPr>
              <a:t>	</a:t>
            </a:r>
            <a:r>
              <a:rPr lang="ru-RU" sz="2800" dirty="0"/>
              <a:t>Сравните длины отрезков </a:t>
            </a:r>
            <a:r>
              <a:rPr lang="en-US" sz="2800" i="1" dirty="0"/>
              <a:t>AB </a:t>
            </a:r>
            <a:r>
              <a:rPr lang="ru-RU" sz="2800" dirty="0"/>
              <a:t>и </a:t>
            </a:r>
            <a:r>
              <a:rPr lang="en-US" sz="2800" i="1" dirty="0"/>
              <a:t>CD</a:t>
            </a:r>
            <a:r>
              <a:rPr lang="ru-RU" sz="2800" dirty="0"/>
              <a:t>, изображённых на рисунке.</a:t>
            </a:r>
            <a:endParaRPr lang="ru-RU" sz="2800" dirty="0">
              <a:cs typeface="Times New Roman" pitchFamily="18" charset="0"/>
            </a:endParaRPr>
          </a:p>
        </p:txBody>
      </p:sp>
      <p:pic>
        <p:nvPicPr>
          <p:cNvPr id="2" name="Рисунок 1"/>
          <p:cNvPicPr>
            <a:picLocks noChangeAspect="1"/>
          </p:cNvPicPr>
          <p:nvPr/>
        </p:nvPicPr>
        <p:blipFill>
          <a:blip r:embed="rId3"/>
          <a:stretch>
            <a:fillRect/>
          </a:stretch>
        </p:blipFill>
        <p:spPr>
          <a:xfrm>
            <a:off x="2483768" y="1484784"/>
            <a:ext cx="3527826" cy="3414456"/>
          </a:xfrm>
          <a:prstGeom prst="rect">
            <a:avLst/>
          </a:prstGeom>
        </p:spPr>
      </p:pic>
      <p:sp>
        <p:nvSpPr>
          <p:cNvPr id="4" name="Text Box 6">
            <a:extLst>
              <a:ext uri="{FF2B5EF4-FFF2-40B4-BE49-F238E27FC236}">
                <a16:creationId xmlns:a16="http://schemas.microsoft.com/office/drawing/2014/main" id="{69E22E1C-C93A-409B-BA40-0C62A1B7D741}"/>
              </a:ext>
            </a:extLst>
          </p:cNvPr>
          <p:cNvSpPr txBox="1">
            <a:spLocks noChangeArrowheads="1"/>
          </p:cNvSpPr>
          <p:nvPr/>
        </p:nvSpPr>
        <p:spPr bwMode="auto">
          <a:xfrm>
            <a:off x="1981200" y="5486400"/>
            <a:ext cx="3733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ru-RU" altLang="ru-RU" sz="2800" dirty="0">
                <a:solidFill>
                  <a:srgbClr val="FF3300"/>
                </a:solidFill>
              </a:rPr>
              <a:t>Ответ:</a:t>
            </a:r>
            <a:r>
              <a:rPr lang="en-US" altLang="ru-RU" sz="2800" dirty="0">
                <a:solidFill>
                  <a:srgbClr val="FF3300"/>
                </a:solidFill>
              </a:rPr>
              <a:t> </a:t>
            </a:r>
            <a:r>
              <a:rPr lang="ru-RU" altLang="ru-RU" sz="2800" dirty="0"/>
              <a:t>равны.</a:t>
            </a:r>
          </a:p>
        </p:txBody>
      </p:sp>
      <p:sp>
        <p:nvSpPr>
          <p:cNvPr id="5" name="Rectangle 2">
            <a:extLst>
              <a:ext uri="{FF2B5EF4-FFF2-40B4-BE49-F238E27FC236}">
                <a16:creationId xmlns:a16="http://schemas.microsoft.com/office/drawing/2014/main" id="{A1D37008-090C-45EE-9A12-7B8CF16AE71D}"/>
              </a:ext>
            </a:extLst>
          </p:cNvPr>
          <p:cNvSpPr>
            <a:spLocks noGrp="1" noChangeArrowheads="1"/>
          </p:cNvSpPr>
          <p:nvPr>
            <p:ph type="title"/>
          </p:nvPr>
        </p:nvSpPr>
        <p:spPr>
          <a:xfrm>
            <a:off x="684213" y="115888"/>
            <a:ext cx="7772400" cy="457200"/>
          </a:xfrm>
        </p:spPr>
        <p:txBody>
          <a:bodyPr/>
          <a:lstStyle/>
          <a:p>
            <a:pPr eaLnBrk="1" hangingPunct="1"/>
            <a:r>
              <a:rPr lang="ru-RU" altLang="ru-RU" sz="3600" dirty="0">
                <a:solidFill>
                  <a:srgbClr val="FF3300"/>
                </a:solidFill>
              </a:rPr>
              <a:t>Упражнение 1</a:t>
            </a:r>
            <a:r>
              <a:rPr lang="en-US" altLang="ru-RU" sz="3600" dirty="0">
                <a:solidFill>
                  <a:srgbClr val="FF3300"/>
                </a:solidFill>
              </a:rPr>
              <a:t>9</a:t>
            </a:r>
            <a:endParaRPr lang="ru-RU" altLang="ru-RU" sz="3600" dirty="0">
              <a:solidFill>
                <a:srgbClr val="FF3300"/>
              </a:solidFill>
            </a:endParaRPr>
          </a:p>
        </p:txBody>
      </p:sp>
    </p:spTree>
    <p:extLst>
      <p:ext uri="{BB962C8B-B14F-4D97-AF65-F5344CB8AC3E}">
        <p14:creationId xmlns:p14="http://schemas.microsoft.com/office/powerpoint/2010/main" val="1108971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 Box 3"/>
          <p:cNvSpPr txBox="1">
            <a:spLocks noChangeArrowheads="1"/>
          </p:cNvSpPr>
          <p:nvPr/>
        </p:nvSpPr>
        <p:spPr bwMode="auto">
          <a:xfrm>
            <a:off x="0" y="706659"/>
            <a:ext cx="9144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spcBef>
                <a:spcPct val="50000"/>
              </a:spcBef>
            </a:pPr>
            <a:r>
              <a:rPr lang="ru-RU" sz="3200" dirty="0">
                <a:cs typeface="Times New Roman" pitchFamily="18" charset="0"/>
              </a:rPr>
              <a:t>	</a:t>
            </a:r>
            <a:r>
              <a:rPr lang="ru-RU" sz="2800" dirty="0"/>
              <a:t>Сравните длины отрезков </a:t>
            </a:r>
            <a:r>
              <a:rPr lang="en-US" sz="2800" i="1" dirty="0"/>
              <a:t>AB </a:t>
            </a:r>
            <a:r>
              <a:rPr lang="ru-RU" sz="2800" dirty="0"/>
              <a:t>и </a:t>
            </a:r>
            <a:r>
              <a:rPr lang="en-US" sz="2800" i="1" dirty="0"/>
              <a:t>CD</a:t>
            </a:r>
            <a:r>
              <a:rPr lang="ru-RU" sz="2800" dirty="0"/>
              <a:t>, изображённых на рисунке.</a:t>
            </a:r>
            <a:endParaRPr lang="ru-RU" sz="2800" dirty="0">
              <a:cs typeface="Times New Roman" pitchFamily="18" charset="0"/>
            </a:endParaRPr>
          </a:p>
        </p:txBody>
      </p:sp>
      <p:pic>
        <p:nvPicPr>
          <p:cNvPr id="2" name="Рисунок 1"/>
          <p:cNvPicPr>
            <a:picLocks noChangeAspect="1"/>
          </p:cNvPicPr>
          <p:nvPr/>
        </p:nvPicPr>
        <p:blipFill>
          <a:blip r:embed="rId3"/>
          <a:stretch>
            <a:fillRect/>
          </a:stretch>
        </p:blipFill>
        <p:spPr>
          <a:xfrm>
            <a:off x="3189700" y="1930795"/>
            <a:ext cx="2261489" cy="3168352"/>
          </a:xfrm>
          <a:prstGeom prst="rect">
            <a:avLst/>
          </a:prstGeom>
        </p:spPr>
      </p:pic>
      <p:sp>
        <p:nvSpPr>
          <p:cNvPr id="4" name="Text Box 6">
            <a:extLst>
              <a:ext uri="{FF2B5EF4-FFF2-40B4-BE49-F238E27FC236}">
                <a16:creationId xmlns:a16="http://schemas.microsoft.com/office/drawing/2014/main" id="{FD0DB5BC-024B-4044-9296-565090FAFF7E}"/>
              </a:ext>
            </a:extLst>
          </p:cNvPr>
          <p:cNvSpPr txBox="1">
            <a:spLocks noChangeArrowheads="1"/>
          </p:cNvSpPr>
          <p:nvPr/>
        </p:nvSpPr>
        <p:spPr bwMode="auto">
          <a:xfrm>
            <a:off x="1981200" y="5486400"/>
            <a:ext cx="3733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ru-RU" altLang="ru-RU" sz="2800" dirty="0">
                <a:solidFill>
                  <a:srgbClr val="FF3300"/>
                </a:solidFill>
              </a:rPr>
              <a:t>Ответ:</a:t>
            </a:r>
            <a:r>
              <a:rPr lang="en-US" altLang="ru-RU" sz="2800" dirty="0">
                <a:solidFill>
                  <a:srgbClr val="FF3300"/>
                </a:solidFill>
              </a:rPr>
              <a:t> </a:t>
            </a:r>
            <a:r>
              <a:rPr lang="ru-RU" altLang="ru-RU" sz="2800" dirty="0"/>
              <a:t>равны.</a:t>
            </a:r>
          </a:p>
        </p:txBody>
      </p:sp>
      <p:sp>
        <p:nvSpPr>
          <p:cNvPr id="5" name="Rectangle 2">
            <a:extLst>
              <a:ext uri="{FF2B5EF4-FFF2-40B4-BE49-F238E27FC236}">
                <a16:creationId xmlns:a16="http://schemas.microsoft.com/office/drawing/2014/main" id="{5CEA1CF1-D29C-48BA-9E84-F3B8BF15ECD3}"/>
              </a:ext>
            </a:extLst>
          </p:cNvPr>
          <p:cNvSpPr>
            <a:spLocks noGrp="1" noChangeArrowheads="1"/>
          </p:cNvSpPr>
          <p:nvPr>
            <p:ph type="title"/>
          </p:nvPr>
        </p:nvSpPr>
        <p:spPr>
          <a:xfrm>
            <a:off x="684213" y="115888"/>
            <a:ext cx="7772400" cy="457200"/>
          </a:xfrm>
        </p:spPr>
        <p:txBody>
          <a:bodyPr/>
          <a:lstStyle/>
          <a:p>
            <a:pPr eaLnBrk="1" hangingPunct="1"/>
            <a:r>
              <a:rPr lang="ru-RU" altLang="ru-RU" sz="3600" dirty="0">
                <a:solidFill>
                  <a:srgbClr val="FF3300"/>
                </a:solidFill>
              </a:rPr>
              <a:t>Упражнение </a:t>
            </a:r>
            <a:r>
              <a:rPr lang="en-US" altLang="ru-RU" sz="3600" dirty="0">
                <a:solidFill>
                  <a:srgbClr val="FF3300"/>
                </a:solidFill>
              </a:rPr>
              <a:t>20</a:t>
            </a:r>
            <a:endParaRPr lang="ru-RU" altLang="ru-RU" sz="3600" dirty="0">
              <a:solidFill>
                <a:srgbClr val="FF3300"/>
              </a:solidFill>
            </a:endParaRPr>
          </a:p>
        </p:txBody>
      </p:sp>
    </p:spTree>
    <p:extLst>
      <p:ext uri="{BB962C8B-B14F-4D97-AF65-F5344CB8AC3E}">
        <p14:creationId xmlns:p14="http://schemas.microsoft.com/office/powerpoint/2010/main" val="425915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 Box 3"/>
          <p:cNvSpPr txBox="1">
            <a:spLocks noChangeArrowheads="1"/>
          </p:cNvSpPr>
          <p:nvPr/>
        </p:nvSpPr>
        <p:spPr bwMode="auto">
          <a:xfrm>
            <a:off x="0" y="648926"/>
            <a:ext cx="9144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spcBef>
                <a:spcPct val="50000"/>
              </a:spcBef>
            </a:pPr>
            <a:r>
              <a:rPr lang="ru-RU" sz="3200" dirty="0">
                <a:cs typeface="Times New Roman" pitchFamily="18" charset="0"/>
              </a:rPr>
              <a:t>	</a:t>
            </a:r>
            <a:r>
              <a:rPr lang="ru-RU" sz="2800" dirty="0"/>
              <a:t>Сравните длины отрезков </a:t>
            </a:r>
            <a:r>
              <a:rPr lang="en-US" sz="2800" i="1" dirty="0"/>
              <a:t>AB </a:t>
            </a:r>
            <a:r>
              <a:rPr lang="ru-RU" sz="2800" dirty="0"/>
              <a:t>и </a:t>
            </a:r>
            <a:r>
              <a:rPr lang="en-US" sz="2800" i="1" dirty="0"/>
              <a:t>CD</a:t>
            </a:r>
            <a:r>
              <a:rPr lang="ru-RU" sz="2800" dirty="0"/>
              <a:t>, изображённых на рисунке.</a:t>
            </a:r>
            <a:endParaRPr lang="ru-RU" sz="2800" dirty="0">
              <a:cs typeface="Times New Roman" pitchFamily="18" charset="0"/>
            </a:endParaRPr>
          </a:p>
        </p:txBody>
      </p:sp>
      <p:pic>
        <p:nvPicPr>
          <p:cNvPr id="2" name="Рисунок 1"/>
          <p:cNvPicPr>
            <a:picLocks noChangeAspect="1"/>
          </p:cNvPicPr>
          <p:nvPr/>
        </p:nvPicPr>
        <p:blipFill>
          <a:blip r:embed="rId3"/>
          <a:stretch>
            <a:fillRect/>
          </a:stretch>
        </p:blipFill>
        <p:spPr>
          <a:xfrm>
            <a:off x="3356652" y="1873062"/>
            <a:ext cx="2430696" cy="3589747"/>
          </a:xfrm>
          <a:prstGeom prst="rect">
            <a:avLst/>
          </a:prstGeom>
        </p:spPr>
      </p:pic>
      <p:sp>
        <p:nvSpPr>
          <p:cNvPr id="4" name="Text Box 6">
            <a:extLst>
              <a:ext uri="{FF2B5EF4-FFF2-40B4-BE49-F238E27FC236}">
                <a16:creationId xmlns:a16="http://schemas.microsoft.com/office/drawing/2014/main" id="{D82677A2-FB82-4E5B-8C6E-CF7C4C8DBA0B}"/>
              </a:ext>
            </a:extLst>
          </p:cNvPr>
          <p:cNvSpPr txBox="1">
            <a:spLocks noChangeArrowheads="1"/>
          </p:cNvSpPr>
          <p:nvPr/>
        </p:nvSpPr>
        <p:spPr bwMode="auto">
          <a:xfrm>
            <a:off x="1981200" y="5486400"/>
            <a:ext cx="3733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ru-RU" altLang="ru-RU" sz="2800" dirty="0">
                <a:solidFill>
                  <a:srgbClr val="FF3300"/>
                </a:solidFill>
              </a:rPr>
              <a:t>Ответ:</a:t>
            </a:r>
            <a:r>
              <a:rPr lang="en-US" altLang="ru-RU" sz="2800" dirty="0">
                <a:solidFill>
                  <a:srgbClr val="FF3300"/>
                </a:solidFill>
              </a:rPr>
              <a:t> </a:t>
            </a:r>
            <a:r>
              <a:rPr lang="ru-RU" altLang="ru-RU" sz="2800" dirty="0"/>
              <a:t>равны.</a:t>
            </a:r>
          </a:p>
        </p:txBody>
      </p:sp>
      <p:sp>
        <p:nvSpPr>
          <p:cNvPr id="5" name="Rectangle 2">
            <a:extLst>
              <a:ext uri="{FF2B5EF4-FFF2-40B4-BE49-F238E27FC236}">
                <a16:creationId xmlns:a16="http://schemas.microsoft.com/office/drawing/2014/main" id="{D2DA8EED-F9D3-4320-AECA-CFD9B7C68578}"/>
              </a:ext>
            </a:extLst>
          </p:cNvPr>
          <p:cNvSpPr>
            <a:spLocks noGrp="1" noChangeArrowheads="1"/>
          </p:cNvSpPr>
          <p:nvPr>
            <p:ph type="title"/>
          </p:nvPr>
        </p:nvSpPr>
        <p:spPr>
          <a:xfrm>
            <a:off x="684213" y="115888"/>
            <a:ext cx="7772400" cy="457200"/>
          </a:xfrm>
        </p:spPr>
        <p:txBody>
          <a:bodyPr/>
          <a:lstStyle/>
          <a:p>
            <a:pPr eaLnBrk="1" hangingPunct="1"/>
            <a:r>
              <a:rPr lang="ru-RU" altLang="ru-RU" sz="3600" dirty="0">
                <a:solidFill>
                  <a:srgbClr val="FF3300"/>
                </a:solidFill>
              </a:rPr>
              <a:t>Упражнение </a:t>
            </a:r>
            <a:r>
              <a:rPr lang="en-US" altLang="ru-RU" sz="3600" dirty="0">
                <a:solidFill>
                  <a:srgbClr val="FF3300"/>
                </a:solidFill>
              </a:rPr>
              <a:t>21</a:t>
            </a:r>
            <a:endParaRPr lang="ru-RU" altLang="ru-RU" sz="3600" dirty="0">
              <a:solidFill>
                <a:srgbClr val="FF3300"/>
              </a:solidFill>
            </a:endParaRPr>
          </a:p>
        </p:txBody>
      </p:sp>
    </p:spTree>
    <p:extLst>
      <p:ext uri="{BB962C8B-B14F-4D97-AF65-F5344CB8AC3E}">
        <p14:creationId xmlns:p14="http://schemas.microsoft.com/office/powerpoint/2010/main" val="1864693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 Box 3"/>
          <p:cNvSpPr txBox="1">
            <a:spLocks noChangeArrowheads="1"/>
          </p:cNvSpPr>
          <p:nvPr/>
        </p:nvSpPr>
        <p:spPr bwMode="auto">
          <a:xfrm>
            <a:off x="0" y="1038536"/>
            <a:ext cx="91440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spcBef>
                <a:spcPct val="50000"/>
              </a:spcBef>
            </a:pPr>
            <a:r>
              <a:rPr lang="ru-RU" sz="2800" dirty="0">
                <a:cs typeface="Times New Roman" pitchFamily="18" charset="0"/>
              </a:rPr>
              <a:t>	</a:t>
            </a:r>
            <a:r>
              <a:rPr lang="ru-RU" sz="2800" dirty="0"/>
              <a:t>Сравните длины отрезков </a:t>
            </a:r>
            <a:r>
              <a:rPr lang="en-US" sz="2800" i="1" dirty="0"/>
              <a:t>AC </a:t>
            </a:r>
            <a:r>
              <a:rPr lang="ru-RU" sz="2800" dirty="0"/>
              <a:t>и </a:t>
            </a:r>
            <a:r>
              <a:rPr lang="en-US" sz="2800" i="1" dirty="0"/>
              <a:t>BC</a:t>
            </a:r>
            <a:r>
              <a:rPr lang="ru-RU" sz="2800" dirty="0"/>
              <a:t>, изображённых на рисунке.</a:t>
            </a:r>
            <a:endParaRPr lang="ru-RU" sz="2800" dirty="0">
              <a:cs typeface="Times New Roman" pitchFamily="18" charset="0"/>
            </a:endParaRPr>
          </a:p>
        </p:txBody>
      </p:sp>
      <p:pic>
        <p:nvPicPr>
          <p:cNvPr id="2" name="Рисунок 1"/>
          <p:cNvPicPr>
            <a:picLocks noChangeAspect="1"/>
          </p:cNvPicPr>
          <p:nvPr/>
        </p:nvPicPr>
        <p:blipFill>
          <a:blip r:embed="rId3"/>
          <a:stretch>
            <a:fillRect/>
          </a:stretch>
        </p:blipFill>
        <p:spPr>
          <a:xfrm>
            <a:off x="1475656" y="2406688"/>
            <a:ext cx="6030730" cy="2044624"/>
          </a:xfrm>
          <a:prstGeom prst="rect">
            <a:avLst/>
          </a:prstGeom>
        </p:spPr>
      </p:pic>
      <p:sp>
        <p:nvSpPr>
          <p:cNvPr id="4" name="Text Box 6">
            <a:extLst>
              <a:ext uri="{FF2B5EF4-FFF2-40B4-BE49-F238E27FC236}">
                <a16:creationId xmlns:a16="http://schemas.microsoft.com/office/drawing/2014/main" id="{08BD7A87-209A-4EBD-8A13-4855CFEB6472}"/>
              </a:ext>
            </a:extLst>
          </p:cNvPr>
          <p:cNvSpPr txBox="1">
            <a:spLocks noChangeArrowheads="1"/>
          </p:cNvSpPr>
          <p:nvPr/>
        </p:nvSpPr>
        <p:spPr bwMode="auto">
          <a:xfrm>
            <a:off x="1981200" y="5486400"/>
            <a:ext cx="3733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ru-RU" altLang="ru-RU" sz="2800" dirty="0">
                <a:solidFill>
                  <a:srgbClr val="FF3300"/>
                </a:solidFill>
              </a:rPr>
              <a:t>Ответ:</a:t>
            </a:r>
            <a:r>
              <a:rPr lang="en-US" altLang="ru-RU" sz="2800" dirty="0">
                <a:solidFill>
                  <a:srgbClr val="FF3300"/>
                </a:solidFill>
              </a:rPr>
              <a:t> </a:t>
            </a:r>
            <a:r>
              <a:rPr lang="ru-RU" altLang="ru-RU" sz="2800" dirty="0"/>
              <a:t>равны.</a:t>
            </a:r>
          </a:p>
        </p:txBody>
      </p:sp>
      <p:sp>
        <p:nvSpPr>
          <p:cNvPr id="5" name="Rectangle 2">
            <a:extLst>
              <a:ext uri="{FF2B5EF4-FFF2-40B4-BE49-F238E27FC236}">
                <a16:creationId xmlns:a16="http://schemas.microsoft.com/office/drawing/2014/main" id="{CF5BAC10-A44A-4E0D-A224-7FF796B385DA}"/>
              </a:ext>
            </a:extLst>
          </p:cNvPr>
          <p:cNvSpPr>
            <a:spLocks noGrp="1" noChangeArrowheads="1"/>
          </p:cNvSpPr>
          <p:nvPr>
            <p:ph type="title"/>
          </p:nvPr>
        </p:nvSpPr>
        <p:spPr>
          <a:xfrm>
            <a:off x="684213" y="115888"/>
            <a:ext cx="7772400" cy="457200"/>
          </a:xfrm>
        </p:spPr>
        <p:txBody>
          <a:bodyPr/>
          <a:lstStyle/>
          <a:p>
            <a:pPr eaLnBrk="1" hangingPunct="1"/>
            <a:r>
              <a:rPr lang="ru-RU" altLang="ru-RU" sz="3600" dirty="0">
                <a:solidFill>
                  <a:srgbClr val="FF3300"/>
                </a:solidFill>
              </a:rPr>
              <a:t>Упражнение 2</a:t>
            </a:r>
            <a:r>
              <a:rPr lang="en-US" altLang="ru-RU" sz="3600" dirty="0">
                <a:solidFill>
                  <a:srgbClr val="FF3300"/>
                </a:solidFill>
              </a:rPr>
              <a:t>2</a:t>
            </a:r>
            <a:endParaRPr lang="ru-RU" altLang="ru-RU" sz="3600" dirty="0">
              <a:solidFill>
                <a:srgbClr val="FF3300"/>
              </a:solidFill>
            </a:endParaRPr>
          </a:p>
        </p:txBody>
      </p:sp>
    </p:spTree>
    <p:extLst>
      <p:ext uri="{BB962C8B-B14F-4D97-AF65-F5344CB8AC3E}">
        <p14:creationId xmlns:p14="http://schemas.microsoft.com/office/powerpoint/2010/main" val="397895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B62007F-5424-438D-B334-0167AA5AAE1A}"/>
              </a:ext>
            </a:extLst>
          </p:cNvPr>
          <p:cNvSpPr>
            <a:spLocks noGrp="1" noChangeArrowheads="1"/>
          </p:cNvSpPr>
          <p:nvPr>
            <p:ph type="title"/>
          </p:nvPr>
        </p:nvSpPr>
        <p:spPr>
          <a:xfrm>
            <a:off x="685800" y="0"/>
            <a:ext cx="7772400" cy="457200"/>
          </a:xfrm>
        </p:spPr>
        <p:txBody>
          <a:bodyPr/>
          <a:lstStyle/>
          <a:p>
            <a:pPr eaLnBrk="1" hangingPunct="1"/>
            <a:r>
              <a:rPr lang="ru-RU" altLang="ru-RU" sz="3600">
                <a:solidFill>
                  <a:srgbClr val="FF3300"/>
                </a:solidFill>
              </a:rPr>
              <a:t>Единицы измерения длины</a:t>
            </a:r>
          </a:p>
        </p:txBody>
      </p:sp>
      <p:sp>
        <p:nvSpPr>
          <p:cNvPr id="5123" name="Text Box 3">
            <a:extLst>
              <a:ext uri="{FF2B5EF4-FFF2-40B4-BE49-F238E27FC236}">
                <a16:creationId xmlns:a16="http://schemas.microsoft.com/office/drawing/2014/main" id="{9A29AB5E-97D8-4166-8626-C3B6552045D6}"/>
              </a:ext>
            </a:extLst>
          </p:cNvPr>
          <p:cNvSpPr txBox="1">
            <a:spLocks noChangeArrowheads="1"/>
          </p:cNvSpPr>
          <p:nvPr/>
        </p:nvSpPr>
        <p:spPr bwMode="auto">
          <a:xfrm>
            <a:off x="0" y="501650"/>
            <a:ext cx="9144000" cy="341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ru-RU" altLang="ru-RU">
                <a:solidFill>
                  <a:srgbClr val="FF3300"/>
                </a:solidFill>
              </a:rPr>
              <a:t>	</a:t>
            </a:r>
            <a:r>
              <a:rPr lang="ru-RU" altLang="ru-RU">
                <a:solidFill>
                  <a:srgbClr val="FF3300"/>
                </a:solidFill>
                <a:cs typeface="Times New Roman" panose="02020603050405020304" pitchFamily="18" charset="0"/>
              </a:rPr>
              <a:t>Метр</a:t>
            </a:r>
            <a:r>
              <a:rPr lang="ru-RU" altLang="ru-RU">
                <a:cs typeface="Times New Roman" panose="02020603050405020304" pitchFamily="18" charset="0"/>
              </a:rPr>
              <a:t> как единая единица измерения длин отрезков появился относительно недавно, в конце </a:t>
            </a:r>
            <a:r>
              <a:rPr lang="en-US" altLang="ru-RU">
                <a:cs typeface="Times New Roman" panose="02020603050405020304" pitchFamily="18" charset="0"/>
              </a:rPr>
              <a:t>XVIII</a:t>
            </a:r>
            <a:r>
              <a:rPr lang="ru-RU" altLang="ru-RU">
                <a:cs typeface="Times New Roman" panose="02020603050405020304" pitchFamily="18" charset="0"/>
              </a:rPr>
              <a:t> века. </a:t>
            </a:r>
            <a:endParaRPr lang="ru-RU" altLang="ru-RU"/>
          </a:p>
          <a:p>
            <a:pPr algn="just" eaLnBrk="1" hangingPunct="1"/>
            <a:r>
              <a:rPr lang="ru-RU" altLang="ru-RU"/>
              <a:t>	З</a:t>
            </a:r>
            <a:r>
              <a:rPr lang="ru-RU" altLang="ru-RU">
                <a:cs typeface="Times New Roman" panose="02020603050405020304" pitchFamily="18" charset="0"/>
              </a:rPr>
              <a:t>а </a:t>
            </a:r>
            <a:r>
              <a:rPr lang="ru-RU" altLang="ru-RU"/>
              <a:t>метр была принята</a:t>
            </a:r>
            <a:r>
              <a:rPr lang="ru-RU" altLang="ru-RU">
                <a:cs typeface="Times New Roman" panose="02020603050405020304" pitchFamily="18" charset="0"/>
              </a:rPr>
              <a:t> одн</a:t>
            </a:r>
            <a:r>
              <a:rPr lang="ru-RU" altLang="ru-RU"/>
              <a:t>а</a:t>
            </a:r>
            <a:r>
              <a:rPr lang="ru-RU" altLang="ru-RU">
                <a:cs typeface="Times New Roman" panose="02020603050405020304" pitchFamily="18" charset="0"/>
              </a:rPr>
              <a:t> сорокамиллионн</a:t>
            </a:r>
            <a:r>
              <a:rPr lang="ru-RU" altLang="ru-RU"/>
              <a:t>ая</a:t>
            </a:r>
            <a:r>
              <a:rPr lang="ru-RU" altLang="ru-RU">
                <a:cs typeface="Times New Roman" panose="02020603050405020304" pitchFamily="18" charset="0"/>
              </a:rPr>
              <a:t> часть </a:t>
            </a:r>
            <a:r>
              <a:rPr lang="ru-RU" altLang="ru-RU"/>
              <a:t>длины </a:t>
            </a:r>
            <a:r>
              <a:rPr lang="ru-RU" altLang="ru-RU">
                <a:cs typeface="Times New Roman" panose="02020603050405020304" pitchFamily="18" charset="0"/>
              </a:rPr>
              <a:t>парижского меридиана</a:t>
            </a:r>
            <a:r>
              <a:rPr lang="ru-RU" altLang="ru-RU"/>
              <a:t>.</a:t>
            </a:r>
            <a:r>
              <a:rPr lang="ru-RU" altLang="ru-RU">
                <a:cs typeface="Times New Roman" panose="02020603050405020304" pitchFamily="18" charset="0"/>
              </a:rPr>
              <a:t> </a:t>
            </a:r>
            <a:endParaRPr lang="ru-RU" altLang="ru-RU"/>
          </a:p>
          <a:p>
            <a:pPr algn="just" eaLnBrk="1" hangingPunct="1"/>
            <a:r>
              <a:rPr lang="ru-RU" altLang="ru-RU"/>
              <a:t>	</a:t>
            </a:r>
            <a:r>
              <a:rPr lang="ru-RU" altLang="ru-RU">
                <a:cs typeface="Times New Roman" panose="02020603050405020304" pitchFamily="18" charset="0"/>
              </a:rPr>
              <a:t>Эталон </a:t>
            </a:r>
            <a:r>
              <a:rPr lang="ru-RU" altLang="ru-RU"/>
              <a:t>метра хранится во французском государственном архиве и </a:t>
            </a:r>
            <a:r>
              <a:rPr lang="ru-RU" altLang="ru-RU">
                <a:cs typeface="Times New Roman" panose="02020603050405020304" pitchFamily="18" charset="0"/>
              </a:rPr>
              <a:t>представляет собой брусок с поперечным сечением в форме буквы </a:t>
            </a:r>
            <a:r>
              <a:rPr lang="en-US" altLang="ru-RU">
                <a:cs typeface="Times New Roman" panose="02020603050405020304" pitchFamily="18" charset="0"/>
              </a:rPr>
              <a:t>X</a:t>
            </a:r>
            <a:r>
              <a:rPr lang="ru-RU" altLang="ru-RU">
                <a:cs typeface="Times New Roman" panose="02020603050405020304" pitchFamily="18" charset="0"/>
              </a:rPr>
              <a:t>. Длина эталона 102 см. На нем на расстоянии 1см от каждого конца нанесены очень тонкие штрихи. Расстояние между ними и считается метром. </a:t>
            </a:r>
          </a:p>
        </p:txBody>
      </p:sp>
      <p:sp>
        <p:nvSpPr>
          <p:cNvPr id="5124" name="Text Box 6">
            <a:extLst>
              <a:ext uri="{FF2B5EF4-FFF2-40B4-BE49-F238E27FC236}">
                <a16:creationId xmlns:a16="http://schemas.microsoft.com/office/drawing/2014/main" id="{70203CE3-9906-4602-8EC6-E4E70781C755}"/>
              </a:ext>
            </a:extLst>
          </p:cNvPr>
          <p:cNvSpPr txBox="1">
            <a:spLocks noChangeArrowheads="1"/>
          </p:cNvSpPr>
          <p:nvPr/>
        </p:nvSpPr>
        <p:spPr bwMode="auto">
          <a:xfrm>
            <a:off x="0" y="3810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50000"/>
              </a:spcBef>
            </a:pPr>
            <a:r>
              <a:rPr lang="ru-RU" altLang="ru-RU">
                <a:solidFill>
                  <a:srgbClr val="FF3300"/>
                </a:solidFill>
              </a:rPr>
              <a:t>	Сантиметром</a:t>
            </a:r>
            <a:r>
              <a:rPr lang="ru-RU" altLang="ru-RU"/>
              <a:t> называется одна сотая часть метра.</a:t>
            </a:r>
            <a:r>
              <a:rPr lang="ru-RU" altLang="ru-RU">
                <a:cs typeface="Times New Roman" panose="02020603050405020304" pitchFamily="18" charset="0"/>
              </a:rPr>
              <a:t> </a:t>
            </a:r>
          </a:p>
        </p:txBody>
      </p:sp>
      <p:sp>
        <p:nvSpPr>
          <p:cNvPr id="5125" name="Text Box 7">
            <a:extLst>
              <a:ext uri="{FF2B5EF4-FFF2-40B4-BE49-F238E27FC236}">
                <a16:creationId xmlns:a16="http://schemas.microsoft.com/office/drawing/2014/main" id="{D4E1E5EF-447D-4626-942F-787771BCCA28}"/>
              </a:ext>
            </a:extLst>
          </p:cNvPr>
          <p:cNvSpPr txBox="1">
            <a:spLocks noChangeArrowheads="1"/>
          </p:cNvSpPr>
          <p:nvPr/>
        </p:nvSpPr>
        <p:spPr bwMode="auto">
          <a:xfrm>
            <a:off x="0" y="426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50000"/>
              </a:spcBef>
            </a:pPr>
            <a:r>
              <a:rPr lang="ru-RU" altLang="ru-RU" dirty="0">
                <a:solidFill>
                  <a:srgbClr val="FF3300"/>
                </a:solidFill>
              </a:rPr>
              <a:t>	Миллиметром</a:t>
            </a:r>
            <a:r>
              <a:rPr lang="ru-RU" altLang="ru-RU" dirty="0"/>
              <a:t> называется одна десятая часть сантиметра.</a:t>
            </a:r>
            <a:r>
              <a:rPr lang="ru-RU" altLang="ru-RU" dirty="0">
                <a:cs typeface="Times New Roman" panose="02020603050405020304" pitchFamily="18" charset="0"/>
              </a:rPr>
              <a:t> </a:t>
            </a:r>
          </a:p>
        </p:txBody>
      </p:sp>
      <p:sp>
        <p:nvSpPr>
          <p:cNvPr id="5126" name="Text Box 8">
            <a:extLst>
              <a:ext uri="{FF2B5EF4-FFF2-40B4-BE49-F238E27FC236}">
                <a16:creationId xmlns:a16="http://schemas.microsoft.com/office/drawing/2014/main" id="{7B935B48-A8F3-4D81-881C-EFCBCA9F9DFC}"/>
              </a:ext>
            </a:extLst>
          </p:cNvPr>
          <p:cNvSpPr txBox="1">
            <a:spLocks noChangeArrowheads="1"/>
          </p:cNvSpPr>
          <p:nvPr/>
        </p:nvSpPr>
        <p:spPr bwMode="auto">
          <a:xfrm>
            <a:off x="0" y="4724400"/>
            <a:ext cx="914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50000"/>
              </a:spcBef>
            </a:pPr>
            <a:r>
              <a:rPr lang="ru-RU" altLang="ru-RU">
                <a:solidFill>
                  <a:srgbClr val="FF3300"/>
                </a:solidFill>
              </a:rPr>
              <a:t>	Километром</a:t>
            </a:r>
            <a:r>
              <a:rPr lang="ru-RU" altLang="ru-RU"/>
              <a:t> называется длина, равная одной тысячи метров.</a:t>
            </a:r>
            <a:r>
              <a:rPr lang="ru-RU" altLang="ru-RU" sz="2800">
                <a:cs typeface="Times New Roman" panose="02020603050405020304" pitchFamily="18" charset="0"/>
              </a:rPr>
              <a:t> </a:t>
            </a:r>
          </a:p>
        </p:txBody>
      </p:sp>
      <p:sp>
        <p:nvSpPr>
          <p:cNvPr id="5127" name="Text Box 8">
            <a:extLst>
              <a:ext uri="{FF2B5EF4-FFF2-40B4-BE49-F238E27FC236}">
                <a16:creationId xmlns:a16="http://schemas.microsoft.com/office/drawing/2014/main" id="{CF4BB5E2-2F70-4C3B-985B-EA4CAB458776}"/>
              </a:ext>
            </a:extLst>
          </p:cNvPr>
          <p:cNvSpPr txBox="1">
            <a:spLocks noChangeArrowheads="1"/>
          </p:cNvSpPr>
          <p:nvPr/>
        </p:nvSpPr>
        <p:spPr bwMode="auto">
          <a:xfrm>
            <a:off x="0" y="5243513"/>
            <a:ext cx="9144000" cy="157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ru-RU" altLang="ru-RU"/>
              <a:t>	Для знакомства с историей измерения парижского меридиана и появлением метра рекомендуем книгу </a:t>
            </a:r>
            <a:endParaRPr lang="en-US" altLang="ru-RU"/>
          </a:p>
          <a:p>
            <a:pPr algn="just" eaLnBrk="1" hangingPunct="1"/>
            <a:r>
              <a:rPr lang="en-US" altLang="ru-RU"/>
              <a:t>	</a:t>
            </a:r>
            <a:r>
              <a:rPr lang="ru-RU" altLang="ru-RU"/>
              <a:t>Д. Арманд. Как измерили Землю. Издательство детской литературы. М. – Л. 1941.</a:t>
            </a:r>
            <a:endParaRPr lang="ru-RU" altLang="ru-RU" sz="2800">
              <a:cs typeface="Times New Roman" panose="02020603050405020304" pitchFamily="18" charset="0"/>
            </a:endParaRPr>
          </a:p>
        </p:txBody>
      </p:sp>
    </p:spTree>
    <p:extLst>
      <p:ext uri="{BB962C8B-B14F-4D97-AF65-F5344CB8AC3E}">
        <p14:creationId xmlns:p14="http://schemas.microsoft.com/office/powerpoint/2010/main" val="2242169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a:extLst>
              <a:ext uri="{FF2B5EF4-FFF2-40B4-BE49-F238E27FC236}">
                <a16:creationId xmlns:a16="http://schemas.microsoft.com/office/drawing/2014/main" id="{1D9F99CF-8935-4888-A1F1-9E601A282A7A}"/>
              </a:ext>
            </a:extLst>
          </p:cNvPr>
          <p:cNvSpPr>
            <a:spLocks noGrp="1" noChangeArrowheads="1"/>
          </p:cNvSpPr>
          <p:nvPr>
            <p:ph type="title" idx="4294967295"/>
          </p:nvPr>
        </p:nvSpPr>
        <p:spPr>
          <a:xfrm>
            <a:off x="685800" y="152400"/>
            <a:ext cx="7772400" cy="457200"/>
          </a:xfrm>
        </p:spPr>
        <p:txBody>
          <a:bodyPr/>
          <a:lstStyle/>
          <a:p>
            <a:pPr eaLnBrk="1" hangingPunct="1"/>
            <a:r>
              <a:rPr lang="ru-RU" altLang="ru-RU" sz="3600" dirty="0">
                <a:solidFill>
                  <a:srgbClr val="FF3300"/>
                </a:solidFill>
              </a:rPr>
              <a:t>Упражнение </a:t>
            </a:r>
            <a:r>
              <a:rPr lang="en-US" altLang="ru-RU" sz="3600" dirty="0">
                <a:solidFill>
                  <a:srgbClr val="FF3300"/>
                </a:solidFill>
              </a:rPr>
              <a:t>23</a:t>
            </a:r>
            <a:r>
              <a:rPr lang="ru-RU" altLang="ru-RU" sz="3600" dirty="0">
                <a:solidFill>
                  <a:srgbClr val="FF3300"/>
                </a:solidFill>
              </a:rPr>
              <a:t>*</a:t>
            </a:r>
          </a:p>
        </p:txBody>
      </p:sp>
      <p:sp>
        <p:nvSpPr>
          <p:cNvPr id="163843" name="Text Box 3">
            <a:extLst>
              <a:ext uri="{FF2B5EF4-FFF2-40B4-BE49-F238E27FC236}">
                <a16:creationId xmlns:a16="http://schemas.microsoft.com/office/drawing/2014/main" id="{CE205DE4-23A5-4653-AC28-20D9C516B252}"/>
              </a:ext>
            </a:extLst>
          </p:cNvPr>
          <p:cNvSpPr txBox="1">
            <a:spLocks noChangeArrowheads="1"/>
          </p:cNvSpPr>
          <p:nvPr/>
        </p:nvSpPr>
        <p:spPr bwMode="auto">
          <a:xfrm>
            <a:off x="152400" y="609600"/>
            <a:ext cx="88392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50000"/>
              </a:spcBef>
            </a:pPr>
            <a:r>
              <a:rPr lang="en-US" altLang="ru-RU" dirty="0"/>
              <a:t>	</a:t>
            </a:r>
            <a:r>
              <a:rPr lang="ru-RU" altLang="ru-RU" dirty="0"/>
              <a:t>Требуется проложить шоссейные дороги, соединяющие населённые пункты </a:t>
            </a:r>
            <a:r>
              <a:rPr lang="en-US" altLang="ru-RU" i="1" dirty="0"/>
              <a:t>A</a:t>
            </a:r>
            <a:r>
              <a:rPr lang="en-US" altLang="ru-RU" dirty="0"/>
              <a:t>, </a:t>
            </a:r>
            <a:r>
              <a:rPr lang="en-US" altLang="ru-RU" i="1" dirty="0"/>
              <a:t>B</a:t>
            </a:r>
            <a:r>
              <a:rPr lang="en-US" altLang="ru-RU" dirty="0"/>
              <a:t>, </a:t>
            </a:r>
            <a:r>
              <a:rPr lang="en-US" altLang="ru-RU" i="1" dirty="0"/>
              <a:t>C</a:t>
            </a:r>
            <a:r>
              <a:rPr lang="en-US" altLang="ru-RU" dirty="0"/>
              <a:t>,</a:t>
            </a:r>
            <a:r>
              <a:rPr lang="ru-RU" altLang="ru-RU" dirty="0"/>
              <a:t> расположенные в вершинах треугольника. Выберите из предложенных вариантов расположения дорог тот, в котором суммарная длина дорог наименьшая. Проверьте правильность своего выбора измерением линейкой.</a:t>
            </a:r>
          </a:p>
        </p:txBody>
      </p:sp>
      <p:sp>
        <p:nvSpPr>
          <p:cNvPr id="163847" name="Text Box 7">
            <a:extLst>
              <a:ext uri="{FF2B5EF4-FFF2-40B4-BE49-F238E27FC236}">
                <a16:creationId xmlns:a16="http://schemas.microsoft.com/office/drawing/2014/main" id="{2A83ADBA-304D-44AB-9190-6575D128C330}"/>
              </a:ext>
            </a:extLst>
          </p:cNvPr>
          <p:cNvSpPr txBox="1">
            <a:spLocks noChangeArrowheads="1"/>
          </p:cNvSpPr>
          <p:nvPr/>
        </p:nvSpPr>
        <p:spPr bwMode="auto">
          <a:xfrm>
            <a:off x="457200" y="6035675"/>
            <a:ext cx="853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a:solidFill>
                  <a:srgbClr val="FF3300"/>
                </a:solidFill>
              </a:rPr>
              <a:t>Ответ.</a:t>
            </a:r>
            <a:r>
              <a:rPr lang="en-US" altLang="ru-RU">
                <a:solidFill>
                  <a:srgbClr val="FF3300"/>
                </a:solidFill>
              </a:rPr>
              <a:t> </a:t>
            </a:r>
            <a:r>
              <a:rPr lang="ru-RU" altLang="ru-RU"/>
              <a:t>в).</a:t>
            </a:r>
            <a:endParaRPr lang="ru-RU" altLang="ru-RU">
              <a:solidFill>
                <a:srgbClr val="FF3300"/>
              </a:solidFill>
            </a:endParaRPr>
          </a:p>
        </p:txBody>
      </p:sp>
      <p:pic>
        <p:nvPicPr>
          <p:cNvPr id="163854" name="Picture 14">
            <a:extLst>
              <a:ext uri="{FF2B5EF4-FFF2-40B4-BE49-F238E27FC236}">
                <a16:creationId xmlns:a16="http://schemas.microsoft.com/office/drawing/2014/main" id="{D806DEAC-ACEA-4836-92C9-5F0ADF25F7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276600"/>
            <a:ext cx="7716838" cy="229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3847"/>
                                        </p:tgtEl>
                                        <p:attrNameLst>
                                          <p:attrName>style.visibility</p:attrName>
                                        </p:attrNameLst>
                                      </p:cBhvr>
                                      <p:to>
                                        <p:strVal val="visible"/>
                                      </p:to>
                                    </p:set>
                                    <p:animEffect transition="in" filter="wipe(up)">
                                      <p:cBhvr>
                                        <p:cTn id="7" dur="500"/>
                                        <p:tgtEl>
                                          <p:spTgt spid="1638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7"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a:extLst>
              <a:ext uri="{FF2B5EF4-FFF2-40B4-BE49-F238E27FC236}">
                <a16:creationId xmlns:a16="http://schemas.microsoft.com/office/drawing/2014/main" id="{994D222C-2682-41C3-BE0D-CCA7C0DC4BD6}"/>
              </a:ext>
            </a:extLst>
          </p:cNvPr>
          <p:cNvSpPr>
            <a:spLocks noGrp="1" noChangeArrowheads="1"/>
          </p:cNvSpPr>
          <p:nvPr>
            <p:ph type="title" idx="4294967295"/>
          </p:nvPr>
        </p:nvSpPr>
        <p:spPr>
          <a:xfrm>
            <a:off x="685800" y="152400"/>
            <a:ext cx="7772400" cy="457200"/>
          </a:xfrm>
        </p:spPr>
        <p:txBody>
          <a:bodyPr/>
          <a:lstStyle/>
          <a:p>
            <a:pPr eaLnBrk="1" hangingPunct="1"/>
            <a:r>
              <a:rPr lang="ru-RU" altLang="ru-RU" sz="3600" dirty="0">
                <a:solidFill>
                  <a:srgbClr val="FF3300"/>
                </a:solidFill>
              </a:rPr>
              <a:t>Упражнение </a:t>
            </a:r>
            <a:r>
              <a:rPr lang="en-US" altLang="ru-RU" sz="3600" dirty="0">
                <a:solidFill>
                  <a:srgbClr val="FF3300"/>
                </a:solidFill>
              </a:rPr>
              <a:t>24</a:t>
            </a:r>
            <a:r>
              <a:rPr lang="ru-RU" altLang="ru-RU" sz="3600" dirty="0">
                <a:solidFill>
                  <a:srgbClr val="FF3300"/>
                </a:solidFill>
              </a:rPr>
              <a:t>*</a:t>
            </a:r>
          </a:p>
        </p:txBody>
      </p:sp>
      <p:sp>
        <p:nvSpPr>
          <p:cNvPr id="165891" name="Text Box 3">
            <a:extLst>
              <a:ext uri="{FF2B5EF4-FFF2-40B4-BE49-F238E27FC236}">
                <a16:creationId xmlns:a16="http://schemas.microsoft.com/office/drawing/2014/main" id="{5D9E8715-BF28-406C-89B0-7DBC1A77C7D6}"/>
              </a:ext>
            </a:extLst>
          </p:cNvPr>
          <p:cNvSpPr txBox="1">
            <a:spLocks noChangeArrowheads="1"/>
          </p:cNvSpPr>
          <p:nvPr/>
        </p:nvSpPr>
        <p:spPr bwMode="auto">
          <a:xfrm>
            <a:off x="152400" y="609600"/>
            <a:ext cx="88392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50000"/>
              </a:spcBef>
            </a:pPr>
            <a:r>
              <a:rPr lang="en-US" altLang="ru-RU" dirty="0"/>
              <a:t>	</a:t>
            </a:r>
            <a:r>
              <a:rPr lang="ru-RU" altLang="ru-RU" dirty="0"/>
              <a:t>Требуется проложить шоссейные дороги, соединяющие населённые пункты </a:t>
            </a:r>
            <a:r>
              <a:rPr lang="en-US" altLang="ru-RU" i="1" dirty="0"/>
              <a:t>A</a:t>
            </a:r>
            <a:r>
              <a:rPr lang="en-US" altLang="ru-RU" dirty="0"/>
              <a:t>, </a:t>
            </a:r>
            <a:r>
              <a:rPr lang="en-US" altLang="ru-RU" i="1" dirty="0"/>
              <a:t>B</a:t>
            </a:r>
            <a:r>
              <a:rPr lang="en-US" altLang="ru-RU" dirty="0"/>
              <a:t>, </a:t>
            </a:r>
            <a:r>
              <a:rPr lang="en-US" altLang="ru-RU" i="1" dirty="0"/>
              <a:t>C</a:t>
            </a:r>
            <a:r>
              <a:rPr lang="en-US" altLang="ru-RU" dirty="0"/>
              <a:t>, </a:t>
            </a:r>
            <a:r>
              <a:rPr lang="en-US" altLang="ru-RU" i="1" dirty="0"/>
              <a:t>D</a:t>
            </a:r>
            <a:r>
              <a:rPr lang="ru-RU" altLang="ru-RU" dirty="0"/>
              <a:t>, расположенные в вершинах прямоугольника. Выберите из предложенных вариантов расположения дорог тот, в котором суммарная длина дорог наименьшая. Проверьте правильность своего выбора измерением линейкой.</a:t>
            </a:r>
          </a:p>
        </p:txBody>
      </p:sp>
      <p:sp>
        <p:nvSpPr>
          <p:cNvPr id="165892" name="Text Box 4">
            <a:extLst>
              <a:ext uri="{FF2B5EF4-FFF2-40B4-BE49-F238E27FC236}">
                <a16:creationId xmlns:a16="http://schemas.microsoft.com/office/drawing/2014/main" id="{9D8D5BE8-00CC-4C3A-8DE3-153EF5CE3523}"/>
              </a:ext>
            </a:extLst>
          </p:cNvPr>
          <p:cNvSpPr txBox="1">
            <a:spLocks noChangeArrowheads="1"/>
          </p:cNvSpPr>
          <p:nvPr/>
        </p:nvSpPr>
        <p:spPr bwMode="auto">
          <a:xfrm>
            <a:off x="457200" y="6035675"/>
            <a:ext cx="853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a:solidFill>
                  <a:srgbClr val="FF3300"/>
                </a:solidFill>
              </a:rPr>
              <a:t>Ответ.</a:t>
            </a:r>
            <a:r>
              <a:rPr lang="en-US" altLang="ru-RU">
                <a:solidFill>
                  <a:srgbClr val="FF3300"/>
                </a:solidFill>
              </a:rPr>
              <a:t> </a:t>
            </a:r>
            <a:r>
              <a:rPr lang="ru-RU" altLang="ru-RU"/>
              <a:t>в).</a:t>
            </a:r>
            <a:endParaRPr lang="ru-RU" altLang="ru-RU">
              <a:solidFill>
                <a:srgbClr val="FF3300"/>
              </a:solidFill>
            </a:endParaRPr>
          </a:p>
        </p:txBody>
      </p:sp>
      <p:pic>
        <p:nvPicPr>
          <p:cNvPr id="165893" name="Picture 5">
            <a:extLst>
              <a:ext uri="{FF2B5EF4-FFF2-40B4-BE49-F238E27FC236}">
                <a16:creationId xmlns:a16="http://schemas.microsoft.com/office/drawing/2014/main" id="{3C1D5E9F-D00F-402F-9086-9B3B384CA5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048000"/>
            <a:ext cx="8388350" cy="2205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5892"/>
                                        </p:tgtEl>
                                        <p:attrNameLst>
                                          <p:attrName>style.visibility</p:attrName>
                                        </p:attrNameLst>
                                      </p:cBhvr>
                                      <p:to>
                                        <p:strVal val="visible"/>
                                      </p:to>
                                    </p:set>
                                    <p:animEffect transition="in" filter="wipe(up)">
                                      <p:cBhvr>
                                        <p:cTn id="7" dur="500"/>
                                        <p:tgtEl>
                                          <p:spTgt spid="1658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a:extLst>
              <a:ext uri="{FF2B5EF4-FFF2-40B4-BE49-F238E27FC236}">
                <a16:creationId xmlns:a16="http://schemas.microsoft.com/office/drawing/2014/main" id="{9A29AB5E-97D8-4166-8626-C3B6552045D6}"/>
              </a:ext>
            </a:extLst>
          </p:cNvPr>
          <p:cNvSpPr txBox="1">
            <a:spLocks noChangeArrowheads="1"/>
          </p:cNvSpPr>
          <p:nvPr/>
        </p:nvSpPr>
        <p:spPr bwMode="auto">
          <a:xfrm>
            <a:off x="0" y="44450"/>
            <a:ext cx="91440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indent="450215" algn="just"/>
            <a:r>
              <a:rPr lang="ru-RU" altLang="ru-RU" dirty="0">
                <a:solidFill>
                  <a:srgbClr val="FF3300"/>
                </a:solidFill>
              </a:rPr>
              <a:t>	</a:t>
            </a:r>
            <a:r>
              <a:rPr lang="ru-RU" sz="2800" dirty="0">
                <a:effectLst/>
                <a:latin typeface="Times New Roman" panose="02020603050405020304" pitchFamily="18" charset="0"/>
                <a:ea typeface="Times New Roman" panose="02020603050405020304" pitchFamily="18" charset="0"/>
              </a:rPr>
              <a:t>Для измерения длины отрезка </a:t>
            </a:r>
            <a:r>
              <a:rPr lang="en-US" sz="2800" i="1" dirty="0">
                <a:effectLst/>
                <a:latin typeface="Times New Roman" panose="02020603050405020304" pitchFamily="18" charset="0"/>
                <a:ea typeface="Times New Roman" panose="02020603050405020304" pitchFamily="18" charset="0"/>
              </a:rPr>
              <a:t>AB </a:t>
            </a:r>
            <a:r>
              <a:rPr lang="ru-RU" sz="2800" dirty="0">
                <a:effectLst/>
                <a:latin typeface="Times New Roman" panose="02020603050405020304" pitchFamily="18" charset="0"/>
                <a:ea typeface="Times New Roman" panose="02020603050405020304" pitchFamily="18" charset="0"/>
              </a:rPr>
              <a:t>сначала выбирают отрезок </a:t>
            </a:r>
            <a:r>
              <a:rPr lang="en-US" sz="2800" i="1" dirty="0">
                <a:effectLst/>
                <a:latin typeface="Times New Roman" panose="02020603050405020304" pitchFamily="18" charset="0"/>
                <a:ea typeface="Times New Roman" panose="02020603050405020304" pitchFamily="18" charset="0"/>
              </a:rPr>
              <a:t>OE</a:t>
            </a:r>
            <a:r>
              <a:rPr lang="ru-RU" sz="2800" dirty="0">
                <a:effectLst/>
                <a:latin typeface="Times New Roman" panose="02020603050405020304" pitchFamily="18" charset="0"/>
                <a:ea typeface="Times New Roman" panose="02020603050405020304" pitchFamily="18" charset="0"/>
              </a:rPr>
              <a:t>, длина которого принимается за единицу (единичный отрезок). Затем последовательно откладыва­ют единичный отрезок </a:t>
            </a:r>
            <a:r>
              <a:rPr lang="en-US" sz="2800" i="1" dirty="0">
                <a:effectLst/>
                <a:latin typeface="Times New Roman" panose="02020603050405020304" pitchFamily="18" charset="0"/>
                <a:ea typeface="Times New Roman" panose="02020603050405020304" pitchFamily="18" charset="0"/>
              </a:rPr>
              <a:t>OE </a:t>
            </a:r>
            <a:r>
              <a:rPr lang="ru-RU" sz="2800" dirty="0">
                <a:effectLst/>
                <a:latin typeface="Times New Roman" panose="02020603050405020304" pitchFamily="18" charset="0"/>
                <a:ea typeface="Times New Roman" panose="02020603050405020304" pitchFamily="18" charset="0"/>
              </a:rPr>
              <a:t>на луче </a:t>
            </a:r>
            <a:r>
              <a:rPr lang="en-US" sz="2800" i="1" dirty="0">
                <a:effectLst/>
                <a:latin typeface="Times New Roman" panose="02020603050405020304" pitchFamily="18" charset="0"/>
                <a:ea typeface="Times New Roman" panose="02020603050405020304" pitchFamily="18" charset="0"/>
              </a:rPr>
              <a:t>AB </a:t>
            </a:r>
            <a:r>
              <a:rPr lang="ru-RU" sz="2800" dirty="0">
                <a:effectLst/>
                <a:latin typeface="Times New Roman" panose="02020603050405020304" pitchFamily="18" charset="0"/>
                <a:ea typeface="Times New Roman" panose="02020603050405020304" pitchFamily="18" charset="0"/>
              </a:rPr>
              <a:t>от вершины </a:t>
            </a:r>
            <a:r>
              <a:rPr lang="ru-RU" sz="2800" i="1" dirty="0">
                <a:effectLst/>
                <a:latin typeface="Times New Roman" panose="02020603050405020304" pitchFamily="18" charset="0"/>
                <a:ea typeface="Times New Roman" panose="02020603050405020304" pitchFamily="18" charset="0"/>
              </a:rPr>
              <a:t>А</a:t>
            </a:r>
            <a:r>
              <a:rPr lang="ru-RU" sz="2800" dirty="0">
                <a:effectLst/>
                <a:latin typeface="Times New Roman" panose="02020603050405020304" pitchFamily="18" charset="0"/>
                <a:ea typeface="Times New Roman" panose="02020603050405020304" pitchFamily="18" charset="0"/>
              </a:rPr>
              <a:t>. Если, при этом, единичный отрезок целиком укладывается в отрезке </a:t>
            </a:r>
            <a:r>
              <a:rPr lang="ru-RU" sz="2800" i="1" dirty="0">
                <a:effectLst/>
                <a:latin typeface="Times New Roman" panose="02020603050405020304" pitchFamily="18" charset="0"/>
                <a:ea typeface="Times New Roman" panose="02020603050405020304" pitchFamily="18" charset="0"/>
              </a:rPr>
              <a:t>АВ </a:t>
            </a:r>
            <a:r>
              <a:rPr lang="ru-RU" sz="2800" dirty="0">
                <a:effectLst/>
                <a:latin typeface="Times New Roman" panose="02020603050405020304" pitchFamily="18" charset="0"/>
                <a:ea typeface="Times New Roman" panose="02020603050405020304" pitchFamily="18" charset="0"/>
              </a:rPr>
              <a:t>целое число раз без остатка, то про­цесс измерения заканчивается и полученное число считается длиной отрезка </a:t>
            </a:r>
            <a:r>
              <a:rPr lang="ru-RU" sz="2800" i="1" dirty="0">
                <a:effectLst/>
                <a:latin typeface="Times New Roman" panose="02020603050405020304" pitchFamily="18" charset="0"/>
                <a:ea typeface="Times New Roman" panose="02020603050405020304" pitchFamily="18" charset="0"/>
              </a:rPr>
              <a:t>АВ</a:t>
            </a:r>
            <a:r>
              <a:rPr lang="ru-RU" sz="2800" dirty="0">
                <a:effectLst/>
                <a:latin typeface="Times New Roman" panose="02020603050405020304" pitchFamily="18" charset="0"/>
                <a:ea typeface="Times New Roman" panose="02020603050405020304" pitchFamily="18" charset="0"/>
              </a:rPr>
              <a:t>. Например, на рисунке единичный отрезок </a:t>
            </a:r>
            <a:r>
              <a:rPr lang="en-US" sz="2800" i="1" dirty="0">
                <a:effectLst/>
                <a:latin typeface="Times New Roman" panose="02020603050405020304" pitchFamily="18" charset="0"/>
                <a:ea typeface="Times New Roman" panose="02020603050405020304" pitchFamily="18" charset="0"/>
              </a:rPr>
              <a:t>OE </a:t>
            </a:r>
            <a:r>
              <a:rPr lang="ru-RU" sz="2800" dirty="0">
                <a:effectLst/>
                <a:latin typeface="Times New Roman" panose="02020603050405020304" pitchFamily="18" charset="0"/>
                <a:ea typeface="Times New Roman" panose="02020603050405020304" pitchFamily="18" charset="0"/>
              </a:rPr>
              <a:t>укладывается в отрезке </a:t>
            </a:r>
            <a:r>
              <a:rPr lang="en-US" sz="2800" i="1" dirty="0">
                <a:effectLst/>
                <a:latin typeface="Times New Roman" panose="02020603050405020304" pitchFamily="18" charset="0"/>
                <a:ea typeface="Times New Roman" panose="02020603050405020304" pitchFamily="18" charset="0"/>
              </a:rPr>
              <a:t>AB</a:t>
            </a:r>
            <a:r>
              <a:rPr lang="ru-RU" sz="2800" dirty="0">
                <a:effectLst/>
                <a:latin typeface="Times New Roman" panose="02020603050405020304" pitchFamily="18" charset="0"/>
                <a:ea typeface="Times New Roman" panose="02020603050405020304" pitchFamily="18" charset="0"/>
              </a:rPr>
              <a:t> ровно четыре раза.</a:t>
            </a:r>
            <a:endParaRPr lang="ru-RU" altLang="ru-RU" sz="2800" dirty="0">
              <a:cs typeface="Times New Roman" panose="02020603050405020304" pitchFamily="18" charset="0"/>
            </a:endParaRPr>
          </a:p>
        </p:txBody>
      </p:sp>
      <p:pic>
        <p:nvPicPr>
          <p:cNvPr id="4" name="Рисунок 3">
            <a:extLst>
              <a:ext uri="{FF2B5EF4-FFF2-40B4-BE49-F238E27FC236}">
                <a16:creationId xmlns:a16="http://schemas.microsoft.com/office/drawing/2014/main" id="{1A123111-5A87-418D-8B95-2AC622960C52}"/>
              </a:ext>
            </a:extLst>
          </p:cNvPr>
          <p:cNvPicPr>
            <a:picLocks noChangeAspect="1"/>
          </p:cNvPicPr>
          <p:nvPr/>
        </p:nvPicPr>
        <p:blipFill>
          <a:blip r:embed="rId3"/>
          <a:stretch>
            <a:fillRect/>
          </a:stretch>
        </p:blipFill>
        <p:spPr>
          <a:xfrm>
            <a:off x="2627784" y="4221088"/>
            <a:ext cx="3677163" cy="1381318"/>
          </a:xfrm>
          <a:prstGeom prst="rect">
            <a:avLst/>
          </a:prstGeom>
        </p:spPr>
      </p:pic>
    </p:spTree>
    <p:extLst>
      <p:ext uri="{BB962C8B-B14F-4D97-AF65-F5344CB8AC3E}">
        <p14:creationId xmlns:p14="http://schemas.microsoft.com/office/powerpoint/2010/main" val="358837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a:extLst>
              <a:ext uri="{FF2B5EF4-FFF2-40B4-BE49-F238E27FC236}">
                <a16:creationId xmlns:a16="http://schemas.microsoft.com/office/drawing/2014/main" id="{9A29AB5E-97D8-4166-8626-C3B6552045D6}"/>
              </a:ext>
            </a:extLst>
          </p:cNvPr>
          <p:cNvSpPr txBox="1">
            <a:spLocks noChangeArrowheads="1"/>
          </p:cNvSpPr>
          <p:nvPr/>
        </p:nvSpPr>
        <p:spPr bwMode="auto">
          <a:xfrm>
            <a:off x="0" y="44450"/>
            <a:ext cx="91440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indent="450215" algn="just"/>
            <a:r>
              <a:rPr lang="ru-RU" altLang="ru-RU" dirty="0">
                <a:solidFill>
                  <a:srgbClr val="FF3300"/>
                </a:solidFill>
              </a:rPr>
              <a:t>	</a:t>
            </a:r>
            <a:r>
              <a:rPr lang="ru-RU" dirty="0">
                <a:effectLst/>
                <a:latin typeface="Times New Roman" panose="02020603050405020304" pitchFamily="18" charset="0"/>
                <a:ea typeface="Times New Roman" panose="02020603050405020304" pitchFamily="18" charset="0"/>
              </a:rPr>
              <a:t>В случае, если единичный отрезок </a:t>
            </a:r>
            <a:r>
              <a:rPr lang="en-US" i="1" dirty="0">
                <a:effectLst/>
                <a:latin typeface="Times New Roman" panose="02020603050405020304" pitchFamily="18" charset="0"/>
                <a:ea typeface="Times New Roman" panose="02020603050405020304" pitchFamily="18" charset="0"/>
              </a:rPr>
              <a:t>OE </a:t>
            </a:r>
            <a:r>
              <a:rPr lang="ru-RU" dirty="0">
                <a:effectLst/>
                <a:latin typeface="Times New Roman" panose="02020603050405020304" pitchFamily="18" charset="0"/>
                <a:ea typeface="Times New Roman" panose="02020603050405020304" pitchFamily="18" charset="0"/>
              </a:rPr>
              <a:t>целиком уклады­вается в отрезке </a:t>
            </a:r>
            <a:r>
              <a:rPr lang="ru-RU" i="1" dirty="0">
                <a:effectLst/>
                <a:latin typeface="Times New Roman" panose="02020603050405020304" pitchFamily="18" charset="0"/>
                <a:ea typeface="Times New Roman" panose="02020603050405020304" pitchFamily="18" charset="0"/>
              </a:rPr>
              <a:t>АВ </a:t>
            </a:r>
            <a:r>
              <a:rPr lang="ru-RU" dirty="0">
                <a:effectLst/>
                <a:latin typeface="Times New Roman" panose="02020603050405020304" pitchFamily="18" charset="0"/>
                <a:ea typeface="Times New Roman" panose="02020603050405020304" pitchFamily="18" charset="0"/>
              </a:rPr>
              <a:t>с остатком, т. е. конец последнего единичного отрезка </a:t>
            </a:r>
            <a:r>
              <a:rPr lang="ru-RU" i="1" dirty="0">
                <a:effectLst/>
                <a:latin typeface="Times New Roman" panose="02020603050405020304" pitchFamily="18" charset="0"/>
                <a:ea typeface="Times New Roman" panose="02020603050405020304" pitchFamily="18" charset="0"/>
              </a:rPr>
              <a:t>С </a:t>
            </a:r>
            <a:r>
              <a:rPr lang="ru-RU" dirty="0">
                <a:effectLst/>
                <a:latin typeface="Times New Roman" panose="02020603050405020304" pitchFamily="18" charset="0"/>
                <a:ea typeface="Times New Roman" panose="02020603050405020304" pitchFamily="18" charset="0"/>
              </a:rPr>
              <a:t>не совпадает с концом отрезка </a:t>
            </a:r>
            <a:r>
              <a:rPr lang="ru-RU" i="1" dirty="0">
                <a:effectLst/>
                <a:latin typeface="Times New Roman" panose="02020603050405020304" pitchFamily="18" charset="0"/>
                <a:ea typeface="Times New Roman" panose="02020603050405020304" pitchFamily="18" charset="0"/>
              </a:rPr>
              <a:t>АВ</a:t>
            </a:r>
            <a:r>
              <a:rPr lang="ru-RU" dirty="0">
                <a:effectLst/>
                <a:latin typeface="Times New Roman" panose="02020603050405020304" pitchFamily="18" charset="0"/>
                <a:ea typeface="Times New Roman" panose="02020603050405020304" pitchFamily="18" charset="0"/>
              </a:rPr>
              <a:t>, и остаток </a:t>
            </a:r>
            <a:r>
              <a:rPr lang="ru-RU" i="1" dirty="0">
                <a:effectLst/>
                <a:latin typeface="Times New Roman" panose="02020603050405020304" pitchFamily="18" charset="0"/>
                <a:ea typeface="Times New Roman" panose="02020603050405020304" pitchFamily="18" charset="0"/>
              </a:rPr>
              <a:t>СВ</a:t>
            </a:r>
            <a:r>
              <a:rPr lang="ru-RU" dirty="0">
                <a:effectLst/>
                <a:latin typeface="Times New Roman" panose="02020603050405020304" pitchFamily="18" charset="0"/>
                <a:ea typeface="Times New Roman" panose="02020603050405020304" pitchFamily="18" charset="0"/>
              </a:rPr>
              <a:t> меньше еди­ничного отрезка (рис. 6.1, б), то полученное число </a:t>
            </a:r>
            <a:r>
              <a:rPr lang="en-US" i="1" dirty="0">
                <a:effectLst/>
                <a:latin typeface="Times New Roman" panose="02020603050405020304" pitchFamily="18" charset="0"/>
                <a:ea typeface="Times New Roman" panose="02020603050405020304" pitchFamily="18" charset="0"/>
              </a:rPr>
              <a:t>n </a:t>
            </a:r>
            <a:r>
              <a:rPr lang="ru-RU" dirty="0">
                <a:effectLst/>
                <a:latin typeface="Times New Roman" panose="02020603050405020304" pitchFamily="18" charset="0"/>
                <a:ea typeface="Times New Roman" panose="02020603050405020304" pitchFamily="18" charset="0"/>
              </a:rPr>
              <a:t>считается приближённым значением длины от­резка (с точностью до 1). </a:t>
            </a:r>
          </a:p>
          <a:p>
            <a:pPr indent="450215" algn="just"/>
            <a:r>
              <a:rPr lang="ru-RU" dirty="0">
                <a:effectLst/>
                <a:latin typeface="Times New Roman" panose="02020603050405020304" pitchFamily="18" charset="0"/>
                <a:ea typeface="Times New Roman" panose="02020603050405020304" pitchFamily="18" charset="0"/>
              </a:rPr>
              <a:t>В этом случае отрезок </a:t>
            </a:r>
            <a:r>
              <a:rPr lang="en-US" i="1" dirty="0">
                <a:effectLst/>
                <a:latin typeface="Times New Roman" panose="02020603050405020304" pitchFamily="18" charset="0"/>
                <a:ea typeface="Times New Roman" panose="02020603050405020304" pitchFamily="18" charset="0"/>
              </a:rPr>
              <a:t>OE</a:t>
            </a:r>
            <a:r>
              <a:rPr lang="ru-RU" dirty="0">
                <a:effectLst/>
                <a:latin typeface="Times New Roman" panose="02020603050405020304" pitchFamily="18" charset="0"/>
                <a:ea typeface="Times New Roman" panose="02020603050405020304" pitchFamily="18" charset="0"/>
              </a:rPr>
              <a:t> разбивается на 10 равных частей. На луче </a:t>
            </a:r>
            <a:r>
              <a:rPr lang="en-US" i="1" dirty="0">
                <a:effectLst/>
                <a:latin typeface="Times New Roman" panose="02020603050405020304" pitchFamily="18" charset="0"/>
                <a:ea typeface="Times New Roman" panose="02020603050405020304" pitchFamily="18" charset="0"/>
              </a:rPr>
              <a:t>CB </a:t>
            </a:r>
            <a:r>
              <a:rPr lang="ru-RU" dirty="0">
                <a:effectLst/>
                <a:latin typeface="Times New Roman" panose="02020603050405020304" pitchFamily="18" charset="0"/>
                <a:ea typeface="Times New Roman" panose="02020603050405020304" pitchFamily="18" charset="0"/>
              </a:rPr>
              <a:t>от вершины </a:t>
            </a:r>
            <a:r>
              <a:rPr lang="ru-RU" i="1" dirty="0">
                <a:effectLst/>
                <a:latin typeface="Times New Roman" panose="02020603050405020304" pitchFamily="18" charset="0"/>
                <a:ea typeface="Times New Roman" panose="02020603050405020304" pitchFamily="18" charset="0"/>
              </a:rPr>
              <a:t>С</a:t>
            </a:r>
            <a:r>
              <a:rPr lang="ru-RU" dirty="0">
                <a:effectLst/>
                <a:latin typeface="Times New Roman" panose="02020603050405020304" pitchFamily="18" charset="0"/>
                <a:ea typeface="Times New Roman" panose="02020603050405020304" pitchFamily="18" charset="0"/>
              </a:rPr>
              <a:t> последовательно откладывают одну десятую часть отрезка </a:t>
            </a:r>
            <a:r>
              <a:rPr lang="en-US" i="1" dirty="0">
                <a:effectLst/>
                <a:latin typeface="Times New Roman" panose="02020603050405020304" pitchFamily="18" charset="0"/>
                <a:ea typeface="Times New Roman" panose="02020603050405020304" pitchFamily="18" charset="0"/>
              </a:rPr>
              <a:t>OE </a:t>
            </a:r>
            <a:r>
              <a:rPr lang="ru-RU" dirty="0">
                <a:effectLst/>
                <a:latin typeface="Times New Roman" panose="02020603050405020304" pitchFamily="18" charset="0"/>
                <a:ea typeface="Times New Roman" panose="02020603050405020304" pitchFamily="18" charset="0"/>
              </a:rPr>
              <a:t>и находят число </a:t>
            </a:r>
            <a:r>
              <a:rPr lang="en-US" i="1" dirty="0">
                <a:effectLst/>
                <a:latin typeface="Times New Roman" panose="02020603050405020304" pitchFamily="18" charset="0"/>
                <a:ea typeface="Times New Roman" panose="02020603050405020304" pitchFamily="18" charset="0"/>
              </a:rPr>
              <a:t>m</a:t>
            </a:r>
            <a:r>
              <a:rPr lang="ru-RU" dirty="0">
                <a:effectLst/>
                <a:latin typeface="Times New Roman" panose="02020603050405020304" pitchFamily="18" charset="0"/>
                <a:ea typeface="Times New Roman" panose="02020603050405020304" pitchFamily="18" charset="0"/>
              </a:rPr>
              <a:t>, показывающее, сколько раз эта часть укладывается в отрезке </a:t>
            </a:r>
            <a:r>
              <a:rPr lang="ru-RU" i="1" dirty="0">
                <a:effectLst/>
                <a:latin typeface="Times New Roman" panose="02020603050405020304" pitchFamily="18" charset="0"/>
                <a:ea typeface="Times New Roman" panose="02020603050405020304" pitchFamily="18" charset="0"/>
              </a:rPr>
              <a:t>СВ</a:t>
            </a:r>
            <a:r>
              <a:rPr lang="ru-RU" dirty="0">
                <a:effectLst/>
                <a:latin typeface="Times New Roman" panose="02020603050405020304" pitchFamily="18" charset="0"/>
                <a:ea typeface="Times New Roman" panose="02020603050405020304" pitchFamily="18" charset="0"/>
              </a:rPr>
              <a:t>. Если при этом</a:t>
            </a:r>
            <a:r>
              <a:rPr lang="ru-RU" b="1" dirty="0">
                <a:effectLst/>
                <a:latin typeface="Times New Roman" panose="02020603050405020304" pitchFamily="18" charset="0"/>
                <a:ea typeface="Times New Roman" panose="02020603050405020304" pitchFamily="18" charset="0"/>
              </a:rPr>
              <a:t> </a:t>
            </a:r>
            <a:r>
              <a:rPr lang="ru-RU" dirty="0">
                <a:effectLst/>
                <a:latin typeface="Times New Roman" panose="02020603050405020304" pitchFamily="18" charset="0"/>
                <a:ea typeface="Times New Roman" panose="02020603050405020304" pitchFamily="18" charset="0"/>
              </a:rPr>
              <a:t>конец последнего отрезка совпадет с концом отрезка </a:t>
            </a:r>
            <a:r>
              <a:rPr lang="ru-RU" i="1" dirty="0">
                <a:effectLst/>
                <a:latin typeface="Times New Roman" panose="02020603050405020304" pitchFamily="18" charset="0"/>
                <a:ea typeface="Times New Roman" panose="02020603050405020304" pitchFamily="18" charset="0"/>
              </a:rPr>
              <a:t>СВ</a:t>
            </a:r>
            <a:r>
              <a:rPr lang="ru-RU" dirty="0">
                <a:effectLst/>
                <a:latin typeface="Times New Roman" panose="02020603050405020304" pitchFamily="18" charset="0"/>
                <a:ea typeface="Times New Roman" panose="02020603050405020304" pitchFamily="18" charset="0"/>
              </a:rPr>
              <a:t>, то процесс измерения заканчивается и число, выражаемое де­сятичной дробью </a:t>
            </a:r>
            <a:r>
              <a:rPr lang="en-US" i="1" dirty="0">
                <a:effectLst/>
                <a:latin typeface="Times New Roman" panose="02020603050405020304" pitchFamily="18" charset="0"/>
                <a:ea typeface="Times New Roman" panose="02020603050405020304" pitchFamily="18" charset="0"/>
              </a:rPr>
              <a:t>n</a:t>
            </a:r>
            <a:r>
              <a:rPr lang="ru-RU" dirty="0">
                <a:effectLst/>
                <a:latin typeface="Times New Roman" panose="02020603050405020304" pitchFamily="18" charset="0"/>
                <a:ea typeface="Times New Roman" panose="02020603050405020304" pitchFamily="18" charset="0"/>
              </a:rPr>
              <a:t>,</a:t>
            </a:r>
            <a:r>
              <a:rPr lang="en-US" i="1" dirty="0">
                <a:effectLst/>
                <a:latin typeface="Times New Roman" panose="02020603050405020304" pitchFamily="18" charset="0"/>
                <a:ea typeface="Times New Roman" panose="02020603050405020304" pitchFamily="18" charset="0"/>
              </a:rPr>
              <a:t>m</a:t>
            </a:r>
            <a:r>
              <a:rPr lang="ru-RU" dirty="0">
                <a:effectLst/>
                <a:latin typeface="Times New Roman" panose="02020603050405020304" pitchFamily="18" charset="0"/>
                <a:ea typeface="Times New Roman" panose="02020603050405020304" pitchFamily="18" charset="0"/>
              </a:rPr>
              <a:t> считается длиной отрезка </a:t>
            </a:r>
            <a:r>
              <a:rPr lang="ru-RU" i="1" dirty="0">
                <a:effectLst/>
                <a:latin typeface="Times New Roman" panose="02020603050405020304" pitchFamily="18" charset="0"/>
                <a:ea typeface="Times New Roman" panose="02020603050405020304" pitchFamily="18" charset="0"/>
              </a:rPr>
              <a:t>АВ</a:t>
            </a:r>
            <a:r>
              <a:rPr lang="ru-RU" dirty="0">
                <a:effectLst/>
                <a:latin typeface="Times New Roman" panose="02020603050405020304" pitchFamily="18" charset="0"/>
                <a:ea typeface="Times New Roman" panose="02020603050405020304" pitchFamily="18" charset="0"/>
              </a:rPr>
              <a:t>. На рисунке </a:t>
            </a:r>
            <a:r>
              <a:rPr lang="en-US" i="1" dirty="0">
                <a:effectLst/>
                <a:latin typeface="Times New Roman" panose="02020603050405020304" pitchFamily="18" charset="0"/>
                <a:ea typeface="Times New Roman" panose="02020603050405020304" pitchFamily="18" charset="0"/>
              </a:rPr>
              <a:t>n</a:t>
            </a:r>
            <a:r>
              <a:rPr lang="ru-RU" i="1" dirty="0">
                <a:effectLst/>
                <a:latin typeface="Times New Roman" panose="02020603050405020304" pitchFamily="18" charset="0"/>
                <a:ea typeface="Times New Roman" panose="02020603050405020304" pitchFamily="18" charset="0"/>
              </a:rPr>
              <a:t>=</a:t>
            </a:r>
            <a:r>
              <a:rPr lang="ru-RU" dirty="0">
                <a:effectLst/>
                <a:latin typeface="Times New Roman" panose="02020603050405020304" pitchFamily="18" charset="0"/>
                <a:ea typeface="Times New Roman" panose="02020603050405020304" pitchFamily="18" charset="0"/>
              </a:rPr>
              <a:t>3, </a:t>
            </a:r>
            <a:r>
              <a:rPr lang="en-US" i="1" dirty="0">
                <a:effectLst/>
                <a:latin typeface="Times New Roman" panose="02020603050405020304" pitchFamily="18" charset="0"/>
                <a:ea typeface="Times New Roman" panose="02020603050405020304" pitchFamily="18" charset="0"/>
              </a:rPr>
              <a:t>m</a:t>
            </a:r>
            <a:r>
              <a:rPr lang="ru-RU" i="1" dirty="0">
                <a:effectLst/>
                <a:latin typeface="Times New Roman" panose="02020603050405020304" pitchFamily="18" charset="0"/>
                <a:ea typeface="Times New Roman" panose="02020603050405020304" pitchFamily="18" charset="0"/>
              </a:rPr>
              <a:t>=</a:t>
            </a:r>
            <a:r>
              <a:rPr lang="ru-RU" dirty="0">
                <a:effectLst/>
                <a:latin typeface="Times New Roman" panose="02020603050405020304" pitchFamily="18" charset="0"/>
                <a:ea typeface="Times New Roman" panose="02020603050405020304" pitchFamily="18" charset="0"/>
              </a:rPr>
              <a:t>6.</a:t>
            </a:r>
            <a:r>
              <a:rPr lang="ru-RU" i="1" dirty="0">
                <a:effectLst/>
                <a:latin typeface="Times New Roman" panose="02020603050405020304" pitchFamily="18" charset="0"/>
                <a:ea typeface="Times New Roman" panose="02020603050405020304" pitchFamily="18" charset="0"/>
              </a:rPr>
              <a:t> </a:t>
            </a:r>
            <a:endParaRPr lang="ru-RU" altLang="ru-RU" dirty="0">
              <a:cs typeface="Times New Roman" panose="02020603050405020304" pitchFamily="18" charset="0"/>
            </a:endParaRPr>
          </a:p>
        </p:txBody>
      </p:sp>
      <p:pic>
        <p:nvPicPr>
          <p:cNvPr id="3" name="Рисунок 2">
            <a:extLst>
              <a:ext uri="{FF2B5EF4-FFF2-40B4-BE49-F238E27FC236}">
                <a16:creationId xmlns:a16="http://schemas.microsoft.com/office/drawing/2014/main" id="{213B8EDE-9643-4AE1-ACAD-DBC3279156EE}"/>
              </a:ext>
            </a:extLst>
          </p:cNvPr>
          <p:cNvPicPr>
            <a:picLocks noChangeAspect="1"/>
          </p:cNvPicPr>
          <p:nvPr/>
        </p:nvPicPr>
        <p:blipFill>
          <a:blip r:embed="rId3"/>
          <a:stretch>
            <a:fillRect/>
          </a:stretch>
        </p:blipFill>
        <p:spPr>
          <a:xfrm>
            <a:off x="2267744" y="4869160"/>
            <a:ext cx="4401164" cy="1162212"/>
          </a:xfrm>
          <a:prstGeom prst="rect">
            <a:avLst/>
          </a:prstGeom>
        </p:spPr>
      </p:pic>
    </p:spTree>
    <p:extLst>
      <p:ext uri="{BB962C8B-B14F-4D97-AF65-F5344CB8AC3E}">
        <p14:creationId xmlns:p14="http://schemas.microsoft.com/office/powerpoint/2010/main" val="3009009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123" name="Text Box 3">
                <a:extLst>
                  <a:ext uri="{FF2B5EF4-FFF2-40B4-BE49-F238E27FC236}">
                    <a16:creationId xmlns:a16="http://schemas.microsoft.com/office/drawing/2014/main" id="{9A29AB5E-97D8-4166-8626-C3B6552045D6}"/>
                  </a:ext>
                </a:extLst>
              </p:cNvPr>
              <p:cNvSpPr txBox="1">
                <a:spLocks noChangeArrowheads="1"/>
              </p:cNvSpPr>
              <p:nvPr/>
            </p:nvSpPr>
            <p:spPr bwMode="auto">
              <a:xfrm>
                <a:off x="0" y="44450"/>
                <a:ext cx="9144000" cy="511935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indent="450215" algn="just"/>
                <a:r>
                  <a:rPr lang="ru-RU" altLang="ru-RU" dirty="0">
                    <a:solidFill>
                      <a:srgbClr val="FF3300"/>
                    </a:solidFill>
                  </a:rPr>
                  <a:t>	</a:t>
                </a:r>
                <a:r>
                  <a:rPr lang="ru-RU" sz="2200" dirty="0">
                    <a:effectLst/>
                    <a:latin typeface="Times New Roman" panose="02020603050405020304" pitchFamily="18" charset="0"/>
                    <a:ea typeface="Times New Roman" panose="02020603050405020304" pitchFamily="18" charset="0"/>
                  </a:rPr>
                  <a:t>В случае, если ко­нец последнего отрезка не совпадает с концом отрезка </a:t>
                </a:r>
                <a:r>
                  <a:rPr lang="ru-RU" sz="2200" i="1" dirty="0">
                    <a:effectLst/>
                    <a:latin typeface="Times New Roman" panose="02020603050405020304" pitchFamily="18" charset="0"/>
                    <a:ea typeface="Times New Roman" panose="02020603050405020304" pitchFamily="18" charset="0"/>
                  </a:rPr>
                  <a:t>СВ</a:t>
                </a:r>
                <a:r>
                  <a:rPr lang="ru-RU" sz="2200" dirty="0">
                    <a:effectLst/>
                    <a:latin typeface="Times New Roman" panose="02020603050405020304" pitchFamily="18" charset="0"/>
                    <a:ea typeface="Times New Roman" panose="02020603050405020304" pitchFamily="18" charset="0"/>
                  </a:rPr>
                  <a:t>, то число </a:t>
                </a:r>
                <a:r>
                  <a:rPr lang="en-US" sz="2200" i="1" dirty="0">
                    <a:effectLst/>
                    <a:latin typeface="Times New Roman" panose="02020603050405020304" pitchFamily="18" charset="0"/>
                    <a:ea typeface="Times New Roman" panose="02020603050405020304" pitchFamily="18" charset="0"/>
                  </a:rPr>
                  <a:t>n</a:t>
                </a:r>
                <a:r>
                  <a:rPr lang="ru-RU" sz="2200" dirty="0">
                    <a:effectLst/>
                    <a:latin typeface="Times New Roman" panose="02020603050405020304" pitchFamily="18" charset="0"/>
                    <a:ea typeface="Times New Roman" panose="02020603050405020304" pitchFamily="18" charset="0"/>
                  </a:rPr>
                  <a:t>,</a:t>
                </a:r>
                <a:r>
                  <a:rPr lang="en-US" sz="2200" i="1" dirty="0">
                    <a:effectLst/>
                    <a:latin typeface="Times New Roman" panose="02020603050405020304" pitchFamily="18" charset="0"/>
                    <a:ea typeface="Times New Roman" panose="02020603050405020304" pitchFamily="18" charset="0"/>
                  </a:rPr>
                  <a:t>m</a:t>
                </a:r>
                <a:r>
                  <a:rPr lang="ru-RU" sz="2200" dirty="0">
                    <a:effectLst/>
                    <a:latin typeface="Times New Roman" panose="02020603050405020304" pitchFamily="18" charset="0"/>
                    <a:ea typeface="Times New Roman" panose="02020603050405020304" pitchFamily="18" charset="0"/>
                  </a:rPr>
                  <a:t> считается приближённым значением длины отрезка (с точностью до 0,1). </a:t>
                </a:r>
              </a:p>
              <a:p>
                <a:pPr indent="450215" algn="just"/>
                <a:r>
                  <a:rPr lang="ru-RU" sz="2200" dirty="0">
                    <a:effectLst/>
                    <a:latin typeface="Times New Roman" panose="02020603050405020304" pitchFamily="18" charset="0"/>
                    <a:ea typeface="Times New Roman" panose="02020603050405020304" pitchFamily="18" charset="0"/>
                  </a:rPr>
                  <a:t>В этом случае одна десятая часть единичного отрезка разбивается на де­сять равных частей и повторяется описанная выше процедура.</a:t>
                </a:r>
              </a:p>
              <a:p>
                <a:pPr indent="450215" algn="just"/>
                <a:r>
                  <a:rPr lang="ru-RU" sz="2200" dirty="0">
                    <a:effectLst/>
                    <a:latin typeface="Times New Roman" panose="02020603050405020304" pitchFamily="18" charset="0"/>
                    <a:ea typeface="Times New Roman" panose="02020603050405020304" pitchFamily="18" charset="0"/>
                  </a:rPr>
                  <a:t>Если измерение длины отрезка на некотором шаге заканчивается, то длина отрезка будет выражаться конечной десятичной дробью. Если измерение отрезка не заканчивается ни на каком шаге, то длина отрезка будет выражаться беско­нечной десятичной дробью.</a:t>
                </a:r>
              </a:p>
              <a:p>
                <a:pPr algn="just"/>
                <a:r>
                  <a:rPr lang="ru-RU" sz="2200" dirty="0">
                    <a:effectLst/>
                    <a:latin typeface="Times New Roman" panose="02020603050405020304" pitchFamily="18" charset="0"/>
                    <a:ea typeface="Times New Roman" panose="02020603050405020304" pitchFamily="18" charset="0"/>
                  </a:rPr>
                  <a:t>	Единичный отрезок можно разбивать не только на 10, но и на другое число частей. Если единичный отрезок разбит на </a:t>
                </a:r>
                <a:r>
                  <a:rPr lang="en-US" sz="2200" i="1" dirty="0">
                    <a:effectLst/>
                    <a:latin typeface="Times New Roman" panose="02020603050405020304" pitchFamily="18" charset="0"/>
                    <a:ea typeface="Times New Roman" panose="02020603050405020304" pitchFamily="18" charset="0"/>
                  </a:rPr>
                  <a:t>n</a:t>
                </a:r>
                <a:r>
                  <a:rPr lang="ru-RU" sz="2200" dirty="0">
                    <a:effectLst/>
                    <a:latin typeface="Times New Roman" panose="02020603050405020304" pitchFamily="18" charset="0"/>
                    <a:ea typeface="Times New Roman" panose="02020603050405020304" pitchFamily="18" charset="0"/>
                  </a:rPr>
                  <a:t> равных частей и одна такая часть укладывается в отрезке </a:t>
                </a:r>
                <a:r>
                  <a:rPr lang="ru-RU" sz="2200" i="1" dirty="0">
                    <a:effectLst/>
                    <a:latin typeface="Times New Roman" panose="02020603050405020304" pitchFamily="18" charset="0"/>
                    <a:ea typeface="Times New Roman" panose="02020603050405020304" pitchFamily="18" charset="0"/>
                  </a:rPr>
                  <a:t>АВ</a:t>
                </a:r>
                <a:r>
                  <a:rPr lang="ru-RU" sz="2200" dirty="0">
                    <a:effectLst/>
                    <a:latin typeface="Times New Roman" panose="02020603050405020304" pitchFamily="18" charset="0"/>
                    <a:ea typeface="Times New Roman" panose="02020603050405020304" pitchFamily="18" charset="0"/>
                  </a:rPr>
                  <a:t> ровно </a:t>
                </a:r>
                <a:r>
                  <a:rPr lang="en-US" sz="2200" i="1" dirty="0">
                    <a:effectLst/>
                    <a:latin typeface="Times New Roman" panose="02020603050405020304" pitchFamily="18" charset="0"/>
                    <a:ea typeface="Times New Roman" panose="02020603050405020304" pitchFamily="18" charset="0"/>
                  </a:rPr>
                  <a:t>m</a:t>
                </a:r>
                <a:r>
                  <a:rPr lang="ru-RU" sz="2200" dirty="0">
                    <a:effectLst/>
                    <a:latin typeface="Times New Roman" panose="02020603050405020304" pitchFamily="18" charset="0"/>
                    <a:ea typeface="Times New Roman" panose="02020603050405020304" pitchFamily="18" charset="0"/>
                  </a:rPr>
                  <a:t> раз, то длиной от­резка </a:t>
                </a:r>
                <a:r>
                  <a:rPr lang="ru-RU" sz="2200" i="1" dirty="0">
                    <a:effectLst/>
                    <a:latin typeface="Times New Roman" panose="02020603050405020304" pitchFamily="18" charset="0"/>
                    <a:ea typeface="Times New Roman" panose="02020603050405020304" pitchFamily="18" charset="0"/>
                  </a:rPr>
                  <a:t>АВ</a:t>
                </a:r>
                <a:r>
                  <a:rPr lang="ru-RU" sz="2200" dirty="0">
                    <a:effectLst/>
                    <a:latin typeface="Times New Roman" panose="02020603050405020304" pitchFamily="18" charset="0"/>
                    <a:ea typeface="Times New Roman" panose="02020603050405020304" pitchFamily="18" charset="0"/>
                  </a:rPr>
                  <a:t> будет число </a:t>
                </a:r>
                <a14:m>
                  <m:oMath xmlns:m="http://schemas.openxmlformats.org/officeDocument/2006/math">
                    <m:f>
                      <m:fPr>
                        <m:ctrlPr>
                          <a:rPr lang="ru-RU" sz="2200" i="1">
                            <a:effectLst/>
                            <a:latin typeface="Cambria Math" panose="02040503050406030204" pitchFamily="18" charset="0"/>
                          </a:rPr>
                        </m:ctrlPr>
                      </m:fPr>
                      <m:num>
                        <m:r>
                          <a:rPr lang="en-US" sz="2200" i="1">
                            <a:effectLst/>
                            <a:latin typeface="Cambria Math" panose="02040503050406030204" pitchFamily="18" charset="0"/>
                            <a:ea typeface="Times New Roman" panose="02020603050405020304" pitchFamily="18" charset="0"/>
                            <a:cs typeface="Times New Roman" panose="02020603050405020304" pitchFamily="18" charset="0"/>
                          </a:rPr>
                          <m:t>𝑚</m:t>
                        </m:r>
                      </m:num>
                      <m:den>
                        <m:r>
                          <a:rPr lang="ru-RU" sz="2200" i="1">
                            <a:effectLst/>
                            <a:latin typeface="Cambria Math" panose="02040503050406030204" pitchFamily="18" charset="0"/>
                            <a:ea typeface="Times New Roman" panose="02020603050405020304" pitchFamily="18" charset="0"/>
                            <a:cs typeface="Times New Roman" panose="02020603050405020304" pitchFamily="18" charset="0"/>
                          </a:rPr>
                          <m:t>𝑛</m:t>
                        </m:r>
                      </m:den>
                    </m:f>
                  </m:oMath>
                </a14:m>
                <a:r>
                  <a:rPr lang="ru-RU" sz="2200" dirty="0">
                    <a:effectLst/>
                    <a:latin typeface="Times New Roman" panose="02020603050405020304" pitchFamily="18" charset="0"/>
                    <a:ea typeface="Times New Roman" panose="02020603050405020304" pitchFamily="18" charset="0"/>
                  </a:rPr>
                  <a:t>. Например, на рисунке 6.2 показан отрезок </a:t>
                </a:r>
                <a:r>
                  <a:rPr lang="en-US" sz="2200" i="1" dirty="0">
                    <a:effectLst/>
                    <a:latin typeface="Times New Roman" panose="02020603050405020304" pitchFamily="18" charset="0"/>
                    <a:ea typeface="Times New Roman" panose="02020603050405020304" pitchFamily="18" charset="0"/>
                  </a:rPr>
                  <a:t>AB</a:t>
                </a:r>
                <a:r>
                  <a:rPr lang="ru-RU" sz="2200" dirty="0">
                    <a:effectLst/>
                    <a:latin typeface="Times New Roman" panose="02020603050405020304" pitchFamily="18" charset="0"/>
                    <a:ea typeface="Times New Roman" panose="02020603050405020304" pitchFamily="18" charset="0"/>
                  </a:rPr>
                  <a:t>, длина которого</a:t>
                </a:r>
                <a:r>
                  <a:rPr lang="ru-RU" sz="2200" i="1" dirty="0">
                    <a:effectLst/>
                    <a:latin typeface="Times New Roman" panose="02020603050405020304" pitchFamily="18" charset="0"/>
                    <a:ea typeface="Times New Roman" panose="02020603050405020304" pitchFamily="18" charset="0"/>
                  </a:rPr>
                  <a:t> </a:t>
                </a:r>
                <a:r>
                  <a:rPr lang="ru-RU" sz="2200" dirty="0">
                    <a:effectLst/>
                    <a:latin typeface="Times New Roman" panose="02020603050405020304" pitchFamily="18" charset="0"/>
                    <a:ea typeface="Times New Roman" panose="02020603050405020304" pitchFamily="18" charset="0"/>
                  </a:rPr>
                  <a:t>равна </a:t>
                </a:r>
                <a14:m>
                  <m:oMath xmlns:m="http://schemas.openxmlformats.org/officeDocument/2006/math">
                    <m:r>
                      <a:rPr lang="ru-RU" sz="2200" i="1">
                        <a:effectLst/>
                        <a:latin typeface="Cambria Math" panose="02040503050406030204" pitchFamily="18" charset="0"/>
                        <a:ea typeface="Times New Roman" panose="02020603050405020304" pitchFamily="18" charset="0"/>
                        <a:cs typeface="Times New Roman" panose="02020603050405020304" pitchFamily="18" charset="0"/>
                      </a:rPr>
                      <m:t>3</m:t>
                    </m:r>
                    <m:f>
                      <m:fPr>
                        <m:ctrlPr>
                          <a:rPr lang="ru-RU" sz="2200" i="1">
                            <a:effectLst/>
                            <a:latin typeface="Cambria Math" panose="02040503050406030204" pitchFamily="18" charset="0"/>
                          </a:rPr>
                        </m:ctrlPr>
                      </m:fPr>
                      <m:num>
                        <m:r>
                          <a:rPr lang="ru-RU" sz="2200" i="1">
                            <a:effectLst/>
                            <a:latin typeface="Cambria Math" panose="02040503050406030204" pitchFamily="18" charset="0"/>
                            <a:ea typeface="Times New Roman" panose="02020603050405020304" pitchFamily="18" charset="0"/>
                            <a:cs typeface="Times New Roman" panose="02020603050405020304" pitchFamily="18" charset="0"/>
                          </a:rPr>
                          <m:t>2</m:t>
                        </m:r>
                      </m:num>
                      <m:den>
                        <m:r>
                          <a:rPr lang="ru-RU" sz="2200" i="1">
                            <a:effectLst/>
                            <a:latin typeface="Cambria Math" panose="02040503050406030204" pitchFamily="18" charset="0"/>
                            <a:ea typeface="Times New Roman" panose="02020603050405020304" pitchFamily="18" charset="0"/>
                            <a:cs typeface="Times New Roman" panose="02020603050405020304" pitchFamily="18" charset="0"/>
                          </a:rPr>
                          <m:t>3</m:t>
                        </m:r>
                      </m:den>
                    </m:f>
                  </m:oMath>
                </a14:m>
                <a:r>
                  <a:rPr lang="ru-RU" sz="2200" dirty="0">
                    <a:effectLst/>
                    <a:latin typeface="Times New Roman" panose="02020603050405020304" pitchFamily="18" charset="0"/>
                    <a:ea typeface="Times New Roman" panose="02020603050405020304" pitchFamily="18" charset="0"/>
                  </a:rPr>
                  <a:t>.</a:t>
                </a:r>
                <a:endParaRPr lang="ru-RU" altLang="ru-RU" sz="2200" dirty="0">
                  <a:cs typeface="Times New Roman" panose="02020603050405020304" pitchFamily="18" charset="0"/>
                </a:endParaRPr>
              </a:p>
            </p:txBody>
          </p:sp>
        </mc:Choice>
        <mc:Fallback xmlns="">
          <p:sp>
            <p:nvSpPr>
              <p:cNvPr id="5123" name="Text Box 3">
                <a:extLst>
                  <a:ext uri="{FF2B5EF4-FFF2-40B4-BE49-F238E27FC236}">
                    <a16:creationId xmlns:a16="http://schemas.microsoft.com/office/drawing/2014/main" id="{9A29AB5E-97D8-4166-8626-C3B6552045D6}"/>
                  </a:ext>
                </a:extLst>
              </p:cNvPr>
              <p:cNvSpPr txBox="1">
                <a:spLocks noRot="1" noChangeAspect="1" noMove="1" noResize="1" noEditPoints="1" noAdjustHandles="1" noChangeArrowheads="1" noChangeShapeType="1" noTextEdit="1"/>
              </p:cNvSpPr>
              <p:nvPr/>
            </p:nvSpPr>
            <p:spPr bwMode="auto">
              <a:xfrm>
                <a:off x="0" y="44450"/>
                <a:ext cx="9144000" cy="5119350"/>
              </a:xfrm>
              <a:prstGeom prst="rect">
                <a:avLst/>
              </a:prstGeom>
              <a:blipFill>
                <a:blip r:embed="rId3"/>
                <a:stretch>
                  <a:fillRect l="-867" t="-238" r="-86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ru-RU">
                    <a:noFill/>
                  </a:rPr>
                  <a:t> </a:t>
                </a:r>
              </a:p>
            </p:txBody>
          </p:sp>
        </mc:Fallback>
      </mc:AlternateContent>
      <p:pic>
        <p:nvPicPr>
          <p:cNvPr id="4" name="Рисунок 3">
            <a:extLst>
              <a:ext uri="{FF2B5EF4-FFF2-40B4-BE49-F238E27FC236}">
                <a16:creationId xmlns:a16="http://schemas.microsoft.com/office/drawing/2014/main" id="{1D021629-580C-457C-A334-B8DC10D4DD77}"/>
              </a:ext>
            </a:extLst>
          </p:cNvPr>
          <p:cNvPicPr>
            <a:picLocks noChangeAspect="1"/>
          </p:cNvPicPr>
          <p:nvPr/>
        </p:nvPicPr>
        <p:blipFill>
          <a:blip r:embed="rId4"/>
          <a:stretch>
            <a:fillRect/>
          </a:stretch>
        </p:blipFill>
        <p:spPr>
          <a:xfrm>
            <a:off x="2555776" y="5144860"/>
            <a:ext cx="4210638" cy="1200318"/>
          </a:xfrm>
          <a:prstGeom prst="rect">
            <a:avLst/>
          </a:prstGeom>
        </p:spPr>
      </p:pic>
    </p:spTree>
    <p:extLst>
      <p:ext uri="{BB962C8B-B14F-4D97-AF65-F5344CB8AC3E}">
        <p14:creationId xmlns:p14="http://schemas.microsoft.com/office/powerpoint/2010/main" val="2119167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a:extLst>
              <a:ext uri="{FF2B5EF4-FFF2-40B4-BE49-F238E27FC236}">
                <a16:creationId xmlns:a16="http://schemas.microsoft.com/office/drawing/2014/main" id="{9A29AB5E-97D8-4166-8626-C3B6552045D6}"/>
              </a:ext>
            </a:extLst>
          </p:cNvPr>
          <p:cNvSpPr txBox="1">
            <a:spLocks noChangeArrowheads="1"/>
          </p:cNvSpPr>
          <p:nvPr/>
        </p:nvSpPr>
        <p:spPr bwMode="auto">
          <a:xfrm>
            <a:off x="0" y="44450"/>
            <a:ext cx="91440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indent="450215" algn="just"/>
            <a:r>
              <a:rPr lang="ru-RU" altLang="ru-RU" dirty="0">
                <a:solidFill>
                  <a:srgbClr val="FF3300"/>
                </a:solidFill>
              </a:rPr>
              <a:t>	</a:t>
            </a:r>
            <a:r>
              <a:rPr lang="ru-RU" dirty="0">
                <a:effectLst/>
                <a:latin typeface="Times New Roman" panose="02020603050405020304" pitchFamily="18" charset="0"/>
                <a:ea typeface="Times New Roman" panose="02020603050405020304" pitchFamily="18" charset="0"/>
              </a:rPr>
              <a:t>Длина отрезка </a:t>
            </a:r>
            <a:r>
              <a:rPr lang="en-US" i="1" dirty="0">
                <a:effectLst/>
                <a:latin typeface="Times New Roman" panose="02020603050405020304" pitchFamily="18" charset="0"/>
                <a:ea typeface="Times New Roman" panose="02020603050405020304" pitchFamily="18" charset="0"/>
              </a:rPr>
              <a:t>AB </a:t>
            </a:r>
            <a:r>
              <a:rPr lang="ru-RU" dirty="0">
                <a:effectLst/>
                <a:latin typeface="Times New Roman" panose="02020603050405020304" pitchFamily="18" charset="0"/>
                <a:ea typeface="Times New Roman" panose="02020603050405020304" pitchFamily="18" charset="0"/>
              </a:rPr>
              <a:t>обычно обозначается так же, как и сам отрезок </a:t>
            </a:r>
            <a:r>
              <a:rPr lang="en-US" i="1" dirty="0">
                <a:effectLst/>
                <a:latin typeface="Times New Roman" panose="02020603050405020304" pitchFamily="18" charset="0"/>
                <a:ea typeface="Times New Roman" panose="02020603050405020304" pitchFamily="18" charset="0"/>
              </a:rPr>
              <a:t>AB</a:t>
            </a:r>
            <a:r>
              <a:rPr lang="ru-RU" dirty="0">
                <a:effectLst/>
                <a:latin typeface="Times New Roman" panose="02020603050405020304" pitchFamily="18" charset="0"/>
                <a:ea typeface="Times New Roman" panose="02020603050405020304" pitchFamily="18" charset="0"/>
              </a:rPr>
              <a:t>.</a:t>
            </a:r>
          </a:p>
          <a:p>
            <a:pPr indent="450215" algn="just"/>
            <a:r>
              <a:rPr lang="ru-RU" dirty="0">
                <a:effectLst/>
                <a:latin typeface="Times New Roman" panose="02020603050405020304" pitchFamily="18" charset="0"/>
                <a:ea typeface="Times New Roman" panose="02020603050405020304" pitchFamily="18" charset="0"/>
              </a:rPr>
              <a:t>Для измерения длин отрезков, изображённых на листе бумаги или доски, за единицу измерения длины обычно выбирается один сантиметр, и используется линейка с делениями, обозначающими сантиметры и их десятые доли – миллиметры. В качестве ещё одной единицы измерения может использоваться один дециметр (1 </a:t>
            </a:r>
            <a:r>
              <a:rPr lang="ru-RU" dirty="0" err="1">
                <a:effectLst/>
                <a:latin typeface="Times New Roman" panose="02020603050405020304" pitchFamily="18" charset="0"/>
                <a:ea typeface="Times New Roman" panose="02020603050405020304" pitchFamily="18" charset="0"/>
              </a:rPr>
              <a:t>дм</a:t>
            </a:r>
            <a:r>
              <a:rPr lang="ru-RU" dirty="0">
                <a:effectLst/>
                <a:latin typeface="Times New Roman" panose="02020603050405020304" pitchFamily="18" charset="0"/>
                <a:ea typeface="Times New Roman" panose="02020603050405020304" pitchFamily="18" charset="0"/>
              </a:rPr>
              <a:t>), который равен 10 см.</a:t>
            </a:r>
          </a:p>
          <a:p>
            <a:pPr indent="450215" algn="just"/>
            <a:r>
              <a:rPr lang="ru-RU" dirty="0">
                <a:effectLst/>
                <a:latin typeface="Times New Roman" panose="02020603050405020304" pitchFamily="18" charset="0"/>
                <a:ea typeface="Times New Roman" panose="02020603050405020304" pitchFamily="18" charset="0"/>
              </a:rPr>
              <a:t>На рисунке длины отрезков </a:t>
            </a:r>
            <a:r>
              <a:rPr lang="en-US" i="1" dirty="0">
                <a:effectLst/>
                <a:latin typeface="Times New Roman" panose="02020603050405020304" pitchFamily="18" charset="0"/>
                <a:ea typeface="Times New Roman" panose="02020603050405020304" pitchFamily="18" charset="0"/>
              </a:rPr>
              <a:t>AB</a:t>
            </a:r>
            <a:r>
              <a:rPr lang="ru-RU" dirty="0">
                <a:effectLst/>
                <a:latin typeface="Times New Roman" panose="02020603050405020304" pitchFamily="18" charset="0"/>
                <a:ea typeface="Times New Roman" panose="02020603050405020304" pitchFamily="18" charset="0"/>
              </a:rPr>
              <a:t>, </a:t>
            </a:r>
            <a:r>
              <a:rPr lang="en-US" i="1" dirty="0">
                <a:effectLst/>
                <a:latin typeface="Times New Roman" panose="02020603050405020304" pitchFamily="18" charset="0"/>
                <a:ea typeface="Times New Roman" panose="02020603050405020304" pitchFamily="18" charset="0"/>
              </a:rPr>
              <a:t>AC</a:t>
            </a:r>
            <a:r>
              <a:rPr lang="ru-RU" dirty="0">
                <a:effectLst/>
                <a:latin typeface="Times New Roman" panose="02020603050405020304" pitchFamily="18" charset="0"/>
                <a:ea typeface="Times New Roman" panose="02020603050405020304" pitchFamily="18" charset="0"/>
              </a:rPr>
              <a:t> и </a:t>
            </a:r>
            <a:r>
              <a:rPr lang="en-US" i="1" dirty="0">
                <a:effectLst/>
                <a:latin typeface="Times New Roman" panose="02020603050405020304" pitchFamily="18" charset="0"/>
                <a:ea typeface="Times New Roman" panose="02020603050405020304" pitchFamily="18" charset="0"/>
              </a:rPr>
              <a:t>AD</a:t>
            </a:r>
            <a:r>
              <a:rPr lang="ru-RU" dirty="0">
                <a:effectLst/>
                <a:latin typeface="Times New Roman" panose="02020603050405020304" pitchFamily="18" charset="0"/>
                <a:ea typeface="Times New Roman" panose="02020603050405020304" pitchFamily="18" charset="0"/>
              </a:rPr>
              <a:t> равны соответственно 3 см, 4 см 8 мм, 6 см 5 мм.</a:t>
            </a:r>
          </a:p>
        </p:txBody>
      </p:sp>
      <p:pic>
        <p:nvPicPr>
          <p:cNvPr id="3" name="Рисунок 2">
            <a:extLst>
              <a:ext uri="{FF2B5EF4-FFF2-40B4-BE49-F238E27FC236}">
                <a16:creationId xmlns:a16="http://schemas.microsoft.com/office/drawing/2014/main" id="{0CB221A4-6D13-4D95-B70B-8E59F4ACF6CB}"/>
              </a:ext>
            </a:extLst>
          </p:cNvPr>
          <p:cNvPicPr>
            <a:picLocks noChangeAspect="1"/>
          </p:cNvPicPr>
          <p:nvPr/>
        </p:nvPicPr>
        <p:blipFill>
          <a:blip r:embed="rId3"/>
          <a:stretch>
            <a:fillRect/>
          </a:stretch>
        </p:blipFill>
        <p:spPr>
          <a:xfrm>
            <a:off x="1691680" y="4077072"/>
            <a:ext cx="5915851" cy="1305107"/>
          </a:xfrm>
          <a:prstGeom prst="rect">
            <a:avLst/>
          </a:prstGeom>
        </p:spPr>
      </p:pic>
    </p:spTree>
    <p:extLst>
      <p:ext uri="{BB962C8B-B14F-4D97-AF65-F5344CB8AC3E}">
        <p14:creationId xmlns:p14="http://schemas.microsoft.com/office/powerpoint/2010/main" val="1517851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0A38DC11-D254-44AF-9709-628792A9AA9C}"/>
              </a:ext>
            </a:extLst>
          </p:cNvPr>
          <p:cNvSpPr>
            <a:spLocks noGrp="1" noChangeArrowheads="1"/>
          </p:cNvSpPr>
          <p:nvPr>
            <p:ph type="title"/>
          </p:nvPr>
        </p:nvSpPr>
        <p:spPr>
          <a:xfrm>
            <a:off x="685800" y="228600"/>
            <a:ext cx="7772400" cy="457200"/>
          </a:xfrm>
        </p:spPr>
        <p:txBody>
          <a:bodyPr/>
          <a:lstStyle/>
          <a:p>
            <a:r>
              <a:rPr lang="ru-RU" altLang="ru-RU" sz="3600">
                <a:solidFill>
                  <a:srgbClr val="FF3300"/>
                </a:solidFill>
              </a:rPr>
              <a:t>Упражнение 1</a:t>
            </a:r>
          </a:p>
        </p:txBody>
      </p:sp>
      <p:sp>
        <p:nvSpPr>
          <p:cNvPr id="51203" name="Text Box 3">
            <a:extLst>
              <a:ext uri="{FF2B5EF4-FFF2-40B4-BE49-F238E27FC236}">
                <a16:creationId xmlns:a16="http://schemas.microsoft.com/office/drawing/2014/main" id="{2D11609F-3191-4ED4-93A1-344702D6E18F}"/>
              </a:ext>
            </a:extLst>
          </p:cNvPr>
          <p:cNvSpPr txBox="1">
            <a:spLocks noChangeArrowheads="1"/>
          </p:cNvSpPr>
          <p:nvPr/>
        </p:nvSpPr>
        <p:spPr bwMode="auto">
          <a:xfrm>
            <a:off x="1295400" y="4191000"/>
            <a:ext cx="2971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solidFill>
                  <a:srgbClr val="FF3300"/>
                </a:solidFill>
              </a:rPr>
              <a:t>Ответ:</a:t>
            </a:r>
            <a:r>
              <a:rPr lang="ru-RU" altLang="ru-RU" sz="3600">
                <a:solidFill>
                  <a:schemeClr val="accent1"/>
                </a:solidFill>
              </a:rPr>
              <a:t> </a:t>
            </a:r>
            <a:r>
              <a:rPr lang="ru-RU" altLang="ru-RU" sz="3600"/>
              <a:t>а) 2,6</a:t>
            </a:r>
            <a:r>
              <a:rPr lang="en-US" altLang="ru-RU" sz="3600"/>
              <a:t>;</a:t>
            </a:r>
            <a:endParaRPr lang="ru-RU" altLang="ru-RU" sz="3600"/>
          </a:p>
        </p:txBody>
      </p:sp>
      <p:sp>
        <p:nvSpPr>
          <p:cNvPr id="51204" name="Text Box 4">
            <a:extLst>
              <a:ext uri="{FF2B5EF4-FFF2-40B4-BE49-F238E27FC236}">
                <a16:creationId xmlns:a16="http://schemas.microsoft.com/office/drawing/2014/main" id="{468B4AB6-9218-4591-A498-1D87BA38BD54}"/>
              </a:ext>
            </a:extLst>
          </p:cNvPr>
          <p:cNvSpPr txBox="1">
            <a:spLocks noChangeArrowheads="1"/>
          </p:cNvSpPr>
          <p:nvPr/>
        </p:nvSpPr>
        <p:spPr bwMode="auto">
          <a:xfrm>
            <a:off x="533400" y="914400"/>
            <a:ext cx="86106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600" dirty="0"/>
              <a:t>	Чему равна длина отрезка </a:t>
            </a:r>
            <a:r>
              <a:rPr lang="en-US" altLang="ru-RU" sz="3600" i="1" dirty="0"/>
              <a:t>AB</a:t>
            </a:r>
            <a:r>
              <a:rPr lang="ru-RU" altLang="ru-RU" sz="3600" dirty="0"/>
              <a:t>, если </a:t>
            </a:r>
            <a:r>
              <a:rPr lang="en-US" altLang="ru-RU" sz="3600" i="1" dirty="0"/>
              <a:t>OE </a:t>
            </a:r>
            <a:r>
              <a:rPr lang="ru-RU" altLang="ru-RU" sz="3600" dirty="0"/>
              <a:t>– единичный отрезок.</a:t>
            </a:r>
          </a:p>
        </p:txBody>
      </p:sp>
      <p:pic>
        <p:nvPicPr>
          <p:cNvPr id="51205" name="Picture 5">
            <a:extLst>
              <a:ext uri="{FF2B5EF4-FFF2-40B4-BE49-F238E27FC236}">
                <a16:creationId xmlns:a16="http://schemas.microsoft.com/office/drawing/2014/main" id="{1DD2085D-7703-4058-9D9E-B0ECC881D1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2438400"/>
            <a:ext cx="6594475"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1209" name="Group 9">
            <a:extLst>
              <a:ext uri="{FF2B5EF4-FFF2-40B4-BE49-F238E27FC236}">
                <a16:creationId xmlns:a16="http://schemas.microsoft.com/office/drawing/2014/main" id="{2A7DF91F-D69F-432B-BCE9-BC292A64590D}"/>
              </a:ext>
            </a:extLst>
          </p:cNvPr>
          <p:cNvGrpSpPr>
            <a:grpSpLocks/>
          </p:cNvGrpSpPr>
          <p:nvPr/>
        </p:nvGrpSpPr>
        <p:grpSpPr bwMode="auto">
          <a:xfrm>
            <a:off x="4572000" y="4191000"/>
            <a:ext cx="1600200" cy="736600"/>
            <a:chOff x="2880" y="2640"/>
            <a:chExt cx="1008" cy="464"/>
          </a:xfrm>
        </p:grpSpPr>
        <p:sp>
          <p:nvSpPr>
            <p:cNvPr id="51207" name="Text Box 7">
              <a:extLst>
                <a:ext uri="{FF2B5EF4-FFF2-40B4-BE49-F238E27FC236}">
                  <a16:creationId xmlns:a16="http://schemas.microsoft.com/office/drawing/2014/main" id="{F8542745-F256-4AA5-ABEB-14EECBD6B231}"/>
                </a:ext>
              </a:extLst>
            </p:cNvPr>
            <p:cNvSpPr txBox="1">
              <a:spLocks noChangeArrowheads="1"/>
            </p:cNvSpPr>
            <p:nvPr/>
          </p:nvSpPr>
          <p:spPr bwMode="auto">
            <a:xfrm>
              <a:off x="2880" y="2640"/>
              <a:ext cx="100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t>б)</a:t>
              </a:r>
              <a:r>
                <a:rPr lang="ru-RU" altLang="ru-RU" sz="2800"/>
                <a:t>        . </a:t>
              </a:r>
            </a:p>
          </p:txBody>
        </p:sp>
        <p:graphicFrame>
          <p:nvGraphicFramePr>
            <p:cNvPr id="51208" name="Object 8">
              <a:extLst>
                <a:ext uri="{FF2B5EF4-FFF2-40B4-BE49-F238E27FC236}">
                  <a16:creationId xmlns:a16="http://schemas.microsoft.com/office/drawing/2014/main" id="{4EC1CFA5-25A7-4D28-8065-7B440C3EF23A}"/>
                </a:ext>
              </a:extLst>
            </p:cNvPr>
            <p:cNvGraphicFramePr>
              <a:graphicFrameLocks noChangeAspect="1"/>
            </p:cNvGraphicFramePr>
            <p:nvPr/>
          </p:nvGraphicFramePr>
          <p:xfrm>
            <a:off x="3312" y="2640"/>
            <a:ext cx="264" cy="464"/>
          </p:xfrm>
          <a:graphic>
            <a:graphicData uri="http://schemas.openxmlformats.org/presentationml/2006/ole">
              <mc:AlternateContent xmlns:mc="http://schemas.openxmlformats.org/markup-compatibility/2006">
                <mc:Choice xmlns:v="urn:schemas-microsoft-com:vml" Requires="v">
                  <p:oleObj name="Equation" r:id="rId4" imgW="419040" imgH="736560" progId="Equation.DSMT4">
                    <p:embed/>
                  </p:oleObj>
                </mc:Choice>
                <mc:Fallback>
                  <p:oleObj name="Equation" r:id="rId4" imgW="419040" imgH="736560" progId="Equation.DSMT4">
                    <p:embed/>
                    <p:pic>
                      <p:nvPicPr>
                        <p:cNvPr id="51208" name="Object 8">
                          <a:extLst>
                            <a:ext uri="{FF2B5EF4-FFF2-40B4-BE49-F238E27FC236}">
                              <a16:creationId xmlns:a16="http://schemas.microsoft.com/office/drawing/2014/main" id="{4EC1CFA5-25A7-4D28-8065-7B440C3EF23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2" y="2640"/>
                          <a:ext cx="264" cy="4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9416283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3"/>
                                        </p:tgtEl>
                                        <p:attrNameLst>
                                          <p:attrName>style.visibility</p:attrName>
                                        </p:attrNameLst>
                                      </p:cBhvr>
                                      <p:to>
                                        <p:strVal val="visible"/>
                                      </p:to>
                                    </p:set>
                                    <p:animEffect transition="in" filter="wipe(left)">
                                      <p:cBhvr>
                                        <p:cTn id="7" dur="500"/>
                                        <p:tgtEl>
                                          <p:spTgt spid="512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51209"/>
                                        </p:tgtEl>
                                        <p:attrNameLst>
                                          <p:attrName>style.visibility</p:attrName>
                                        </p:attrNameLst>
                                      </p:cBhvr>
                                      <p:to>
                                        <p:strVal val="visible"/>
                                      </p:to>
                                    </p:set>
                                    <p:animEffect transition="in" filter="wipe(up)">
                                      <p:cBhvr>
                                        <p:cTn id="12" dur="500"/>
                                        <p:tgtEl>
                                          <p:spTgt spid="512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B2E00607-3AEA-4403-B1BA-1387CED510AE}"/>
              </a:ext>
            </a:extLst>
          </p:cNvPr>
          <p:cNvSpPr>
            <a:spLocks noGrp="1" noChangeArrowheads="1"/>
          </p:cNvSpPr>
          <p:nvPr>
            <p:ph type="title"/>
          </p:nvPr>
        </p:nvSpPr>
        <p:spPr>
          <a:xfrm>
            <a:off x="685800" y="304800"/>
            <a:ext cx="7772400" cy="457200"/>
          </a:xfrm>
        </p:spPr>
        <p:txBody>
          <a:bodyPr/>
          <a:lstStyle/>
          <a:p>
            <a:r>
              <a:rPr lang="ru-RU" altLang="ru-RU" sz="3600">
                <a:solidFill>
                  <a:srgbClr val="FF3300"/>
                </a:solidFill>
              </a:rPr>
              <a:t>Упражнение 2</a:t>
            </a:r>
          </a:p>
        </p:txBody>
      </p:sp>
      <p:sp>
        <p:nvSpPr>
          <p:cNvPr id="53251" name="Text Box 3">
            <a:extLst>
              <a:ext uri="{FF2B5EF4-FFF2-40B4-BE49-F238E27FC236}">
                <a16:creationId xmlns:a16="http://schemas.microsoft.com/office/drawing/2014/main" id="{AE6B3395-65FD-4204-B3F5-E6CC238A446C}"/>
              </a:ext>
            </a:extLst>
          </p:cNvPr>
          <p:cNvSpPr txBox="1">
            <a:spLocks noChangeArrowheads="1"/>
          </p:cNvSpPr>
          <p:nvPr/>
        </p:nvSpPr>
        <p:spPr bwMode="auto">
          <a:xfrm>
            <a:off x="457200" y="990600"/>
            <a:ext cx="83058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600" dirty="0"/>
              <a:t>	Чему равна длина отрезка: а) </a:t>
            </a:r>
            <a:r>
              <a:rPr lang="en-US" altLang="ru-RU" sz="3600" i="1" dirty="0"/>
              <a:t>AB</a:t>
            </a:r>
            <a:r>
              <a:rPr lang="en-US" altLang="ru-RU" sz="3600" dirty="0"/>
              <a:t>; </a:t>
            </a:r>
            <a:r>
              <a:rPr lang="ru-RU" altLang="ru-RU" sz="3600" dirty="0"/>
              <a:t>б) </a:t>
            </a:r>
            <a:r>
              <a:rPr lang="en-US" altLang="ru-RU" sz="3600" i="1" dirty="0"/>
              <a:t>AC</a:t>
            </a:r>
            <a:r>
              <a:rPr lang="en-US" altLang="ru-RU" sz="3600" dirty="0"/>
              <a:t>; </a:t>
            </a:r>
            <a:r>
              <a:rPr lang="ru-RU" altLang="ru-RU" sz="3600" dirty="0"/>
              <a:t>в) </a:t>
            </a:r>
            <a:r>
              <a:rPr lang="en-US" altLang="ru-RU" sz="3600" i="1" dirty="0"/>
              <a:t>AD</a:t>
            </a:r>
            <a:r>
              <a:rPr lang="en-US" altLang="ru-RU" sz="3600" dirty="0"/>
              <a:t>; </a:t>
            </a:r>
            <a:r>
              <a:rPr lang="ru-RU" altLang="ru-RU" sz="3600" dirty="0"/>
              <a:t>г) </a:t>
            </a:r>
            <a:r>
              <a:rPr lang="en-US" altLang="ru-RU" sz="3600" i="1" dirty="0"/>
              <a:t>BC</a:t>
            </a:r>
            <a:r>
              <a:rPr lang="en-US" altLang="ru-RU" sz="3600" dirty="0"/>
              <a:t>; </a:t>
            </a:r>
            <a:r>
              <a:rPr lang="ru-RU" altLang="ru-RU" sz="3600" dirty="0"/>
              <a:t>д) </a:t>
            </a:r>
            <a:r>
              <a:rPr lang="en-US" altLang="ru-RU" sz="3600" i="1" dirty="0"/>
              <a:t>BD</a:t>
            </a:r>
            <a:r>
              <a:rPr lang="en-US" altLang="ru-RU" sz="3600" dirty="0"/>
              <a:t>; </a:t>
            </a:r>
            <a:r>
              <a:rPr lang="ru-RU" altLang="ru-RU" sz="3600" dirty="0"/>
              <a:t>е) </a:t>
            </a:r>
            <a:r>
              <a:rPr lang="en-US" altLang="ru-RU" sz="3600" i="1" dirty="0"/>
              <a:t>CD</a:t>
            </a:r>
            <a:r>
              <a:rPr lang="en-US" altLang="ru-RU" sz="3600" dirty="0"/>
              <a:t>?</a:t>
            </a:r>
            <a:endParaRPr lang="ru-RU" altLang="ru-RU" sz="3600" dirty="0"/>
          </a:p>
        </p:txBody>
      </p:sp>
      <p:pic>
        <p:nvPicPr>
          <p:cNvPr id="53252" name="Picture 4">
            <a:extLst>
              <a:ext uri="{FF2B5EF4-FFF2-40B4-BE49-F238E27FC236}">
                <a16:creationId xmlns:a16="http://schemas.microsoft.com/office/drawing/2014/main" id="{EA141F91-1BBE-4611-814E-1BF59D5CB4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667000"/>
            <a:ext cx="6165850" cy="121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3253" name="Text Box 5">
            <a:extLst>
              <a:ext uri="{FF2B5EF4-FFF2-40B4-BE49-F238E27FC236}">
                <a16:creationId xmlns:a16="http://schemas.microsoft.com/office/drawing/2014/main" id="{6766A95F-8853-4042-AED0-8EB74DEF7662}"/>
              </a:ext>
            </a:extLst>
          </p:cNvPr>
          <p:cNvSpPr txBox="1">
            <a:spLocks noChangeArrowheads="1"/>
          </p:cNvSpPr>
          <p:nvPr/>
        </p:nvSpPr>
        <p:spPr bwMode="auto">
          <a:xfrm>
            <a:off x="838200" y="4267200"/>
            <a:ext cx="3048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solidFill>
                  <a:srgbClr val="FF3300"/>
                </a:solidFill>
              </a:rPr>
              <a:t>Ответ:</a:t>
            </a:r>
            <a:r>
              <a:rPr lang="ru-RU" altLang="ru-RU" sz="3600">
                <a:solidFill>
                  <a:schemeClr val="accent1"/>
                </a:solidFill>
              </a:rPr>
              <a:t> </a:t>
            </a:r>
            <a:r>
              <a:rPr lang="ru-RU" altLang="ru-RU" sz="3600"/>
              <a:t>а) </a:t>
            </a:r>
            <a:r>
              <a:rPr lang="en-US" altLang="ru-RU" sz="3600"/>
              <a:t>4</a:t>
            </a:r>
            <a:r>
              <a:rPr lang="ru-RU" altLang="ru-RU" sz="3600"/>
              <a:t> см</a:t>
            </a:r>
            <a:r>
              <a:rPr lang="en-US" altLang="ru-RU" sz="3600"/>
              <a:t>;</a:t>
            </a:r>
            <a:endParaRPr lang="ru-RU" altLang="ru-RU" sz="3600"/>
          </a:p>
        </p:txBody>
      </p:sp>
      <p:sp>
        <p:nvSpPr>
          <p:cNvPr id="53254" name="Text Box 6">
            <a:extLst>
              <a:ext uri="{FF2B5EF4-FFF2-40B4-BE49-F238E27FC236}">
                <a16:creationId xmlns:a16="http://schemas.microsoft.com/office/drawing/2014/main" id="{CBB6D1F1-1367-4570-B1BC-F0C1B66FFD35}"/>
              </a:ext>
            </a:extLst>
          </p:cNvPr>
          <p:cNvSpPr txBox="1">
            <a:spLocks noChangeArrowheads="1"/>
          </p:cNvSpPr>
          <p:nvPr/>
        </p:nvSpPr>
        <p:spPr bwMode="auto">
          <a:xfrm>
            <a:off x="3810000" y="4267200"/>
            <a:ext cx="2362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t>б) </a:t>
            </a:r>
            <a:r>
              <a:rPr lang="en-US" altLang="ru-RU" sz="3600"/>
              <a:t>5,2</a:t>
            </a:r>
            <a:r>
              <a:rPr lang="ru-RU" altLang="ru-RU" sz="3600"/>
              <a:t> см</a:t>
            </a:r>
            <a:r>
              <a:rPr lang="en-US" altLang="ru-RU" sz="3600"/>
              <a:t>;</a:t>
            </a:r>
            <a:r>
              <a:rPr lang="ru-RU" altLang="ru-RU" sz="3600"/>
              <a:t> </a:t>
            </a:r>
          </a:p>
        </p:txBody>
      </p:sp>
      <p:sp>
        <p:nvSpPr>
          <p:cNvPr id="53255" name="Text Box 7">
            <a:extLst>
              <a:ext uri="{FF2B5EF4-FFF2-40B4-BE49-F238E27FC236}">
                <a16:creationId xmlns:a16="http://schemas.microsoft.com/office/drawing/2014/main" id="{FB0ACD6A-E306-4811-B304-CA0D67D495AD}"/>
              </a:ext>
            </a:extLst>
          </p:cNvPr>
          <p:cNvSpPr txBox="1">
            <a:spLocks noChangeArrowheads="1"/>
          </p:cNvSpPr>
          <p:nvPr/>
        </p:nvSpPr>
        <p:spPr bwMode="auto">
          <a:xfrm>
            <a:off x="5791200" y="4267200"/>
            <a:ext cx="2362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t>в) 6,5 см</a:t>
            </a:r>
            <a:r>
              <a:rPr lang="en-US" altLang="ru-RU" sz="3600"/>
              <a:t>;</a:t>
            </a:r>
            <a:r>
              <a:rPr lang="ru-RU" altLang="ru-RU" sz="3600"/>
              <a:t> </a:t>
            </a:r>
          </a:p>
        </p:txBody>
      </p:sp>
      <p:sp>
        <p:nvSpPr>
          <p:cNvPr id="53256" name="Text Box 8">
            <a:extLst>
              <a:ext uri="{FF2B5EF4-FFF2-40B4-BE49-F238E27FC236}">
                <a16:creationId xmlns:a16="http://schemas.microsoft.com/office/drawing/2014/main" id="{A7624521-8845-4EB1-BFF5-44662EDE3F45}"/>
              </a:ext>
            </a:extLst>
          </p:cNvPr>
          <p:cNvSpPr txBox="1">
            <a:spLocks noChangeArrowheads="1"/>
          </p:cNvSpPr>
          <p:nvPr/>
        </p:nvSpPr>
        <p:spPr bwMode="auto">
          <a:xfrm>
            <a:off x="2209800" y="4953000"/>
            <a:ext cx="2362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t>г) 1,2 см</a:t>
            </a:r>
            <a:r>
              <a:rPr lang="en-US" altLang="ru-RU" sz="3600"/>
              <a:t>;</a:t>
            </a:r>
            <a:r>
              <a:rPr lang="ru-RU" altLang="ru-RU" sz="3600"/>
              <a:t> </a:t>
            </a:r>
          </a:p>
        </p:txBody>
      </p:sp>
      <p:sp>
        <p:nvSpPr>
          <p:cNvPr id="53257" name="Text Box 9">
            <a:extLst>
              <a:ext uri="{FF2B5EF4-FFF2-40B4-BE49-F238E27FC236}">
                <a16:creationId xmlns:a16="http://schemas.microsoft.com/office/drawing/2014/main" id="{2D7C6DB7-DB9B-4245-8906-A2E89B423E44}"/>
              </a:ext>
            </a:extLst>
          </p:cNvPr>
          <p:cNvSpPr txBox="1">
            <a:spLocks noChangeArrowheads="1"/>
          </p:cNvSpPr>
          <p:nvPr/>
        </p:nvSpPr>
        <p:spPr bwMode="auto">
          <a:xfrm>
            <a:off x="4114800" y="4953000"/>
            <a:ext cx="2209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t>д) 2,5 см</a:t>
            </a:r>
            <a:r>
              <a:rPr lang="en-US" altLang="ru-RU" sz="3600"/>
              <a:t>;</a:t>
            </a:r>
            <a:r>
              <a:rPr lang="ru-RU" altLang="ru-RU" sz="3600"/>
              <a:t> </a:t>
            </a:r>
          </a:p>
        </p:txBody>
      </p:sp>
      <p:sp>
        <p:nvSpPr>
          <p:cNvPr id="53258" name="Text Box 10">
            <a:extLst>
              <a:ext uri="{FF2B5EF4-FFF2-40B4-BE49-F238E27FC236}">
                <a16:creationId xmlns:a16="http://schemas.microsoft.com/office/drawing/2014/main" id="{CC4EC578-F6D7-4C6F-B4A4-F29CC3F275F3}"/>
              </a:ext>
            </a:extLst>
          </p:cNvPr>
          <p:cNvSpPr txBox="1">
            <a:spLocks noChangeArrowheads="1"/>
          </p:cNvSpPr>
          <p:nvPr/>
        </p:nvSpPr>
        <p:spPr bwMode="auto">
          <a:xfrm>
            <a:off x="6096000" y="4953000"/>
            <a:ext cx="2514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600"/>
              <a:t>е) 1,3 см.</a:t>
            </a:r>
            <a:r>
              <a:rPr lang="ru-RU" altLang="ru-RU"/>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3"/>
                                        </p:tgtEl>
                                        <p:attrNameLst>
                                          <p:attrName>style.visibility</p:attrName>
                                        </p:attrNameLst>
                                      </p:cBhvr>
                                      <p:to>
                                        <p:strVal val="visible"/>
                                      </p:to>
                                    </p:set>
                                    <p:animEffect transition="in" filter="wipe(left)">
                                      <p:cBhvr>
                                        <p:cTn id="7" dur="500"/>
                                        <p:tgtEl>
                                          <p:spTgt spid="532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54"/>
                                        </p:tgtEl>
                                        <p:attrNameLst>
                                          <p:attrName>style.visibility</p:attrName>
                                        </p:attrNameLst>
                                      </p:cBhvr>
                                      <p:to>
                                        <p:strVal val="visible"/>
                                      </p:to>
                                    </p:set>
                                    <p:animEffect transition="in" filter="wipe(left)">
                                      <p:cBhvr>
                                        <p:cTn id="12" dur="500"/>
                                        <p:tgtEl>
                                          <p:spTgt spid="5325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3255"/>
                                        </p:tgtEl>
                                        <p:attrNameLst>
                                          <p:attrName>style.visibility</p:attrName>
                                        </p:attrNameLst>
                                      </p:cBhvr>
                                      <p:to>
                                        <p:strVal val="visible"/>
                                      </p:to>
                                    </p:set>
                                    <p:animEffect transition="in" filter="wipe(left)">
                                      <p:cBhvr>
                                        <p:cTn id="17" dur="500"/>
                                        <p:tgtEl>
                                          <p:spTgt spid="5325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3256"/>
                                        </p:tgtEl>
                                        <p:attrNameLst>
                                          <p:attrName>style.visibility</p:attrName>
                                        </p:attrNameLst>
                                      </p:cBhvr>
                                      <p:to>
                                        <p:strVal val="visible"/>
                                      </p:to>
                                    </p:set>
                                    <p:animEffect transition="in" filter="wipe(left)">
                                      <p:cBhvr>
                                        <p:cTn id="22" dur="500"/>
                                        <p:tgtEl>
                                          <p:spTgt spid="5325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3257"/>
                                        </p:tgtEl>
                                        <p:attrNameLst>
                                          <p:attrName>style.visibility</p:attrName>
                                        </p:attrNameLst>
                                      </p:cBhvr>
                                      <p:to>
                                        <p:strVal val="visible"/>
                                      </p:to>
                                    </p:set>
                                    <p:animEffect transition="in" filter="wipe(left)">
                                      <p:cBhvr>
                                        <p:cTn id="27" dur="500"/>
                                        <p:tgtEl>
                                          <p:spTgt spid="5325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3258"/>
                                        </p:tgtEl>
                                        <p:attrNameLst>
                                          <p:attrName>style.visibility</p:attrName>
                                        </p:attrNameLst>
                                      </p:cBhvr>
                                      <p:to>
                                        <p:strVal val="visible"/>
                                      </p:to>
                                    </p:set>
                                    <p:animEffect transition="in" filter="wipe(left)">
                                      <p:cBhvr>
                                        <p:cTn id="32" dur="500"/>
                                        <p:tgtEl>
                                          <p:spTgt spid="53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3" grpId="0" autoUpdateAnimBg="0"/>
      <p:bldP spid="53254" grpId="0" autoUpdateAnimBg="0"/>
      <p:bldP spid="53255" grpId="0" autoUpdateAnimBg="0"/>
      <p:bldP spid="53256" grpId="0" autoUpdateAnimBg="0"/>
      <p:bldP spid="53257" grpId="0" autoUpdateAnimBg="0"/>
      <p:bldP spid="53258" grpId="0" autoUpdateAnimBg="0"/>
    </p:bldLst>
  </p:timing>
</p:sld>
</file>

<file path=ppt/theme/theme1.xml><?xml version="1.0" encoding="utf-8"?>
<a:theme xmlns:a="http://schemas.openxmlformats.org/drawingml/2006/main" name="Оформление по умолчанию">
  <a:themeElements>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Оформление по умолчанию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490</TotalTime>
  <Words>1916</Words>
  <Application>Microsoft Office PowerPoint</Application>
  <PresentationFormat>Экран (4:3)</PresentationFormat>
  <Paragraphs>171</Paragraphs>
  <Slides>31</Slides>
  <Notes>31</Notes>
  <HiddenSlides>0</HiddenSlides>
  <MMClips>0</MMClips>
  <ScaleCrop>false</ScaleCrop>
  <HeadingPairs>
    <vt:vector size="8" baseType="variant">
      <vt:variant>
        <vt:lpstr>Использованные шрифты</vt:lpstr>
      </vt:variant>
      <vt:variant>
        <vt:i4>3</vt:i4>
      </vt:variant>
      <vt:variant>
        <vt:lpstr>Тема</vt:lpstr>
      </vt:variant>
      <vt:variant>
        <vt:i4>1</vt:i4>
      </vt:variant>
      <vt:variant>
        <vt:lpstr>Внедренные серверы OLE</vt:lpstr>
      </vt:variant>
      <vt:variant>
        <vt:i4>1</vt:i4>
      </vt:variant>
      <vt:variant>
        <vt:lpstr>Заголовки слайдов</vt:lpstr>
      </vt:variant>
      <vt:variant>
        <vt:i4>31</vt:i4>
      </vt:variant>
    </vt:vector>
  </HeadingPairs>
  <TitlesOfParts>
    <vt:vector size="36" baseType="lpstr">
      <vt:lpstr>Arial</vt:lpstr>
      <vt:lpstr>Cambria Math</vt:lpstr>
      <vt:lpstr>Times New Roman</vt:lpstr>
      <vt:lpstr>Оформление по умолчанию</vt:lpstr>
      <vt:lpstr>Equation</vt:lpstr>
      <vt:lpstr>3. Измерение длины отрезка</vt:lpstr>
      <vt:lpstr>Презентация PowerPoint</vt:lpstr>
      <vt:lpstr>Единицы измерения длины</vt:lpstr>
      <vt:lpstr>Презентация PowerPoint</vt:lpstr>
      <vt:lpstr>Презентация PowerPoint</vt:lpstr>
      <vt:lpstr>Презентация PowerPoint</vt:lpstr>
      <vt:lpstr>Презентация PowerPoint</vt:lpstr>
      <vt:lpstr>Упражнение 1</vt:lpstr>
      <vt:lpstr>Упражнение 2</vt:lpstr>
      <vt:lpstr>Упражнение 3</vt:lpstr>
      <vt:lpstr>Упражнение 4</vt:lpstr>
      <vt:lpstr>Упражнение 5</vt:lpstr>
      <vt:lpstr>Упражнение 6</vt:lpstr>
      <vt:lpstr>Упражнение 7</vt:lpstr>
      <vt:lpstr>Упражнение 8</vt:lpstr>
      <vt:lpstr>Упражнение 9</vt:lpstr>
      <vt:lpstr>Упражнение 10</vt:lpstr>
      <vt:lpstr>Упражнение 11</vt:lpstr>
      <vt:lpstr>Упражнение 12</vt:lpstr>
      <vt:lpstr>Упражнение 13</vt:lpstr>
      <vt:lpstr>Упражнение 14</vt:lpstr>
      <vt:lpstr>Упражнение 15</vt:lpstr>
      <vt:lpstr>Упражнение 16*</vt:lpstr>
      <vt:lpstr>Упражнение 17*</vt:lpstr>
      <vt:lpstr>Упражнение 18</vt:lpstr>
      <vt:lpstr>Упражнение 19</vt:lpstr>
      <vt:lpstr>Упражнение 20</vt:lpstr>
      <vt:lpstr>Упражнение 21</vt:lpstr>
      <vt:lpstr>Упражнение 22</vt:lpstr>
      <vt:lpstr>Упражнение 23*</vt:lpstr>
      <vt:lpstr>Упражнение 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Основные геометрические фигуры</dc:title>
  <dc:creator>*</dc:creator>
  <cp:lastModifiedBy>Смирнов Владимир Алексеевич</cp:lastModifiedBy>
  <cp:revision>40</cp:revision>
  <dcterms:created xsi:type="dcterms:W3CDTF">2008-04-30T05:51:18Z</dcterms:created>
  <dcterms:modified xsi:type="dcterms:W3CDTF">2024-09-04T06:34:00Z</dcterms:modified>
</cp:coreProperties>
</file>