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748" r:id="rId2"/>
    <p:sldId id="352" r:id="rId3"/>
    <p:sldId id="378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3" autoAdjust="0"/>
    <p:restoredTop sz="90929"/>
  </p:normalViewPr>
  <p:slideViewPr>
    <p:cSldViewPr>
      <p:cViewPr varScale="1">
        <p:scale>
          <a:sx n="95" d="100"/>
          <a:sy n="95" d="100"/>
        </p:scale>
        <p:origin x="4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3556001-CD81-4753-B622-748C556D00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9CF090-C569-44F2-A08A-FB3C406DF4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3C20E95-1C42-4060-BCB5-4F7FAA6D82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CF73108-E44A-412A-A032-EC520FBDF28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5BB7322-DA4D-46B9-B896-FDC120280B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D02B0A1-9381-4356-BEFF-19D74771E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4B63950-BD87-4DAC-87B9-94CC93DCBB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54C32AA-0839-4CFF-B0D2-18EEDABB3D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652A8-F6B7-4C81-827C-0593613B3CE0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8114E63-771F-43C3-B471-F79B1017E3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8F1DF99-E842-442F-A726-B85541B42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7AC3649-8530-48EB-BE4F-56A2FDAE05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8D36D51-A0CB-4D71-A40A-ACF5E794C368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E679256-D30E-411C-88A2-CD52329BC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9FBAA06-9073-4C5D-AE29-6A1000D82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B7CBF43-8D49-40DA-A8E2-1655F390E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F9BE68-AC5F-4F88-B8BB-0B0184E7ABED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3EF2E64-1A8D-4688-9C64-F8964E29E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84B120D-DAA6-48D7-9593-9F9C58452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BBB5F04-A9C0-4F91-A958-D985B37E9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E31900-42CE-447E-8D08-C6133F869ED9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AB5DCED-B18D-4B4E-83E5-C9FDA5B46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8C909DF-E034-4600-8B28-C40AE63A1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804F50E-C7D9-40D1-A1B4-DFB1CF541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BFE3FD-C718-47E5-B1D6-A969D3B833CC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F1FCC94-E481-4B64-A937-EC59557BE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79000BC-F56F-44CB-AF53-09AD44CCE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9A85C5C4-379A-4FCC-B234-8BAF361809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14D5B9-4A85-4206-9CCF-EC52D0A619D5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E815F53-D2F8-4E44-8E46-35D9E563A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4F3017E-5FCF-4E64-A2ED-B3DE618E8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050AD43-3252-4771-8CA6-AFF052582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9D1790-A92F-4CE4-B235-34EB7F3F9572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30723" name="Rectangle 2050">
            <a:extLst>
              <a:ext uri="{FF2B5EF4-FFF2-40B4-BE49-F238E27FC236}">
                <a16:creationId xmlns:a16="http://schemas.microsoft.com/office/drawing/2014/main" id="{86F2A8E4-0DE6-4A60-A1A0-B9CA98C180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2051">
            <a:extLst>
              <a:ext uri="{FF2B5EF4-FFF2-40B4-BE49-F238E27FC236}">
                <a16:creationId xmlns:a16="http://schemas.microsoft.com/office/drawing/2014/main" id="{97014D08-A12C-467C-BEED-C56BC5346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E458DF4-7F68-4930-878F-BA7A526E0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B90ADB-9CA6-49E8-A97B-2DCEC48BC66C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C99018F-F7E6-43C1-9F65-B2463FB1C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BC91B2C-77F1-4448-845D-BF0C43C8D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2D38084-BBED-4676-BB5A-DB1B38A63E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D5E431-C8CA-4004-AB19-AADA6351134B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11D44F8-6294-4799-A25A-313C1F2D4F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2E40B7C-4124-47B8-B6A9-A102A8F7F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BCBB5E4-A478-48FD-923A-34732363E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9CF11F-44D1-4CE1-9AB5-3C0ACA9AFDD3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922F932F-6706-49C1-ABB8-AF4FE48D0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9726CE86-99A0-42D2-8AFB-58A126081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CDC8F37-D853-483B-BE12-7C50B64BE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D18C90-8C60-4665-97D6-0DAF9AAF2043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C20A48-6FB0-483E-BF97-7DD6DB16E6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39EBAD1-48CA-4258-B20C-5F87520A8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506A14E-F36D-4490-A53B-60A11B100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90983EE-A6EB-42D1-B8C9-2965A817B210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D365218-D3B9-4500-99AA-19F4292A7C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E98409E-041E-4225-8E81-1842E5677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9507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72BC1B5F-D7FB-4622-9C65-A43D47491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B80F16-7F96-4299-83F2-D43301125494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E95A462-6D9E-457F-A5B2-C433401A9A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4E7ADCF-6551-4FB4-A990-B41A23C5A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8A123E4-0202-4314-89BF-8E8A2CA50D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78BB8C-571E-402B-B745-8D29E9A38DA0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942F3F6-1592-40AD-B793-67A226D383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E8551A6-8D52-4A6D-AB4C-85D9EA407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182DBF26-9981-4C46-B46D-656AF91F80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F375A8-B3AD-4577-8115-DAFA9986C192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12CC3C9-AFDE-4D55-B86F-26D24C635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8F79355-C13E-47F2-BABB-5D698D6DA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8BEE48A-2E8B-415F-A94C-81218A9B3B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DBE1CA-03D1-4967-9B53-033C2A0A48C3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1E64A294-A27F-48A8-9631-4F9D282834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CDAB749-41C8-4BDE-BAE4-E2B036E54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5E150F2-ECA9-4F87-B97F-7AC30A9F9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C02276-DABE-4926-94E1-594496D5C79E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72AD0411-6CE6-484C-88B5-52B4BEEE9E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DD4B6F3C-A1A4-4BFE-B771-8480554B7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0BD1182-0722-4534-A264-03866E712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16C52A-8179-45D7-A9F7-C318C1C0D4F7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AA2EFC0-37FB-4C4C-8764-18ADC5081E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FB9CAD8A-7BCC-4FC8-8215-74A838F16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3005C4B-CAD7-4E49-951D-14CD25286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9D01C62-95CE-4E88-AE47-59396B80A709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3EF1122-70A0-4B7A-BC36-3C590817E8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78598F-D5FA-42D6-8468-8B3AEEB48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65DF851-4E0A-4551-A87E-014A9409CA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300657-92DF-441E-BCDE-13DE1260021F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8662788-5267-4E83-A149-9D6397340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7BA50C5-8BCB-4074-B770-DE0DAF00C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D440916-BED0-44E3-922C-79D01B17CC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B0778E-8FE1-4ADA-85B3-F6DFCB29DDC4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75A5437-0B1D-4A67-B587-C3BBFA1869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D869FC-C805-413D-A571-43EAB8576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5E31C6B-8323-4750-90E6-900CF9AE11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F00F6B-38E4-450D-BF9C-1A5139F6F9DB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18408B0-3F9D-4D5B-8CF7-EC5EC4E7D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9264401-02A9-4725-8983-9972D8FA2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E88C1209-4DC5-453F-B03E-BE5046FCAA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DF302C-EE20-49A9-8EB7-6A4DC673C56F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FCFADCA-3D97-4C84-AF77-56A5A655A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0E9FB42-EB46-4AF0-876A-6D0DBB184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271343E-A796-4CB1-AE7A-BFD705B6A6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8048A3C-87FD-4491-BAD6-A5DADA9E72E3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97F146-18EC-4CA4-BA77-BD691C82C4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01E711F-CAB8-4FA2-A2F4-073F7F9F5C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F0339E3-1701-4779-BFAB-3A9DC2D9B8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73021C-5412-4F9C-B21F-7EE6589B94A8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B11D812-E95C-475C-828A-904022162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BA1899C-E473-4A40-A33C-8BF177F2D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072C9D-C436-4DF5-B05D-55B20B735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E3FF2C-C3F6-48F9-B218-7845F7A54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0F17D1-EB4A-41FB-B2ED-ED9BC785D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D10A8-F0C5-440D-AE53-911E4C1C15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569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05117D-8560-4484-83C0-16C10CA9E1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7488BF-852B-4593-971A-7535FEE64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EB2AE-F20A-4683-8BA6-467DD95105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48267-5701-41B0-909E-FA4C32DFD8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278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F74656-DA54-4B17-B753-3AA6085504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7FD1D7-CF2F-472D-AF9C-AE23818DDB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36C416-805C-4A0A-9A35-F53E41A09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C9D-1996-4CBB-89E8-A8BFF4E737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058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0B1A70-25CA-4CEF-8A95-CB26DA304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6A2889-6A76-4030-8D3A-D84A1E1175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845A17-F2CE-46C9-B2F2-021546166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BC38A-CD63-4B15-B4B7-D38D08FAD0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483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2220E8-71F2-4911-BEF5-A4A9511B30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B912AD-7F69-4A37-860C-AAB1FFD70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B577FC-E558-4E52-A500-3C301DD0B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3A8F-055A-4402-86B9-DC6D520FF4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613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7C499A-63F0-43B3-97EA-A74745BA5D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C7F63-2A64-4805-BB91-483A33696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3D3BBE-D404-44E6-AEFE-DDAA82E7B9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4F28C-32BE-4D39-9BA5-61CBE33FDB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98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2AE8A9-BD8F-422F-ABFB-98367D184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844829-A997-4748-A6A2-4E3A0006C8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7A642A-F7FC-448C-BACB-126B3780A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6753A-AD36-4BD9-BA90-DF5B9DAEC9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613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8CC6273-01A1-47A4-8606-625E28E070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CB3DFD-907C-4957-8269-036615076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D6725C9-B716-455B-899B-79D122831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31D76-6E33-4C67-9B67-8C92A1F49F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37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C7D49D-5F8C-4BA6-9473-6E446C044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3CD4F9-41B8-409C-9956-B02C7C1878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BF0DC2-7809-41BA-B767-4CF457D4B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BC3F-FCEA-4E97-A2CE-DF57B61B1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848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47CA42-D544-4605-B157-4CB42B1CA1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783BF-A768-44F6-99D7-2D01C4CB2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DF9678-8C7B-43CF-9196-C39EE480EF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A264D-83EF-4F05-8994-B227BD3CBB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829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B48CAA-80F3-4A5D-BDD0-66F033823D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8888B9-3CBB-4D33-AE77-CD49E8FF03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54901-2868-4507-938E-6AD67960B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A8DBF-CE84-4653-A8E5-B2AC888E9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37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44B080-8841-4809-8998-6C90FA3AA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BCD3E2-C57E-4B71-B35F-0CC8B4A4E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0ECE37-F7A2-4574-B6B9-31C3B0063E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D333BA-21AD-4E5B-B6C4-E666AC1CE1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D4F0DC8-0AAA-4FB8-9D75-84A1C4DE0C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25683-6649-4A94-9702-3ADD54E1D3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50">
            <a:extLst>
              <a:ext uri="{FF2B5EF4-FFF2-40B4-BE49-F238E27FC236}">
                <a16:creationId xmlns:a16="http://schemas.microsoft.com/office/drawing/2014/main" id="{6A1FEB30-D80F-476D-9D1E-FD5AAC7F6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96752"/>
            <a:ext cx="7772400" cy="836712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2. </a:t>
            </a:r>
            <a:r>
              <a:rPr lang="ru-RU" altLang="ru-RU" dirty="0">
                <a:solidFill>
                  <a:srgbClr val="FF3300"/>
                </a:solidFill>
              </a:rPr>
              <a:t>Операции над отрезками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9AE6F4E-ABFC-4A3E-9BFA-DC2BB8C3C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07F0F8BF-8398-47EB-819E-4E055F8BB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91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Как обозначается то, что отрезок </a:t>
            </a:r>
            <a:r>
              <a:rPr lang="en-US" altLang="ru-RU" sz="3600" i="1"/>
              <a:t>AB</a:t>
            </a:r>
            <a:r>
              <a:rPr lang="ru-RU" altLang="ru-RU" sz="3600"/>
              <a:t> меньше отрезка </a:t>
            </a:r>
            <a:r>
              <a:rPr lang="en-US" altLang="ru-RU" sz="3600" i="1"/>
              <a:t>CD</a:t>
            </a:r>
            <a:r>
              <a:rPr lang="ru-RU" altLang="ru-RU" sz="3600"/>
              <a:t>?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C09BC1C9-76F9-4AC9-9C6C-FD43B1A31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76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/>
              <a:t>&lt;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2FD9C25-1850-41C1-86D0-2BDB94C9E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C6DBAE9C-8D2C-4D3D-ABC3-AAAAC12FF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91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Как из большего отрезка вычесть меньший?</a:t>
            </a:r>
          </a:p>
        </p:txBody>
      </p:sp>
      <p:grpSp>
        <p:nvGrpSpPr>
          <p:cNvPr id="96262" name="Group 6">
            <a:extLst>
              <a:ext uri="{FF2B5EF4-FFF2-40B4-BE49-F238E27FC236}">
                <a16:creationId xmlns:a16="http://schemas.microsoft.com/office/drawing/2014/main" id="{55A9B966-AD86-4260-8395-D35DDD137B5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763000" cy="3714750"/>
            <a:chOff x="96" y="1104"/>
            <a:chExt cx="5520" cy="2340"/>
          </a:xfrm>
        </p:grpSpPr>
        <p:sp>
          <p:nvSpPr>
            <p:cNvPr id="21509" name="Text Box 4">
              <a:extLst>
                <a:ext uri="{FF2B5EF4-FFF2-40B4-BE49-F238E27FC236}">
                  <a16:creationId xmlns:a16="http://schemas.microsoft.com/office/drawing/2014/main" id="{AB7C7F3F-2F1E-4A8E-8267-29C9699FA0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104"/>
              <a:ext cx="5520" cy="1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	Ответ: </a:t>
              </a:r>
              <a:r>
                <a:rPr lang="ru-RU" altLang="ru-RU">
                  <a:cs typeface="Times New Roman" panose="02020603050405020304" pitchFamily="18" charset="0"/>
                </a:rPr>
                <a:t>Чтобы </a:t>
              </a:r>
              <a:r>
                <a:rPr lang="ru-RU" altLang="ru-RU"/>
                <a:t>из большего отрезка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  <a:r>
                <a:rPr lang="en-US" altLang="ru-RU" i="1">
                  <a:cs typeface="Times New Roman" panose="02020603050405020304" pitchFamily="18" charset="0"/>
                </a:rPr>
                <a:t>CD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вычесть меньший отрезок </a:t>
              </a:r>
              <a:r>
                <a:rPr lang="en-US" altLang="ru-RU" i="1">
                  <a:cs typeface="Times New Roman" panose="02020603050405020304" pitchFamily="18" charset="0"/>
                </a:rPr>
                <a:t>AB</a:t>
              </a:r>
              <a:r>
                <a:rPr lang="ru-RU" altLang="ru-RU">
                  <a:cs typeface="Times New Roman" panose="02020603050405020304" pitchFamily="18" charset="0"/>
                </a:rPr>
                <a:t>, </a:t>
              </a:r>
              <a:r>
                <a:rPr lang="ru-RU" altLang="ru-RU"/>
                <a:t>на луче </a:t>
              </a:r>
              <a:r>
                <a:rPr lang="en-US" altLang="ru-RU" i="1"/>
                <a:t>CD </a:t>
              </a:r>
              <a:r>
                <a:rPr lang="ru-RU" altLang="ru-RU"/>
                <a:t>от вершины </a:t>
              </a:r>
              <a:r>
                <a:rPr lang="en-US" altLang="ru-RU" i="1"/>
                <a:t>C </a:t>
              </a:r>
              <a:r>
                <a:rPr lang="ru-RU" altLang="ru-RU"/>
                <a:t>отложим отрезок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  <a:r>
                <a:rPr lang="en-US" altLang="ru-RU" i="1">
                  <a:cs typeface="Times New Roman" panose="02020603050405020304" pitchFamily="18" charset="0"/>
                </a:rPr>
                <a:t>C</a:t>
              </a:r>
              <a:r>
                <a:rPr lang="ru-RU" altLang="ru-RU" i="1">
                  <a:cs typeface="Times New Roman" panose="02020603050405020304" pitchFamily="18" charset="0"/>
                </a:rPr>
                <a:t>Е</a:t>
              </a:r>
              <a:r>
                <a:rPr lang="ru-RU" altLang="ru-RU">
                  <a:cs typeface="Times New Roman" panose="02020603050405020304" pitchFamily="18" charset="0"/>
                </a:rPr>
                <a:t>, равный </a:t>
              </a:r>
              <a:r>
                <a:rPr lang="ru-RU" altLang="ru-RU"/>
                <a:t>отрезку </a:t>
              </a:r>
              <a:r>
                <a:rPr lang="en-US" altLang="ru-RU" i="1">
                  <a:cs typeface="Times New Roman" panose="02020603050405020304" pitchFamily="18" charset="0"/>
                </a:rPr>
                <a:t>AB</a:t>
              </a:r>
              <a:r>
                <a:rPr lang="ru-RU" altLang="ru-RU">
                  <a:cs typeface="Times New Roman" panose="02020603050405020304" pitchFamily="18" charset="0"/>
                </a:rPr>
                <a:t>. Отрезок </a:t>
              </a:r>
              <a:r>
                <a:rPr lang="ru-RU" altLang="ru-RU" i="1">
                  <a:cs typeface="Times New Roman" panose="02020603050405020304" pitchFamily="18" charset="0"/>
                </a:rPr>
                <a:t>Е</a:t>
              </a:r>
              <a:r>
                <a:rPr lang="en-US" altLang="ru-RU" i="1">
                  <a:cs typeface="Times New Roman" panose="02020603050405020304" pitchFamily="18" charset="0"/>
                </a:rPr>
                <a:t>D</a:t>
              </a:r>
              <a:r>
                <a:rPr lang="ru-RU" altLang="ru-RU"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будет разностью</a:t>
              </a:r>
              <a:r>
                <a:rPr lang="ru-RU" altLang="ru-RU">
                  <a:cs typeface="Times New Roman" panose="02020603050405020304" pitchFamily="18" charset="0"/>
                </a:rPr>
                <a:t> отрезков </a:t>
              </a:r>
              <a:r>
                <a:rPr lang="ru-RU" altLang="ru-RU" i="1"/>
                <a:t>С</a:t>
              </a:r>
              <a:r>
                <a:rPr lang="en-US" altLang="ru-RU" i="1"/>
                <a:t>D</a:t>
              </a:r>
              <a:r>
                <a:rPr lang="ru-RU" altLang="ru-RU">
                  <a:cs typeface="Times New Roman" panose="02020603050405020304" pitchFamily="18" charset="0"/>
                </a:rPr>
                <a:t> и </a:t>
              </a:r>
              <a:r>
                <a:rPr lang="en-US" altLang="ru-RU" i="1">
                  <a:cs typeface="Times New Roman" panose="02020603050405020304" pitchFamily="18" charset="0"/>
                </a:rPr>
                <a:t>AB</a:t>
              </a:r>
              <a:r>
                <a:rPr lang="ru-RU" altLang="ru-RU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1510" name="Picture 5">
              <a:extLst>
                <a:ext uri="{FF2B5EF4-FFF2-40B4-BE49-F238E27FC236}">
                  <a16:creationId xmlns:a16="http://schemas.microsoft.com/office/drawing/2014/main" id="{E4F63281-5C2F-4BB4-B729-E7263E51D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1" y="2886"/>
              <a:ext cx="1582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8333412-1E9E-49A7-8E1F-36C219C97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B9825D9F-94F3-4C1F-8A12-55D95FAB4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рисунке у</a:t>
            </a:r>
            <a:r>
              <a:rPr lang="ru-RU" altLang="ru-RU">
                <a:cs typeface="Times New Roman" panose="02020603050405020304" pitchFamily="18" charset="0"/>
              </a:rPr>
              <a:t>кажите равные отрезки.</a:t>
            </a:r>
            <a:r>
              <a:rPr lang="ru-RU" altLang="ru-RU"/>
              <a:t> 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2D78EF3F-1C6B-4C78-A78E-7F7B48D90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768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en-US" altLang="ru-RU" sz="3600">
                <a:solidFill>
                  <a:srgbClr val="FF3300"/>
                </a:solidFill>
              </a:rPr>
              <a:t> </a:t>
            </a:r>
            <a:r>
              <a:rPr lang="ru-RU" altLang="ru-RU" sz="3600"/>
              <a:t>а) и д), б) и е), в) и г).</a:t>
            </a:r>
          </a:p>
        </p:txBody>
      </p:sp>
      <p:pic>
        <p:nvPicPr>
          <p:cNvPr id="23557" name="Picture 6">
            <a:extLst>
              <a:ext uri="{FF2B5EF4-FFF2-40B4-BE49-F238E27FC236}">
                <a16:creationId xmlns:a16="http://schemas.microsoft.com/office/drawing/2014/main" id="{8D1F1FB3-0214-4DBF-B6AE-110F02304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A59E2F9-9C9F-418C-92F4-04CBE3EA4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7BE052B8-6256-4FB1-B1A1-07FDFFF12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От вершины </a:t>
            </a:r>
            <a:r>
              <a:rPr lang="en-US" altLang="ru-RU" i="1">
                <a:cs typeface="Times New Roman" panose="02020603050405020304" pitchFamily="18" charset="0"/>
              </a:rPr>
              <a:t>C </a:t>
            </a:r>
            <a:r>
              <a:rPr lang="ru-RU" altLang="ru-RU">
                <a:cs typeface="Times New Roman" panose="02020603050405020304" pitchFamily="18" charset="0"/>
              </a:rPr>
              <a:t>луча </a:t>
            </a:r>
            <a:r>
              <a:rPr lang="en-US" altLang="ru-RU" i="1">
                <a:cs typeface="Times New Roman" panose="02020603050405020304" pitchFamily="18" charset="0"/>
              </a:rPr>
              <a:t>CE </a:t>
            </a:r>
            <a:r>
              <a:rPr lang="ru-RU" altLang="ru-RU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равный отрезку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/>
              <a:t> </a:t>
            </a:r>
          </a:p>
        </p:txBody>
      </p:sp>
      <p:pic>
        <p:nvPicPr>
          <p:cNvPr id="25604" name="Picture 6">
            <a:extLst>
              <a:ext uri="{FF2B5EF4-FFF2-40B4-BE49-F238E27FC236}">
                <a16:creationId xmlns:a16="http://schemas.microsoft.com/office/drawing/2014/main" id="{1466FCA6-FF5F-4043-B9DF-B7905673A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0600" name="Group 8">
            <a:extLst>
              <a:ext uri="{FF2B5EF4-FFF2-40B4-BE49-F238E27FC236}">
                <a16:creationId xmlns:a16="http://schemas.microsoft.com/office/drawing/2014/main" id="{A32DC01B-66DF-4B45-865B-3EE78E8022B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8458200" cy="3536950"/>
            <a:chOff x="336" y="1248"/>
            <a:chExt cx="5328" cy="2228"/>
          </a:xfrm>
        </p:grpSpPr>
        <p:sp>
          <p:nvSpPr>
            <p:cNvPr id="25606" name="Text Box 4">
              <a:extLst>
                <a:ext uri="{FF2B5EF4-FFF2-40B4-BE49-F238E27FC236}">
                  <a16:creationId xmlns:a16="http://schemas.microsoft.com/office/drawing/2014/main" id="{9A4E4B9C-3865-4CC2-8A43-494A88A0E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53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25607" name="Picture 7">
              <a:extLst>
                <a:ext uri="{FF2B5EF4-FFF2-40B4-BE49-F238E27FC236}">
                  <a16:creationId xmlns:a16="http://schemas.microsoft.com/office/drawing/2014/main" id="{10C09477-F667-494F-9A66-979858C65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4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1ED44B4-9ED1-4BEB-AE38-9EBB60ECE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7746D71F-32F4-48CB-A8C4-3E2B7EE20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От вершины </a:t>
            </a:r>
            <a:r>
              <a:rPr lang="en-US" altLang="ru-RU" i="1">
                <a:cs typeface="Times New Roman" panose="02020603050405020304" pitchFamily="18" charset="0"/>
              </a:rPr>
              <a:t>C </a:t>
            </a:r>
            <a:r>
              <a:rPr lang="ru-RU" altLang="ru-RU">
                <a:cs typeface="Times New Roman" panose="02020603050405020304" pitchFamily="18" charset="0"/>
              </a:rPr>
              <a:t>луча </a:t>
            </a:r>
            <a:r>
              <a:rPr lang="en-US" altLang="ru-RU" i="1">
                <a:cs typeface="Times New Roman" panose="02020603050405020304" pitchFamily="18" charset="0"/>
              </a:rPr>
              <a:t>CE </a:t>
            </a:r>
            <a:r>
              <a:rPr lang="ru-RU" altLang="ru-RU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равный отрезку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/>
              <a:t> </a:t>
            </a:r>
          </a:p>
        </p:txBody>
      </p:sp>
      <p:pic>
        <p:nvPicPr>
          <p:cNvPr id="27652" name="Picture 8">
            <a:extLst>
              <a:ext uri="{FF2B5EF4-FFF2-40B4-BE49-F238E27FC236}">
                <a16:creationId xmlns:a16="http://schemas.microsoft.com/office/drawing/2014/main" id="{39E1A3DC-876C-4F3A-BAA9-C00464188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50" name="Group 10">
            <a:extLst>
              <a:ext uri="{FF2B5EF4-FFF2-40B4-BE49-F238E27FC236}">
                <a16:creationId xmlns:a16="http://schemas.microsoft.com/office/drawing/2014/main" id="{72D5D86C-1425-4FB6-9BCC-BDDB024081D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8458200" cy="3460750"/>
            <a:chOff x="336" y="1296"/>
            <a:chExt cx="5328" cy="2180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9B5E8650-16A0-445E-A2D9-4058DA5546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53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27655" name="Picture 9">
              <a:extLst>
                <a:ext uri="{FF2B5EF4-FFF2-40B4-BE49-F238E27FC236}">
                  <a16:creationId xmlns:a16="http://schemas.microsoft.com/office/drawing/2014/main" id="{CD26BAFA-263E-4A66-B632-1F5B9B2B5C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296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>
            <a:extLst>
              <a:ext uri="{FF2B5EF4-FFF2-40B4-BE49-F238E27FC236}">
                <a16:creationId xmlns:a16="http://schemas.microsoft.com/office/drawing/2014/main" id="{1F161BD9-52A9-45B9-8382-CC7322E9C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9699" name="Text Box 1027">
            <a:extLst>
              <a:ext uri="{FF2B5EF4-FFF2-40B4-BE49-F238E27FC236}">
                <a16:creationId xmlns:a16="http://schemas.microsoft.com/office/drawing/2014/main" id="{76C7F5A8-21EE-4C84-B42E-AC6C566E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От вершины </a:t>
            </a:r>
            <a:r>
              <a:rPr lang="en-US" altLang="ru-RU" i="1">
                <a:cs typeface="Times New Roman" panose="02020603050405020304" pitchFamily="18" charset="0"/>
              </a:rPr>
              <a:t>C </a:t>
            </a:r>
            <a:r>
              <a:rPr lang="ru-RU" altLang="ru-RU">
                <a:cs typeface="Times New Roman" panose="02020603050405020304" pitchFamily="18" charset="0"/>
              </a:rPr>
              <a:t>луча </a:t>
            </a:r>
            <a:r>
              <a:rPr lang="en-US" altLang="ru-RU" i="1">
                <a:cs typeface="Times New Roman" panose="02020603050405020304" pitchFamily="18" charset="0"/>
              </a:rPr>
              <a:t>CE </a:t>
            </a:r>
            <a:r>
              <a:rPr lang="ru-RU" altLang="ru-RU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равный отрезку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/>
              <a:t> </a:t>
            </a:r>
          </a:p>
        </p:txBody>
      </p:sp>
      <p:pic>
        <p:nvPicPr>
          <p:cNvPr id="29700" name="Picture 1032">
            <a:extLst>
              <a:ext uri="{FF2B5EF4-FFF2-40B4-BE49-F238E27FC236}">
                <a16:creationId xmlns:a16="http://schemas.microsoft.com/office/drawing/2014/main" id="{CF5B8963-460F-464A-ACF0-1BEA0A6F8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4698" name="Group 1034">
            <a:extLst>
              <a:ext uri="{FF2B5EF4-FFF2-40B4-BE49-F238E27FC236}">
                <a16:creationId xmlns:a16="http://schemas.microsoft.com/office/drawing/2014/main" id="{D397F77E-F8F2-45D7-AA49-41434006720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8458200" cy="3536950"/>
            <a:chOff x="336" y="1248"/>
            <a:chExt cx="5328" cy="2228"/>
          </a:xfrm>
        </p:grpSpPr>
        <p:sp>
          <p:nvSpPr>
            <p:cNvPr id="29702" name="Text Box 1030">
              <a:extLst>
                <a:ext uri="{FF2B5EF4-FFF2-40B4-BE49-F238E27FC236}">
                  <a16:creationId xmlns:a16="http://schemas.microsoft.com/office/drawing/2014/main" id="{B7B3F687-A108-4C6F-9129-67A410C4B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72"/>
              <a:ext cx="53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29703" name="Picture 1033">
              <a:extLst>
                <a:ext uri="{FF2B5EF4-FFF2-40B4-BE49-F238E27FC236}">
                  <a16:creationId xmlns:a16="http://schemas.microsoft.com/office/drawing/2014/main" id="{BB8FD23F-B5E9-4EF1-A870-DCD0EB22C4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4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890539F-1B95-419E-B94C-CE2925159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r>
              <a:rPr lang="ru-RU" altLang="ru-RU" sz="36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B8916242-2059-4088-88BF-0346E98D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Укажите середины отрезков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EF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GH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4EC713D4-8BA7-4302-9614-E26921FF3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3163888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365" name="Group 5">
            <a:extLst>
              <a:ext uri="{FF2B5EF4-FFF2-40B4-BE49-F238E27FC236}">
                <a16:creationId xmlns:a16="http://schemas.microsoft.com/office/drawing/2014/main" id="{79073040-5EB6-44CD-96D3-63CF996D23C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828800"/>
            <a:ext cx="5638800" cy="3551238"/>
            <a:chOff x="336" y="1152"/>
            <a:chExt cx="3552" cy="2237"/>
          </a:xfrm>
        </p:grpSpPr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2FD310B8-860C-4847-88BE-D9EF04679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  <p:pic>
          <p:nvPicPr>
            <p:cNvPr id="31751" name="Picture 7">
              <a:extLst>
                <a:ext uri="{FF2B5EF4-FFF2-40B4-BE49-F238E27FC236}">
                  <a16:creationId xmlns:a16="http://schemas.microsoft.com/office/drawing/2014/main" id="{32329BE4-EF58-482E-A42D-628DF32468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152"/>
              <a:ext cx="1968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7767D88-E68B-49D9-8B31-BD1A1E5A8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5AE38E78-17CA-4F4F-917A-CC51CB544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Укажите середины отрезков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EF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GH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A187B43E-AA80-45D8-A9F0-5D6428D09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3152775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5413" name="Group 5">
            <a:extLst>
              <a:ext uri="{FF2B5EF4-FFF2-40B4-BE49-F238E27FC236}">
                <a16:creationId xmlns:a16="http://schemas.microsoft.com/office/drawing/2014/main" id="{653C7BD5-C774-422D-988A-8AB97C19983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638800" cy="4008438"/>
            <a:chOff x="384" y="1200"/>
            <a:chExt cx="3552" cy="2525"/>
          </a:xfrm>
        </p:grpSpPr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25484556-E819-45D2-9AD1-A6BF81552B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969F3316-A6A6-47FE-9DBD-8989B0FBF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00"/>
              <a:ext cx="1968" cy="1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37A0A59-7158-434B-A03D-ED4C892AE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29BE6D5D-E18D-4BDF-8723-06B437D69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Укажите точки, делящие отрезки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EF </a:t>
            </a:r>
            <a:r>
              <a:rPr lang="ru-RU" altLang="ru-RU">
                <a:cs typeface="Times New Roman" panose="02020603050405020304" pitchFamily="18" charset="0"/>
              </a:rPr>
              <a:t>на три равные части. 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D0736E58-0090-47F3-B1ED-B5D3043C1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31115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7461" name="Group 5">
            <a:extLst>
              <a:ext uri="{FF2B5EF4-FFF2-40B4-BE49-F238E27FC236}">
                <a16:creationId xmlns:a16="http://schemas.microsoft.com/office/drawing/2014/main" id="{843C92F4-A199-4D4B-A607-AD2DA48D7A7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09800"/>
            <a:ext cx="5632450" cy="3703638"/>
            <a:chOff x="384" y="1392"/>
            <a:chExt cx="3548" cy="2333"/>
          </a:xfrm>
        </p:grpSpPr>
        <p:sp>
          <p:nvSpPr>
            <p:cNvPr id="35846" name="Text Box 6">
              <a:extLst>
                <a:ext uri="{FF2B5EF4-FFF2-40B4-BE49-F238E27FC236}">
                  <a16:creationId xmlns:a16="http://schemas.microsoft.com/office/drawing/2014/main" id="{53DD2BCE-F916-4D13-ABF1-59748D404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CFD36278-64AD-4B23-9F3B-10D1A1EF6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392"/>
              <a:ext cx="1964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29FA4F9-ACBA-4633-B00E-CFE27CE13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E41A3BB0-17AF-4CFA-A34C-B78D390C7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Укажите точки, делящие отрезки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EF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GH </a:t>
            </a:r>
            <a:r>
              <a:rPr lang="ru-RU" altLang="ru-RU">
                <a:cs typeface="Times New Roman" panose="02020603050405020304" pitchFamily="18" charset="0"/>
              </a:rPr>
              <a:t>на три равные части. </a:t>
            </a: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228AB82B-9AAF-44A2-8652-DCF8F4FB3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0"/>
            <a:ext cx="340995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9509" name="Group 5">
            <a:extLst>
              <a:ext uri="{FF2B5EF4-FFF2-40B4-BE49-F238E27FC236}">
                <a16:creationId xmlns:a16="http://schemas.microsoft.com/office/drawing/2014/main" id="{28668339-7D4B-4AB3-B8A3-11DEE5EA841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86000"/>
            <a:ext cx="5638800" cy="3627438"/>
            <a:chOff x="384" y="1440"/>
            <a:chExt cx="3552" cy="2285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D75F763B-FEFB-4BA6-82E1-272441054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  <p:pic>
          <p:nvPicPr>
            <p:cNvPr id="37895" name="Picture 7">
              <a:extLst>
                <a:ext uri="{FF2B5EF4-FFF2-40B4-BE49-F238E27FC236}">
                  <a16:creationId xmlns:a16="http://schemas.microsoft.com/office/drawing/2014/main" id="{D78BD030-33AB-4D9B-B354-A4BAC8892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440"/>
              <a:ext cx="2160" cy="2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50">
            <a:extLst>
              <a:ext uri="{FF2B5EF4-FFF2-40B4-BE49-F238E27FC236}">
                <a16:creationId xmlns:a16="http://schemas.microsoft.com/office/drawing/2014/main" id="{21283EE1-BB21-4FD3-BF50-C0D94584D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Равенство отрезков</a:t>
            </a:r>
          </a:p>
        </p:txBody>
      </p:sp>
      <p:sp>
        <p:nvSpPr>
          <p:cNvPr id="3075" name="Text Box 2052">
            <a:extLst>
              <a:ext uri="{FF2B5EF4-FFF2-40B4-BE49-F238E27FC236}">
                <a16:creationId xmlns:a16="http://schemas.microsoft.com/office/drawing/2014/main" id="{48307DCD-CA8B-454F-B77C-D16846F25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Одной из основных операций, которую можно производить с отрезками, является операция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откладывания данного отрезка</a:t>
            </a:r>
            <a:r>
              <a:rPr lang="ru-RU" altLang="ru-RU" sz="2400">
                <a:cs typeface="Times New Roman" panose="02020603050405020304" pitchFamily="18" charset="0"/>
              </a:rPr>
              <a:t> на данном луче от его вершины. Получающийся при этом отрезок называется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равным</a:t>
            </a:r>
            <a:r>
              <a:rPr lang="ru-RU" altLang="ru-RU" sz="2400">
                <a:cs typeface="Times New Roman" panose="02020603050405020304" pitchFamily="18" charset="0"/>
              </a:rPr>
              <a:t> исходному отрезку. </a:t>
            </a:r>
          </a:p>
        </p:txBody>
      </p:sp>
      <p:sp>
        <p:nvSpPr>
          <p:cNvPr id="3076" name="Text Box 2055">
            <a:extLst>
              <a:ext uri="{FF2B5EF4-FFF2-40B4-BE49-F238E27FC236}">
                <a16:creationId xmlns:a16="http://schemas.microsoft.com/office/drawing/2014/main" id="{06EBAB13-AA40-406D-89BB-12C3AD9EA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В качестве аксиомы принимается следующее свойство.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 	</a:t>
            </a:r>
            <a:r>
              <a:rPr lang="ru-RU" altLang="ru-RU" sz="2400" i="1">
                <a:solidFill>
                  <a:srgbClr val="FF3300"/>
                </a:solidFill>
                <a:cs typeface="Times New Roman" panose="02020603050405020304" pitchFamily="18" charset="0"/>
              </a:rPr>
              <a:t>На любом луче от его начала можно отложить только один отрезок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 i="1">
                <a:solidFill>
                  <a:srgbClr val="FF3300"/>
                </a:solidFill>
                <a:cs typeface="Times New Roman" panose="02020603050405020304" pitchFamily="18" charset="0"/>
              </a:rPr>
              <a:t>равный данному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77" name="Text Box 2056">
            <a:extLst>
              <a:ext uri="{FF2B5EF4-FFF2-40B4-BE49-F238E27FC236}">
                <a16:creationId xmlns:a16="http://schemas.microsoft.com/office/drawing/2014/main" id="{3BC2A753-5E87-4382-A3AD-F7B24C0AF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7788"/>
            <a:ext cx="91440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Равенство отрезков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записывается в виде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 i="1"/>
              <a:t> </a:t>
            </a:r>
            <a:r>
              <a:rPr lang="ru-RU" altLang="ru-RU" sz="2400" i="1">
                <a:cs typeface="Times New Roman" panose="02020603050405020304" pitchFamily="18" charset="0"/>
              </a:rPr>
              <a:t>=</a:t>
            </a:r>
            <a:r>
              <a:rPr lang="ru-RU" altLang="ru-RU" sz="2400" i="1"/>
              <a:t>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. Оно означает, что если один из этих отрезков, например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, отложить на луче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>
                <a:cs typeface="Times New Roman" panose="02020603050405020304" pitchFamily="18" charset="0"/>
              </a:rPr>
              <a:t>от точки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, то отрезок </a:t>
            </a:r>
            <a:r>
              <a:rPr lang="ru-RU" altLang="ru-RU" sz="2400" i="1">
                <a:cs typeface="Times New Roman" panose="02020603050405020304" pitchFamily="18" charset="0"/>
              </a:rPr>
              <a:t>АВ </a:t>
            </a:r>
            <a:r>
              <a:rPr lang="ru-RU" altLang="ru-RU" sz="2400">
                <a:cs typeface="Times New Roman" panose="02020603050405020304" pitchFamily="18" charset="0"/>
              </a:rPr>
              <a:t>при этом совместится с отрезком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78" name="Рисунок 4">
            <a:extLst>
              <a:ext uri="{FF2B5EF4-FFF2-40B4-BE49-F238E27FC236}">
                <a16:creationId xmlns:a16="http://schemas.microsoft.com/office/drawing/2014/main" id="{A68E8F53-38DE-43A1-91C3-2B878D0F6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232150"/>
            <a:ext cx="3019425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291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028F7C1-19E3-4286-9083-FE137C53F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1F9EF176-B484-46C2-A946-6FA45AE79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Изобразите отрезок, равный сумме отрезков </a:t>
            </a:r>
            <a:r>
              <a:rPr lang="en-US" altLang="ru-RU" sz="3600" i="1">
                <a:cs typeface="Times New Roman" panose="02020603050405020304" pitchFamily="18" charset="0"/>
              </a:rPr>
              <a:t>AB </a:t>
            </a:r>
            <a:r>
              <a:rPr lang="ru-RU" altLang="ru-RU" sz="3600">
                <a:cs typeface="Times New Roman" panose="02020603050405020304" pitchFamily="18" charset="0"/>
              </a:rPr>
              <a:t>и </a:t>
            </a:r>
            <a:r>
              <a:rPr lang="en-US" altLang="ru-RU" sz="3600" i="1">
                <a:cs typeface="Times New Roman" panose="02020603050405020304" pitchFamily="18" charset="0"/>
              </a:rPr>
              <a:t>CD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9940" name="Picture 7">
            <a:extLst>
              <a:ext uri="{FF2B5EF4-FFF2-40B4-BE49-F238E27FC236}">
                <a16:creationId xmlns:a16="http://schemas.microsoft.com/office/drawing/2014/main" id="{56794DCF-8568-4E0E-8F83-2AC6F00B1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1336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6745" name="Group 9">
            <a:extLst>
              <a:ext uri="{FF2B5EF4-FFF2-40B4-BE49-F238E27FC236}">
                <a16:creationId xmlns:a16="http://schemas.microsoft.com/office/drawing/2014/main" id="{87517D00-3E32-4620-AE5E-EB5879548651}"/>
              </a:ext>
            </a:extLst>
          </p:cNvPr>
          <p:cNvGrpSpPr>
            <a:grpSpLocks/>
          </p:cNvGrpSpPr>
          <p:nvPr/>
        </p:nvGrpSpPr>
        <p:grpSpPr bwMode="auto">
          <a:xfrm>
            <a:off x="906463" y="2133600"/>
            <a:ext cx="7391400" cy="4073525"/>
            <a:chOff x="192" y="1344"/>
            <a:chExt cx="4656" cy="2566"/>
          </a:xfrm>
        </p:grpSpPr>
        <p:sp>
          <p:nvSpPr>
            <p:cNvPr id="39942" name="Text Box 4">
              <a:extLst>
                <a:ext uri="{FF2B5EF4-FFF2-40B4-BE49-F238E27FC236}">
                  <a16:creationId xmlns:a16="http://schemas.microsoft.com/office/drawing/2014/main" id="{9C795D45-6587-4C17-B6CA-578DF1770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506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	Ответ:</a:t>
              </a:r>
              <a:endParaRPr lang="ru-RU" altLang="ru-RU" sz="3600"/>
            </a:p>
          </p:txBody>
        </p:sp>
        <p:pic>
          <p:nvPicPr>
            <p:cNvPr id="39943" name="Picture 8">
              <a:extLst>
                <a:ext uri="{FF2B5EF4-FFF2-40B4-BE49-F238E27FC236}">
                  <a16:creationId xmlns:a16="http://schemas.microsoft.com/office/drawing/2014/main" id="{84945B83-C535-4036-BD50-7783B48470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34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0207729-247B-4A6C-915E-D90BA2245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B8E754FC-EDBE-4219-9780-1B15B5705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Изобразите отрезок, равный сумме отрезков </a:t>
            </a:r>
            <a:r>
              <a:rPr lang="en-US" altLang="ru-RU" sz="3600" i="1">
                <a:cs typeface="Times New Roman" panose="02020603050405020304" pitchFamily="18" charset="0"/>
              </a:rPr>
              <a:t>AB </a:t>
            </a:r>
            <a:r>
              <a:rPr lang="ru-RU" altLang="ru-RU" sz="3600">
                <a:cs typeface="Times New Roman" panose="02020603050405020304" pitchFamily="18" charset="0"/>
              </a:rPr>
              <a:t>и </a:t>
            </a:r>
            <a:r>
              <a:rPr lang="en-US" altLang="ru-RU" sz="3600" i="1">
                <a:cs typeface="Times New Roman" panose="02020603050405020304" pitchFamily="18" charset="0"/>
              </a:rPr>
              <a:t>CD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1988" name="Picture 8">
            <a:extLst>
              <a:ext uri="{FF2B5EF4-FFF2-40B4-BE49-F238E27FC236}">
                <a16:creationId xmlns:a16="http://schemas.microsoft.com/office/drawing/2014/main" id="{106BE973-053A-4CD2-9CB6-7DF950C8E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1957388"/>
            <a:ext cx="3121025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8794" name="Group 10">
            <a:extLst>
              <a:ext uri="{FF2B5EF4-FFF2-40B4-BE49-F238E27FC236}">
                <a16:creationId xmlns:a16="http://schemas.microsoft.com/office/drawing/2014/main" id="{EE96FDFC-6933-4279-BBDE-5151FF48518A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951038"/>
            <a:ext cx="4995862" cy="4064000"/>
            <a:chOff x="1973" y="1229"/>
            <a:chExt cx="3147" cy="2560"/>
          </a:xfrm>
        </p:grpSpPr>
        <p:sp>
          <p:nvSpPr>
            <p:cNvPr id="41990" name="Text Box 6">
              <a:extLst>
                <a:ext uri="{FF2B5EF4-FFF2-40B4-BE49-F238E27FC236}">
                  <a16:creationId xmlns:a16="http://schemas.microsoft.com/office/drawing/2014/main" id="{4420F1CE-DD10-44DE-85F1-311438557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3385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41991" name="Picture 9">
              <a:extLst>
                <a:ext uri="{FF2B5EF4-FFF2-40B4-BE49-F238E27FC236}">
                  <a16:creationId xmlns:a16="http://schemas.microsoft.com/office/drawing/2014/main" id="{80A429DA-3E4B-4BA3-A2D9-5E3620B364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229"/>
              <a:ext cx="196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28868AB-818E-4A84-843F-FC73BF9AD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C5CEB098-603A-4206-826C-84FCDD11F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Изобразите отрезок, равный разности отрезков </a:t>
            </a:r>
            <a:r>
              <a:rPr lang="en-US" altLang="ru-RU" sz="3600" i="1">
                <a:cs typeface="Times New Roman" panose="02020603050405020304" pitchFamily="18" charset="0"/>
              </a:rPr>
              <a:t>AB </a:t>
            </a:r>
            <a:r>
              <a:rPr lang="ru-RU" altLang="ru-RU" sz="3600">
                <a:cs typeface="Times New Roman" panose="02020603050405020304" pitchFamily="18" charset="0"/>
              </a:rPr>
              <a:t>и </a:t>
            </a:r>
            <a:r>
              <a:rPr lang="en-US" altLang="ru-RU" sz="3600" i="1">
                <a:cs typeface="Times New Roman" panose="02020603050405020304" pitchFamily="18" charset="0"/>
              </a:rPr>
              <a:t>CD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4036" name="Picture 8">
            <a:extLst>
              <a:ext uri="{FF2B5EF4-FFF2-40B4-BE49-F238E27FC236}">
                <a16:creationId xmlns:a16="http://schemas.microsoft.com/office/drawing/2014/main" id="{67EBDA20-F3A8-4794-AA43-397DF047F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201863"/>
            <a:ext cx="3121025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42" name="Group 10">
            <a:extLst>
              <a:ext uri="{FF2B5EF4-FFF2-40B4-BE49-F238E27FC236}">
                <a16:creationId xmlns:a16="http://schemas.microsoft.com/office/drawing/2014/main" id="{A0226EEB-D8CC-46C2-A394-DA5DA5A76CE4}"/>
              </a:ext>
            </a:extLst>
          </p:cNvPr>
          <p:cNvGrpSpPr>
            <a:grpSpLocks/>
          </p:cNvGrpSpPr>
          <p:nvPr/>
        </p:nvGrpSpPr>
        <p:grpSpPr bwMode="auto">
          <a:xfrm>
            <a:off x="2586038" y="2198688"/>
            <a:ext cx="5110162" cy="4046537"/>
            <a:chOff x="1629" y="1385"/>
            <a:chExt cx="3219" cy="2549"/>
          </a:xfrm>
        </p:grpSpPr>
        <p:sp>
          <p:nvSpPr>
            <p:cNvPr id="44038" name="Text Box 6">
              <a:extLst>
                <a:ext uri="{FF2B5EF4-FFF2-40B4-BE49-F238E27FC236}">
                  <a16:creationId xmlns:a16="http://schemas.microsoft.com/office/drawing/2014/main" id="{5C5684E9-B674-4656-AA2D-FE94C7C50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9" y="3530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44039" name="Picture 9">
              <a:extLst>
                <a:ext uri="{FF2B5EF4-FFF2-40B4-BE49-F238E27FC236}">
                  <a16:creationId xmlns:a16="http://schemas.microsoft.com/office/drawing/2014/main" id="{FD8E5BC3-AEC5-4CE5-8294-02FC09E6E9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385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7C04168-C4D8-44F4-B8D9-F7971C0AA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A83C88B5-FE44-4ACD-81DF-69ECB5A91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Изобразите отрезок, равный разности отрезков </a:t>
            </a:r>
            <a:r>
              <a:rPr lang="en-US" altLang="ru-RU" sz="3600" i="1">
                <a:cs typeface="Times New Roman" panose="02020603050405020304" pitchFamily="18" charset="0"/>
              </a:rPr>
              <a:t>AB </a:t>
            </a:r>
            <a:r>
              <a:rPr lang="ru-RU" altLang="ru-RU" sz="3600">
                <a:cs typeface="Times New Roman" panose="02020603050405020304" pitchFamily="18" charset="0"/>
              </a:rPr>
              <a:t>и </a:t>
            </a:r>
            <a:r>
              <a:rPr lang="en-US" altLang="ru-RU" sz="3600" i="1">
                <a:cs typeface="Times New Roman" panose="02020603050405020304" pitchFamily="18" charset="0"/>
              </a:rPr>
              <a:t>CD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6084" name="Picture 9">
            <a:extLst>
              <a:ext uri="{FF2B5EF4-FFF2-40B4-BE49-F238E27FC236}">
                <a16:creationId xmlns:a16="http://schemas.microsoft.com/office/drawing/2014/main" id="{01A831AB-B4B7-4D7B-A217-128854DA1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2166938"/>
            <a:ext cx="3121025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891" name="Group 11">
            <a:extLst>
              <a:ext uri="{FF2B5EF4-FFF2-40B4-BE49-F238E27FC236}">
                <a16:creationId xmlns:a16="http://schemas.microsoft.com/office/drawing/2014/main" id="{8E077E99-FBEA-4633-BCF5-C4B281CEC8F9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2166938"/>
            <a:ext cx="4724400" cy="3922712"/>
            <a:chOff x="624" y="1344"/>
            <a:chExt cx="2976" cy="2471"/>
          </a:xfrm>
        </p:grpSpPr>
        <p:sp>
          <p:nvSpPr>
            <p:cNvPr id="46086" name="Text Box 6">
              <a:extLst>
                <a:ext uri="{FF2B5EF4-FFF2-40B4-BE49-F238E27FC236}">
                  <a16:creationId xmlns:a16="http://schemas.microsoft.com/office/drawing/2014/main" id="{3A5B5311-6FFA-44C1-A012-591ABE3B1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411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46087" name="Picture 10">
              <a:extLst>
                <a:ext uri="{FF2B5EF4-FFF2-40B4-BE49-F238E27FC236}">
                  <a16:creationId xmlns:a16="http://schemas.microsoft.com/office/drawing/2014/main" id="{A02C8DC2-2F6F-4188-8F30-0F15BD79DD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4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10B4D5F-C139-41CF-9A3A-9A699F782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8F91AF45-A2B1-4C02-9AE3-92BBC87DE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000"/>
              <a:t>	Для точек </a:t>
            </a:r>
            <a:r>
              <a:rPr lang="en-US" altLang="ru-RU" sz="3000" i="1"/>
              <a:t>A</a:t>
            </a:r>
            <a:r>
              <a:rPr lang="en-US" altLang="ru-RU" sz="3000"/>
              <a:t>, </a:t>
            </a:r>
            <a:r>
              <a:rPr lang="en-US" altLang="ru-RU" sz="3000" i="1"/>
              <a:t>B</a:t>
            </a:r>
            <a:r>
              <a:rPr lang="en-US" altLang="ru-RU" sz="3000"/>
              <a:t> </a:t>
            </a:r>
            <a:r>
              <a:rPr lang="ru-RU" altLang="ru-RU" sz="3000"/>
              <a:t>прямой укажите, где расположены точки </a:t>
            </a:r>
            <a:r>
              <a:rPr lang="en-US" altLang="ru-RU" sz="3000" i="1"/>
              <a:t>C</a:t>
            </a:r>
            <a:r>
              <a:rPr lang="en-US" altLang="ru-RU" sz="3000"/>
              <a:t>, </a:t>
            </a:r>
            <a:r>
              <a:rPr lang="ru-RU" altLang="ru-RU" sz="3000"/>
              <a:t>для которых выполняются равенства:   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000"/>
              <a:t>а) </a:t>
            </a:r>
            <a:r>
              <a:rPr lang="en-US" altLang="ru-RU" sz="3000" i="1"/>
              <a:t>AC + BC = AB</a:t>
            </a:r>
            <a:r>
              <a:rPr lang="en-US" altLang="ru-RU" sz="3000"/>
              <a:t>; </a:t>
            </a:r>
            <a:r>
              <a:rPr lang="ru-RU" altLang="ru-RU" sz="3000"/>
              <a:t>б) </a:t>
            </a:r>
            <a:r>
              <a:rPr lang="en-US" altLang="ru-RU" sz="3000" i="1"/>
              <a:t>AC – BC = AB</a:t>
            </a:r>
            <a:r>
              <a:rPr lang="en-US" altLang="ru-RU" sz="3000"/>
              <a:t>; </a:t>
            </a:r>
            <a:r>
              <a:rPr lang="ru-RU" altLang="ru-RU" sz="3000"/>
              <a:t>в) </a:t>
            </a:r>
            <a:r>
              <a:rPr lang="en-US" altLang="ru-RU" sz="3000" i="1"/>
              <a:t>BC – AC = AB</a:t>
            </a:r>
            <a:r>
              <a:rPr lang="en-US" altLang="ru-RU" sz="3000"/>
              <a:t>.</a:t>
            </a:r>
            <a:endParaRPr lang="ru-RU" altLang="ru-RU" sz="3000" i="1"/>
          </a:p>
        </p:txBody>
      </p:sp>
      <p:grpSp>
        <p:nvGrpSpPr>
          <p:cNvPr id="61444" name="Group 4">
            <a:extLst>
              <a:ext uri="{FF2B5EF4-FFF2-40B4-BE49-F238E27FC236}">
                <a16:creationId xmlns:a16="http://schemas.microsoft.com/office/drawing/2014/main" id="{79CDF2B3-1F20-4F35-9E3D-DE95A903A06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763963"/>
            <a:ext cx="8001000" cy="641350"/>
            <a:chOff x="624" y="2352"/>
            <a:chExt cx="5040" cy="404"/>
          </a:xfrm>
        </p:grpSpPr>
        <p:sp>
          <p:nvSpPr>
            <p:cNvPr id="48136" name="Text Box 5">
              <a:extLst>
                <a:ext uri="{FF2B5EF4-FFF2-40B4-BE49-F238E27FC236}">
                  <a16:creationId xmlns:a16="http://schemas.microsoft.com/office/drawing/2014/main" id="{4DAC34CF-8DC2-4B00-B890-65E4BD895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352"/>
              <a:ext cx="235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</a:p>
          </p:txBody>
        </p:sp>
        <p:sp>
          <p:nvSpPr>
            <p:cNvPr id="48137" name="Text Box 6">
              <a:extLst>
                <a:ext uri="{FF2B5EF4-FFF2-40B4-BE49-F238E27FC236}">
                  <a16:creationId xmlns:a16="http://schemas.microsoft.com/office/drawing/2014/main" id="{60CB9BDC-FB35-4DAA-BF41-0857BBE865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35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/>
                <a:t>а) точки, лежащие между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B</a:t>
              </a:r>
              <a:r>
                <a:rPr lang="ru-RU" altLang="ru-RU"/>
                <a:t>;</a:t>
              </a:r>
            </a:p>
          </p:txBody>
        </p:sp>
      </p:grpSp>
      <p:sp>
        <p:nvSpPr>
          <p:cNvPr id="61447" name="Text Box 7">
            <a:extLst>
              <a:ext uri="{FF2B5EF4-FFF2-40B4-BE49-F238E27FC236}">
                <a16:creationId xmlns:a16="http://schemas.microsoft.com/office/drawing/2014/main" id="{F28182B2-345D-4D1E-A689-9F8686F04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373563"/>
            <a:ext cx="655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б) точки, лежащие от </a:t>
            </a:r>
            <a:r>
              <a:rPr lang="en-US" altLang="ru-RU" i="1"/>
              <a:t>B </a:t>
            </a:r>
            <a:r>
              <a:rPr lang="ru-RU" altLang="ru-RU"/>
              <a:t>по другую сторону, чем точка </a:t>
            </a:r>
            <a:r>
              <a:rPr lang="en-US" altLang="ru-RU" i="1"/>
              <a:t>A</a:t>
            </a:r>
            <a:r>
              <a:rPr lang="ru-RU" altLang="ru-RU"/>
              <a:t>;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8452E0C0-FF44-4599-A4E7-FFD593AFC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16563"/>
            <a:ext cx="655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в) точки, лежащие от </a:t>
            </a:r>
            <a:r>
              <a:rPr lang="en-US" altLang="ru-RU" i="1"/>
              <a:t>A </a:t>
            </a:r>
            <a:r>
              <a:rPr lang="ru-RU" altLang="ru-RU"/>
              <a:t>по другую сторону, чем точка </a:t>
            </a:r>
            <a:r>
              <a:rPr lang="en-US" altLang="ru-RU" i="1"/>
              <a:t>B</a:t>
            </a:r>
            <a:r>
              <a:rPr lang="en-US" altLang="ru-RU"/>
              <a:t>.</a:t>
            </a:r>
            <a:endParaRPr lang="ru-RU" altLang="ru-RU"/>
          </a:p>
        </p:txBody>
      </p:sp>
      <p:pic>
        <p:nvPicPr>
          <p:cNvPr id="48135" name="Picture 9">
            <a:extLst>
              <a:ext uri="{FF2B5EF4-FFF2-40B4-BE49-F238E27FC236}">
                <a16:creationId xmlns:a16="http://schemas.microsoft.com/office/drawing/2014/main" id="{86BD85C5-C51F-4E5E-9301-F8481EA75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16213"/>
            <a:ext cx="32004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autoUpdateAnimBg="0"/>
      <p:bldP spid="6144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F8FC0E7-5D52-47A0-8065-838924C83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F1C33D41-32AB-4BE8-83A6-36714ED2C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0575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Н</a:t>
            </a:r>
            <a:r>
              <a:rPr lang="ru-RU" altLang="ru-RU" sz="3600">
                <a:cs typeface="Times New Roman" panose="02020603050405020304" pitchFamily="18" charset="0"/>
              </a:rPr>
              <a:t>а прямой отмечены точки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>
                <a:cs typeface="Times New Roman" panose="02020603050405020304" pitchFamily="18" charset="0"/>
              </a:rPr>
              <a:t>,</a:t>
            </a:r>
            <a:r>
              <a:rPr lang="ru-RU" altLang="ru-RU" sz="3600" i="1">
                <a:cs typeface="Times New Roman" panose="02020603050405020304" pitchFamily="18" charset="0"/>
              </a:rPr>
              <a:t> В</a:t>
            </a:r>
            <a:r>
              <a:rPr lang="ru-RU" altLang="ru-RU" sz="3600">
                <a:cs typeface="Times New Roman" panose="02020603050405020304" pitchFamily="18" charset="0"/>
              </a:rPr>
              <a:t>,</a:t>
            </a:r>
            <a:r>
              <a:rPr lang="ru-RU" altLang="ru-RU" sz="3600" i="1">
                <a:cs typeface="Times New Roman" panose="02020603050405020304" pitchFamily="18" charset="0"/>
              </a:rPr>
              <a:t> С</a:t>
            </a:r>
            <a:r>
              <a:rPr lang="ru-RU" altLang="ru-RU" sz="3600">
                <a:cs typeface="Times New Roman" panose="02020603050405020304" pitchFamily="18" charset="0"/>
              </a:rPr>
              <a:t>,</a:t>
            </a:r>
            <a:r>
              <a:rPr lang="ru-RU" altLang="ru-RU" sz="3600" i="1">
                <a:cs typeface="Times New Roman" panose="02020603050405020304" pitchFamily="18" charset="0"/>
              </a:rPr>
              <a:t> </a:t>
            </a:r>
            <a:r>
              <a:rPr lang="en-US" altLang="ru-RU" sz="3600" i="1">
                <a:cs typeface="Times New Roman" panose="02020603050405020304" pitchFamily="18" charset="0"/>
              </a:rPr>
              <a:t>D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  <a:r>
              <a:rPr lang="ru-RU" altLang="ru-RU" sz="3600"/>
              <a:t>Выразите</a:t>
            </a:r>
            <a:r>
              <a:rPr lang="ru-RU" altLang="ru-RU" sz="3600">
                <a:cs typeface="Times New Roman" panose="02020603050405020304" pitchFamily="18" charset="0"/>
              </a:rPr>
              <a:t> каждый из отрезков в виде суммы или разности остальных.</a:t>
            </a:r>
          </a:p>
        </p:txBody>
      </p:sp>
      <p:sp>
        <p:nvSpPr>
          <p:cNvPr id="141316" name="Text Box 4">
            <a:extLst>
              <a:ext uri="{FF2B5EF4-FFF2-40B4-BE49-F238E27FC236}">
                <a16:creationId xmlns:a16="http://schemas.microsoft.com/office/drawing/2014/main" id="{DB9E87EC-0A18-4BA0-848B-ADC19F975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534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AB = AC – BC</a:t>
            </a:r>
            <a:r>
              <a:rPr lang="en-US" altLang="ru-RU" sz="3600"/>
              <a:t>; </a:t>
            </a:r>
            <a:r>
              <a:rPr lang="en-US" altLang="ru-RU" sz="3600" i="1"/>
              <a:t>AC = AB + BC</a:t>
            </a:r>
            <a:r>
              <a:rPr lang="en-US" altLang="ru-RU" sz="3600"/>
              <a:t>; </a:t>
            </a:r>
            <a:r>
              <a:rPr lang="en-US" altLang="ru-RU" sz="3600" i="1"/>
              <a:t>AD = AB + BC + CD</a:t>
            </a:r>
            <a:r>
              <a:rPr lang="en-US" altLang="ru-RU" sz="3600"/>
              <a:t>; </a:t>
            </a:r>
            <a:r>
              <a:rPr lang="en-US" altLang="ru-RU" sz="3600" i="1"/>
              <a:t>BC = BD – CD</a:t>
            </a:r>
            <a:r>
              <a:rPr lang="en-US" altLang="ru-RU" sz="3600"/>
              <a:t>; </a:t>
            </a:r>
            <a:r>
              <a:rPr lang="en-US" altLang="ru-RU" sz="3600" i="1"/>
              <a:t>BD = BC + CD</a:t>
            </a:r>
            <a:r>
              <a:rPr lang="en-US" altLang="ru-RU" sz="3600"/>
              <a:t>; </a:t>
            </a:r>
            <a:r>
              <a:rPr lang="en-US" altLang="ru-RU" sz="3600" i="1"/>
              <a:t>CD = BD – BC</a:t>
            </a:r>
            <a:r>
              <a:rPr lang="en-US" altLang="ru-RU" sz="3600"/>
              <a:t>.</a:t>
            </a:r>
            <a:endParaRPr lang="ru-RU" altLang="ru-RU" sz="3600"/>
          </a:p>
        </p:txBody>
      </p:sp>
      <p:pic>
        <p:nvPicPr>
          <p:cNvPr id="50181" name="Picture 5">
            <a:extLst>
              <a:ext uri="{FF2B5EF4-FFF2-40B4-BE49-F238E27FC236}">
                <a16:creationId xmlns:a16="http://schemas.microsoft.com/office/drawing/2014/main" id="{A4177DA5-A518-49AE-A6E2-7BFB04CE7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00400"/>
            <a:ext cx="39544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058">
            <a:extLst>
              <a:ext uri="{FF2B5EF4-FFF2-40B4-BE49-F238E27FC236}">
                <a16:creationId xmlns:a16="http://schemas.microsoft.com/office/drawing/2014/main" id="{C723A995-6997-4097-9B8F-DE0728D93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Если при откладывании отрезка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на луче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от точки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точка 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>
                <a:cs typeface="Times New Roman" panose="02020603050405020304" pitchFamily="18" charset="0"/>
              </a:rPr>
              <a:t> переходит в точку </a:t>
            </a:r>
            <a:r>
              <a:rPr lang="en-US" altLang="ru-RU" sz="2400" i="1">
                <a:cs typeface="Times New Roman" panose="02020603050405020304" pitchFamily="18" charset="0"/>
              </a:rPr>
              <a:t>B</a:t>
            </a:r>
            <a:r>
              <a:rPr lang="ru-RU" altLang="ru-RU" sz="2400" i="1">
                <a:cs typeface="Times New Roman" panose="02020603050405020304" pitchFamily="18" charset="0"/>
              </a:rPr>
              <a:t>'</a:t>
            </a:r>
            <a:r>
              <a:rPr lang="ru-RU" altLang="ru-RU" sz="2400">
                <a:cs typeface="Times New Roman" panose="02020603050405020304" pitchFamily="18" charset="0"/>
              </a:rPr>
              <a:t>, лежащую между точками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, то говорят, что отрезок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меньше</a:t>
            </a:r>
            <a:r>
              <a:rPr lang="ru-RU" altLang="ru-RU" sz="2400">
                <a:cs typeface="Times New Roman" panose="02020603050405020304" pitchFamily="18" charset="0"/>
              </a:rPr>
              <a:t> отрезка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и обозначают </a:t>
            </a:r>
            <a:r>
              <a:rPr lang="ru-RU" altLang="ru-RU" sz="2400" i="1">
                <a:cs typeface="Times New Roman" panose="02020603050405020304" pitchFamily="18" charset="0"/>
              </a:rPr>
              <a:t>АВ &lt; 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.  Говорят также, что отрезок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больше</a:t>
            </a:r>
            <a:r>
              <a:rPr lang="ru-RU" altLang="ru-RU" sz="2400">
                <a:cs typeface="Times New Roman" panose="02020603050405020304" pitchFamily="18" charset="0"/>
              </a:rPr>
              <a:t> отрезка </a:t>
            </a:r>
            <a:r>
              <a:rPr lang="ru-RU" altLang="ru-RU" sz="2400" i="1">
                <a:cs typeface="Times New Roman" panose="02020603050405020304" pitchFamily="18" charset="0"/>
              </a:rPr>
              <a:t>АВ </a:t>
            </a:r>
            <a:r>
              <a:rPr lang="ru-RU" altLang="ru-RU" sz="2400">
                <a:cs typeface="Times New Roman" panose="02020603050405020304" pitchFamily="18" charset="0"/>
              </a:rPr>
              <a:t>и обозначают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 baseline="-30000">
                <a:cs typeface="Times New Roman" panose="02020603050405020304" pitchFamily="18" charset="0"/>
              </a:rPr>
              <a:t>1</a:t>
            </a:r>
            <a:r>
              <a:rPr lang="ru-RU" altLang="ru-RU" sz="2400" i="1">
                <a:cs typeface="Times New Roman" panose="02020603050405020304" pitchFamily="18" charset="0"/>
              </a:rPr>
              <a:t> &gt; </a:t>
            </a:r>
            <a:r>
              <a:rPr lang="en-US" altLang="ru-RU" sz="2400" i="1">
                <a:cs typeface="Times New Roman" panose="02020603050405020304" pitchFamily="18" charset="0"/>
              </a:rPr>
              <a:t>AB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  <a:endParaRPr lang="ru-RU" altLang="ru-RU" sz="2400"/>
          </a:p>
        </p:txBody>
      </p:sp>
      <p:pic>
        <p:nvPicPr>
          <p:cNvPr id="5123" name="Рисунок 3">
            <a:extLst>
              <a:ext uri="{FF2B5EF4-FFF2-40B4-BE49-F238E27FC236}">
                <a16:creationId xmlns:a16="http://schemas.microsoft.com/office/drawing/2014/main" id="{C7CEA83B-F415-48B6-8047-BEA87E91E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28860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6EFF7F5-C61B-4744-98E7-D1D86038A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Сложение отрезков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A1A416D8-B558-4B59-A00D-DF643FB18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Если на отрезке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между точками </a:t>
            </a:r>
            <a:r>
              <a:rPr lang="ru-RU" altLang="ru-RU" sz="2400" i="1">
                <a:cs typeface="Times New Roman" panose="02020603050405020304" pitchFamily="18" charset="0"/>
              </a:rPr>
              <a:t>А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В</a:t>
            </a:r>
            <a:r>
              <a:rPr lang="ru-RU" altLang="ru-RU" sz="2400">
                <a:cs typeface="Times New Roman" panose="02020603050405020304" pitchFamily="18" charset="0"/>
              </a:rPr>
              <a:t> взять какую-либо точку </a:t>
            </a:r>
            <a:r>
              <a:rPr lang="ru-RU" altLang="ru-RU" sz="2400" i="1">
                <a:cs typeface="Times New Roman" panose="02020603050405020304" pitchFamily="18" charset="0"/>
              </a:rPr>
              <a:t>С</a:t>
            </a:r>
            <a:r>
              <a:rPr lang="ru-RU" altLang="ru-RU" sz="2400">
                <a:cs typeface="Times New Roman" panose="02020603050405020304" pitchFamily="18" charset="0"/>
              </a:rPr>
              <a:t>, то образуется два новых отрезка </a:t>
            </a:r>
            <a:r>
              <a:rPr lang="ru-RU" altLang="ru-RU" sz="2400" i="1">
                <a:cs typeface="Times New Roman" panose="02020603050405020304" pitchFamily="18" charset="0"/>
              </a:rPr>
              <a:t>АС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СВ</a:t>
            </a:r>
            <a:r>
              <a:rPr lang="ru-RU" altLang="ru-RU" sz="2400">
                <a:cs typeface="Times New Roman" panose="02020603050405020304" pitchFamily="18" charset="0"/>
              </a:rPr>
              <a:t>. Отрезок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называется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суммой</a:t>
            </a:r>
            <a:r>
              <a:rPr lang="ru-RU" altLang="ru-RU" sz="2400" b="1" i="1">
                <a:cs typeface="Times New Roman" panose="02020603050405020304" pitchFamily="18" charset="0"/>
              </a:rPr>
              <a:t> </a:t>
            </a:r>
            <a:r>
              <a:rPr lang="ru-RU" altLang="ru-RU" sz="2400">
                <a:cs typeface="Times New Roman" panose="02020603050405020304" pitchFamily="18" charset="0"/>
              </a:rPr>
              <a:t>отрезков </a:t>
            </a:r>
            <a:r>
              <a:rPr lang="ru-RU" altLang="ru-RU" sz="2400" i="1">
                <a:cs typeface="Times New Roman" panose="02020603050405020304" pitchFamily="18" charset="0"/>
              </a:rPr>
              <a:t>АС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СВ</a:t>
            </a:r>
            <a:r>
              <a:rPr lang="ru-RU" altLang="ru-RU" sz="2400">
                <a:cs typeface="Times New Roman" panose="02020603050405020304" pitchFamily="18" charset="0"/>
              </a:rPr>
              <a:t> и обозначается </a:t>
            </a:r>
            <a:r>
              <a:rPr lang="ru-RU" altLang="ru-RU" sz="2400" i="1">
                <a:cs typeface="Times New Roman" panose="02020603050405020304" pitchFamily="18" charset="0"/>
              </a:rPr>
              <a:t>АВ = АС + СВ</a:t>
            </a:r>
            <a:r>
              <a:rPr lang="ru-RU" altLang="ru-RU" sz="2400">
                <a:cs typeface="Times New Roman" panose="02020603050405020304" pitchFamily="18" charset="0"/>
              </a:rPr>
              <a:t>. Каждый из отрезков </a:t>
            </a:r>
            <a:r>
              <a:rPr lang="ru-RU" altLang="ru-RU" sz="2400" i="1">
                <a:cs typeface="Times New Roman" panose="02020603050405020304" pitchFamily="18" charset="0"/>
              </a:rPr>
              <a:t>АС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ru-RU" altLang="ru-RU" sz="2400" i="1">
                <a:cs typeface="Times New Roman" panose="02020603050405020304" pitchFamily="18" charset="0"/>
              </a:rPr>
              <a:t>СВ</a:t>
            </a:r>
            <a:r>
              <a:rPr lang="ru-RU" altLang="ru-RU" sz="2400">
                <a:cs typeface="Times New Roman" panose="02020603050405020304" pitchFamily="18" charset="0"/>
              </a:rPr>
              <a:t> называется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разностью</a:t>
            </a:r>
            <a:r>
              <a:rPr lang="ru-RU" altLang="ru-RU" sz="2400">
                <a:cs typeface="Times New Roman" panose="02020603050405020304" pitchFamily="18" charset="0"/>
              </a:rPr>
              <a:t> отрезка </a:t>
            </a:r>
            <a:r>
              <a:rPr lang="ru-RU" altLang="ru-RU" sz="2400" i="1">
                <a:cs typeface="Times New Roman" panose="02020603050405020304" pitchFamily="18" charset="0"/>
              </a:rPr>
              <a:t>АВ</a:t>
            </a:r>
            <a:r>
              <a:rPr lang="ru-RU" altLang="ru-RU" sz="2400">
                <a:cs typeface="Times New Roman" panose="02020603050405020304" pitchFamily="18" charset="0"/>
              </a:rPr>
              <a:t> и другого отрезка, обозначается </a:t>
            </a:r>
            <a:r>
              <a:rPr lang="ru-RU" altLang="ru-RU" sz="2400" i="1">
                <a:cs typeface="Times New Roman" panose="02020603050405020304" pitchFamily="18" charset="0"/>
              </a:rPr>
              <a:t>АС = АВ - СВ</a:t>
            </a:r>
            <a:r>
              <a:rPr lang="ru-RU" altLang="ru-RU" sz="2400">
                <a:cs typeface="Times New Roman" panose="02020603050405020304" pitchFamily="18" charset="0"/>
              </a:rPr>
              <a:t>,</a:t>
            </a:r>
            <a:r>
              <a:rPr lang="ru-RU" altLang="ru-RU" sz="2400" i="1">
                <a:cs typeface="Times New Roman" panose="02020603050405020304" pitchFamily="18" charset="0"/>
              </a:rPr>
              <a:t> СВ = АВ -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cs typeface="Times New Roman" panose="02020603050405020304" pitchFamily="18" charset="0"/>
              </a:rPr>
              <a:t>АС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7832" name="Text Box 8">
            <a:extLst>
              <a:ext uri="{FF2B5EF4-FFF2-40B4-BE49-F238E27FC236}">
                <a16:creationId xmlns:a16="http://schemas.microsoft.com/office/drawing/2014/main" id="{E6F65ABC-D504-4507-93F4-193609A86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Аналогичным образом поступают для вычитания из большего отрезка меньшего. </a:t>
            </a:r>
          </a:p>
        </p:txBody>
      </p:sp>
      <p:pic>
        <p:nvPicPr>
          <p:cNvPr id="7173" name="Picture 9">
            <a:extLst>
              <a:ext uri="{FF2B5EF4-FFF2-40B4-BE49-F238E27FC236}">
                <a16:creationId xmlns:a16="http://schemas.microsoft.com/office/drawing/2014/main" id="{38FEBDA0-F48F-44FD-9108-BA201D29F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14600"/>
            <a:ext cx="23399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35" name="Group 11">
            <a:extLst>
              <a:ext uri="{FF2B5EF4-FFF2-40B4-BE49-F238E27FC236}">
                <a16:creationId xmlns:a16="http://schemas.microsoft.com/office/drawing/2014/main" id="{6A6C499F-AABF-46C1-9021-9C397080DEBF}"/>
              </a:ext>
            </a:extLst>
          </p:cNvPr>
          <p:cNvGrpSpPr>
            <a:grpSpLocks/>
          </p:cNvGrpSpPr>
          <p:nvPr/>
        </p:nvGrpSpPr>
        <p:grpSpPr bwMode="auto">
          <a:xfrm>
            <a:off x="0" y="3048000"/>
            <a:ext cx="9144000" cy="2397125"/>
            <a:chOff x="0" y="1920"/>
            <a:chExt cx="5760" cy="1510"/>
          </a:xfrm>
        </p:grpSpPr>
        <p:sp>
          <p:nvSpPr>
            <p:cNvPr id="7175" name="Text Box 7">
              <a:extLst>
                <a:ext uri="{FF2B5EF4-FFF2-40B4-BE49-F238E27FC236}">
                  <a16:creationId xmlns:a16="http://schemas.microsoft.com/office/drawing/2014/main" id="{BC9A21AB-6BD9-443C-9635-8318043477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920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cs typeface="Times New Roman" panose="02020603050405020304" pitchFamily="18" charset="0"/>
                </a:rPr>
                <a:t>	Чтобы сложить два произвольных отрезка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, продолжим отрезок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за точку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В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и на этом продолжении отложим отрезок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ВЕ</a:t>
              </a:r>
              <a:r>
                <a:rPr lang="ru-RU" altLang="ru-RU" sz="2400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sz="2400" dirty="0"/>
                <a:t>отрезку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Отрезок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АЕ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будет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сумм</a:t>
              </a:r>
              <a:r>
                <a:rPr lang="ru-RU" altLang="ru-RU" sz="2400" dirty="0"/>
                <a:t>ой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отрезков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,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АЕ = АВ +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7176" name="Picture 10">
              <a:extLst>
                <a:ext uri="{FF2B5EF4-FFF2-40B4-BE49-F238E27FC236}">
                  <a16:creationId xmlns:a16="http://schemas.microsoft.com/office/drawing/2014/main" id="{28672F78-0C08-4CD8-B09B-8824A4B0C5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2832"/>
              <a:ext cx="1494" cy="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901F16E-9EC3-4244-A254-4A30A6019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2CDE2BA-3054-4922-BC3D-32A46104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Какое свойство принимается за аксиому откладывания отрезка?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8AAA0FA1-1FA6-4B53-9846-E89EF4A78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На любом луче от его начала можно отложить только один отрезок, равный данному.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289E38C-8A28-4D91-A12F-38E423B18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D86B7EA2-44D8-4931-B6EE-4A28C5A8F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Какие два отрезка называются равными?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DC6EDBE3-A2A5-4847-B863-88B973E31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03500"/>
            <a:ext cx="8991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 sz="3600"/>
              <a:t>Два отрезка называются равными, если один получается из другого операцией откладывания отрезка.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1016A61-5E33-48C8-ADEB-E05855392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5E7D740-B389-4183-BD58-B10E32C54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Как сложить два отрезка?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85826F4-ECDB-4C20-8A9A-9BA48646F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763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</a:t>
            </a:r>
            <a:r>
              <a:rPr lang="ru-RU" altLang="ru-RU"/>
              <a:t> Чтобы </a:t>
            </a:r>
            <a:r>
              <a:rPr lang="ru-RU" altLang="ru-RU">
                <a:cs typeface="Times New Roman" panose="02020603050405020304" pitchFamily="18" charset="0"/>
              </a:rPr>
              <a:t>сложить два отрезка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продолжим отрезок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за точку 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>
                <a:cs typeface="Times New Roman" panose="02020603050405020304" pitchFamily="18" charset="0"/>
              </a:rPr>
              <a:t> и на этом продолжении отложим отрезок </a:t>
            </a:r>
            <a:r>
              <a:rPr lang="ru-RU" altLang="ru-RU" i="1">
                <a:cs typeface="Times New Roman" panose="02020603050405020304" pitchFamily="18" charset="0"/>
              </a:rPr>
              <a:t>ВЕ</a:t>
            </a:r>
            <a:r>
              <a:rPr lang="ru-RU" altLang="ru-RU">
                <a:cs typeface="Times New Roman" panose="02020603050405020304" pitchFamily="18" charset="0"/>
              </a:rPr>
              <a:t>, равный </a:t>
            </a:r>
            <a:r>
              <a:rPr lang="ru-RU" altLang="ru-RU"/>
              <a:t>отрезку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. Отрезок </a:t>
            </a:r>
            <a:r>
              <a:rPr lang="ru-RU" altLang="ru-RU" i="1">
                <a:cs typeface="Times New Roman" panose="02020603050405020304" pitchFamily="18" charset="0"/>
              </a:rPr>
              <a:t>АЕ</a:t>
            </a:r>
            <a:r>
              <a:rPr lang="ru-RU" altLang="ru-RU">
                <a:cs typeface="Times New Roman" panose="02020603050405020304" pitchFamily="18" charset="0"/>
              </a:rPr>
              <a:t> даст сумму отрезков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endParaRPr lang="ru-RU" altLang="ru-RU" i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C78E412-223E-4DD9-9BD2-82A708C3A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09DCAC27-D233-4F8C-991D-EF1E1B7BF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91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Как обозначается сумма отрезков </a:t>
            </a:r>
            <a:r>
              <a:rPr lang="en-US" altLang="ru-RU" sz="3600" i="1"/>
              <a:t>AB </a:t>
            </a:r>
            <a:r>
              <a:rPr lang="ru-RU" altLang="ru-RU" sz="3600"/>
              <a:t>и </a:t>
            </a:r>
            <a:r>
              <a:rPr lang="en-US" altLang="ru-RU" sz="3600" i="1"/>
              <a:t>CD</a:t>
            </a:r>
            <a:r>
              <a:rPr lang="ru-RU" altLang="ru-RU" sz="3600"/>
              <a:t>?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37CA2FD7-45D6-412B-B21B-C9BBD2B35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76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</a:t>
            </a:r>
            <a:r>
              <a:rPr lang="ru-RU" altLang="ru-RU"/>
              <a:t>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+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/>
              <a:t>.</a:t>
            </a:r>
            <a:endParaRPr lang="ru-RU" altLang="ru-RU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A7F3A9-6B54-4121-BD46-07DE88124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ACBD0A5-AF10-420B-A601-C9554C90A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91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В каком случае </a:t>
            </a:r>
            <a:r>
              <a:rPr lang="ru-RU" altLang="ru-RU" sz="3600">
                <a:cs typeface="Times New Roman" panose="02020603050405020304" pitchFamily="18" charset="0"/>
              </a:rPr>
              <a:t>говорят, что отрезок </a:t>
            </a:r>
            <a:r>
              <a:rPr lang="ru-RU" altLang="ru-RU" sz="3600" i="1">
                <a:cs typeface="Times New Roman" panose="02020603050405020304" pitchFamily="18" charset="0"/>
              </a:rPr>
              <a:t>АВ</a:t>
            </a:r>
            <a:r>
              <a:rPr lang="ru-RU" altLang="ru-RU" sz="3600">
                <a:cs typeface="Times New Roman" panose="02020603050405020304" pitchFamily="18" charset="0"/>
              </a:rPr>
              <a:t> меньше отрезка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 i="1">
                <a:cs typeface="Times New Roman" panose="02020603050405020304" pitchFamily="18" charset="0"/>
              </a:rPr>
              <a:t>В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/>
              <a:t>?</a:t>
            </a:r>
            <a:endParaRPr lang="ru-RU" altLang="ru-RU" sz="3600" baseline="-30000"/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34987C49-6496-4566-882B-9CBA3AECE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763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</a:t>
            </a:r>
            <a:r>
              <a:rPr lang="ru-RU" altLang="ru-RU"/>
              <a:t> </a:t>
            </a:r>
            <a:r>
              <a:rPr lang="ru-RU" altLang="ru-RU" sz="3600">
                <a:cs typeface="Times New Roman" panose="02020603050405020304" pitchFamily="18" charset="0"/>
              </a:rPr>
              <a:t>Если при откладывании отрезка </a:t>
            </a:r>
            <a:r>
              <a:rPr lang="ru-RU" altLang="ru-RU" sz="3600" i="1">
                <a:cs typeface="Times New Roman" panose="02020603050405020304" pitchFamily="18" charset="0"/>
              </a:rPr>
              <a:t>АВ</a:t>
            </a:r>
            <a:r>
              <a:rPr lang="ru-RU" altLang="ru-RU" sz="3600">
                <a:cs typeface="Times New Roman" panose="02020603050405020304" pitchFamily="18" charset="0"/>
              </a:rPr>
              <a:t> на луче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 i="1">
                <a:cs typeface="Times New Roman" panose="02020603050405020304" pitchFamily="18" charset="0"/>
              </a:rPr>
              <a:t>В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>
                <a:cs typeface="Times New Roman" panose="02020603050405020304" pitchFamily="18" charset="0"/>
              </a:rPr>
              <a:t> от точки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>
                <a:cs typeface="Times New Roman" panose="02020603050405020304" pitchFamily="18" charset="0"/>
              </a:rPr>
              <a:t> точка </a:t>
            </a:r>
            <a:r>
              <a:rPr lang="ru-RU" altLang="ru-RU" sz="3600" i="1">
                <a:cs typeface="Times New Roman" panose="02020603050405020304" pitchFamily="18" charset="0"/>
              </a:rPr>
              <a:t>В</a:t>
            </a:r>
            <a:r>
              <a:rPr lang="ru-RU" altLang="ru-RU" sz="3600">
                <a:cs typeface="Times New Roman" panose="02020603050405020304" pitchFamily="18" charset="0"/>
              </a:rPr>
              <a:t> переходит в точку </a:t>
            </a:r>
            <a:r>
              <a:rPr lang="en-US" altLang="ru-RU" sz="3600" i="1">
                <a:cs typeface="Times New Roman" panose="02020603050405020304" pitchFamily="18" charset="0"/>
              </a:rPr>
              <a:t>B</a:t>
            </a:r>
            <a:r>
              <a:rPr lang="ru-RU" altLang="ru-RU" sz="3600" i="1">
                <a:cs typeface="Times New Roman" panose="02020603050405020304" pitchFamily="18" charset="0"/>
              </a:rPr>
              <a:t>'</a:t>
            </a:r>
            <a:r>
              <a:rPr lang="ru-RU" altLang="ru-RU" sz="3600">
                <a:cs typeface="Times New Roman" panose="02020603050405020304" pitchFamily="18" charset="0"/>
              </a:rPr>
              <a:t>, лежащую между точками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>
                <a:cs typeface="Times New Roman" panose="02020603050405020304" pitchFamily="18" charset="0"/>
              </a:rPr>
              <a:t> и </a:t>
            </a:r>
            <a:r>
              <a:rPr lang="ru-RU" altLang="ru-RU" sz="3600" i="1">
                <a:cs typeface="Times New Roman" panose="02020603050405020304" pitchFamily="18" charset="0"/>
              </a:rPr>
              <a:t>В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>
                <a:cs typeface="Times New Roman" panose="02020603050405020304" pitchFamily="18" charset="0"/>
              </a:rPr>
              <a:t>, то говорят, что отрезок </a:t>
            </a:r>
            <a:r>
              <a:rPr lang="ru-RU" altLang="ru-RU" sz="3600" i="1">
                <a:cs typeface="Times New Roman" panose="02020603050405020304" pitchFamily="18" charset="0"/>
              </a:rPr>
              <a:t>АВ</a:t>
            </a:r>
            <a:r>
              <a:rPr lang="ru-RU" altLang="ru-RU" sz="3600">
                <a:cs typeface="Times New Roman" panose="02020603050405020304" pitchFamily="18" charset="0"/>
              </a:rPr>
              <a:t> меньше отрезка </a:t>
            </a:r>
            <a:r>
              <a:rPr lang="ru-RU" altLang="ru-RU" sz="3600" i="1">
                <a:cs typeface="Times New Roman" panose="02020603050405020304" pitchFamily="18" charset="0"/>
              </a:rPr>
              <a:t>А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 i="1">
                <a:cs typeface="Times New Roman" panose="02020603050405020304" pitchFamily="18" charset="0"/>
              </a:rPr>
              <a:t>В</a:t>
            </a:r>
            <a:r>
              <a:rPr lang="ru-RU" altLang="ru-RU" sz="3600" baseline="-30000">
                <a:cs typeface="Times New Roman" panose="02020603050405020304" pitchFamily="18" charset="0"/>
              </a:rPr>
              <a:t>1</a:t>
            </a:r>
            <a:r>
              <a:rPr lang="ru-RU" altLang="ru-RU" sz="3600"/>
              <a:t>.</a:t>
            </a:r>
            <a:r>
              <a:rPr lang="ru-RU" altLang="ru-RU" sz="36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1123</Words>
  <Application>Microsoft Office PowerPoint</Application>
  <PresentationFormat>Экран (4:3)</PresentationFormat>
  <Paragraphs>128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Times New Roman</vt:lpstr>
      <vt:lpstr>Оформление по умолчанию</vt:lpstr>
      <vt:lpstr>2. Операции над отрезками</vt:lpstr>
      <vt:lpstr>Равенство отрезков</vt:lpstr>
      <vt:lpstr>Презентация PowerPoint</vt:lpstr>
      <vt:lpstr>Сложение отрезков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 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44</cp:revision>
  <dcterms:created xsi:type="dcterms:W3CDTF">2008-04-30T05:51:18Z</dcterms:created>
  <dcterms:modified xsi:type="dcterms:W3CDTF">2024-09-04T06:33:25Z</dcterms:modified>
</cp:coreProperties>
</file>