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0" r:id="rId2"/>
    <p:sldId id="352" r:id="rId3"/>
    <p:sldId id="267" r:id="rId4"/>
    <p:sldId id="268" r:id="rId5"/>
    <p:sldId id="328" r:id="rId6"/>
    <p:sldId id="329" r:id="rId7"/>
    <p:sldId id="330" r:id="rId8"/>
    <p:sldId id="331" r:id="rId9"/>
    <p:sldId id="332" r:id="rId10"/>
    <p:sldId id="333" r:id="rId11"/>
    <p:sldId id="595" r:id="rId12"/>
    <p:sldId id="345" r:id="rId13"/>
    <p:sldId id="346" r:id="rId14"/>
    <p:sldId id="347" r:id="rId15"/>
    <p:sldId id="348" r:id="rId16"/>
    <p:sldId id="334" r:id="rId17"/>
    <p:sldId id="344" r:id="rId18"/>
    <p:sldId id="349" r:id="rId19"/>
    <p:sldId id="350" r:id="rId20"/>
    <p:sldId id="351" r:id="rId21"/>
    <p:sldId id="343" r:id="rId22"/>
    <p:sldId id="335" r:id="rId23"/>
    <p:sldId id="353" r:id="rId24"/>
    <p:sldId id="376" r:id="rId25"/>
    <p:sldId id="594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83" autoAdjust="0"/>
    <p:restoredTop sz="90929"/>
  </p:normalViewPr>
  <p:slideViewPr>
    <p:cSldViewPr>
      <p:cViewPr varScale="1">
        <p:scale>
          <a:sx n="95" d="100"/>
          <a:sy n="95" d="100"/>
        </p:scale>
        <p:origin x="42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94F2B1F-54B7-4296-A844-9413140B22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FE79478-A699-4DCF-BCE2-7660DCEAB53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E0283ECB-A1D0-4BB8-9E56-4F5CB5B0FDB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841C83A-7595-4B2A-87A0-537ADD32A1E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7108C9E-4CED-4DE9-BB62-F41287B4C6B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E35F501-DBFC-4737-B10F-23886DB3A9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2EB097-119E-4386-8DA4-EFB70D86899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81FF308-3685-4326-A5C8-A1EBA502E9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C28F14D-6E6D-4869-9FE3-602F8FB277AA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23555" name="Rectangle 1026">
            <a:extLst>
              <a:ext uri="{FF2B5EF4-FFF2-40B4-BE49-F238E27FC236}">
                <a16:creationId xmlns:a16="http://schemas.microsoft.com/office/drawing/2014/main" id="{DDB24A7C-D888-4376-86C8-6BB42FC372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1027">
            <a:extLst>
              <a:ext uri="{FF2B5EF4-FFF2-40B4-BE49-F238E27FC236}">
                <a16:creationId xmlns:a16="http://schemas.microsoft.com/office/drawing/2014/main" id="{D5493A7B-663D-4EAF-8BC6-B8A5F99F9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4A271AA-4D15-45C6-B0A8-2399D62FA4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50E36A7-0475-480D-BD41-DE0796372533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0EEEE89-0EA6-48F3-8ADB-59029468B2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A75AF55F-49F0-4562-978F-5B3628BB63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4A271AA-4D15-45C6-B0A8-2399D62FA4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50E36A7-0475-480D-BD41-DE0796372533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0EEEE89-0EA6-48F3-8ADB-59029468B2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A75AF55F-49F0-4562-978F-5B3628BB63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339739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76E08700-1460-42BA-ACC8-6971FC58BE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3BCCAEE-936F-43B6-82F5-ABF418F86993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32771" name="Rectangle 1026">
            <a:extLst>
              <a:ext uri="{FF2B5EF4-FFF2-40B4-BE49-F238E27FC236}">
                <a16:creationId xmlns:a16="http://schemas.microsoft.com/office/drawing/2014/main" id="{C3F79CBB-FEA6-4CEE-B1DD-DC8FBC91A4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1027">
            <a:extLst>
              <a:ext uri="{FF2B5EF4-FFF2-40B4-BE49-F238E27FC236}">
                <a16:creationId xmlns:a16="http://schemas.microsoft.com/office/drawing/2014/main" id="{997A2942-63C8-428B-904F-E3618E555C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8CCA0B15-F09F-429B-A589-56869B313F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46AA997-6314-4B44-AC2B-A6E0A4120065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5CACF02F-0760-4EF8-961B-14F3B8ECB2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A90F9896-BFED-4A2A-9197-F9FF565915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99356E97-C6A6-4A19-913E-560CC4C275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9F971A8-AB4F-4E15-85FC-17D4BD0D7C18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1A3DFE6A-EA67-4D33-BE15-9F58A0FA06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D483412C-DCD6-4C4D-ABE4-0C3AF3758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65C656B5-000D-4520-BEBD-9D883DA50E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601F9C6-FFF3-4840-BEDE-C069C8213984}" type="slidenum">
              <a:rPr lang="ru-RU" altLang="ru-RU" sz="1200"/>
              <a:pPr eaLnBrk="1" hangingPunct="1"/>
              <a:t>15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806E547-20BB-4DB9-BA9F-8A3A37B597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049FBAB-323F-4D0F-8CBC-EE47084A5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D0CBC874-69D6-401E-BDC6-CEC28A9E37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6405B7F-691E-411D-9FB1-2B2C247D9DB2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7FDDFCA-3729-4B2A-9E63-1DC1F46AE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32BFFDB6-1F04-4660-9447-BC06A298F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EBF6C44-27FC-49CD-BAA6-BAA11F600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5A10C75-86E2-496D-8962-A2EBC201E328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570CA4F3-0F48-432E-9848-0E47A7564C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21B7189B-2475-4C40-999E-6ADCAF946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0616DAA0-E764-493D-915C-8AD49493A3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EBE146-1CF8-4A14-9491-D0825803A4CB}" type="slidenum">
              <a:rPr lang="ru-RU" altLang="ru-RU" sz="1200"/>
              <a:pPr eaLnBrk="1" hangingPunct="1"/>
              <a:t>18</a:t>
            </a:fld>
            <a:endParaRPr lang="ru-RU" altLang="ru-RU" sz="1200"/>
          </a:p>
        </p:txBody>
      </p:sp>
      <p:sp>
        <p:nvSpPr>
          <p:cNvPr id="38915" name="Rectangle 1026">
            <a:extLst>
              <a:ext uri="{FF2B5EF4-FFF2-40B4-BE49-F238E27FC236}">
                <a16:creationId xmlns:a16="http://schemas.microsoft.com/office/drawing/2014/main" id="{7D03FF1D-A4A5-4920-8A0A-AF0D61C8E9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1027">
            <a:extLst>
              <a:ext uri="{FF2B5EF4-FFF2-40B4-BE49-F238E27FC236}">
                <a16:creationId xmlns:a16="http://schemas.microsoft.com/office/drawing/2014/main" id="{19F40CCA-CAC5-49F6-91C3-1FFF37617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E7B6AC3-3800-4EC8-AB7E-C8A967B960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4B6F821-96B6-4DD8-9315-BA16B143C526}" type="slidenum">
              <a:rPr lang="ru-RU" altLang="ru-RU" sz="1200"/>
              <a:pPr eaLnBrk="1" hangingPunct="1"/>
              <a:t>19</a:t>
            </a:fld>
            <a:endParaRPr lang="ru-RU" altLang="ru-RU" sz="1200"/>
          </a:p>
        </p:txBody>
      </p:sp>
      <p:sp>
        <p:nvSpPr>
          <p:cNvPr id="39939" name="Rectangle 2050">
            <a:extLst>
              <a:ext uri="{FF2B5EF4-FFF2-40B4-BE49-F238E27FC236}">
                <a16:creationId xmlns:a16="http://schemas.microsoft.com/office/drawing/2014/main" id="{6A369C6D-AF02-4947-AFB7-7B131D53EB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2051">
            <a:extLst>
              <a:ext uri="{FF2B5EF4-FFF2-40B4-BE49-F238E27FC236}">
                <a16:creationId xmlns:a16="http://schemas.microsoft.com/office/drawing/2014/main" id="{70AF7084-E92A-493B-84FA-688472E52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81FF308-3685-4326-A5C8-A1EBA502E9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C28F14D-6E6D-4869-9FE3-602F8FB277AA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23555" name="Rectangle 1026">
            <a:extLst>
              <a:ext uri="{FF2B5EF4-FFF2-40B4-BE49-F238E27FC236}">
                <a16:creationId xmlns:a16="http://schemas.microsoft.com/office/drawing/2014/main" id="{DDB24A7C-D888-4376-86C8-6BB42FC372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1027">
            <a:extLst>
              <a:ext uri="{FF2B5EF4-FFF2-40B4-BE49-F238E27FC236}">
                <a16:creationId xmlns:a16="http://schemas.microsoft.com/office/drawing/2014/main" id="{D5493A7B-663D-4EAF-8BC6-B8A5F99F9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256612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2983C30A-9298-451C-8056-04DE714D9B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7C5FAEF-5AB3-4552-A5C7-A2FFA254F110}" type="slidenum">
              <a:rPr lang="ru-RU" altLang="ru-RU" sz="1200"/>
              <a:pPr eaLnBrk="1" hangingPunct="1"/>
              <a:t>20</a:t>
            </a:fld>
            <a:endParaRPr lang="ru-RU" altLang="ru-RU" sz="1200"/>
          </a:p>
        </p:txBody>
      </p:sp>
      <p:sp>
        <p:nvSpPr>
          <p:cNvPr id="40963" name="Rectangle 1026">
            <a:extLst>
              <a:ext uri="{FF2B5EF4-FFF2-40B4-BE49-F238E27FC236}">
                <a16:creationId xmlns:a16="http://schemas.microsoft.com/office/drawing/2014/main" id="{65D33FDD-4137-4D03-BA51-118999D3B4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1027">
            <a:extLst>
              <a:ext uri="{FF2B5EF4-FFF2-40B4-BE49-F238E27FC236}">
                <a16:creationId xmlns:a16="http://schemas.microsoft.com/office/drawing/2014/main" id="{6A597416-1AB0-49D7-BB3D-AC60690FF7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7AC892BA-D1E0-4635-8CE4-91AA8396D1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1F2020C-070D-4098-B2D1-9457499BA0C9}" type="slidenum">
              <a:rPr lang="ru-RU" altLang="ru-RU" sz="1200"/>
              <a:pPr eaLnBrk="1" hangingPunct="1"/>
              <a:t>21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4A8FE66-71B0-4E83-B5F6-1DDE5316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6BB9DE56-01BF-4766-AF94-A6B12FDAC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61765C08-257E-421F-9AE4-BC4879FF55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6604583-FE91-46DE-B646-E7A7B4EFCEB5}" type="slidenum">
              <a:rPr lang="ru-RU" altLang="ru-RU" sz="1200"/>
              <a:pPr eaLnBrk="1" hangingPunct="1"/>
              <a:t>22</a:t>
            </a:fld>
            <a:endParaRPr lang="ru-RU" altLang="ru-RU" sz="1200"/>
          </a:p>
        </p:txBody>
      </p:sp>
      <p:sp>
        <p:nvSpPr>
          <p:cNvPr id="43011" name="Rectangle 3074">
            <a:extLst>
              <a:ext uri="{FF2B5EF4-FFF2-40B4-BE49-F238E27FC236}">
                <a16:creationId xmlns:a16="http://schemas.microsoft.com/office/drawing/2014/main" id="{1A55F933-2211-4AED-840C-7C3F826656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075">
            <a:extLst>
              <a:ext uri="{FF2B5EF4-FFF2-40B4-BE49-F238E27FC236}">
                <a16:creationId xmlns:a16="http://schemas.microsoft.com/office/drawing/2014/main" id="{11607166-DC45-4FA6-8467-711E46532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61765C08-257E-421F-9AE4-BC4879FF55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6604583-FE91-46DE-B646-E7A7B4EFCEB5}" type="slidenum">
              <a:rPr lang="ru-RU" altLang="ru-RU" sz="1200"/>
              <a:pPr eaLnBrk="1" hangingPunct="1"/>
              <a:t>23</a:t>
            </a:fld>
            <a:endParaRPr lang="ru-RU" altLang="ru-RU" sz="1200"/>
          </a:p>
        </p:txBody>
      </p:sp>
      <p:sp>
        <p:nvSpPr>
          <p:cNvPr id="43011" name="Rectangle 3074">
            <a:extLst>
              <a:ext uri="{FF2B5EF4-FFF2-40B4-BE49-F238E27FC236}">
                <a16:creationId xmlns:a16="http://schemas.microsoft.com/office/drawing/2014/main" id="{1A55F933-2211-4AED-840C-7C3F826656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075">
            <a:extLst>
              <a:ext uri="{FF2B5EF4-FFF2-40B4-BE49-F238E27FC236}">
                <a16:creationId xmlns:a16="http://schemas.microsoft.com/office/drawing/2014/main" id="{11607166-DC45-4FA6-8467-711E46532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883371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25032B52-FDC9-48C4-B4D3-684595C378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DA7170D-5822-4A83-A560-667EA627E204}" type="slidenum">
              <a:rPr lang="ru-RU" altLang="ru-RU" sz="1200"/>
              <a:pPr eaLnBrk="1" hangingPunct="1"/>
              <a:t>24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588B8B11-412B-4814-9E4C-B48D216847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D5D35C29-7CD0-4546-A92E-7387115A5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22221FF-5A51-49E2-9AD4-45B79AEAC790}" type="slidenum">
              <a:rPr lang="ru-RU" sz="1200"/>
              <a:pPr eaLnBrk="1" hangingPunct="1"/>
              <a:t>25</a:t>
            </a:fld>
            <a:endParaRPr lang="ru-RU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>
                <a:latin typeface="Times New Roman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56138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C8F094C2-330E-4F44-9382-E977D2088F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BD92C9-25E0-446B-852E-D9D191114261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24579" name="Rectangle 1026">
            <a:extLst>
              <a:ext uri="{FF2B5EF4-FFF2-40B4-BE49-F238E27FC236}">
                <a16:creationId xmlns:a16="http://schemas.microsoft.com/office/drawing/2014/main" id="{469D8260-DFB0-4096-AF88-659A6038D4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1027">
            <a:extLst>
              <a:ext uri="{FF2B5EF4-FFF2-40B4-BE49-F238E27FC236}">
                <a16:creationId xmlns:a16="http://schemas.microsoft.com/office/drawing/2014/main" id="{D4F2CA75-0465-412A-AE8C-7CA937E66B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385B637-F7CD-4D90-B29B-A63795D8BF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5D9BD93-B298-47EA-98F6-B79E597C07F0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9F014FE-98BF-4380-943D-363FA095E1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C2995E2-EA33-4E16-AAED-1EDBA398D5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2D07E6E6-792D-4E8E-BEDD-00EEC1A7D9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A74FEE9-4B53-4823-BAB3-D95D411BF25F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38384205-A104-4024-8F53-62379DCCAA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BB8B4AC-B9CC-4458-8017-7AB6472B6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5ADBEECA-6011-4112-9418-BF6158CDC7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E7C65C5-C6CC-4945-8FF3-B80126720CA8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1A27A220-9440-4484-8524-9423B1927A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D9CE13A9-0F86-4007-BF4B-5DDF14CB3D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5D025645-3B21-45BF-BC6A-043B83E280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FC186F0-E440-4E8F-88D2-057E305BC78B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67EC8658-C40C-411A-9D97-D14AFD7CF9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894349D-6F42-4F1E-AE34-196BFE07A6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59147ABB-0C98-4363-B144-2529ACB42B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FFF417C-3A2A-4C6F-9826-B04627B95234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D0B1A318-B62C-4A15-B285-3A3A27CEB3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D03BD208-D63A-47EA-BEDC-994695BC7F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395F02BE-1B55-4DC4-8B04-40E91D3D33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7C72B00-A349-4E41-9065-E7964DEF8BF3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460A2C7-ABE4-4652-AB3F-D5A540B3D5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2FDC6D7-4EA6-485D-81D3-2E45BB9290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FE019B-4BDB-4487-AFDA-AEFC8946DC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37BF8C-C56B-491D-915D-BF3B58090D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5460E2-1D8F-4F4C-9B2F-DF02650F28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BA8317-02C2-4C6C-AD77-F1B804E224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09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0028B6-8D26-444F-9082-2682B8197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3154A7-E8BE-4888-B008-27A2701B5D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6C9132-E19A-4CF6-8AD7-8629C7C066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5F9302-7608-4107-9C7D-F9AF5ABCF9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440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AEA2F2-D86E-492A-82DC-33F27BBECA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04913E-47C8-4379-A490-ED437C6AA3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0D7BB9-681F-4647-9918-7E9DBF3AB9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49ABAD-A707-49CA-86BF-C9E869D0E3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934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620146-CBEE-414D-81CF-B8C02536E3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D9FAAC-FBD1-4DA3-A03D-5ADB7F26C9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174302-AFD2-48B9-89AD-2F950A3F42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A6FD2C-6769-4338-8CD3-2DDF8055DD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053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9D8F3C-8F51-45CC-BFB1-908D954819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2B5CFF-6930-4095-A5CB-95C6CAD1CA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8201C5-3D2C-4A0A-9CD3-65C36293AC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B8DEC-2EB9-4CF1-A500-6D7E7A08BB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998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4501E5-D73C-46D7-BE2C-497E8761B6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EBD635-ED6D-4E9F-9985-6142E7978F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EFADD6-F1DF-409C-B8E0-DC8ED773DD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5A3613-8A8A-4909-B32E-5BE82CEAEE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15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9DDC773-A313-47A7-BCD5-875AE93594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B9F0129-5F68-41B6-9806-ACC9CFC451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E1B19E9-8C0C-46E0-9DAE-1FC5B33705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447027-F4D8-4322-BD43-5C3C4B1463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845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031C7A4-0A25-4AF7-B439-4E91C91FB6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C52B1EF-B5F9-4B1A-85DA-F90E11BE9E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8FA142-5383-472C-9F19-74F3844E8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BF0E0D-0B4C-4FAB-A45D-B5B675AC0C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52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3EECFAB-5C0A-498D-B252-DC36E26D48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5B41F61-6BB0-41F4-985B-05EF3BF693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981A16-2BFA-4174-BE1B-95615FEF95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17EE92-1615-4561-A359-D227DB290C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507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94B08E-B487-4FEC-9A1E-C13EA2C6E7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57435C-8F41-45E1-ACD1-713DDD0CDD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F80495-967D-4B9E-959E-73ADE1ED62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4362FE-8A35-49AD-8E3F-EEA63F5A43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65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6424E3-7BB0-46BC-8350-4B8F1069C0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F1D9D6-8AE8-4956-A27E-5893BFA9E5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223CB6-E5D5-4F42-BF9A-6464793C9B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0D4C8A-F9B6-4BA1-AD57-C35FB8F46A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820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CEC3353-CFE3-4E8B-8694-85690AD50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D4CE164-7A8B-4D8B-ABE6-D0D8422DD4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C65C865-7E37-40F9-A107-373FA1E9DE8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C2F83B4-4D88-46D3-9BAC-D407D76F63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6210504-799A-40B8-8E2E-11BAAA3A3E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BED15F-9400-4A76-913F-CD358302BBF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17381AB-7A61-4297-BCC8-FEE1AE1DB1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76872"/>
            <a:ext cx="7772400" cy="972344"/>
          </a:xfrm>
        </p:spPr>
        <p:txBody>
          <a:bodyPr/>
          <a:lstStyle/>
          <a:p>
            <a:pPr eaLnBrk="1" hangingPunct="1"/>
            <a:r>
              <a:rPr lang="en-US" altLang="ru-RU" dirty="0">
                <a:solidFill>
                  <a:srgbClr val="FF3300"/>
                </a:solidFill>
              </a:rPr>
              <a:t>2</a:t>
            </a:r>
            <a:r>
              <a:rPr lang="ru-RU" altLang="ru-RU" dirty="0">
                <a:solidFill>
                  <a:srgbClr val="FF3300"/>
                </a:solidFill>
              </a:rPr>
              <a:t>. Отрезок и луч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C8FD958-0E60-4EA1-92E5-0B4AC08E7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AEDDA4B-4AA9-44CB-B529-0A5185371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/>
              <a:t>Как обозначаются лучи?</a:t>
            </a: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C20E23AC-5F8D-4700-B7AE-CF2833DCC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600" dirty="0">
                <a:cs typeface="Times New Roman" panose="02020603050405020304" pitchFamily="18" charset="0"/>
              </a:rPr>
              <a:t>Для обозначения лучей используются пары прописных латинских букв, например, </a:t>
            </a:r>
            <a:r>
              <a:rPr lang="en-US" altLang="ru-RU" sz="3600" i="1" dirty="0">
                <a:cs typeface="Times New Roman" panose="02020603050405020304" pitchFamily="18" charset="0"/>
              </a:rPr>
              <a:t>AB</a:t>
            </a:r>
            <a:r>
              <a:rPr lang="ru-RU" altLang="ru-RU" sz="3600" dirty="0">
                <a:cs typeface="Times New Roman" panose="02020603050405020304" pitchFamily="18" charset="0"/>
              </a:rPr>
              <a:t>, первая из которых обозначает начало луча, а вторая - какую-нибудь точку, принадлежащую лучу</a:t>
            </a:r>
            <a:r>
              <a:rPr lang="ru-RU" altLang="ru-RU" sz="36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C8FD958-0E60-4EA1-92E5-0B4AC08E7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AEDDA4B-4AA9-44CB-B529-0A5185371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 dirty="0"/>
              <a:t>Можно ли определить отрезок </a:t>
            </a:r>
            <a:r>
              <a:rPr lang="en-US" altLang="ru-RU" sz="3600" i="1" dirty="0"/>
              <a:t>AB </a:t>
            </a:r>
            <a:r>
              <a:rPr lang="ru-RU" altLang="ru-RU" sz="3600" dirty="0"/>
              <a:t>как общую часть лучей </a:t>
            </a:r>
            <a:r>
              <a:rPr lang="en-US" altLang="ru-RU" sz="3600" i="1" dirty="0"/>
              <a:t>AB </a:t>
            </a:r>
            <a:r>
              <a:rPr lang="ru-RU" altLang="ru-RU" sz="3600" dirty="0"/>
              <a:t>и </a:t>
            </a:r>
            <a:r>
              <a:rPr lang="en-US" altLang="ru-RU" sz="3600" i="1" dirty="0"/>
              <a:t>BA</a:t>
            </a:r>
            <a:r>
              <a:rPr lang="ru-RU" altLang="ru-RU" sz="3600" dirty="0"/>
              <a:t>?</a:t>
            </a: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C20E23AC-5F8D-4700-B7AE-CF2833DCC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600" dirty="0">
                <a:cs typeface="Times New Roman" panose="02020603050405020304" pitchFamily="18" charset="0"/>
              </a:rPr>
              <a:t>Да.</a:t>
            </a: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156100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>
            <a:extLst>
              <a:ext uri="{FF2B5EF4-FFF2-40B4-BE49-F238E27FC236}">
                <a16:creationId xmlns:a16="http://schemas.microsoft.com/office/drawing/2014/main" id="{744A9FF7-FF55-4E82-9185-0CB0D7D7B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1267" name="Text Box 1027">
            <a:extLst>
              <a:ext uri="{FF2B5EF4-FFF2-40B4-BE49-F238E27FC236}">
                <a16:creationId xmlns:a16="http://schemas.microsoft.com/office/drawing/2014/main" id="{13606D26-00D5-48A7-BCC1-D1F862BE8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/>
              <a:t>На сколько частей делят прямую:</a:t>
            </a:r>
          </a:p>
        </p:txBody>
      </p:sp>
      <p:sp>
        <p:nvSpPr>
          <p:cNvPr id="137220" name="Text Box 1028">
            <a:extLst>
              <a:ext uri="{FF2B5EF4-FFF2-40B4-BE49-F238E27FC236}">
                <a16:creationId xmlns:a16="http://schemas.microsoft.com/office/drawing/2014/main" id="{524D71E7-A553-4FBC-A8D1-8665DD763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335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а) одна точка?</a:t>
            </a:r>
          </a:p>
        </p:txBody>
      </p:sp>
      <p:sp>
        <p:nvSpPr>
          <p:cNvPr id="137221" name="Text Box 1029">
            <a:extLst>
              <a:ext uri="{FF2B5EF4-FFF2-40B4-BE49-F238E27FC236}">
                <a16:creationId xmlns:a16="http://schemas.microsoft.com/office/drawing/2014/main" id="{F440A5E7-47DE-4EA7-AC87-C6F2206C0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20040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б) две точки?</a:t>
            </a:r>
          </a:p>
        </p:txBody>
      </p:sp>
      <p:sp>
        <p:nvSpPr>
          <p:cNvPr id="137222" name="Text Box 1030">
            <a:extLst>
              <a:ext uri="{FF2B5EF4-FFF2-40B4-BE49-F238E27FC236}">
                <a16:creationId xmlns:a16="http://schemas.microsoft.com/office/drawing/2014/main" id="{E84956E2-B76A-45B4-9BFB-49B2E84CF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1336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chemeClr val="accent1"/>
                </a:solidFill>
              </a:rPr>
              <a:t> </a:t>
            </a:r>
            <a:r>
              <a:rPr lang="ru-RU" altLang="ru-RU" sz="3600">
                <a:solidFill>
                  <a:srgbClr val="FF3300"/>
                </a:solidFill>
              </a:rPr>
              <a:t>две;</a:t>
            </a:r>
          </a:p>
        </p:txBody>
      </p:sp>
      <p:sp>
        <p:nvSpPr>
          <p:cNvPr id="137223" name="Text Box 1031">
            <a:extLst>
              <a:ext uri="{FF2B5EF4-FFF2-40B4-BE49-F238E27FC236}">
                <a16:creationId xmlns:a16="http://schemas.microsoft.com/office/drawing/2014/main" id="{A99E8A92-6A74-4C2E-81DC-3FD0E513C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200400"/>
            <a:ext cx="3124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chemeClr val="accent1"/>
                </a:solidFill>
              </a:rPr>
              <a:t> </a:t>
            </a:r>
            <a:r>
              <a:rPr lang="ru-RU" altLang="ru-RU" sz="3600">
                <a:solidFill>
                  <a:srgbClr val="FF3300"/>
                </a:solidFill>
              </a:rPr>
              <a:t>три;</a:t>
            </a:r>
          </a:p>
        </p:txBody>
      </p:sp>
      <p:sp>
        <p:nvSpPr>
          <p:cNvPr id="137224" name="Text Box 1032">
            <a:extLst>
              <a:ext uri="{FF2B5EF4-FFF2-40B4-BE49-F238E27FC236}">
                <a16:creationId xmlns:a16="http://schemas.microsoft.com/office/drawing/2014/main" id="{112CCC2B-3A0B-433A-8ABB-A0591E00D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11480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в) три точки?</a:t>
            </a:r>
          </a:p>
        </p:txBody>
      </p:sp>
      <p:sp>
        <p:nvSpPr>
          <p:cNvPr id="137225" name="Text Box 1033">
            <a:extLst>
              <a:ext uri="{FF2B5EF4-FFF2-40B4-BE49-F238E27FC236}">
                <a16:creationId xmlns:a16="http://schemas.microsoft.com/office/drawing/2014/main" id="{EA454714-835B-426A-A627-55333ECAE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114800"/>
            <a:ext cx="320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FF3300"/>
                </a:solidFill>
              </a:rPr>
              <a:t> </a:t>
            </a:r>
            <a:r>
              <a:rPr lang="ru-RU" altLang="ru-RU" sz="3600">
                <a:solidFill>
                  <a:srgbClr val="FF3300"/>
                </a:solidFill>
              </a:rPr>
              <a:t>четыре;</a:t>
            </a:r>
          </a:p>
        </p:txBody>
      </p:sp>
      <p:sp>
        <p:nvSpPr>
          <p:cNvPr id="137226" name="Text Box 1034">
            <a:extLst>
              <a:ext uri="{FF2B5EF4-FFF2-40B4-BE49-F238E27FC236}">
                <a16:creationId xmlns:a16="http://schemas.microsoft.com/office/drawing/2014/main" id="{A6047843-50E9-46FB-9B01-42AC94C11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18160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г)* </a:t>
            </a:r>
            <a:r>
              <a:rPr lang="en-US" altLang="ru-RU" sz="3600" i="1"/>
              <a:t>n</a:t>
            </a:r>
            <a:r>
              <a:rPr lang="ru-RU" altLang="ru-RU" sz="3600"/>
              <a:t> точек?</a:t>
            </a:r>
          </a:p>
        </p:txBody>
      </p:sp>
      <p:sp>
        <p:nvSpPr>
          <p:cNvPr id="137227" name="Text Box 1035">
            <a:extLst>
              <a:ext uri="{FF2B5EF4-FFF2-40B4-BE49-F238E27FC236}">
                <a16:creationId xmlns:a16="http://schemas.microsoft.com/office/drawing/2014/main" id="{C80AFAD9-9976-4716-A75C-EFBA6650E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10540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FF3300"/>
                </a:solidFill>
              </a:rPr>
              <a:t> </a:t>
            </a:r>
            <a:r>
              <a:rPr lang="en-US" altLang="ru-RU" sz="3600" i="1">
                <a:solidFill>
                  <a:srgbClr val="FF3300"/>
                </a:solidFill>
              </a:rPr>
              <a:t>n +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0" autoUpdateAnimBg="0"/>
      <p:bldP spid="137221" grpId="0" autoUpdateAnimBg="0"/>
      <p:bldP spid="137222" grpId="0" autoUpdateAnimBg="0"/>
      <p:bldP spid="137223" grpId="0" autoUpdateAnimBg="0"/>
      <p:bldP spid="137224" grpId="0" autoUpdateAnimBg="0"/>
      <p:bldP spid="137225" grpId="0" autoUpdateAnimBg="0"/>
      <p:bldP spid="137226" grpId="0" autoUpdateAnimBg="0"/>
      <p:bldP spid="13722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C8964BF-A40B-4D68-A44C-8AA91391F6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48E02C29-B3B0-4749-B96B-29357E1B1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/>
              <a:t>	М</a:t>
            </a:r>
            <a:r>
              <a:rPr lang="ru-RU" altLang="ru-RU" sz="3600" dirty="0">
                <a:cs typeface="Times New Roman" panose="02020603050405020304" pitchFamily="18" charset="0"/>
              </a:rPr>
              <a:t>ежду какими точками лежит точка </a:t>
            </a:r>
            <a:r>
              <a:rPr lang="en-US" altLang="ru-RU" sz="3600" i="1" dirty="0">
                <a:cs typeface="Times New Roman" panose="02020603050405020304" pitchFamily="18" charset="0"/>
              </a:rPr>
              <a:t>D</a:t>
            </a:r>
            <a:r>
              <a:rPr lang="ru-RU" altLang="ru-RU" sz="3600" i="1" dirty="0"/>
              <a:t> </a:t>
            </a:r>
            <a:r>
              <a:rPr lang="ru-RU" altLang="ru-RU" sz="3600" dirty="0"/>
              <a:t>на рисунке?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endParaRPr lang="ru-RU" altLang="ru-RU" sz="3600" dirty="0"/>
          </a:p>
        </p:txBody>
      </p:sp>
      <p:sp>
        <p:nvSpPr>
          <p:cNvPr id="131076" name="Text Box 4">
            <a:extLst>
              <a:ext uri="{FF2B5EF4-FFF2-40B4-BE49-F238E27FC236}">
                <a16:creationId xmlns:a16="http://schemas.microsoft.com/office/drawing/2014/main" id="{E377B7BC-9D62-476B-8F26-754647531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57600"/>
            <a:ext cx="899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 i="1"/>
              <a:t>E </a:t>
            </a:r>
            <a:r>
              <a:rPr lang="ru-RU" altLang="ru-RU" sz="3600"/>
              <a:t>и </a:t>
            </a:r>
            <a:r>
              <a:rPr lang="en-US" altLang="ru-RU" sz="3600" i="1"/>
              <a:t>F</a:t>
            </a:r>
            <a:r>
              <a:rPr lang="en-US" altLang="ru-RU" sz="3600"/>
              <a:t>, </a:t>
            </a:r>
            <a:r>
              <a:rPr lang="en-US" altLang="ru-RU" sz="3600" i="1"/>
              <a:t>C </a:t>
            </a:r>
            <a:r>
              <a:rPr lang="ru-RU" altLang="ru-RU" sz="3600"/>
              <a:t>и </a:t>
            </a:r>
            <a:r>
              <a:rPr lang="en-US" altLang="ru-RU" sz="3600" i="1"/>
              <a:t>F</a:t>
            </a:r>
            <a:r>
              <a:rPr lang="en-US" altLang="ru-RU" sz="3600"/>
              <a:t>, </a:t>
            </a:r>
            <a:r>
              <a:rPr lang="en-US" altLang="ru-RU" sz="3600" i="1"/>
              <a:t>A </a:t>
            </a:r>
            <a:r>
              <a:rPr lang="ru-RU" altLang="ru-RU" sz="3600"/>
              <a:t>и </a:t>
            </a:r>
            <a:r>
              <a:rPr lang="en-US" altLang="ru-RU" sz="3600" i="1"/>
              <a:t>F</a:t>
            </a:r>
            <a:r>
              <a:rPr lang="ru-RU" altLang="ru-RU" sz="3600"/>
              <a:t>, </a:t>
            </a:r>
            <a:r>
              <a:rPr lang="en-US" altLang="ru-RU" sz="3600" i="1"/>
              <a:t>O </a:t>
            </a:r>
            <a:r>
              <a:rPr lang="ru-RU" altLang="ru-RU" sz="3600"/>
              <a:t>и </a:t>
            </a:r>
            <a:r>
              <a:rPr lang="en-US" altLang="ru-RU" sz="3600" i="1"/>
              <a:t>F</a:t>
            </a:r>
            <a:r>
              <a:rPr lang="en-US" altLang="ru-RU" sz="3600"/>
              <a:t>, </a:t>
            </a:r>
            <a:r>
              <a:rPr lang="en-US" altLang="ru-RU" sz="3600" i="1"/>
              <a:t>B </a:t>
            </a:r>
            <a:r>
              <a:rPr lang="ru-RU" altLang="ru-RU" sz="3600"/>
              <a:t> и </a:t>
            </a:r>
            <a:r>
              <a:rPr lang="en-US" altLang="ru-RU" sz="3600" i="1"/>
              <a:t>F</a:t>
            </a:r>
            <a:r>
              <a:rPr lang="ru-RU" altLang="ru-RU" sz="3600"/>
              <a:t>.</a:t>
            </a:r>
          </a:p>
        </p:txBody>
      </p:sp>
      <p:pic>
        <p:nvPicPr>
          <p:cNvPr id="12293" name="Picture 5">
            <a:extLst>
              <a:ext uri="{FF2B5EF4-FFF2-40B4-BE49-F238E27FC236}">
                <a16:creationId xmlns:a16="http://schemas.microsoft.com/office/drawing/2014/main" id="{964FADAE-8EDD-43BD-91AF-83080656F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514600"/>
            <a:ext cx="4456113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AC6D221-211E-4B1E-9E40-A8A69E73C2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28A7D2E0-8E6D-44C1-9B71-BFD9E0989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/>
              <a:t>	К</a:t>
            </a:r>
            <a:r>
              <a:rPr lang="ru-RU" altLang="ru-RU" sz="3600" dirty="0">
                <a:cs typeface="Times New Roman" panose="02020603050405020304" pitchFamily="18" charset="0"/>
              </a:rPr>
              <a:t>акие точки лежат по одну сторону от точки </a:t>
            </a:r>
            <a:r>
              <a:rPr lang="en-US" altLang="ru-RU" sz="3600" i="1" dirty="0">
                <a:cs typeface="Times New Roman" panose="02020603050405020304" pitchFamily="18" charset="0"/>
              </a:rPr>
              <a:t>A</a:t>
            </a:r>
            <a:r>
              <a:rPr lang="ru-RU" altLang="ru-RU" sz="3600" i="1" dirty="0"/>
              <a:t> </a:t>
            </a:r>
            <a:r>
              <a:rPr lang="ru-RU" altLang="ru-RU" sz="3600" dirty="0"/>
              <a:t>на рисунке?</a:t>
            </a:r>
          </a:p>
        </p:txBody>
      </p:sp>
      <p:sp>
        <p:nvSpPr>
          <p:cNvPr id="133124" name="Text Box 4">
            <a:extLst>
              <a:ext uri="{FF2B5EF4-FFF2-40B4-BE49-F238E27FC236}">
                <a16:creationId xmlns:a16="http://schemas.microsoft.com/office/drawing/2014/main" id="{A145351C-6200-4BFD-AADA-B6DF786DE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576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 i="1"/>
              <a:t>E </a:t>
            </a:r>
            <a:r>
              <a:rPr lang="ru-RU" altLang="ru-RU" sz="3600"/>
              <a:t>и </a:t>
            </a:r>
            <a:r>
              <a:rPr lang="en-US" altLang="ru-RU" sz="3600" i="1"/>
              <a:t>C</a:t>
            </a:r>
            <a:r>
              <a:rPr lang="en-US" altLang="ru-RU" sz="3600"/>
              <a:t>; </a:t>
            </a:r>
            <a:r>
              <a:rPr lang="en-US" altLang="ru-RU" sz="3600" i="1"/>
              <a:t>O</a:t>
            </a:r>
            <a:r>
              <a:rPr lang="en-US" altLang="ru-RU" sz="3600"/>
              <a:t>, </a:t>
            </a:r>
            <a:r>
              <a:rPr lang="en-US" altLang="ru-RU" sz="3600" i="1"/>
              <a:t>B</a:t>
            </a:r>
            <a:r>
              <a:rPr lang="en-US" altLang="ru-RU" sz="3600"/>
              <a:t>, </a:t>
            </a:r>
            <a:r>
              <a:rPr lang="en-US" altLang="ru-RU" sz="3600" i="1"/>
              <a:t>D</a:t>
            </a:r>
            <a:r>
              <a:rPr lang="en-US" altLang="ru-RU" sz="3600"/>
              <a:t> </a:t>
            </a:r>
            <a:r>
              <a:rPr lang="ru-RU" altLang="ru-RU" sz="3600"/>
              <a:t>и </a:t>
            </a:r>
            <a:r>
              <a:rPr lang="en-US" altLang="ru-RU" sz="3600" i="1"/>
              <a:t>F</a:t>
            </a:r>
            <a:r>
              <a:rPr lang="en-US" altLang="ru-RU" sz="3600"/>
              <a:t>.</a:t>
            </a:r>
            <a:endParaRPr lang="ru-RU" altLang="ru-RU" sz="3600"/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E96A65CA-D897-41F1-9F6E-E1B7B53CD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514600"/>
            <a:ext cx="4456113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2F9F74B-9C6D-47B4-877B-28138ED3A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D0C3D35D-BDA3-43EF-BF4F-B44C8BDE5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6868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cs typeface="Times New Roman" panose="02020603050405020304" pitchFamily="18" charset="0"/>
              </a:rPr>
              <a:t>	Для точек </a:t>
            </a:r>
            <a:r>
              <a:rPr lang="en-US" altLang="ru-RU" sz="3600" i="1" dirty="0">
                <a:cs typeface="Times New Roman" panose="02020603050405020304" pitchFamily="18" charset="0"/>
              </a:rPr>
              <a:t>A</a:t>
            </a:r>
            <a:r>
              <a:rPr lang="ru-RU" altLang="ru-RU" sz="3600" dirty="0">
                <a:cs typeface="Times New Roman" panose="02020603050405020304" pitchFamily="18" charset="0"/>
              </a:rPr>
              <a:t>,</a:t>
            </a:r>
            <a:r>
              <a:rPr lang="ru-RU" altLang="ru-RU" sz="3600" i="1" dirty="0">
                <a:cs typeface="Times New Roman" panose="02020603050405020304" pitchFamily="18" charset="0"/>
              </a:rPr>
              <a:t> </a:t>
            </a:r>
            <a:r>
              <a:rPr lang="en-US" altLang="ru-RU" sz="3600" i="1" dirty="0">
                <a:cs typeface="Times New Roman" panose="02020603050405020304" pitchFamily="18" charset="0"/>
              </a:rPr>
              <a:t>B</a:t>
            </a:r>
            <a:r>
              <a:rPr lang="ru-RU" altLang="ru-RU" sz="3600" dirty="0">
                <a:cs typeface="Times New Roman" panose="02020603050405020304" pitchFamily="18" charset="0"/>
              </a:rPr>
              <a:t>,</a:t>
            </a:r>
            <a:r>
              <a:rPr lang="ru-RU" altLang="ru-RU" sz="3600" i="1" dirty="0">
                <a:cs typeface="Times New Roman" panose="02020603050405020304" pitchFamily="18" charset="0"/>
              </a:rPr>
              <a:t> </a:t>
            </a:r>
            <a:r>
              <a:rPr lang="en-US" altLang="ru-RU" sz="3600" i="1" dirty="0">
                <a:cs typeface="Times New Roman" panose="02020603050405020304" pitchFamily="18" charset="0"/>
              </a:rPr>
              <a:t>C</a:t>
            </a:r>
            <a:r>
              <a:rPr lang="ru-RU" altLang="ru-RU" sz="3600" dirty="0">
                <a:cs typeface="Times New Roman" panose="02020603050405020304" pitchFamily="18" charset="0"/>
              </a:rPr>
              <a:t>,</a:t>
            </a:r>
            <a:r>
              <a:rPr lang="ru-RU" altLang="ru-RU" sz="3600" i="1" dirty="0">
                <a:cs typeface="Times New Roman" panose="02020603050405020304" pitchFamily="18" charset="0"/>
              </a:rPr>
              <a:t> </a:t>
            </a:r>
            <a:r>
              <a:rPr lang="en-US" altLang="ru-RU" sz="3600" i="1" dirty="0">
                <a:cs typeface="Times New Roman" panose="02020603050405020304" pitchFamily="18" charset="0"/>
              </a:rPr>
              <a:t>D</a:t>
            </a:r>
            <a:r>
              <a:rPr lang="ru-RU" altLang="ru-RU" sz="3600" dirty="0">
                <a:cs typeface="Times New Roman" panose="02020603050405020304" pitchFamily="18" charset="0"/>
              </a:rPr>
              <a:t> прямой известно, что точки </a:t>
            </a:r>
            <a:r>
              <a:rPr lang="ru-RU" altLang="ru-RU" sz="3600" i="1" dirty="0">
                <a:cs typeface="Times New Roman" panose="02020603050405020304" pitchFamily="18" charset="0"/>
              </a:rPr>
              <a:t>В</a:t>
            </a:r>
            <a:r>
              <a:rPr lang="ru-RU" altLang="ru-RU" sz="3600" dirty="0">
                <a:cs typeface="Times New Roman" panose="02020603050405020304" pitchFamily="18" charset="0"/>
              </a:rPr>
              <a:t> и </a:t>
            </a:r>
            <a:r>
              <a:rPr lang="ru-RU" altLang="ru-RU" sz="3600" i="1" dirty="0">
                <a:cs typeface="Times New Roman" panose="02020603050405020304" pitchFamily="18" charset="0"/>
              </a:rPr>
              <a:t>С</a:t>
            </a:r>
            <a:r>
              <a:rPr lang="ru-RU" altLang="ru-RU" sz="3600" dirty="0">
                <a:cs typeface="Times New Roman" panose="02020603050405020304" pitchFamily="18" charset="0"/>
              </a:rPr>
              <a:t> лежат по одну сторону от точки </a:t>
            </a:r>
            <a:r>
              <a:rPr lang="ru-RU" altLang="ru-RU" sz="3600" i="1" dirty="0">
                <a:cs typeface="Times New Roman" panose="02020603050405020304" pitchFamily="18" charset="0"/>
              </a:rPr>
              <a:t>А</a:t>
            </a:r>
            <a:r>
              <a:rPr lang="ru-RU" altLang="ru-RU" sz="3600" dirty="0">
                <a:cs typeface="Times New Roman" panose="02020603050405020304" pitchFamily="18" charset="0"/>
              </a:rPr>
              <a:t>, точки </a:t>
            </a:r>
            <a:r>
              <a:rPr lang="ru-RU" altLang="ru-RU" sz="3600" i="1" dirty="0">
                <a:cs typeface="Times New Roman" panose="02020603050405020304" pitchFamily="18" charset="0"/>
              </a:rPr>
              <a:t>В</a:t>
            </a:r>
            <a:r>
              <a:rPr lang="ru-RU" altLang="ru-RU" sz="3600" dirty="0">
                <a:cs typeface="Times New Roman" panose="02020603050405020304" pitchFamily="18" charset="0"/>
              </a:rPr>
              <a:t> и </a:t>
            </a:r>
            <a:r>
              <a:rPr lang="en-US" altLang="ru-RU" sz="3600" i="1" dirty="0">
                <a:cs typeface="Times New Roman" panose="02020603050405020304" pitchFamily="18" charset="0"/>
              </a:rPr>
              <a:t>D</a:t>
            </a:r>
            <a:r>
              <a:rPr lang="ru-RU" altLang="ru-RU" sz="3600" dirty="0">
                <a:cs typeface="Times New Roman" panose="02020603050405020304" pitchFamily="18" charset="0"/>
              </a:rPr>
              <a:t> тоже лежат по одну сторону от точки </a:t>
            </a:r>
            <a:r>
              <a:rPr lang="ru-RU" altLang="ru-RU" sz="3600" i="1" dirty="0">
                <a:cs typeface="Times New Roman" panose="02020603050405020304" pitchFamily="18" charset="0"/>
              </a:rPr>
              <a:t>А</a:t>
            </a:r>
            <a:r>
              <a:rPr lang="ru-RU" altLang="ru-RU" sz="3600" dirty="0">
                <a:cs typeface="Times New Roman" panose="02020603050405020304" pitchFamily="18" charset="0"/>
              </a:rPr>
              <a:t>. Как расположены точки </a:t>
            </a:r>
            <a:r>
              <a:rPr lang="ru-RU" altLang="ru-RU" sz="3600" i="1" dirty="0">
                <a:cs typeface="Times New Roman" panose="02020603050405020304" pitchFamily="18" charset="0"/>
              </a:rPr>
              <a:t>С</a:t>
            </a:r>
            <a:r>
              <a:rPr lang="ru-RU" altLang="ru-RU" sz="3600" dirty="0">
                <a:cs typeface="Times New Roman" panose="02020603050405020304" pitchFamily="18" charset="0"/>
              </a:rPr>
              <a:t> и </a:t>
            </a:r>
            <a:r>
              <a:rPr lang="en-US" altLang="ru-RU" sz="3600" i="1" dirty="0">
                <a:cs typeface="Times New Roman" panose="02020603050405020304" pitchFamily="18" charset="0"/>
              </a:rPr>
              <a:t>D</a:t>
            </a:r>
            <a:r>
              <a:rPr lang="ru-RU" altLang="ru-RU" sz="3600" dirty="0">
                <a:cs typeface="Times New Roman" panose="02020603050405020304" pitchFamily="18" charset="0"/>
              </a:rPr>
              <a:t> относительно точки </a:t>
            </a:r>
            <a:r>
              <a:rPr lang="ru-RU" altLang="ru-RU" sz="3600" i="1" dirty="0">
                <a:cs typeface="Times New Roman" panose="02020603050405020304" pitchFamily="18" charset="0"/>
              </a:rPr>
              <a:t>А</a:t>
            </a:r>
            <a:r>
              <a:rPr lang="ru-RU" altLang="ru-RU" sz="3600" dirty="0">
                <a:cs typeface="Times New Roman" panose="02020603050405020304" pitchFamily="18" charset="0"/>
              </a:rPr>
              <a:t>? </a:t>
            </a:r>
          </a:p>
        </p:txBody>
      </p:sp>
      <p:grpSp>
        <p:nvGrpSpPr>
          <p:cNvPr id="135172" name="Group 4">
            <a:extLst>
              <a:ext uri="{FF2B5EF4-FFF2-40B4-BE49-F238E27FC236}">
                <a16:creationId xmlns:a16="http://schemas.microsoft.com/office/drawing/2014/main" id="{79AC6629-3C6D-4174-AD58-8FDD367565A1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962400"/>
            <a:ext cx="8534400" cy="1885950"/>
            <a:chOff x="144" y="2496"/>
            <a:chExt cx="5376" cy="1188"/>
          </a:xfrm>
        </p:grpSpPr>
        <p:sp>
          <p:nvSpPr>
            <p:cNvPr id="14341" name="Text Box 5">
              <a:extLst>
                <a:ext uri="{FF2B5EF4-FFF2-40B4-BE49-F238E27FC236}">
                  <a16:creationId xmlns:a16="http://schemas.microsoft.com/office/drawing/2014/main" id="{160D55DE-302B-4229-B048-E6EF7F9CCA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496"/>
              <a:ext cx="5376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3600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sz="3600" dirty="0"/>
                <a:t>Т</a:t>
              </a:r>
              <a:r>
                <a:rPr lang="ru-RU" altLang="ru-RU" sz="3600" dirty="0">
                  <a:cs typeface="Times New Roman" panose="02020603050405020304" pitchFamily="18" charset="0"/>
                </a:rPr>
                <a:t>очки </a:t>
              </a:r>
              <a:r>
                <a:rPr lang="en-US" altLang="ru-RU" sz="36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3600" dirty="0">
                  <a:cs typeface="Times New Roman" panose="02020603050405020304" pitchFamily="18" charset="0"/>
                </a:rPr>
                <a:t> и </a:t>
              </a:r>
              <a:r>
                <a:rPr lang="en-US" altLang="ru-RU" sz="3600" i="1" dirty="0">
                  <a:cs typeface="Times New Roman" panose="02020603050405020304" pitchFamily="18" charset="0"/>
                </a:rPr>
                <a:t>D</a:t>
              </a:r>
              <a:r>
                <a:rPr lang="ru-RU" altLang="ru-RU" sz="3600" dirty="0">
                  <a:cs typeface="Times New Roman" panose="02020603050405020304" pitchFamily="18" charset="0"/>
                </a:rPr>
                <a:t> лежат по одну сторону от точки </a:t>
              </a:r>
              <a:r>
                <a:rPr lang="en-US" altLang="ru-RU" sz="3600" i="1" dirty="0">
                  <a:cs typeface="Times New Roman" panose="02020603050405020304" pitchFamily="18" charset="0"/>
                </a:rPr>
                <a:t>A</a:t>
              </a:r>
              <a:r>
                <a:rPr lang="en-US" altLang="ru-RU" sz="3600" dirty="0">
                  <a:cs typeface="Times New Roman" panose="02020603050405020304" pitchFamily="18" charset="0"/>
                </a:rPr>
                <a:t> </a:t>
              </a:r>
              <a:endParaRPr lang="ru-RU" altLang="ru-RU" sz="3600" dirty="0">
                <a:cs typeface="Times New Roman" panose="02020603050405020304" pitchFamily="18" charset="0"/>
              </a:endParaRPr>
            </a:p>
          </p:txBody>
        </p:sp>
        <p:pic>
          <p:nvPicPr>
            <p:cNvPr id="14342" name="Picture 6">
              <a:extLst>
                <a:ext uri="{FF2B5EF4-FFF2-40B4-BE49-F238E27FC236}">
                  <a16:creationId xmlns:a16="http://schemas.microsoft.com/office/drawing/2014/main" id="{6024FC86-50B4-4722-B854-D87ED4BC8D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3312"/>
              <a:ext cx="3366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DFBA143-4732-4F06-A4BB-ACE8B98E5D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8F6B2B5C-8CA9-4531-9266-6F4BB0DDC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/>
              <a:t>	Сколько лучей могут иметь данную точку в качестве своей вершины?</a:t>
            </a:r>
            <a:endParaRPr lang="ru-RU" altLang="ru-RU" sz="3600" dirty="0">
              <a:cs typeface="Times New Roman" panose="02020603050405020304" pitchFamily="18" charset="0"/>
            </a:endParaRPr>
          </a:p>
        </p:txBody>
      </p:sp>
      <p:sp>
        <p:nvSpPr>
          <p:cNvPr id="124932" name="Text Box 4">
            <a:extLst>
              <a:ext uri="{FF2B5EF4-FFF2-40B4-BE49-F238E27FC236}">
                <a16:creationId xmlns:a16="http://schemas.microsoft.com/office/drawing/2014/main" id="{54289F60-02A7-416C-8992-D7C674CE1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576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Ответ. </a:t>
            </a:r>
            <a:r>
              <a:rPr lang="ru-RU" altLang="ru-RU" sz="3600"/>
              <a:t>Бесконечно много.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F3874BD-5FC5-4F00-8B2E-C3A3D555E6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72794825-A11D-499A-83DE-CBB5AF752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/>
              <a:t>	Сколько лучей, расположенных на данной прямой, могут иметь данную точку в качестве своей вершины?</a:t>
            </a:r>
            <a:endParaRPr lang="ru-RU" altLang="ru-RU" sz="3600" dirty="0">
              <a:cs typeface="Times New Roman" panose="02020603050405020304" pitchFamily="18" charset="0"/>
            </a:endParaRPr>
          </a:p>
        </p:txBody>
      </p:sp>
      <p:sp>
        <p:nvSpPr>
          <p:cNvPr id="124932" name="Text Box 4">
            <a:extLst>
              <a:ext uri="{FF2B5EF4-FFF2-40B4-BE49-F238E27FC236}">
                <a16:creationId xmlns:a16="http://schemas.microsoft.com/office/drawing/2014/main" id="{ADCC7FBD-8A4A-45E3-93DA-EDC31C388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576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Ответ. </a:t>
            </a:r>
            <a:r>
              <a:rPr lang="ru-RU" altLang="ru-RU" sz="3600"/>
              <a:t>Два.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306EB61-16C4-4661-BA93-6F9DB0829E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3C30D9C6-50A8-468E-B8B4-7636DBE77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cs typeface="Times New Roman" panose="02020603050405020304" pitchFamily="18" charset="0"/>
              </a:rPr>
              <a:t>	Назовите </a:t>
            </a:r>
            <a:r>
              <a:rPr lang="ru-RU" altLang="ru-RU" sz="3600" dirty="0"/>
              <a:t>лучи</a:t>
            </a:r>
            <a:r>
              <a:rPr lang="ru-RU" altLang="ru-RU" sz="3600" dirty="0">
                <a:cs typeface="Times New Roman" panose="02020603050405020304" pitchFamily="18" charset="0"/>
              </a:rPr>
              <a:t>, </a:t>
            </a:r>
            <a:r>
              <a:rPr lang="ru-RU" altLang="ru-RU" sz="3600" dirty="0"/>
              <a:t>лежащие на данной прямой, вершинами которых являются точки, </a:t>
            </a:r>
            <a:r>
              <a:rPr lang="ru-RU" altLang="ru-RU" sz="3600" dirty="0">
                <a:cs typeface="Times New Roman" panose="02020603050405020304" pitchFamily="18" charset="0"/>
              </a:rPr>
              <a:t>изображенные на рисунк</a:t>
            </a:r>
            <a:r>
              <a:rPr lang="ru-RU" altLang="ru-RU" sz="3600" dirty="0"/>
              <a:t>ах</a:t>
            </a:r>
            <a:r>
              <a:rPr lang="ru-RU" altLang="ru-RU" sz="36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6980" name="Text Box 4">
            <a:extLst>
              <a:ext uri="{FF2B5EF4-FFF2-40B4-BE49-F238E27FC236}">
                <a16:creationId xmlns:a16="http://schemas.microsoft.com/office/drawing/2014/main" id="{F607BCF7-F79E-4A64-98BC-622700E55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958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  <a:r>
              <a:rPr lang="ru-RU" altLang="ru-RU" sz="3600"/>
              <a:t>а) </a:t>
            </a:r>
            <a:r>
              <a:rPr lang="en-US" altLang="ru-RU" sz="3600" i="1"/>
              <a:t>EA</a:t>
            </a:r>
            <a:r>
              <a:rPr lang="en-US" altLang="ru-RU" sz="3600"/>
              <a:t>, </a:t>
            </a:r>
            <a:r>
              <a:rPr lang="en-US" altLang="ru-RU" sz="3600" i="1"/>
              <a:t>EB</a:t>
            </a:r>
            <a:r>
              <a:rPr lang="en-US" altLang="ru-RU" sz="3600"/>
              <a:t>, </a:t>
            </a:r>
            <a:r>
              <a:rPr lang="en-US" altLang="ru-RU" sz="3600" i="1"/>
              <a:t>FA</a:t>
            </a:r>
            <a:r>
              <a:rPr lang="en-US" altLang="ru-RU" sz="3600"/>
              <a:t>, </a:t>
            </a:r>
            <a:r>
              <a:rPr lang="en-US" altLang="ru-RU" sz="3600" i="1"/>
              <a:t>FB</a:t>
            </a:r>
            <a:r>
              <a:rPr lang="en-US" altLang="ru-RU" sz="3600"/>
              <a:t>, </a:t>
            </a:r>
            <a:r>
              <a:rPr lang="en-US" altLang="ru-RU" sz="3600" i="1"/>
              <a:t>GA</a:t>
            </a:r>
            <a:r>
              <a:rPr lang="en-US" altLang="ru-RU" sz="3600"/>
              <a:t>, </a:t>
            </a:r>
            <a:r>
              <a:rPr lang="en-US" altLang="ru-RU" sz="3600" i="1"/>
              <a:t>GB</a:t>
            </a:r>
            <a:r>
              <a:rPr lang="en-US" altLang="ru-RU" sz="3600"/>
              <a:t>;</a:t>
            </a:r>
            <a:r>
              <a:rPr lang="ru-RU" altLang="ru-RU" sz="3600"/>
              <a:t> </a:t>
            </a:r>
          </a:p>
        </p:txBody>
      </p:sp>
      <p:sp>
        <p:nvSpPr>
          <p:cNvPr id="126981" name="Text Box 5">
            <a:extLst>
              <a:ext uri="{FF2B5EF4-FFF2-40B4-BE49-F238E27FC236}">
                <a16:creationId xmlns:a16="http://schemas.microsoft.com/office/drawing/2014/main" id="{357EAD6D-4ACF-45AB-9E00-C6F3BECBA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81600"/>
            <a:ext cx="7467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б) </a:t>
            </a:r>
            <a:r>
              <a:rPr lang="en-US" altLang="ru-RU" sz="3600" i="1"/>
              <a:t>KC</a:t>
            </a:r>
            <a:r>
              <a:rPr lang="en-US" altLang="ru-RU" sz="3600"/>
              <a:t>, </a:t>
            </a:r>
            <a:r>
              <a:rPr lang="en-US" altLang="ru-RU" sz="3600" i="1"/>
              <a:t>KD</a:t>
            </a:r>
            <a:r>
              <a:rPr lang="en-US" altLang="ru-RU" sz="3600"/>
              <a:t>, </a:t>
            </a:r>
            <a:r>
              <a:rPr lang="en-US" altLang="ru-RU" sz="3600" i="1"/>
              <a:t>LC</a:t>
            </a:r>
            <a:r>
              <a:rPr lang="en-US" altLang="ru-RU" sz="3600"/>
              <a:t>, </a:t>
            </a:r>
            <a:r>
              <a:rPr lang="en-US" altLang="ru-RU" sz="3600" i="1"/>
              <a:t>LD</a:t>
            </a:r>
            <a:r>
              <a:rPr lang="en-US" altLang="ru-RU" sz="3600"/>
              <a:t>, </a:t>
            </a:r>
            <a:r>
              <a:rPr lang="en-US" altLang="ru-RU" sz="3600" i="1"/>
              <a:t>MC</a:t>
            </a:r>
            <a:r>
              <a:rPr lang="en-US" altLang="ru-RU" sz="3600"/>
              <a:t>, </a:t>
            </a:r>
            <a:r>
              <a:rPr lang="en-US" altLang="ru-RU" sz="3600" i="1"/>
              <a:t>MD</a:t>
            </a:r>
            <a:r>
              <a:rPr lang="en-US" altLang="ru-RU" sz="3600"/>
              <a:t>, </a:t>
            </a:r>
            <a:r>
              <a:rPr lang="en-US" altLang="ru-RU" sz="3600" i="1"/>
              <a:t>NC</a:t>
            </a:r>
            <a:r>
              <a:rPr lang="en-US" altLang="ru-RU" sz="3600"/>
              <a:t>, </a:t>
            </a:r>
            <a:r>
              <a:rPr lang="en-US" altLang="ru-RU" sz="3600" i="1"/>
              <a:t>ND</a:t>
            </a:r>
            <a:r>
              <a:rPr lang="en-US" altLang="ru-RU" sz="3600"/>
              <a:t>.</a:t>
            </a:r>
            <a:r>
              <a:rPr lang="ru-RU" altLang="ru-RU" sz="3600"/>
              <a:t>  </a:t>
            </a:r>
          </a:p>
        </p:txBody>
      </p:sp>
      <p:pic>
        <p:nvPicPr>
          <p:cNvPr id="17414" name="Picture 6">
            <a:extLst>
              <a:ext uri="{FF2B5EF4-FFF2-40B4-BE49-F238E27FC236}">
                <a16:creationId xmlns:a16="http://schemas.microsoft.com/office/drawing/2014/main" id="{27C49EA2-D86E-4055-8C17-CEA2133FF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514600"/>
            <a:ext cx="3740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983" name="Picture 7">
            <a:extLst>
              <a:ext uri="{FF2B5EF4-FFF2-40B4-BE49-F238E27FC236}">
                <a16:creationId xmlns:a16="http://schemas.microsoft.com/office/drawing/2014/main" id="{1C6BA875-DD1E-47EE-BDE4-A7EBA0F2F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276600"/>
            <a:ext cx="376237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 autoUpdateAnimBg="0"/>
      <p:bldP spid="12698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3C7C626-6DD6-467C-B246-10AC136A9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96A8D5BE-4EDC-4ECA-BD8D-1068E52AA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/>
              <a:t>	Сколько имеется лучей</a:t>
            </a:r>
            <a:r>
              <a:rPr lang="ru-RU" altLang="ru-RU" sz="3600" dirty="0">
                <a:cs typeface="Times New Roman" panose="02020603050405020304" pitchFamily="18" charset="0"/>
              </a:rPr>
              <a:t>, </a:t>
            </a:r>
            <a:r>
              <a:rPr lang="ru-RU" altLang="ru-RU" sz="3600" dirty="0"/>
              <a:t>лежащих на данной прямой, вершинами которых являются точки, </a:t>
            </a:r>
            <a:r>
              <a:rPr lang="ru-RU" altLang="ru-RU" sz="3600" dirty="0">
                <a:cs typeface="Times New Roman" panose="02020603050405020304" pitchFamily="18" charset="0"/>
              </a:rPr>
              <a:t>изображенные на рисунк</a:t>
            </a:r>
            <a:r>
              <a:rPr lang="ru-RU" altLang="ru-RU" sz="3600" dirty="0"/>
              <a:t>е?</a:t>
            </a:r>
          </a:p>
        </p:txBody>
      </p:sp>
      <p:sp>
        <p:nvSpPr>
          <p:cNvPr id="157700" name="Text Box 4">
            <a:extLst>
              <a:ext uri="{FF2B5EF4-FFF2-40B4-BE49-F238E27FC236}">
                <a16:creationId xmlns:a16="http://schemas.microsoft.com/office/drawing/2014/main" id="{57C940E0-69F2-4D1C-927E-FA0008370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657600"/>
            <a:ext cx="320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10.</a:t>
            </a:r>
          </a:p>
        </p:txBody>
      </p:sp>
      <p:graphicFrame>
        <p:nvGraphicFramePr>
          <p:cNvPr id="18437" name="Object 5">
            <a:extLst>
              <a:ext uri="{FF2B5EF4-FFF2-40B4-BE49-F238E27FC236}">
                <a16:creationId xmlns:a16="http://schemas.microsoft.com/office/drawing/2014/main" id="{EE07272F-C543-44A8-B0F7-D4D3BE1B0F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4138" y="3381375"/>
          <a:ext cx="3895725" cy="9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895238" imgH="95390" progId="Paint.Picture">
                  <p:embed/>
                </p:oleObj>
              </mc:Choice>
              <mc:Fallback>
                <p:oleObj name="Точечный рисунок" r:id="rId3" imgW="3895238" imgH="95390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38" y="3381375"/>
                        <a:ext cx="3895725" cy="9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3">
            <a:extLst>
              <a:ext uri="{FF2B5EF4-FFF2-40B4-BE49-F238E27FC236}">
                <a16:creationId xmlns:a16="http://schemas.microsoft.com/office/drawing/2014/main" id="{D6B9AFD7-4DBF-44E1-9DAD-C40BBCD07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87"/>
            <a:ext cx="8763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качестве аксиомы взаимного расположения точек на прямой принимается следующее свойство. </a:t>
            </a:r>
            <a:endParaRPr lang="ru-RU" altLang="ru-RU" dirty="0"/>
          </a:p>
        </p:txBody>
      </p:sp>
      <p:sp>
        <p:nvSpPr>
          <p:cNvPr id="2054" name="Text Box 24">
            <a:extLst>
              <a:ext uri="{FF2B5EF4-FFF2-40B4-BE49-F238E27FC236}">
                <a16:creationId xmlns:a16="http://schemas.microsoft.com/office/drawing/2014/main" id="{06D33245-CA38-4476-8520-8466149DC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53727"/>
            <a:ext cx="893452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i="1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Каждая точка на прямой разбивает эту прямую на две части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 Сама точка не принадлежит этим частям.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2055" name="Picture 40">
            <a:extLst>
              <a:ext uri="{FF2B5EF4-FFF2-40B4-BE49-F238E27FC236}">
                <a16:creationId xmlns:a16="http://schemas.microsoft.com/office/drawing/2014/main" id="{E6313289-962D-46E4-AFA4-723140185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677780"/>
            <a:ext cx="32908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87" name="Text Box 51">
            <a:extLst>
              <a:ext uri="{FF2B5EF4-FFF2-40B4-BE49-F238E27FC236}">
                <a16:creationId xmlns:a16="http://schemas.microsoft.com/office/drawing/2014/main" id="{5BE6EC55-1D2A-4B27-B1FB-E1C44BD69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77" y="3429000"/>
            <a:ext cx="9086923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a typeface="Times New Roman" panose="02020603050405020304" pitchFamily="18" charset="0"/>
              </a:rPr>
              <a:t>Точки </a:t>
            </a:r>
            <a:r>
              <a:rPr lang="en-US" i="1" dirty="0">
                <a:ea typeface="Times New Roman" panose="02020603050405020304" pitchFamily="18" charset="0"/>
              </a:rPr>
              <a:t>B </a:t>
            </a:r>
            <a:r>
              <a:rPr lang="ru-RU" dirty="0">
                <a:ea typeface="Times New Roman" panose="02020603050405020304" pitchFamily="18" charset="0"/>
              </a:rPr>
              <a:t>и </a:t>
            </a:r>
            <a:r>
              <a:rPr lang="en-US" i="1" dirty="0">
                <a:ea typeface="Times New Roman" panose="02020603050405020304" pitchFamily="18" charset="0"/>
              </a:rPr>
              <a:t>D</a:t>
            </a:r>
            <a:r>
              <a:rPr lang="ru-RU" dirty="0">
                <a:ea typeface="Times New Roman" panose="02020603050405020304" pitchFamily="18" charset="0"/>
              </a:rPr>
              <a:t> на рисунке принадлежат одной части. В этом случае говорят, что точки </a:t>
            </a:r>
            <a:r>
              <a:rPr lang="en-US" i="1" dirty="0">
                <a:ea typeface="Times New Roman" panose="02020603050405020304" pitchFamily="18" charset="0"/>
              </a:rPr>
              <a:t>B</a:t>
            </a:r>
            <a:r>
              <a:rPr lang="ru-RU" dirty="0">
                <a:ea typeface="Times New Roman" panose="02020603050405020304" pitchFamily="18" charset="0"/>
              </a:rPr>
              <a:t> и </a:t>
            </a:r>
            <a:r>
              <a:rPr lang="en-US" i="1" dirty="0">
                <a:ea typeface="Times New Roman" panose="02020603050405020304" pitchFamily="18" charset="0"/>
              </a:rPr>
              <a:t>D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FF0000"/>
                </a:solidFill>
                <a:ea typeface="Times New Roman" panose="02020603050405020304" pitchFamily="18" charset="0"/>
              </a:rPr>
              <a:t>лежат по одну сторону</a:t>
            </a:r>
            <a:r>
              <a:rPr lang="ru-RU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ru-RU" dirty="0">
                <a:ea typeface="Times New Roman" panose="02020603050405020304" pitchFamily="18" charset="0"/>
              </a:rPr>
              <a:t>от точки </a:t>
            </a:r>
            <a:r>
              <a:rPr lang="en-US" i="1" dirty="0">
                <a:ea typeface="Times New Roman" panose="02020603050405020304" pitchFamily="18" charset="0"/>
              </a:rPr>
              <a:t>C</a:t>
            </a:r>
            <a:r>
              <a:rPr lang="ru-RU" dirty="0">
                <a:ea typeface="Times New Roman" panose="02020603050405020304" pitchFamily="18" charset="0"/>
              </a:rPr>
              <a:t>. 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dirty="0">
                <a:ea typeface="Times New Roman" panose="02020603050405020304" pitchFamily="18" charset="0"/>
              </a:rPr>
              <a:t>	Точки </a:t>
            </a:r>
            <a:r>
              <a:rPr lang="en-US" i="1" dirty="0">
                <a:ea typeface="Times New Roman" panose="02020603050405020304" pitchFamily="18" charset="0"/>
              </a:rPr>
              <a:t>A </a:t>
            </a:r>
            <a:r>
              <a:rPr lang="ru-RU" dirty="0">
                <a:ea typeface="Times New Roman" panose="02020603050405020304" pitchFamily="18" charset="0"/>
              </a:rPr>
              <a:t>и </a:t>
            </a:r>
            <a:r>
              <a:rPr lang="en-US" i="1" dirty="0">
                <a:ea typeface="Times New Roman" panose="02020603050405020304" pitchFamily="18" charset="0"/>
              </a:rPr>
              <a:t>B</a:t>
            </a:r>
            <a:r>
              <a:rPr lang="ru-RU" dirty="0">
                <a:ea typeface="Times New Roman" panose="02020603050405020304" pitchFamily="18" charset="0"/>
              </a:rPr>
              <a:t> на рисунке принадлежат разным частям. В этом случае говорят, что точки </a:t>
            </a:r>
            <a:r>
              <a:rPr lang="en-US" i="1" dirty="0">
                <a:ea typeface="Times New Roman" panose="02020603050405020304" pitchFamily="18" charset="0"/>
              </a:rPr>
              <a:t>A</a:t>
            </a:r>
            <a:r>
              <a:rPr lang="ru-RU" dirty="0">
                <a:ea typeface="Times New Roman" panose="02020603050405020304" pitchFamily="18" charset="0"/>
              </a:rPr>
              <a:t> и </a:t>
            </a:r>
            <a:r>
              <a:rPr lang="en-US" i="1" dirty="0">
                <a:ea typeface="Times New Roman" panose="02020603050405020304" pitchFamily="18" charset="0"/>
              </a:rPr>
              <a:t>B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FF0000"/>
                </a:solidFill>
                <a:ea typeface="Times New Roman" panose="02020603050405020304" pitchFamily="18" charset="0"/>
              </a:rPr>
              <a:t>лежат по разные стороны</a:t>
            </a:r>
            <a:r>
              <a:rPr lang="ru-RU" dirty="0">
                <a:ea typeface="Times New Roman" panose="02020603050405020304" pitchFamily="18" charset="0"/>
              </a:rPr>
              <a:t> от точки </a:t>
            </a:r>
            <a:r>
              <a:rPr lang="en-US" i="1" dirty="0">
                <a:ea typeface="Times New Roman" panose="02020603050405020304" pitchFamily="18" charset="0"/>
              </a:rPr>
              <a:t>C</a:t>
            </a:r>
            <a:r>
              <a:rPr lang="ru-RU" dirty="0">
                <a:ea typeface="Times New Roman" panose="02020603050405020304" pitchFamily="18" charset="0"/>
              </a:rPr>
              <a:t>, а точка </a:t>
            </a:r>
            <a:r>
              <a:rPr lang="en-US" i="1" dirty="0">
                <a:ea typeface="Times New Roman" panose="02020603050405020304" pitchFamily="18" charset="0"/>
              </a:rPr>
              <a:t>C </a:t>
            </a:r>
            <a:r>
              <a:rPr lang="ru-RU" i="1" dirty="0">
                <a:solidFill>
                  <a:srgbClr val="FF0000"/>
                </a:solidFill>
                <a:ea typeface="Times New Roman" panose="02020603050405020304" pitchFamily="18" charset="0"/>
              </a:rPr>
              <a:t>лежит между</a:t>
            </a:r>
            <a:r>
              <a:rPr lang="ru-RU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ru-RU" dirty="0">
                <a:ea typeface="Times New Roman" panose="02020603050405020304" pitchFamily="18" charset="0"/>
              </a:rPr>
              <a:t>точками </a:t>
            </a:r>
            <a:r>
              <a:rPr lang="en-US" i="1" dirty="0">
                <a:ea typeface="Times New Roman" panose="02020603050405020304" pitchFamily="18" charset="0"/>
              </a:rPr>
              <a:t>A </a:t>
            </a:r>
            <a:r>
              <a:rPr lang="ru-RU" dirty="0">
                <a:ea typeface="Times New Roman" panose="02020603050405020304" pitchFamily="18" charset="0"/>
              </a:rPr>
              <a:t>и </a:t>
            </a:r>
            <a:r>
              <a:rPr lang="en-US" i="1" dirty="0">
                <a:ea typeface="Times New Roman" panose="02020603050405020304" pitchFamily="18" charset="0"/>
              </a:rPr>
              <a:t>B</a:t>
            </a:r>
            <a:r>
              <a:rPr lang="ru-RU" dirty="0">
                <a:ea typeface="Times New Roman" panose="02020603050405020304" pitchFamily="18" charset="0"/>
              </a:rPr>
              <a:t>. </a:t>
            </a:r>
            <a:endParaRPr lang="ru-RU" altLang="ru-RU" dirty="0"/>
          </a:p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Если точки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B</a:t>
            </a:r>
            <a:r>
              <a:rPr lang="ru-RU" altLang="ru-RU" i="1" dirty="0"/>
              <a:t> </a:t>
            </a:r>
            <a:r>
              <a:rPr lang="ru-RU" altLang="ru-RU" dirty="0"/>
              <a:t>лежат по разные стороны от точки </a:t>
            </a:r>
            <a:r>
              <a:rPr lang="en-US" altLang="ru-RU" i="1" dirty="0"/>
              <a:t>C</a:t>
            </a:r>
            <a:r>
              <a:rPr lang="ru-RU" altLang="ru-RU" dirty="0"/>
              <a:t>, то говорят также, что точка </a:t>
            </a:r>
            <a:r>
              <a:rPr lang="en-US" altLang="ru-RU" i="1" dirty="0"/>
              <a:t>C </a:t>
            </a:r>
            <a:r>
              <a:rPr lang="ru-RU" altLang="ru-RU" dirty="0"/>
              <a:t>лежит между точками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B</a:t>
            </a:r>
            <a:r>
              <a:rPr lang="en-US" altLang="ru-RU" dirty="0"/>
              <a:t>.</a:t>
            </a:r>
            <a:endParaRPr lang="ru-RU" altLang="ru-RU" i="1" dirty="0"/>
          </a:p>
        </p:txBody>
      </p:sp>
      <p:sp>
        <p:nvSpPr>
          <p:cNvPr id="8" name="Text Box 23">
            <a:extLst>
              <a:ext uri="{FF2B5EF4-FFF2-40B4-BE49-F238E27FC236}">
                <a16:creationId xmlns:a16="http://schemas.microsoft.com/office/drawing/2014/main" id="{A31E35AA-2DE1-41BC-8C85-5B3641E2D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77" y="1672577"/>
            <a:ext cx="910604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Отметим на прямой какую-нибудь точку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Она разбивает прямую на две части. </a:t>
            </a:r>
            <a:r>
              <a:rPr lang="ru-RU" dirty="0">
                <a:ea typeface="Times New Roman" panose="02020603050405020304" pitchFamily="18" charset="0"/>
              </a:rPr>
              <a:t>	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6191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8295747-A03B-4F80-A96F-B54C8E02E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B4270A24-E57C-4A02-AF75-FC202ED8F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/>
              <a:t>	Н</a:t>
            </a:r>
            <a:r>
              <a:rPr lang="ru-RU" altLang="ru-RU" sz="3600" dirty="0">
                <a:cs typeface="Times New Roman" panose="02020603050405020304" pitchFamily="18" charset="0"/>
              </a:rPr>
              <a:t>а отрезке </a:t>
            </a:r>
            <a:r>
              <a:rPr lang="ru-RU" altLang="ru-RU" sz="3600" i="1" dirty="0">
                <a:cs typeface="Times New Roman" panose="02020603050405020304" pitchFamily="18" charset="0"/>
              </a:rPr>
              <a:t>АВ</a:t>
            </a:r>
            <a:r>
              <a:rPr lang="ru-RU" altLang="ru-RU" sz="3600" dirty="0">
                <a:cs typeface="Times New Roman" panose="02020603050405020304" pitchFamily="18" charset="0"/>
              </a:rPr>
              <a:t> взята точка </a:t>
            </a:r>
            <a:r>
              <a:rPr lang="ru-RU" altLang="ru-RU" sz="3600" i="1" dirty="0">
                <a:cs typeface="Times New Roman" panose="02020603050405020304" pitchFamily="18" charset="0"/>
              </a:rPr>
              <a:t>С</a:t>
            </a:r>
            <a:r>
              <a:rPr lang="ru-RU" altLang="ru-RU" sz="3600" dirty="0">
                <a:cs typeface="Times New Roman" panose="02020603050405020304" pitchFamily="18" charset="0"/>
              </a:rPr>
              <a:t>.  Среди лучей </a:t>
            </a:r>
            <a:r>
              <a:rPr lang="ru-RU" altLang="ru-RU" sz="3600" i="1" dirty="0">
                <a:cs typeface="Times New Roman" panose="02020603050405020304" pitchFamily="18" charset="0"/>
              </a:rPr>
              <a:t>АВ</a:t>
            </a:r>
            <a:r>
              <a:rPr lang="ru-RU" altLang="ru-RU" sz="3600" dirty="0">
                <a:cs typeface="Times New Roman" panose="02020603050405020304" pitchFamily="18" charset="0"/>
              </a:rPr>
              <a:t>,</a:t>
            </a:r>
            <a:r>
              <a:rPr lang="ru-RU" altLang="ru-RU" sz="3600" i="1" dirty="0">
                <a:cs typeface="Times New Roman" panose="02020603050405020304" pitchFamily="18" charset="0"/>
              </a:rPr>
              <a:t> АС</a:t>
            </a:r>
            <a:r>
              <a:rPr lang="ru-RU" altLang="ru-RU" sz="3600" dirty="0">
                <a:cs typeface="Times New Roman" panose="02020603050405020304" pitchFamily="18" charset="0"/>
              </a:rPr>
              <a:t>,</a:t>
            </a:r>
            <a:r>
              <a:rPr lang="ru-RU" altLang="ru-RU" sz="3600" i="1" dirty="0">
                <a:cs typeface="Times New Roman" panose="02020603050405020304" pitchFamily="18" charset="0"/>
              </a:rPr>
              <a:t> СА</a:t>
            </a:r>
            <a:r>
              <a:rPr lang="ru-RU" altLang="ru-RU" sz="3600" dirty="0">
                <a:cs typeface="Times New Roman" panose="02020603050405020304" pitchFamily="18" charset="0"/>
              </a:rPr>
              <a:t>,</a:t>
            </a:r>
            <a:r>
              <a:rPr lang="ru-RU" altLang="ru-RU" sz="3600" i="1" dirty="0">
                <a:cs typeface="Times New Roman" panose="02020603050405020304" pitchFamily="18" charset="0"/>
              </a:rPr>
              <a:t> СВ</a:t>
            </a:r>
            <a:r>
              <a:rPr lang="ru-RU" altLang="ru-RU" sz="3600" dirty="0">
                <a:cs typeface="Times New Roman" panose="02020603050405020304" pitchFamily="18" charset="0"/>
              </a:rPr>
              <a:t>, </a:t>
            </a:r>
            <a:r>
              <a:rPr lang="en-US" altLang="ru-RU" sz="3600" i="1" dirty="0">
                <a:cs typeface="Times New Roman" panose="02020603050405020304" pitchFamily="18" charset="0"/>
              </a:rPr>
              <a:t>BA</a:t>
            </a:r>
            <a:r>
              <a:rPr lang="ru-RU" altLang="ru-RU" sz="3600" dirty="0">
                <a:cs typeface="Times New Roman" panose="02020603050405020304" pitchFamily="18" charset="0"/>
              </a:rPr>
              <a:t>, </a:t>
            </a:r>
            <a:r>
              <a:rPr lang="en-US" altLang="ru-RU" sz="3600" i="1" dirty="0">
                <a:cs typeface="Times New Roman" panose="02020603050405020304" pitchFamily="18" charset="0"/>
              </a:rPr>
              <a:t>BC </a:t>
            </a:r>
            <a:r>
              <a:rPr lang="ru-RU" altLang="ru-RU" sz="3600" dirty="0">
                <a:cs typeface="Times New Roman" panose="02020603050405020304" pitchFamily="18" charset="0"/>
              </a:rPr>
              <a:t> назовите пары совпадающих лучей.</a:t>
            </a:r>
          </a:p>
        </p:txBody>
      </p:sp>
      <p:sp>
        <p:nvSpPr>
          <p:cNvPr id="129028" name="Text Box 4">
            <a:extLst>
              <a:ext uri="{FF2B5EF4-FFF2-40B4-BE49-F238E27FC236}">
                <a16:creationId xmlns:a16="http://schemas.microsoft.com/office/drawing/2014/main" id="{45915A3D-0CB9-493B-870C-3520282B3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Ответ:</a:t>
            </a:r>
            <a:r>
              <a:rPr lang="ru-RU" altLang="ru-RU" sz="3600" dirty="0">
                <a:solidFill>
                  <a:schemeClr val="accent1"/>
                </a:solidFill>
              </a:rPr>
              <a:t> </a:t>
            </a:r>
            <a:r>
              <a:rPr lang="en-US" altLang="ru-RU" sz="3600" i="1" dirty="0"/>
              <a:t>AB</a:t>
            </a:r>
            <a:r>
              <a:rPr lang="en-US" altLang="ru-RU" sz="3600" dirty="0"/>
              <a:t> </a:t>
            </a:r>
            <a:r>
              <a:rPr lang="ru-RU" altLang="ru-RU" sz="3600" dirty="0"/>
              <a:t>и</a:t>
            </a:r>
            <a:r>
              <a:rPr lang="en-US" altLang="ru-RU" sz="3600"/>
              <a:t> </a:t>
            </a:r>
            <a:r>
              <a:rPr lang="en-US" altLang="ru-RU" sz="3600" i="1"/>
              <a:t>AC</a:t>
            </a:r>
            <a:r>
              <a:rPr lang="en-US" altLang="ru-RU" sz="3600"/>
              <a:t>;</a:t>
            </a:r>
            <a:r>
              <a:rPr lang="en-US" altLang="ru-RU" sz="3600" i="1"/>
              <a:t> CA</a:t>
            </a:r>
            <a:r>
              <a:rPr lang="en-US" altLang="ru-RU" sz="3600"/>
              <a:t> </a:t>
            </a:r>
            <a:r>
              <a:rPr lang="ru-RU" altLang="ru-RU" sz="3600" dirty="0"/>
              <a:t>и</a:t>
            </a:r>
            <a:r>
              <a:rPr lang="en-US" altLang="ru-RU" sz="3600" dirty="0"/>
              <a:t> </a:t>
            </a:r>
            <a:r>
              <a:rPr lang="en-US" altLang="ru-RU" sz="3600" i="1" dirty="0"/>
              <a:t>CB</a:t>
            </a:r>
            <a:r>
              <a:rPr lang="en-US" altLang="ru-RU" sz="3600" dirty="0"/>
              <a:t>.</a:t>
            </a:r>
            <a:endParaRPr lang="ru-RU" altLang="ru-RU" sz="3600" dirty="0"/>
          </a:p>
        </p:txBody>
      </p:sp>
      <p:pic>
        <p:nvPicPr>
          <p:cNvPr id="19461" name="Picture 5">
            <a:extLst>
              <a:ext uri="{FF2B5EF4-FFF2-40B4-BE49-F238E27FC236}">
                <a16:creationId xmlns:a16="http://schemas.microsoft.com/office/drawing/2014/main" id="{7ECAE3F7-DFA7-46D9-9B77-D5E32B433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200400"/>
            <a:ext cx="39544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D3481CC-44F1-44FD-A208-3FD570D86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ECD9A590-21CC-42D2-BC41-DF0B1D065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cs typeface="Times New Roman" panose="02020603050405020304" pitchFamily="18" charset="0"/>
              </a:rPr>
              <a:t>	Назовите отрезки, </a:t>
            </a:r>
            <a:r>
              <a:rPr lang="ru-RU" altLang="ru-RU" sz="3600" dirty="0"/>
              <a:t>концами которых являются точки, </a:t>
            </a:r>
            <a:r>
              <a:rPr lang="ru-RU" altLang="ru-RU" sz="3600" dirty="0">
                <a:cs typeface="Times New Roman" panose="02020603050405020304" pitchFamily="18" charset="0"/>
              </a:rPr>
              <a:t>изображенные на рисунк</a:t>
            </a:r>
            <a:r>
              <a:rPr lang="ru-RU" altLang="ru-RU" sz="3600" dirty="0"/>
              <a:t>ах</a:t>
            </a:r>
            <a:r>
              <a:rPr lang="en-US" altLang="ru-RU" sz="3600" dirty="0"/>
              <a:t>:</a:t>
            </a:r>
            <a:r>
              <a:rPr lang="ru-RU" altLang="ru-RU" sz="3600" dirty="0"/>
              <a:t> а), б)</a:t>
            </a:r>
            <a:r>
              <a:rPr lang="ru-RU" altLang="ru-RU" sz="36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4932" name="Text Box 4">
            <a:extLst>
              <a:ext uri="{FF2B5EF4-FFF2-40B4-BE49-F238E27FC236}">
                <a16:creationId xmlns:a16="http://schemas.microsoft.com/office/drawing/2014/main" id="{1F1FB64B-1605-45AE-B3C7-9CAC7E765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576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а) </a:t>
            </a:r>
            <a:r>
              <a:rPr lang="en-US" altLang="ru-RU" sz="3600" i="1"/>
              <a:t>AB</a:t>
            </a:r>
            <a:r>
              <a:rPr lang="en-US" altLang="ru-RU" sz="3600"/>
              <a:t>, </a:t>
            </a:r>
            <a:r>
              <a:rPr lang="en-US" altLang="ru-RU" sz="3600" i="1"/>
              <a:t>AC</a:t>
            </a:r>
            <a:r>
              <a:rPr lang="en-US" altLang="ru-RU" sz="3600"/>
              <a:t>, </a:t>
            </a:r>
            <a:r>
              <a:rPr lang="en-US" altLang="ru-RU" sz="3600" i="1"/>
              <a:t>BC</a:t>
            </a:r>
            <a:r>
              <a:rPr lang="en-US" altLang="ru-RU" sz="3600"/>
              <a:t>;</a:t>
            </a:r>
            <a:r>
              <a:rPr lang="ru-RU" altLang="ru-RU" sz="3600"/>
              <a:t> </a:t>
            </a:r>
          </a:p>
        </p:txBody>
      </p:sp>
      <p:pic>
        <p:nvPicPr>
          <p:cNvPr id="20485" name="Picture 5">
            <a:extLst>
              <a:ext uri="{FF2B5EF4-FFF2-40B4-BE49-F238E27FC236}">
                <a16:creationId xmlns:a16="http://schemas.microsoft.com/office/drawing/2014/main" id="{3A3065DF-2F10-43CC-BAE2-F9E2A5075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971800"/>
            <a:ext cx="5075238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4934" name="Text Box 6">
            <a:extLst>
              <a:ext uri="{FF2B5EF4-FFF2-40B4-BE49-F238E27FC236}">
                <a16:creationId xmlns:a16="http://schemas.microsoft.com/office/drawing/2014/main" id="{C2731C4C-EBE2-482E-880D-67AE80008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343400"/>
            <a:ext cx="579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б) </a:t>
            </a:r>
            <a:r>
              <a:rPr lang="en-US" altLang="ru-RU" sz="3600" i="1"/>
              <a:t>AB</a:t>
            </a:r>
            <a:r>
              <a:rPr lang="en-US" altLang="ru-RU" sz="3600"/>
              <a:t>, </a:t>
            </a:r>
            <a:r>
              <a:rPr lang="en-US" altLang="ru-RU" sz="3600" i="1"/>
              <a:t>AC</a:t>
            </a:r>
            <a:r>
              <a:rPr lang="en-US" altLang="ru-RU" sz="3600"/>
              <a:t>, </a:t>
            </a:r>
            <a:r>
              <a:rPr lang="en-US" altLang="ru-RU" sz="3600" i="1"/>
              <a:t>AD</a:t>
            </a:r>
            <a:r>
              <a:rPr lang="en-US" altLang="ru-RU" sz="3600"/>
              <a:t>, </a:t>
            </a:r>
            <a:r>
              <a:rPr lang="en-US" altLang="ru-RU" sz="3600" i="1"/>
              <a:t>BC</a:t>
            </a:r>
            <a:r>
              <a:rPr lang="en-US" altLang="ru-RU" sz="3600"/>
              <a:t>, </a:t>
            </a:r>
            <a:r>
              <a:rPr lang="en-US" altLang="ru-RU" sz="3600" i="1"/>
              <a:t>BD</a:t>
            </a:r>
            <a:r>
              <a:rPr lang="en-US" altLang="ru-RU" sz="3600"/>
              <a:t>, </a:t>
            </a:r>
            <a:r>
              <a:rPr lang="en-US" altLang="ru-RU" sz="3600" i="1"/>
              <a:t>CD</a:t>
            </a:r>
            <a:r>
              <a:rPr lang="en-US" altLang="ru-RU" sz="3600"/>
              <a:t>.</a:t>
            </a:r>
            <a:r>
              <a:rPr lang="ru-RU" altLang="ru-RU" sz="3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  <p:bldP spid="12493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>
            <a:extLst>
              <a:ext uri="{FF2B5EF4-FFF2-40B4-BE49-F238E27FC236}">
                <a16:creationId xmlns:a16="http://schemas.microsoft.com/office/drawing/2014/main" id="{A4066D44-5497-42C8-AD17-A4008AB6B2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1507" name="Text Box 1027">
            <a:extLst>
              <a:ext uri="{FF2B5EF4-FFF2-40B4-BE49-F238E27FC236}">
                <a16:creationId xmlns:a16="http://schemas.microsoft.com/office/drawing/2014/main" id="{DEF422ED-00FA-4940-8E9D-BD38B686F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/>
              <a:t>	Сколько имеется отрезков</a:t>
            </a:r>
            <a:r>
              <a:rPr lang="ru-RU" altLang="ru-RU" sz="3600" dirty="0">
                <a:cs typeface="Times New Roman" panose="02020603050405020304" pitchFamily="18" charset="0"/>
              </a:rPr>
              <a:t>, </a:t>
            </a:r>
            <a:r>
              <a:rPr lang="ru-RU" altLang="ru-RU" sz="3600" dirty="0"/>
              <a:t>концами которых являются точки, </a:t>
            </a:r>
            <a:r>
              <a:rPr lang="ru-RU" altLang="ru-RU" sz="3600" dirty="0">
                <a:cs typeface="Times New Roman" panose="02020603050405020304" pitchFamily="18" charset="0"/>
              </a:rPr>
              <a:t>изображенные на рисунк</a:t>
            </a:r>
            <a:r>
              <a:rPr lang="ru-RU" altLang="ru-RU" sz="3600" dirty="0"/>
              <a:t>е?</a:t>
            </a:r>
          </a:p>
        </p:txBody>
      </p:sp>
      <p:sp>
        <p:nvSpPr>
          <p:cNvPr id="151556" name="Text Box 1028">
            <a:extLst>
              <a:ext uri="{FF2B5EF4-FFF2-40B4-BE49-F238E27FC236}">
                <a16:creationId xmlns:a16="http://schemas.microsoft.com/office/drawing/2014/main" id="{FBC6CE4D-33FA-42FE-8EB5-5C82EAEF7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657600"/>
            <a:ext cx="320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10.</a:t>
            </a:r>
          </a:p>
        </p:txBody>
      </p:sp>
      <p:graphicFrame>
        <p:nvGraphicFramePr>
          <p:cNvPr id="21509" name="Object 1032">
            <a:extLst>
              <a:ext uri="{FF2B5EF4-FFF2-40B4-BE49-F238E27FC236}">
                <a16:creationId xmlns:a16="http://schemas.microsoft.com/office/drawing/2014/main" id="{29E32E4B-6AEE-4FB2-915B-A1911446A7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4138" y="3381375"/>
          <a:ext cx="3895725" cy="9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895238" imgH="95390" progId="Paint.Picture">
                  <p:embed/>
                </p:oleObj>
              </mc:Choice>
              <mc:Fallback>
                <p:oleObj name="Точечный рисунок" r:id="rId3" imgW="3895238" imgH="95390" progId="Paint.Picture">
                  <p:embed/>
                  <p:pic>
                    <p:nvPicPr>
                      <p:cNvPr id="0" name="Object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38" y="3381375"/>
                        <a:ext cx="3895725" cy="9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>
            <a:extLst>
              <a:ext uri="{FF2B5EF4-FFF2-40B4-BE49-F238E27FC236}">
                <a16:creationId xmlns:a16="http://schemas.microsoft.com/office/drawing/2014/main" id="{A4066D44-5497-42C8-AD17-A4008AB6B2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1507" name="Text Box 1027">
            <a:extLst>
              <a:ext uri="{FF2B5EF4-FFF2-40B4-BE49-F238E27FC236}">
                <a16:creationId xmlns:a16="http://schemas.microsoft.com/office/drawing/2014/main" id="{DEF422ED-00FA-4940-8E9D-BD38B686F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/>
              <a:t>	Даны </a:t>
            </a:r>
            <a:r>
              <a:rPr lang="en-US" altLang="ru-RU" sz="3600" i="1" dirty="0"/>
              <a:t>n </a:t>
            </a:r>
            <a:r>
              <a:rPr lang="ru-RU" altLang="ru-RU" sz="3600" dirty="0"/>
              <a:t>точек. Сколько имеется отрезков</a:t>
            </a:r>
            <a:r>
              <a:rPr lang="ru-RU" altLang="ru-RU" sz="3600" dirty="0">
                <a:cs typeface="Times New Roman" panose="02020603050405020304" pitchFamily="18" charset="0"/>
              </a:rPr>
              <a:t>, </a:t>
            </a:r>
            <a:r>
              <a:rPr lang="ru-RU" altLang="ru-RU" sz="3600" dirty="0"/>
              <a:t>концами которых являются данные точки?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1556" name="Text Box 1028">
                <a:extLst>
                  <a:ext uri="{FF2B5EF4-FFF2-40B4-BE49-F238E27FC236}">
                    <a16:creationId xmlns:a16="http://schemas.microsoft.com/office/drawing/2014/main" id="{FBC6CE4D-33FA-42FE-8EB5-5C82EAEF71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3657600"/>
                <a:ext cx="3200400" cy="900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36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ru-RU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ru-RU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ru-RU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ru-RU" altLang="ru-RU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sz="3600" dirty="0"/>
                  <a:t>.</a:t>
                </a:r>
              </a:p>
            </p:txBody>
          </p:sp>
        </mc:Choice>
        <mc:Fallback xmlns="">
          <p:sp>
            <p:nvSpPr>
              <p:cNvPr id="151556" name="Text Box 1028">
                <a:extLst>
                  <a:ext uri="{FF2B5EF4-FFF2-40B4-BE49-F238E27FC236}">
                    <a16:creationId xmlns:a16="http://schemas.microsoft.com/office/drawing/2014/main" id="{FBC6CE4D-33FA-42FE-8EB5-5C82EAEF71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3657600"/>
                <a:ext cx="3200400" cy="900439"/>
              </a:xfrm>
              <a:prstGeom prst="rect">
                <a:avLst/>
              </a:prstGeom>
              <a:blipFill>
                <a:blip r:embed="rId3"/>
                <a:stretch>
                  <a:fillRect l="-5905" b="-108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917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DE1941B-E832-405D-B955-D49EE24D9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8856E099-E76E-499C-AC8E-9E5F901AE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>
                <a:cs typeface="Times New Roman" panose="02020603050405020304" pitchFamily="18" charset="0"/>
              </a:rPr>
              <a:t>	Можно ли соединить пять точек </a:t>
            </a:r>
            <a:r>
              <a:rPr lang="ru-RU" altLang="ru-RU" sz="3600"/>
              <a:t>плоскости </a:t>
            </a:r>
            <a:r>
              <a:rPr lang="ru-RU" altLang="ru-RU" sz="3600">
                <a:cs typeface="Times New Roman" panose="02020603050405020304" pitchFamily="18" charset="0"/>
              </a:rPr>
              <a:t>отрезками так, чтобы каждая точка была соединена ровно с: а) двумя; б) тремя; в) четырьмя другими?</a:t>
            </a:r>
            <a:r>
              <a:rPr lang="ru-RU" altLang="ru-RU" sz="36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71684" name="Group 4">
            <a:extLst>
              <a:ext uri="{FF2B5EF4-FFF2-40B4-BE49-F238E27FC236}">
                <a16:creationId xmlns:a16="http://schemas.microsoft.com/office/drawing/2014/main" id="{F5DC0545-5137-49CF-987D-9A9B2CA00A5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648200"/>
            <a:ext cx="3733800" cy="641350"/>
            <a:chOff x="1104" y="2928"/>
            <a:chExt cx="2352" cy="404"/>
          </a:xfrm>
        </p:grpSpPr>
        <p:sp>
          <p:nvSpPr>
            <p:cNvPr id="26631" name="Text Box 5">
              <a:extLst>
                <a:ext uri="{FF2B5EF4-FFF2-40B4-BE49-F238E27FC236}">
                  <a16:creationId xmlns:a16="http://schemas.microsoft.com/office/drawing/2014/main" id="{872A41AE-40A9-4A7D-928B-A576CAD2B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928"/>
              <a:ext cx="235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</a:p>
          </p:txBody>
        </p:sp>
        <p:sp>
          <p:nvSpPr>
            <p:cNvPr id="26632" name="Text Box 6">
              <a:extLst>
                <a:ext uri="{FF2B5EF4-FFF2-40B4-BE49-F238E27FC236}">
                  <a16:creationId xmlns:a16="http://schemas.microsoft.com/office/drawing/2014/main" id="{3BE15C1F-DD45-4A7C-B495-B60CA4592F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2928"/>
              <a:ext cx="124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600"/>
                <a:t>а) Да;</a:t>
              </a:r>
            </a:p>
          </p:txBody>
        </p:sp>
      </p:grpSp>
      <p:sp>
        <p:nvSpPr>
          <p:cNvPr id="71687" name="Text Box 7">
            <a:extLst>
              <a:ext uri="{FF2B5EF4-FFF2-40B4-BE49-F238E27FC236}">
                <a16:creationId xmlns:a16="http://schemas.microsoft.com/office/drawing/2014/main" id="{9DAECF28-4B52-4B3B-A7BF-0C0D47B11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648200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б) нет;</a:t>
            </a:r>
          </a:p>
        </p:txBody>
      </p:sp>
      <p:sp>
        <p:nvSpPr>
          <p:cNvPr id="71688" name="Text Box 8">
            <a:extLst>
              <a:ext uri="{FF2B5EF4-FFF2-40B4-BE49-F238E27FC236}">
                <a16:creationId xmlns:a16="http://schemas.microsoft.com/office/drawing/2014/main" id="{A5F3B3D4-5D1C-499B-84AB-4E0518211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648200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в) 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7" grpId="0" autoUpdateAnimBg="0"/>
      <p:bldP spid="7168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2000" y="706701"/>
            <a:ext cx="88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Является ли линия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составленной из отрезков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или из кривых? Ответ проверьте с помощью линейки.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1331" y="2378873"/>
            <a:ext cx="3858163" cy="3772426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52E840A5-5122-4359-9686-A0BB8DA057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159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B682BFB4-D71D-465A-AC25-D61832F3B0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Отрезок</a:t>
            </a:r>
          </a:p>
        </p:txBody>
      </p:sp>
      <p:sp>
        <p:nvSpPr>
          <p:cNvPr id="3075" name="Text Box 1032">
            <a:extLst>
              <a:ext uri="{FF2B5EF4-FFF2-40B4-BE49-F238E27FC236}">
                <a16:creationId xmlns:a16="http://schemas.microsoft.com/office/drawing/2014/main" id="{BBF106D9-37AE-42A2-B0C3-DA699978A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006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i="1" dirty="0"/>
              <a:t>	Определение.</a:t>
            </a:r>
            <a:r>
              <a:rPr lang="ru-RU" altLang="ru-RU" sz="2800" i="1" dirty="0">
                <a:solidFill>
                  <a:srgbClr val="FF3300"/>
                </a:solidFill>
              </a:rPr>
              <a:t> </a:t>
            </a:r>
            <a:r>
              <a:rPr lang="ru-RU" altLang="ru-RU" sz="2800" dirty="0">
                <a:solidFill>
                  <a:srgbClr val="FF3300"/>
                </a:solidFill>
              </a:rPr>
              <a:t>Отрезком </a:t>
            </a:r>
            <a:r>
              <a:rPr lang="ru-RU" altLang="ru-RU" sz="2800" dirty="0"/>
              <a:t>называется ч</a:t>
            </a:r>
            <a:r>
              <a:rPr lang="ru-RU" altLang="ru-RU" sz="2800" dirty="0">
                <a:cs typeface="Times New Roman" panose="02020603050405020304" pitchFamily="18" charset="0"/>
              </a:rPr>
              <a:t>асть прямой, состоящая из двух данных точек этой прямой и всех точек, лежащих между ними</a:t>
            </a:r>
            <a:r>
              <a:rPr lang="ru-RU" altLang="ru-RU" sz="2800" dirty="0"/>
              <a:t>. С</a:t>
            </a:r>
            <a:r>
              <a:rPr lang="ru-RU" altLang="ru-RU" sz="2800" dirty="0">
                <a:cs typeface="Times New Roman" panose="02020603050405020304" pitchFamily="18" charset="0"/>
              </a:rPr>
              <a:t>ами данные точки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концами отрезка.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3076" name="Picture 1033">
            <a:extLst>
              <a:ext uri="{FF2B5EF4-FFF2-40B4-BE49-F238E27FC236}">
                <a16:creationId xmlns:a16="http://schemas.microsoft.com/office/drawing/2014/main" id="{DCC7B14A-6E78-40EF-BF9F-A465B77A0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906" y="2420937"/>
            <a:ext cx="24145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85" name="Text Box 1037">
            <a:extLst>
              <a:ext uri="{FF2B5EF4-FFF2-40B4-BE49-F238E27FC236}">
                <a16:creationId xmlns:a16="http://schemas.microsoft.com/office/drawing/2014/main" id="{2ABFB8CC-686C-47BE-9232-0846D6A38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19282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Отрезок обозначается указанием его концов,</a:t>
            </a:r>
            <a:r>
              <a:rPr lang="en-US" altLang="ru-RU" sz="2800" dirty="0"/>
              <a:t> </a:t>
            </a:r>
            <a:r>
              <a:rPr lang="ru-RU" altLang="ru-RU" sz="2800" dirty="0"/>
              <a:t>например, отрезок с концами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 обозначается</a:t>
            </a:r>
            <a:r>
              <a:rPr lang="ru-RU" altLang="ru-RU" sz="2800" i="1" dirty="0"/>
              <a:t> </a:t>
            </a:r>
            <a:r>
              <a:rPr lang="en-US" altLang="ru-RU" sz="2800" i="1" dirty="0"/>
              <a:t>AB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5DE3AE3-0004-4711-BDAE-84B3736D9C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Луч</a:t>
            </a:r>
          </a:p>
        </p:txBody>
      </p:sp>
      <p:sp>
        <p:nvSpPr>
          <p:cNvPr id="4101" name="Text Box 6">
            <a:extLst>
              <a:ext uri="{FF2B5EF4-FFF2-40B4-BE49-F238E27FC236}">
                <a16:creationId xmlns:a16="http://schemas.microsoft.com/office/drawing/2014/main" id="{0B628063-EC15-44F2-8AFC-B8221EB21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86216"/>
            <a:ext cx="892899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sz="2800" i="1" dirty="0"/>
              <a:t>Определение</a:t>
            </a:r>
            <a:r>
              <a:rPr lang="ru-RU" altLang="ru-RU" sz="2800" dirty="0"/>
              <a:t>.</a:t>
            </a:r>
            <a:r>
              <a:rPr lang="ru-RU" altLang="ru-RU" sz="2800" i="1" dirty="0">
                <a:solidFill>
                  <a:srgbClr val="FF3300"/>
                </a:solidFill>
              </a:rPr>
              <a:t> </a:t>
            </a:r>
            <a:r>
              <a:rPr lang="ru-RU" altLang="ru-RU" sz="2800" dirty="0">
                <a:solidFill>
                  <a:srgbClr val="FF3300"/>
                </a:solidFill>
              </a:rPr>
              <a:t>Л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учом</a:t>
            </a:r>
            <a:r>
              <a:rPr lang="ru-RU" altLang="ru-RU" sz="2800" dirty="0">
                <a:cs typeface="Times New Roman" panose="02020603050405020304" pitchFamily="18" charset="0"/>
              </a:rPr>
              <a:t>, или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полупрямой</a:t>
            </a:r>
            <a:r>
              <a:rPr lang="ru-RU" altLang="ru-RU" sz="2800" dirty="0">
                <a:cs typeface="Times New Roman" panose="02020603050405020304" pitchFamily="18" charset="0"/>
              </a:rPr>
              <a:t>, называется часть прямой, состоящая из данной точки этой прямой и всех точек, лежащих от этой точки по одну сторону. Сама данная точка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началом</a:t>
            </a:r>
            <a:r>
              <a:rPr lang="ru-RU" altLang="ru-RU" sz="2800" dirty="0">
                <a:cs typeface="Times New Roman" panose="02020603050405020304" pitchFamily="18" charset="0"/>
              </a:rPr>
              <a:t>, или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вершиной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луча.</a:t>
            </a:r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EDA7FCC7-AEDF-4C01-B272-F85A7599B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38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Для обозначения лучей используются пары прописных латинских букв, например,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, первая из которых обозначает начало луча, а вторая - какую-нибудь точку, принадлежащую лучу</a:t>
            </a:r>
            <a:r>
              <a:rPr lang="ru-RU" altLang="ru-RU" sz="2800" dirty="0"/>
              <a:t>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70056F8-56CA-AC16-2965-5024D86429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838368"/>
            <a:ext cx="3105583" cy="5906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23BFC0C-2862-4B13-8EE4-C885BEA621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149C639F-B30F-4601-A721-EA46BEC10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Какое свойство принимается в</a:t>
            </a:r>
            <a:r>
              <a:rPr lang="ru-RU" altLang="ru-RU" sz="3200" dirty="0">
                <a:cs typeface="Times New Roman" panose="02020603050405020304" pitchFamily="18" charset="0"/>
              </a:rPr>
              <a:t> качестве аксиомы взаимного расположения точек на прямой</a:t>
            </a:r>
            <a:r>
              <a:rPr lang="ru-RU" altLang="ru-RU" sz="3200" dirty="0"/>
              <a:t>?</a:t>
            </a:r>
          </a:p>
        </p:txBody>
      </p:sp>
      <p:sp>
        <p:nvSpPr>
          <p:cNvPr id="26629" name="Text Box 5">
            <a:extLst>
              <a:ext uri="{FF2B5EF4-FFF2-40B4-BE49-F238E27FC236}">
                <a16:creationId xmlns:a16="http://schemas.microsoft.com/office/drawing/2014/main" id="{6553C7CD-C75C-4164-A342-546924B73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120699"/>
            <a:ext cx="89154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Каждая точка на прямой разбивает эту прямую на две части так, что точки из разных частей лежат по разные стороны от данной точки, а точки из одной части лежат по одну сторону от данной точки.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DDD42D7-C5C0-41AE-A192-770FB29506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F331E87D-F842-4510-AD8E-2465FFC67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В каком случае говорят, что точка </a:t>
            </a:r>
            <a:r>
              <a:rPr lang="en-US" altLang="ru-RU" sz="3200" i="1" dirty="0"/>
              <a:t>C </a:t>
            </a:r>
            <a:r>
              <a:rPr lang="ru-RU" altLang="ru-RU" sz="3200" dirty="0"/>
              <a:t>лежит между точками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</a:t>
            </a:r>
            <a:r>
              <a:rPr lang="ru-RU" altLang="ru-RU" sz="3200" dirty="0"/>
              <a:t>?</a:t>
            </a:r>
          </a:p>
        </p:txBody>
      </p:sp>
      <p:sp>
        <p:nvSpPr>
          <p:cNvPr id="73732" name="Text Box 4">
            <a:extLst>
              <a:ext uri="{FF2B5EF4-FFF2-40B4-BE49-F238E27FC236}">
                <a16:creationId xmlns:a16="http://schemas.microsoft.com/office/drawing/2014/main" id="{E3A857F5-86C8-4494-BF4F-F876CFA9A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058" y="270892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Точка </a:t>
            </a:r>
            <a:r>
              <a:rPr lang="en-US" altLang="ru-RU" sz="3200" i="1" dirty="0"/>
              <a:t>C </a:t>
            </a:r>
            <a:r>
              <a:rPr lang="ru-RU" altLang="ru-RU" sz="3200" dirty="0"/>
              <a:t>лежит между точками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</a:t>
            </a:r>
            <a:r>
              <a:rPr lang="ru-RU" altLang="ru-RU" sz="3200" dirty="0"/>
              <a:t>,</a:t>
            </a:r>
            <a:r>
              <a:rPr lang="ru-RU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200" dirty="0"/>
              <a:t>если точки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</a:t>
            </a:r>
            <a:r>
              <a:rPr lang="ru-RU" altLang="ru-RU" sz="3200" i="1" dirty="0"/>
              <a:t> </a:t>
            </a:r>
            <a:r>
              <a:rPr lang="ru-RU" altLang="ru-RU" sz="3200" dirty="0"/>
              <a:t>лежат по разные стороны от точки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F47BE0A-554A-4E87-88F0-7209BF197B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7AB3DC7A-9762-4A99-A3CA-2943ECF22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/>
              <a:t>Какая фигура называется отрезком?</a:t>
            </a: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79A5E639-B67D-4EC9-861E-8A135CE85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600" dirty="0"/>
              <a:t>Отрезком называется ч</a:t>
            </a:r>
            <a:r>
              <a:rPr lang="ru-RU" altLang="ru-RU" sz="3600" dirty="0">
                <a:cs typeface="Times New Roman" panose="02020603050405020304" pitchFamily="18" charset="0"/>
              </a:rPr>
              <a:t>асть прямой, состоящая из двух данных точек и всех точек, лежащих между ними</a:t>
            </a:r>
            <a:r>
              <a:rPr lang="ru-RU" altLang="ru-RU" sz="36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BA20DC4-3C2D-4F73-8A80-E29855D13C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B2A17529-C394-4C92-B103-9C729594B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/>
              <a:t>Как обозначается отрезок?</a:t>
            </a:r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87933BE5-4C97-4A88-884D-6A9BBAEDA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600" dirty="0"/>
              <a:t>Отрезок обозначается указанием его концов.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AFDF4CF-4A41-4D6E-984A-12DDA5FB8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54FE8621-1E07-439C-BE8D-14B2A3031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/>
              <a:t>Какая фигура называется лучом?</a:t>
            </a: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34621C9A-5E4E-476E-B34E-D1AE4A0C4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600" dirty="0"/>
              <a:t>Л</a:t>
            </a:r>
            <a:r>
              <a:rPr lang="ru-RU" altLang="ru-RU" sz="3600" dirty="0">
                <a:cs typeface="Times New Roman" panose="02020603050405020304" pitchFamily="18" charset="0"/>
              </a:rPr>
              <a:t>учом называется часть прямой, состоящая из данной точки и всех точек, лежащих от неё по одну сторону.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1206</Words>
  <Application>Microsoft Office PowerPoint</Application>
  <PresentationFormat>Экран (4:3)</PresentationFormat>
  <Paragraphs>137</Paragraphs>
  <Slides>25</Slides>
  <Notes>25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Cambria Math</vt:lpstr>
      <vt:lpstr>Times New Roman</vt:lpstr>
      <vt:lpstr>Оформление по умолчанию</vt:lpstr>
      <vt:lpstr>Точечный рисунок</vt:lpstr>
      <vt:lpstr>2. Отрезок и луч</vt:lpstr>
      <vt:lpstr>Презентация PowerPoint</vt:lpstr>
      <vt:lpstr>Отрезок</vt:lpstr>
      <vt:lpstr>Луч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12*</vt:lpstr>
      <vt:lpstr>Упражнение 13</vt:lpstr>
      <vt:lpstr>Упражнение 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48</cp:revision>
  <dcterms:created xsi:type="dcterms:W3CDTF">2008-04-30T05:51:18Z</dcterms:created>
  <dcterms:modified xsi:type="dcterms:W3CDTF">2024-09-04T06:31:34Z</dcterms:modified>
</cp:coreProperties>
</file>