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56" r:id="rId2"/>
    <p:sldId id="407" r:id="rId3"/>
    <p:sldId id="406" r:id="rId4"/>
    <p:sldId id="786" r:id="rId5"/>
    <p:sldId id="787" r:id="rId6"/>
    <p:sldId id="398" r:id="rId7"/>
    <p:sldId id="379" r:id="rId8"/>
    <p:sldId id="394" r:id="rId9"/>
    <p:sldId id="385" r:id="rId10"/>
    <p:sldId id="386" r:id="rId11"/>
    <p:sldId id="1267" r:id="rId12"/>
    <p:sldId id="1268" r:id="rId13"/>
    <p:sldId id="795" r:id="rId14"/>
    <p:sldId id="1265" r:id="rId15"/>
    <p:sldId id="395" r:id="rId16"/>
    <p:sldId id="1048" r:id="rId17"/>
    <p:sldId id="1054" r:id="rId18"/>
    <p:sldId id="1239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5" d="100"/>
          <a:sy n="95" d="100"/>
        </p:scale>
        <p:origin x="3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AFEFABF-7152-425F-9D7A-F1C3E6B296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1D1E333-1BCB-44FF-AF48-6F825AEC655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9A4A9DA-59E3-4C8D-BE19-4B3005DE50B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5535E8B-3AB2-40FD-A1E4-7A00ED6FEA4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7A105D6-16A5-4006-BA19-3FE2DC827BF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0C23C21-7860-4778-9912-0F98F6BB1B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81B502-BFE7-45EE-94EF-ACEA5AB9FCD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759FBA-5D70-402F-91FE-6DFA3FC44A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376B53-2564-4767-8247-EB6F151D7CBE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20EC145D-6DD0-4890-93EB-FCCBAEAC37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7B46CCD4-32FE-4EE7-AC41-2FC5759B30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8040AA-2663-4210-9BEA-EE70B21698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C0BC52-9A88-4006-AC69-F41823345E6E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A24FC199-E9C1-44F6-99A1-A98CE45023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id="{0557A4C1-6D6A-4B08-AB29-724FDE68FB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190C38-BEF2-4EA1-B8C6-6A26BB6C5F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B2031-702D-4D1A-8C23-8E185FCE8EE9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34850" name="Rectangle 2">
            <a:extLst>
              <a:ext uri="{FF2B5EF4-FFF2-40B4-BE49-F238E27FC236}">
                <a16:creationId xmlns:a16="http://schemas.microsoft.com/office/drawing/2014/main" id="{C8960A4B-37A3-4C64-8396-CD0A5727A2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0D3D20BA-3AAE-4C5C-9E98-2CEBAFBEBF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560720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190C38-BEF2-4EA1-B8C6-6A26BB6C5F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B2031-702D-4D1A-8C23-8E185FCE8EE9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34850" name="Rectangle 2">
            <a:extLst>
              <a:ext uri="{FF2B5EF4-FFF2-40B4-BE49-F238E27FC236}">
                <a16:creationId xmlns:a16="http://schemas.microsoft.com/office/drawing/2014/main" id="{C8960A4B-37A3-4C64-8396-CD0A5727A2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0D3D20BA-3AAE-4C5C-9E98-2CEBAFBEBF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7645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DA8E5D-60DC-4C16-B4F9-2A0843A73B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6A23E3-9958-473D-9BBF-6D2ECD6C9088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18466" name="Rectangle 2">
            <a:extLst>
              <a:ext uri="{FF2B5EF4-FFF2-40B4-BE49-F238E27FC236}">
                <a16:creationId xmlns:a16="http://schemas.microsoft.com/office/drawing/2014/main" id="{D0181D1F-4D1F-4680-BE31-DC3C9F4905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872A0AEB-1275-41D5-BA28-B93824AC80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DA8E5D-60DC-4C16-B4F9-2A0843A73B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6A23E3-9958-473D-9BBF-6D2ECD6C9088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18466" name="Rectangle 2">
            <a:extLst>
              <a:ext uri="{FF2B5EF4-FFF2-40B4-BE49-F238E27FC236}">
                <a16:creationId xmlns:a16="http://schemas.microsoft.com/office/drawing/2014/main" id="{D0181D1F-4D1F-4680-BE31-DC3C9F4905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872A0AEB-1275-41D5-BA28-B93824AC80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317770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8FF51B-7C8C-4794-A06F-4C8F340F88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FAC3C9-5B90-44A5-B780-9782BBF9006D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36898" name="Rectangle 2">
            <a:extLst>
              <a:ext uri="{FF2B5EF4-FFF2-40B4-BE49-F238E27FC236}">
                <a16:creationId xmlns:a16="http://schemas.microsoft.com/office/drawing/2014/main" id="{42C33BF7-72DA-4B9A-B8A2-D80CB2BDC0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6899" name="Rectangle 3">
            <a:extLst>
              <a:ext uri="{FF2B5EF4-FFF2-40B4-BE49-F238E27FC236}">
                <a16:creationId xmlns:a16="http://schemas.microsoft.com/office/drawing/2014/main" id="{418F77EF-0B9B-4D50-857A-F02CF510A8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0B16410-C995-43DC-8846-EA8B7CC1A3F7}" type="slidenum">
              <a:rPr lang="ru-RU" altLang="ru-RU" sz="1200"/>
              <a:pPr eaLnBrk="1" hangingPunct="1"/>
              <a:t>16</a:t>
            </a:fld>
            <a:endParaRPr lang="ru-RU" altLang="ru-RU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849064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0B16410-C995-43DC-8846-EA8B7CC1A3F7}" type="slidenum">
              <a:rPr lang="ru-RU" altLang="ru-RU" sz="1200"/>
              <a:pPr eaLnBrk="1" hangingPunct="1"/>
              <a:t>17</a:t>
            </a:fld>
            <a:endParaRPr lang="ru-RU" altLang="ru-RU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558246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8FF51B-7C8C-4794-A06F-4C8F340F88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FAC3C9-5B90-44A5-B780-9782BBF9006D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36898" name="Rectangle 2">
            <a:extLst>
              <a:ext uri="{FF2B5EF4-FFF2-40B4-BE49-F238E27FC236}">
                <a16:creationId xmlns:a16="http://schemas.microsoft.com/office/drawing/2014/main" id="{42C33BF7-72DA-4B9A-B8A2-D80CB2BDC0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6899" name="Rectangle 3">
            <a:extLst>
              <a:ext uri="{FF2B5EF4-FFF2-40B4-BE49-F238E27FC236}">
                <a16:creationId xmlns:a16="http://schemas.microsoft.com/office/drawing/2014/main" id="{418F77EF-0B9B-4D50-857A-F02CF510A8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35670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759FBA-5D70-402F-91FE-6DFA3FC44A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376B53-2564-4767-8247-EB6F151D7CBE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20EC145D-6DD0-4890-93EB-FCCBAEAC37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7B46CCD4-32FE-4EE7-AC41-2FC5759B30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22066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D3A062-AC9B-4968-9258-CCF7E9431A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5C3DFE-D95B-40D0-BACC-9DCDFA27B00A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75810" name="Rectangle 3074">
            <a:extLst>
              <a:ext uri="{FF2B5EF4-FFF2-40B4-BE49-F238E27FC236}">
                <a16:creationId xmlns:a16="http://schemas.microsoft.com/office/drawing/2014/main" id="{8C882D52-5FF8-4CB8-9770-689ADA1389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5811" name="Rectangle 3075">
            <a:extLst>
              <a:ext uri="{FF2B5EF4-FFF2-40B4-BE49-F238E27FC236}">
                <a16:creationId xmlns:a16="http://schemas.microsoft.com/office/drawing/2014/main" id="{2C3AC8A9-6FA3-4922-8E23-474673A8B5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96BB93-FDF9-44C7-A61D-DC5EB1B117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3A2A5D-C57D-433C-A0ED-DB9E396CCB28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40994" name="Rectangle 2">
            <a:extLst>
              <a:ext uri="{FF2B5EF4-FFF2-40B4-BE49-F238E27FC236}">
                <a16:creationId xmlns:a16="http://schemas.microsoft.com/office/drawing/2014/main" id="{5BA82465-E7C5-4D97-BAFD-33601F74B0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0995" name="Rectangle 3">
            <a:extLst>
              <a:ext uri="{FF2B5EF4-FFF2-40B4-BE49-F238E27FC236}">
                <a16:creationId xmlns:a16="http://schemas.microsoft.com/office/drawing/2014/main" id="{20704457-4E43-40F2-B5C1-B729B2BAFF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dirty="0"/>
              <a:t>В режиме слайдов ответы появляются после </a:t>
            </a:r>
            <a:r>
              <a:rPr lang="ru-RU" altLang="ru-RU" dirty="0" err="1"/>
              <a:t>кликанья</a:t>
            </a:r>
            <a:r>
              <a:rPr lang="ru-RU" altLang="ru-RU" dirty="0"/>
              <a:t>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CE940BC-2D56-4B86-A68E-618893D62C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740C0F-C2B7-410F-8D02-34AB15D4CC4D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700D2D06-D6F8-4D19-8AC4-665FDE5A16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D3D1B225-07A9-44A4-82F1-33DB86E853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6DA178-50C2-4611-86CC-85A9DD9C15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3378D5-C2A8-4B47-A8ED-64869423647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25872D2A-718D-4577-8B2A-F51975BE5B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ED34361A-57CC-4ECA-8CE1-979E72F13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9DA986-7F59-4DCA-AD08-479B28B520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697EE-52F9-4D06-B749-781A397F066D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00034" name="Rectangle 2">
            <a:extLst>
              <a:ext uri="{FF2B5EF4-FFF2-40B4-BE49-F238E27FC236}">
                <a16:creationId xmlns:a16="http://schemas.microsoft.com/office/drawing/2014/main" id="{831669CA-D1C6-494F-A376-844BCD3C1C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0035" name="Rectangle 3">
            <a:extLst>
              <a:ext uri="{FF2B5EF4-FFF2-40B4-BE49-F238E27FC236}">
                <a16:creationId xmlns:a16="http://schemas.microsoft.com/office/drawing/2014/main" id="{0C88CBDA-F2C5-4237-948D-879F0C9E2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190C38-BEF2-4EA1-B8C6-6A26BB6C5F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B2031-702D-4D1A-8C23-8E185FCE8EE9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34850" name="Rectangle 2">
            <a:extLst>
              <a:ext uri="{FF2B5EF4-FFF2-40B4-BE49-F238E27FC236}">
                <a16:creationId xmlns:a16="http://schemas.microsoft.com/office/drawing/2014/main" id="{C8960A4B-37A3-4C64-8396-CD0A5727A2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0D3D20BA-3AAE-4C5C-9E98-2CEBAFBEBF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3116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DE7DFD-402D-4C50-9C09-DBECF404B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939401-5257-4483-9254-7662444BFCC0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14370" name="Rectangle 2">
            <a:extLst>
              <a:ext uri="{FF2B5EF4-FFF2-40B4-BE49-F238E27FC236}">
                <a16:creationId xmlns:a16="http://schemas.microsoft.com/office/drawing/2014/main" id="{516D3CFC-937B-48EE-980D-804947FA8C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4371" name="Rectangle 3">
            <a:extLst>
              <a:ext uri="{FF2B5EF4-FFF2-40B4-BE49-F238E27FC236}">
                <a16:creationId xmlns:a16="http://schemas.microsoft.com/office/drawing/2014/main" id="{74CB2D4B-3641-48CC-AB7A-00958B7A24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520A1B-30D7-47E8-B0D2-DBC8D1BB7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B244227-FB1C-43F9-9ED7-92298DEC7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7957BD-F7AE-49EB-8E3E-4700ABCF1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134284-021E-4645-A69E-3E311A395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B40208-E974-42F2-8146-51F686864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44D85-DE4C-407E-840E-6F7DCABF0C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774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5710B7-D77D-41B5-B3A1-2C0593C3B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F586CC2-F563-45A7-A083-9A569BD70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37EA2C-96CD-4411-B5D4-54303F68A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DAF2F3-1AA9-429A-89EB-62A23770C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09A5BB-BFE3-4C66-B5C1-7C8FADAD9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ADFB6-0916-4CAB-A630-78623722517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458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D6D40A2-83B1-401A-A3FF-D07D933DAD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5B3E032-0FC1-4872-A0DC-320B8231A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5FDA08-48AA-44C7-AAF5-74D18529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8ACB5D-010A-42EB-AAAD-A41AD9C41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6CB26C-895E-45B9-838C-C08027A75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D0910-7027-493A-8890-8A8A8D0BE7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106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CDBD15-DFE3-4353-AB15-F1BCB566E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759BB8-7AB1-4EDC-A2E4-EC86F0C0F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05B525-0F04-41DE-B9F4-54B81E187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7737FD-E857-4F3D-81D7-6441BD90D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C7492D-743B-4B27-B48D-4FF8AD24C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E5723-A069-4C03-95DD-E6E7CB26A9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822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4E3D8E-B342-412B-AB26-C78EBE155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BBC856-F4EF-448D-B0E4-35108168E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333D65-AE30-4EA1-9379-80AD3C0FD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20E76C-3B5D-4FF6-978F-BCADC7468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F994CB-A545-4E3E-94FF-9F5A2736F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FF41D-5F13-49B3-8F9A-7F988D29CF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4382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ACFBBD-70B7-4ADA-B986-2EDDFC320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AAB7C2-F239-47A4-BBD6-B13FF3883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66FC749-6604-4848-945D-EC35F1793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FD7CDB-7AA2-490C-BF7E-62533FF15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EEC4382-2EFA-43C9-B589-4FF45C78C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E0FA63-C826-4B19-9C22-B9FFD4829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95022-3C16-48AE-93FA-CE4AB8E808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447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C871A0-DFD0-4259-AE6F-18F822C0F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E6FA114-5652-47AA-9939-B9C540EFB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896C25-7ABF-494F-B02F-A350B3065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E315EE7-371A-450A-B2D1-E599D6F790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CF22F80-25A7-42D0-8583-16E1FF027F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E521A2C-8729-4C1D-A2C6-75AC718C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1082E11-7BB2-4B1D-8124-9DF38763B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6DB7BF7-87D6-47A6-B90C-AF0CD682E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E6437-453E-4CBF-91B5-DAFD0C9462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3354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7C0055-39B4-46B6-B902-336186896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5C7AB06-9213-4DF7-95C7-2D36AA61B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8C0D1A4-A1F8-4289-A54A-8C9670480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B8DF2F1-50C9-448B-B415-8A2C973B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97142-8D09-4696-A74C-D5888939145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530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6C1580A-4EA7-449C-A3A1-CA049E1E1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DEDCDB0-AA6F-4EB2-8AC3-CFF1D3D4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8D8E297-6261-46EC-A285-357D8CF3E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5EE9E-B916-4BD5-BE13-2E78B454A6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073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701231-93AA-4AB5-862A-32CE4648B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DBEFC0-0044-4ECB-B3C3-01618BC9E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FB982D-AF7E-4CE4-9CB9-1B84B1BB3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86CEE8-2659-4D70-BCEF-C506ECD68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8249C2-FFF5-4FE8-B58D-FCA3609AF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05ACF03-6EDA-499B-B6AD-92763B511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4C122-B04B-4B78-85E3-872387799A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899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ED381C-A026-4A7B-87EC-0331135A2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800F05A-A3DD-4ECF-8FC6-CB7FCFEA81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E0CC23-3B3E-4477-95A1-E47291B5EC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B62D71-8E2C-4C06-A48A-554E83939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799130D-8887-4D90-809B-0885E63C7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EB9BE5-C536-4892-B0F5-B888E7B3C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E21B3-B0F9-44A5-BD0B-8900C9AC18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264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5639AAC-98C7-4A7D-A441-EF2BA88200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B147794-3EE5-454C-A843-D72116FBCD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66B392E-265D-4299-B774-A1A3E86BCBE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26C003F-E899-4E20-A706-0D177387E64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7708DD8-97ED-4CE2-90A9-E8A1668783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D391B0-16B1-4054-932A-53875560408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9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9.png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20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8.png"/><Relationship Id="rId5" Type="http://schemas.openxmlformats.org/officeDocument/2006/relationships/image" Target="../media/image107.png"/><Relationship Id="rId4" Type="http://schemas.openxmlformats.org/officeDocument/2006/relationships/image" Target="../media/image21.png"/><Relationship Id="rId9" Type="http://schemas.openxmlformats.org/officeDocument/2006/relationships/image" Target="../media/image1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58100883-A2A2-41BA-A76C-2EFC3CE08A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660" y="980728"/>
            <a:ext cx="8206680" cy="1692424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29. Сумма углов многоугольника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>
            <a:extLst>
              <a:ext uri="{FF2B5EF4-FFF2-40B4-BE49-F238E27FC236}">
                <a16:creationId xmlns:a16="http://schemas.microsoft.com/office/drawing/2014/main" id="{E6B2D917-3437-4691-ADF9-2A2D74E0BB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15395" name="Text Box 3">
            <a:extLst>
              <a:ext uri="{FF2B5EF4-FFF2-40B4-BE49-F238E27FC236}">
                <a16:creationId xmlns:a16="http://schemas.microsoft.com/office/drawing/2014/main" id="{7314334D-5AB1-4676-881C-7786AFA06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Сколько сторон имеет правильный многоугольник, если каждый из его внешних углов равен: а) 36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; б) 24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15396" name="Text Box 4">
            <a:extLst>
              <a:ext uri="{FF2B5EF4-FFF2-40B4-BE49-F238E27FC236}">
                <a16:creationId xmlns:a16="http://schemas.microsoft.com/office/drawing/2014/main" id="{2514FD12-049B-4339-85E1-12E8F2499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343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 10; </a:t>
            </a:r>
          </a:p>
        </p:txBody>
      </p:sp>
      <p:sp>
        <p:nvSpPr>
          <p:cNvPr id="315397" name="Text Box 5">
            <a:extLst>
              <a:ext uri="{FF2B5EF4-FFF2-40B4-BE49-F238E27FC236}">
                <a16:creationId xmlns:a16="http://schemas.microsoft.com/office/drawing/2014/main" id="{740F04E7-7007-49AE-A19E-CB55B49FA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8006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15</a:t>
            </a:r>
            <a:r>
              <a:rPr lang="en-US" altLang="ru-RU" sz="3200"/>
              <a:t>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6" grpId="0" autoUpdateAnimBg="0"/>
      <p:bldP spid="31539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>
            <a:extLst>
              <a:ext uri="{FF2B5EF4-FFF2-40B4-BE49-F238E27FC236}">
                <a16:creationId xmlns:a16="http://schemas.microsoft.com/office/drawing/2014/main" id="{393E6450-2657-409F-BD89-C3A8C6F70C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333827" name="Text Box 3">
            <a:extLst>
              <a:ext uri="{FF2B5EF4-FFF2-40B4-BE49-F238E27FC236}">
                <a16:creationId xmlns:a16="http://schemas.microsoft.com/office/drawing/2014/main" id="{A02A6920-8877-48D5-B605-8F5041123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угол между диагоналями </a:t>
            </a:r>
            <a:r>
              <a:rPr lang="en-US" altLang="ru-RU" sz="3200" i="1" dirty="0"/>
              <a:t>AC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BD</a:t>
            </a:r>
            <a:r>
              <a:rPr lang="ru-RU" altLang="ru-RU" sz="3200" dirty="0"/>
              <a:t> правильного шестиугольника </a:t>
            </a:r>
            <a:r>
              <a:rPr lang="en-US" altLang="ru-RU" sz="3200" i="1" dirty="0"/>
              <a:t>ABCDEF</a:t>
            </a:r>
            <a:r>
              <a:rPr lang="en-US" altLang="ru-RU" sz="3200" dirty="0"/>
              <a:t>.</a:t>
            </a:r>
            <a:endParaRPr lang="en-US" altLang="ru-RU" sz="3200" dirty="0">
              <a:solidFill>
                <a:schemeClr val="accent1"/>
              </a:solidFill>
            </a:endParaRPr>
          </a:p>
        </p:txBody>
      </p:sp>
      <p:sp>
        <p:nvSpPr>
          <p:cNvPr id="333828" name="Text Box 4">
            <a:extLst>
              <a:ext uri="{FF2B5EF4-FFF2-40B4-BE49-F238E27FC236}">
                <a16:creationId xmlns:a16="http://schemas.microsoft.com/office/drawing/2014/main" id="{0C28A7BC-BD8B-436E-91A1-DE8E399B3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27412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Ответ.</a:t>
            </a:r>
            <a:r>
              <a:rPr lang="ru-RU" altLang="ru-RU" sz="2800" dirty="0"/>
              <a:t> </a:t>
            </a:r>
            <a:r>
              <a:rPr lang="en-US" altLang="ru-RU" sz="2800" dirty="0"/>
              <a:t>60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96E4DE6-CBD8-9ECE-FAE9-FBAF63F79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7234" y="2276846"/>
            <a:ext cx="3629532" cy="30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9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>
            <a:extLst>
              <a:ext uri="{FF2B5EF4-FFF2-40B4-BE49-F238E27FC236}">
                <a16:creationId xmlns:a16="http://schemas.microsoft.com/office/drawing/2014/main" id="{393E6450-2657-409F-BD89-C3A8C6F70C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333827" name="Text Box 3">
            <a:extLst>
              <a:ext uri="{FF2B5EF4-FFF2-40B4-BE49-F238E27FC236}">
                <a16:creationId xmlns:a16="http://schemas.microsoft.com/office/drawing/2014/main" id="{A02A6920-8877-48D5-B605-8F5041123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угол между диагоналями </a:t>
            </a:r>
            <a:r>
              <a:rPr lang="en-US" altLang="ru-RU" sz="3200" i="1" dirty="0"/>
              <a:t>AC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BD</a:t>
            </a:r>
            <a:r>
              <a:rPr lang="ru-RU" altLang="ru-RU" sz="3200" dirty="0"/>
              <a:t> правильного пятиугольника </a:t>
            </a:r>
            <a:r>
              <a:rPr lang="en-US" altLang="ru-RU" sz="3200" i="1" dirty="0"/>
              <a:t>ABCDE</a:t>
            </a:r>
            <a:r>
              <a:rPr lang="en-US" altLang="ru-RU" sz="3200" dirty="0"/>
              <a:t>.</a:t>
            </a:r>
            <a:endParaRPr lang="en-US" altLang="ru-RU" sz="3200" dirty="0">
              <a:solidFill>
                <a:schemeClr val="accent1"/>
              </a:solidFill>
            </a:endParaRPr>
          </a:p>
        </p:txBody>
      </p:sp>
      <p:sp>
        <p:nvSpPr>
          <p:cNvPr id="333828" name="Text Box 4">
            <a:extLst>
              <a:ext uri="{FF2B5EF4-FFF2-40B4-BE49-F238E27FC236}">
                <a16:creationId xmlns:a16="http://schemas.microsoft.com/office/drawing/2014/main" id="{0C28A7BC-BD8B-436E-91A1-DE8E399B3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27412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Ответ.</a:t>
            </a:r>
            <a:r>
              <a:rPr lang="ru-RU" altLang="ru-RU" sz="2800" dirty="0"/>
              <a:t> 72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3EE8500-A49E-9D0C-53AE-920F45AB65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8234" y="2318214"/>
            <a:ext cx="3267531" cy="2991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72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>
            <a:extLst>
              <a:ext uri="{FF2B5EF4-FFF2-40B4-BE49-F238E27FC236}">
                <a16:creationId xmlns:a16="http://schemas.microsoft.com/office/drawing/2014/main" id="{6A593E60-8B26-406C-8341-624F60A5CB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317443" name="Text Box 3">
            <a:extLst>
              <a:ext uri="{FF2B5EF4-FFF2-40B4-BE49-F238E27FC236}">
                <a16:creationId xmlns:a16="http://schemas.microsoft.com/office/drawing/2014/main" id="{2D00F474-1394-4D3B-AD43-0B377164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сумму углов </a:t>
            </a:r>
            <a:r>
              <a:rPr lang="ru-RU" altLang="ru-RU" sz="3200" dirty="0"/>
              <a:t>невыпуклого четырехугольника </a:t>
            </a:r>
            <a:r>
              <a:rPr lang="en-US" altLang="ru-RU" sz="3200" i="1" dirty="0"/>
              <a:t>ABCD</a:t>
            </a:r>
            <a:r>
              <a:rPr lang="ru-RU" altLang="ru-RU" sz="3200" i="1" dirty="0"/>
              <a:t>.</a:t>
            </a:r>
            <a:endParaRPr lang="en-US" altLang="ru-RU" sz="32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317447" name="Picture 7">
            <a:extLst>
              <a:ext uri="{FF2B5EF4-FFF2-40B4-BE49-F238E27FC236}">
                <a16:creationId xmlns:a16="http://schemas.microsoft.com/office/drawing/2014/main" id="{703F8DC5-59D5-4B15-9544-C5FA02335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2640013" cy="296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5F9516A6-2A40-18D0-D1FF-42B0A886784B}"/>
              </a:ext>
            </a:extLst>
          </p:cNvPr>
          <p:cNvGrpSpPr/>
          <p:nvPr/>
        </p:nvGrpSpPr>
        <p:grpSpPr>
          <a:xfrm>
            <a:off x="609600" y="2009107"/>
            <a:ext cx="8001000" cy="3904331"/>
            <a:chOff x="609600" y="2009107"/>
            <a:chExt cx="8001000" cy="3904331"/>
          </a:xfrm>
        </p:grpSpPr>
        <p:sp>
          <p:nvSpPr>
            <p:cNvPr id="317444" name="Text Box 4">
              <a:extLst>
                <a:ext uri="{FF2B5EF4-FFF2-40B4-BE49-F238E27FC236}">
                  <a16:creationId xmlns:a16="http://schemas.microsoft.com/office/drawing/2014/main" id="{DCF293C1-9CFA-4FCE-9045-92A4F77613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" y="5334000"/>
              <a:ext cx="8001000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360</a:t>
              </a:r>
              <a:r>
                <a:rPr lang="ru-RU" altLang="ru-RU" sz="3200" baseline="30000"/>
                <a:t>о</a:t>
              </a:r>
              <a:r>
                <a:rPr lang="en-US" altLang="ru-RU" sz="3200"/>
                <a:t>.</a:t>
              </a:r>
              <a:endParaRPr lang="ru-RU" altLang="ru-RU" sz="3200"/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2C43DEC0-66D5-FBB9-015D-4AEF9A4FEC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59832" y="2009107"/>
              <a:ext cx="3015439" cy="3219711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>
            <a:extLst>
              <a:ext uri="{FF2B5EF4-FFF2-40B4-BE49-F238E27FC236}">
                <a16:creationId xmlns:a16="http://schemas.microsoft.com/office/drawing/2014/main" id="{6A593E60-8B26-406C-8341-624F60A5CB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317443" name="Text Box 3">
            <a:extLst>
              <a:ext uri="{FF2B5EF4-FFF2-40B4-BE49-F238E27FC236}">
                <a16:creationId xmlns:a16="http://schemas.microsoft.com/office/drawing/2014/main" id="{2D00F474-1394-4D3B-AD43-0B377164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сумму углов </a:t>
            </a:r>
            <a:r>
              <a:rPr lang="ru-RU" altLang="ru-RU" sz="3200" dirty="0"/>
              <a:t>невыпуклого пятиугольника </a:t>
            </a:r>
            <a:r>
              <a:rPr lang="en-US" altLang="ru-RU" sz="3200" i="1" dirty="0"/>
              <a:t>ABCDE</a:t>
            </a:r>
            <a:r>
              <a:rPr lang="ru-RU" altLang="ru-RU" sz="3200" i="1" dirty="0"/>
              <a:t>.</a:t>
            </a:r>
            <a:endParaRPr lang="en-US" altLang="ru-RU" sz="32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8F553CC-E3A2-8FE7-5629-89268B8C45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2636912"/>
            <a:ext cx="3864048" cy="2142027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3C3637D6-A435-DAE2-FA7E-9155C295274E}"/>
              </a:ext>
            </a:extLst>
          </p:cNvPr>
          <p:cNvGrpSpPr/>
          <p:nvPr/>
        </p:nvGrpSpPr>
        <p:grpSpPr>
          <a:xfrm>
            <a:off x="609600" y="2610059"/>
            <a:ext cx="8001000" cy="3303379"/>
            <a:chOff x="609600" y="2610059"/>
            <a:chExt cx="8001000" cy="3303379"/>
          </a:xfrm>
        </p:grpSpPr>
        <p:sp>
          <p:nvSpPr>
            <p:cNvPr id="317444" name="Text Box 4">
              <a:extLst>
                <a:ext uri="{FF2B5EF4-FFF2-40B4-BE49-F238E27FC236}">
                  <a16:creationId xmlns:a16="http://schemas.microsoft.com/office/drawing/2014/main" id="{DCF293C1-9CFA-4FCE-9045-92A4F77613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" y="5334000"/>
              <a:ext cx="8001000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en-US" altLang="ru-RU" sz="3200" dirty="0"/>
                <a:t>54</a:t>
              </a:r>
              <a:r>
                <a:rPr lang="ru-RU" altLang="ru-RU" sz="3200" dirty="0"/>
                <a:t>0</a:t>
              </a:r>
              <a:r>
                <a:rPr lang="ru-RU" altLang="ru-RU" sz="3200" baseline="30000" dirty="0"/>
                <a:t>о</a:t>
              </a:r>
              <a:r>
                <a:rPr lang="en-US" altLang="ru-RU" sz="3200" dirty="0"/>
                <a:t>.</a:t>
              </a:r>
              <a:endParaRPr lang="ru-RU" altLang="ru-RU" sz="3200" dirty="0"/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E0E93061-ABC2-1B06-8083-BED21D0A4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73263" y="2610059"/>
              <a:ext cx="3862585" cy="21412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4108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>
            <a:extLst>
              <a:ext uri="{FF2B5EF4-FFF2-40B4-BE49-F238E27FC236}">
                <a16:creationId xmlns:a16="http://schemas.microsoft.com/office/drawing/2014/main" id="{21BAC7C2-A343-4001-B1A2-BF4C3DF2C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12</a:t>
            </a:r>
            <a:r>
              <a:rPr lang="ru-RU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335875" name="Text Box 3">
            <a:extLst>
              <a:ext uri="{FF2B5EF4-FFF2-40B4-BE49-F238E27FC236}">
                <a16:creationId xmlns:a16="http://schemas.microsoft.com/office/drawing/2014/main" id="{796588AA-77BF-41D4-8DC0-77056945B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сумму углов 1, 2, 3, 4, 5 пятиугольной звездочки, изображенной на рисунке.</a:t>
            </a:r>
            <a:endParaRPr lang="en-US" altLang="ru-RU" sz="3200" dirty="0"/>
          </a:p>
        </p:txBody>
      </p:sp>
      <p:pic>
        <p:nvPicPr>
          <p:cNvPr id="335883" name="Picture 11">
            <a:extLst>
              <a:ext uri="{FF2B5EF4-FFF2-40B4-BE49-F238E27FC236}">
                <a16:creationId xmlns:a16="http://schemas.microsoft.com/office/drawing/2014/main" id="{EE62CFF5-6182-48AC-A384-35A0A4387E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362200"/>
            <a:ext cx="2940050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C3D8F0E-C47A-42A4-B5CE-C0D47822E029}"/>
              </a:ext>
            </a:extLst>
          </p:cNvPr>
          <p:cNvGrpSpPr/>
          <p:nvPr/>
        </p:nvGrpSpPr>
        <p:grpSpPr>
          <a:xfrm>
            <a:off x="0" y="2280017"/>
            <a:ext cx="9144000" cy="4647724"/>
            <a:chOff x="0" y="2280017"/>
            <a:chExt cx="9144000" cy="46477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4">
                  <a:extLst>
                    <a:ext uri="{FF2B5EF4-FFF2-40B4-BE49-F238E27FC236}">
                      <a16:creationId xmlns:a16="http://schemas.microsoft.com/office/drawing/2014/main" id="{8FB72D49-38ED-465C-A6EC-64CFCD16550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5542746"/>
                  <a:ext cx="9144000" cy="13849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Решение.</a:t>
                  </a:r>
                  <a:r>
                    <a:rPr lang="ru-RU" altLang="ru-RU" sz="2800" dirty="0">
                      <a:solidFill>
                        <a:schemeClr val="accent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ru-RU" altLang="ru-RU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altLang="ru-RU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3+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6=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5+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7,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7=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2+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a14:m>
                  <a:r>
                    <a:rPr lang="en-US" altLang="ru-RU" sz="2800" dirty="0"/>
                    <a:t>. </a:t>
                  </a:r>
                  <a:r>
                    <a:rPr lang="ru-RU" altLang="ru-RU" sz="2800" dirty="0"/>
                    <a:t>Следовательно, </a:t>
                  </a:r>
                  <a14:m>
                    <m:oMath xmlns:m="http://schemas.openxmlformats.org/officeDocument/2006/math"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2+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3+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4+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6=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180°</m:t>
                      </m:r>
                      <m:r>
                        <a:rPr lang="ru-RU" altLang="ru-R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sz="2800" dirty="0"/>
                </a:p>
              </p:txBody>
            </p:sp>
          </mc:Choice>
          <mc:Fallback xmlns="">
            <p:sp>
              <p:nvSpPr>
                <p:cNvPr id="6" name="Text Box 4">
                  <a:extLst>
                    <a:ext uri="{FF2B5EF4-FFF2-40B4-BE49-F238E27FC236}">
                      <a16:creationId xmlns:a16="http://schemas.microsoft.com/office/drawing/2014/main" id="{8FB72D49-38ED-465C-A6EC-64CFCD16550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5542746"/>
                  <a:ext cx="9144000" cy="1384995"/>
                </a:xfrm>
                <a:prstGeom prst="rect">
                  <a:avLst/>
                </a:prstGeom>
                <a:blipFill>
                  <a:blip r:embed="rId4"/>
                  <a:stretch>
                    <a:fillRect t="-440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3681276C-48E5-4530-8261-0345DB082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28293" y="2280017"/>
              <a:ext cx="3093537" cy="330922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027"/>
          <p:cNvSpPr txBox="1">
            <a:spLocks noChangeArrowheads="1"/>
          </p:cNvSpPr>
          <p:nvPr/>
        </p:nvSpPr>
        <p:spPr bwMode="auto">
          <a:xfrm>
            <a:off x="0" y="-1416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Упражнение 13*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4" name="Text Box 1027"/>
          <p:cNvSpPr txBox="1">
            <a:spLocks noChangeArrowheads="1"/>
          </p:cNvSpPr>
          <p:nvPr/>
        </p:nvSpPr>
        <p:spPr bwMode="auto">
          <a:xfrm>
            <a:off x="0" y="463323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Чему равна сумма углов 1, 2, 3, 4 звёздчатого четырёхугольника?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484784"/>
            <a:ext cx="1944216" cy="2396645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35496" y="1501605"/>
            <a:ext cx="8820472" cy="3733719"/>
            <a:chOff x="35496" y="1501605"/>
            <a:chExt cx="8820472" cy="3733719"/>
          </a:xfrm>
        </p:grpSpPr>
        <p:sp>
          <p:nvSpPr>
            <p:cNvPr id="13" name="TextBox 12"/>
            <p:cNvSpPr txBox="1"/>
            <p:nvPr/>
          </p:nvSpPr>
          <p:spPr>
            <a:xfrm>
              <a:off x="35496" y="4281217"/>
              <a:ext cx="882047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2800" dirty="0">
                  <a:solidFill>
                    <a:srgbClr val="FF0000"/>
                  </a:solidFill>
                </a:rPr>
                <a:t>	Ответ. </a:t>
              </a:r>
              <a:r>
                <a:rPr lang="ru-RU" sz="2800" dirty="0"/>
                <a:t>Сумма зависит от вида четырёхугольника и может меняться от 0</a:t>
              </a:r>
              <a:r>
                <a:rPr lang="ru-RU" sz="2800" baseline="30000" dirty="0"/>
                <a:t>о</a:t>
              </a:r>
              <a:r>
                <a:rPr lang="ru-RU" sz="2800" baseline="-25000" dirty="0"/>
                <a:t> </a:t>
              </a:r>
              <a:r>
                <a:rPr lang="ru-RU" sz="2800" dirty="0"/>
                <a:t>до 360</a:t>
              </a:r>
              <a:r>
                <a:rPr lang="ru-RU" sz="2800" baseline="30000" dirty="0"/>
                <a:t>о</a:t>
              </a:r>
              <a:r>
                <a:rPr lang="ru-RU" sz="2800" dirty="0"/>
                <a:t>.</a:t>
              </a:r>
              <a:endParaRPr lang="ru-RU" sz="2800" dirty="0">
                <a:solidFill>
                  <a:srgbClr val="FF0000"/>
                </a:solidFill>
              </a:endParaRPr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12310" y="1501605"/>
              <a:ext cx="819730" cy="2295245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364088" y="1817218"/>
              <a:ext cx="2695951" cy="18481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7369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027"/>
          <p:cNvSpPr txBox="1">
            <a:spLocks noChangeArrowheads="1"/>
          </p:cNvSpPr>
          <p:nvPr/>
        </p:nvSpPr>
        <p:spPr bwMode="auto">
          <a:xfrm>
            <a:off x="0" y="75929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/>
              <a:t>Найдите сумму углов звёздчатого многоугольника, изображённого на рисунке.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8" name="Text Box 1027">
            <a:extLst>
              <a:ext uri="{FF2B5EF4-FFF2-40B4-BE49-F238E27FC236}">
                <a16:creationId xmlns:a16="http://schemas.microsoft.com/office/drawing/2014/main" id="{3913A37C-B36C-5119-2349-B46772B9F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416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Упражнение 14*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5DBFEE4-6096-7353-60FF-F0D8177B5B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3718" y="1878359"/>
            <a:ext cx="3176564" cy="256174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B27B0DEB-536A-9BDB-E970-9B0F9BCC0F93}"/>
              </a:ext>
            </a:extLst>
          </p:cNvPr>
          <p:cNvGrpSpPr/>
          <p:nvPr/>
        </p:nvGrpSpPr>
        <p:grpSpPr>
          <a:xfrm>
            <a:off x="0" y="1878358"/>
            <a:ext cx="9144000" cy="4375797"/>
            <a:chOff x="0" y="1878358"/>
            <a:chExt cx="9144000" cy="4375797"/>
          </a:xfrm>
        </p:grpSpPr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E8518FF3-36F8-8D4D-6BE4-640BE40548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83718" y="1878358"/>
              <a:ext cx="3176562" cy="2561745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4">
                  <a:extLst>
                    <a:ext uri="{FF2B5EF4-FFF2-40B4-BE49-F238E27FC236}">
                      <a16:creationId xmlns:a16="http://schemas.microsoft.com/office/drawing/2014/main" id="{7E51C087-8FE8-5996-B7AE-2259BF75F7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4869160"/>
                  <a:ext cx="9144000" cy="13849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Решение. </a:t>
                  </a:r>
                  <a14:m>
                    <m:oMath xmlns:m="http://schemas.openxmlformats.org/officeDocument/2006/math">
                      <m:r>
                        <a:rPr lang="ru-RU" altLang="ru-RU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altLang="ru-RU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7+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72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0°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a14:m>
                  <a:r>
                    <a:rPr lang="ru-RU" altLang="ru-RU" sz="2800" dirty="0"/>
                    <a:t> </a:t>
                  </a:r>
                  <a14:m>
                    <m:oMath xmlns:m="http://schemas.openxmlformats.org/officeDocument/2006/math"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36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0°−∠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8,</m:t>
                      </m:r>
                    </m:oMath>
                  </a14:m>
                  <a:r>
                    <a:rPr lang="ru-RU" altLang="ru-RU" sz="2800" dirty="0"/>
                    <a:t> </a:t>
                  </a:r>
                  <a14:m>
                    <m:oMath xmlns:m="http://schemas.openxmlformats.org/officeDocument/2006/math">
                      <m:r>
                        <a:rPr lang="ru-RU" altLang="ru-R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8=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180°−∠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4−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5.</m:t>
                      </m:r>
                    </m:oMath>
                  </a14:m>
                  <a:r>
                    <a:rPr lang="ru-RU" altLang="ru-RU" sz="2800" dirty="0"/>
                    <a:t> </a:t>
                  </a:r>
                  <a:r>
                    <a:rPr lang="ru-RU" altLang="ru-RU" sz="2800" dirty="0">
                      <a:ea typeface="Cambria Math" panose="02040503050406030204" pitchFamily="18" charset="0"/>
                    </a:rPr>
                    <a:t>Следовательно,</a:t>
                  </a:r>
                </a:p>
                <a:p>
                  <a:pPr algn="just">
                    <a:spcBef>
                      <a:spcPts val="0"/>
                    </a:spcBef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ru-RU" altLang="ru-R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∠1+∠2+∠3+∠4+∠5+∠6+∠7=540°</m:t>
                        </m:r>
                        <m:r>
                          <a:rPr lang="ru-RU" altLang="ru-RU" sz="28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 altLang="ru-RU" sz="2800" dirty="0"/>
                </a:p>
              </p:txBody>
            </p:sp>
          </mc:Choice>
          <mc:Fallback xmlns="">
            <p:sp>
              <p:nvSpPr>
                <p:cNvPr id="6" name="Text Box 4">
                  <a:extLst>
                    <a:ext uri="{FF2B5EF4-FFF2-40B4-BE49-F238E27FC236}">
                      <a16:creationId xmlns:a16="http://schemas.microsoft.com/office/drawing/2014/main" id="{7E51C087-8FE8-5996-B7AE-2259BF75F7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869160"/>
                  <a:ext cx="9144000" cy="1384995"/>
                </a:xfrm>
                <a:prstGeom prst="rect">
                  <a:avLst/>
                </a:prstGeom>
                <a:blipFill>
                  <a:blip r:embed="rId5"/>
                  <a:stretch>
                    <a:fillRect t="-4846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28566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>
            <a:extLst>
              <a:ext uri="{FF2B5EF4-FFF2-40B4-BE49-F238E27FC236}">
                <a16:creationId xmlns:a16="http://schemas.microsoft.com/office/drawing/2014/main" id="{21BAC7C2-A343-4001-B1A2-BF4C3DF2C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r>
              <a:rPr lang="ru-RU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335875" name="Text Box 3">
            <a:extLst>
              <a:ext uri="{FF2B5EF4-FFF2-40B4-BE49-F238E27FC236}">
                <a16:creationId xmlns:a16="http://schemas.microsoft.com/office/drawing/2014/main" id="{796588AA-77BF-41D4-8DC0-77056945B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сумму углов 1, 2, 3, 4, 5, 6, 7 семиугольной звездочки, изображенной на рисунке.</a:t>
            </a:r>
            <a:endParaRPr lang="en-US" altLang="ru-RU" sz="32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F5E6900-32D4-F66B-6C3A-32F2868BF9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2132856"/>
            <a:ext cx="3370048" cy="2791499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EC464CCD-13C4-B1DD-39E4-DACEA470C3CF}"/>
              </a:ext>
            </a:extLst>
          </p:cNvPr>
          <p:cNvGrpSpPr/>
          <p:nvPr/>
        </p:nvGrpSpPr>
        <p:grpSpPr>
          <a:xfrm>
            <a:off x="0" y="2132855"/>
            <a:ext cx="9144000" cy="3378964"/>
            <a:chOff x="0" y="2132855"/>
            <a:chExt cx="9144000" cy="3378964"/>
          </a:xfrm>
        </p:grpSpPr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4B8DE287-D59F-1CFD-8B4F-850E15EDA4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76356" y="2132855"/>
              <a:ext cx="3370048" cy="2791499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 Box 4">
                  <a:extLst>
                    <a:ext uri="{FF2B5EF4-FFF2-40B4-BE49-F238E27FC236}">
                      <a16:creationId xmlns:a16="http://schemas.microsoft.com/office/drawing/2014/main" id="{A5154802-24D0-376D-68FC-307EB75BE03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4988599"/>
                  <a:ext cx="9144000" cy="5232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Решение.</a:t>
                  </a:r>
                  <a:r>
                    <a:rPr lang="ru-RU" altLang="ru-RU" sz="2800" dirty="0">
                      <a:solidFill>
                        <a:schemeClr val="accent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ru-RU" altLang="ru-RU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altLang="ru-RU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3+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5+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36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0°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a14:m>
                  <a:endParaRPr lang="ru-RU" altLang="ru-RU" sz="2800" dirty="0"/>
                </a:p>
              </p:txBody>
            </p:sp>
          </mc:Choice>
          <mc:Fallback xmlns="">
            <p:sp>
              <p:nvSpPr>
                <p:cNvPr id="10" name="Text Box 4">
                  <a:extLst>
                    <a:ext uri="{FF2B5EF4-FFF2-40B4-BE49-F238E27FC236}">
                      <a16:creationId xmlns:a16="http://schemas.microsoft.com/office/drawing/2014/main" id="{A5154802-24D0-376D-68FC-307EB75BE0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988599"/>
                  <a:ext cx="9144000" cy="523220"/>
                </a:xfrm>
                <a:prstGeom prst="rect">
                  <a:avLst/>
                </a:prstGeom>
                <a:blipFill>
                  <a:blip r:embed="rId5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D2CA07B2-C2A5-03BC-076C-96FAFD728108}"/>
              </a:ext>
            </a:extLst>
          </p:cNvPr>
          <p:cNvGrpSpPr/>
          <p:nvPr/>
        </p:nvGrpSpPr>
        <p:grpSpPr>
          <a:xfrm>
            <a:off x="0" y="2132854"/>
            <a:ext cx="9144000" cy="3902185"/>
            <a:chOff x="0" y="2132854"/>
            <a:chExt cx="9144000" cy="39021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5876" name="Text Box 4">
                  <a:extLst>
                    <a:ext uri="{FF2B5EF4-FFF2-40B4-BE49-F238E27FC236}">
                      <a16:creationId xmlns:a16="http://schemas.microsoft.com/office/drawing/2014/main" id="{6A865C36-6625-4AEF-A7F5-C05F666F1A1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5511819"/>
                  <a:ext cx="9144000" cy="5232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 xmlns:m="http://schemas.openxmlformats.org/officeDocument/2006/math">
                      <m:r>
                        <a:rPr lang="ru-RU" altLang="ru-RU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altLang="ru-RU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8=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0°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ru-RU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</m:oMath>
                  </a14:m>
                  <a:r>
                    <a:rPr lang="ru-RU" altLang="ru-RU" sz="2800" dirty="0"/>
                    <a:t>,</a:t>
                  </a:r>
                </a:p>
              </p:txBody>
            </p:sp>
          </mc:Choice>
          <mc:Fallback xmlns="">
            <p:sp>
              <p:nvSpPr>
                <p:cNvPr id="335876" name="Text Box 4">
                  <a:extLst>
                    <a:ext uri="{FF2B5EF4-FFF2-40B4-BE49-F238E27FC236}">
                      <a16:creationId xmlns:a16="http://schemas.microsoft.com/office/drawing/2014/main" id="{6A865C36-6625-4AEF-A7F5-C05F666F1A1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5511819"/>
                  <a:ext cx="9144000" cy="523220"/>
                </a:xfrm>
                <a:prstGeom prst="rect">
                  <a:avLst/>
                </a:prstGeom>
                <a:blipFill>
                  <a:blip r:embed="rId6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2CA625FA-941E-CACB-C091-A1453F2ACD7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652920" y="2132854"/>
              <a:ext cx="3370046" cy="2791498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4">
                <a:extLst>
                  <a:ext uri="{FF2B5EF4-FFF2-40B4-BE49-F238E27FC236}">
                    <a16:creationId xmlns:a16="http://schemas.microsoft.com/office/drawing/2014/main" id="{6DB45D18-F619-752A-7D3A-EE30E3E939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75828" y="5496580"/>
                <a:ext cx="4788024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ru-RU" altLang="ru-RU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ru-RU" altLang="ru-R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9=</m:t>
                    </m:r>
                    <m:r>
                      <a:rPr lang="ru-RU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360°</m:t>
                    </m:r>
                    <m:r>
                      <a:rPr lang="ru-RU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−(</m:t>
                    </m:r>
                    <m:r>
                      <a:rPr lang="ru-RU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ru-RU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ru-RU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+∠</m:t>
                    </m:r>
                    <m:r>
                      <a:rPr lang="ru-RU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4+</m:t>
                    </m:r>
                    <m:r>
                      <a:rPr lang="ru-RU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ru-RU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6)</m:t>
                    </m:r>
                  </m:oMath>
                </a14:m>
                <a:r>
                  <a:rPr lang="ru-RU" altLang="ru-RU" sz="2800" dirty="0"/>
                  <a:t>,</a:t>
                </a:r>
              </a:p>
            </p:txBody>
          </p:sp>
        </mc:Choice>
        <mc:Fallback xmlns="">
          <p:sp>
            <p:nvSpPr>
              <p:cNvPr id="16" name="Text Box 4">
                <a:extLst>
                  <a:ext uri="{FF2B5EF4-FFF2-40B4-BE49-F238E27FC236}">
                    <a16:creationId xmlns:a16="http://schemas.microsoft.com/office/drawing/2014/main" id="{6DB45D18-F619-752A-7D3A-EE30E3E93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75828" y="5496580"/>
                <a:ext cx="4788024" cy="523220"/>
              </a:xfrm>
              <a:prstGeom prst="rect">
                <a:avLst/>
              </a:prstGeom>
              <a:blipFill>
                <a:blip r:embed="rId8"/>
                <a:stretch>
                  <a:fillRect t="-12791" r="-1783" b="-31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4">
                <a:extLst>
                  <a:ext uri="{FF2B5EF4-FFF2-40B4-BE49-F238E27FC236}">
                    <a16:creationId xmlns:a16="http://schemas.microsoft.com/office/drawing/2014/main" id="{97D5CEDD-8279-F1D0-4497-5FE8EBB278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903893"/>
                <a:ext cx="9036496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	Следовательно,</a:t>
                </a:r>
                <a14:m>
                  <m:oMath xmlns:m="http://schemas.openxmlformats.org/officeDocument/2006/math">
                    <m:r>
                      <a:rPr lang="ru-RU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∠1+∠</m:t>
                    </m:r>
                    <m:r>
                      <a:rPr lang="ru-RU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ru-RU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+∠</m:t>
                    </m:r>
                    <m:r>
                      <a:rPr lang="ru-RU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ru-RU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+∠</m:t>
                    </m:r>
                    <m:r>
                      <a:rPr lang="ru-RU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4+</m:t>
                    </m:r>
                    <m:r>
                      <a:rPr lang="ru-RU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ru-RU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5+</m:t>
                    </m:r>
                    <m:r>
                      <a:rPr lang="ru-RU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ru-RU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6+</m:t>
                    </m:r>
                    <m:r>
                      <a:rPr lang="ru-RU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ru-RU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ru-RU" altLang="ru-R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=54</m:t>
                    </m:r>
                    <m:r>
                      <a:rPr lang="ru-RU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0°</m:t>
                    </m:r>
                    <m:r>
                      <a:rPr lang="ru-RU" altLang="ru-RU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/>
              </a:p>
            </p:txBody>
          </p:sp>
        </mc:Choice>
        <mc:Fallback xmlns="">
          <p:sp>
            <p:nvSpPr>
              <p:cNvPr id="17" name="Text Box 4">
                <a:extLst>
                  <a:ext uri="{FF2B5EF4-FFF2-40B4-BE49-F238E27FC236}">
                    <a16:creationId xmlns:a16="http://schemas.microsoft.com/office/drawing/2014/main" id="{97D5CEDD-8279-F1D0-4497-5FE8EBB27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903893"/>
                <a:ext cx="9036496" cy="954107"/>
              </a:xfrm>
              <a:prstGeom prst="rect">
                <a:avLst/>
              </a:prstGeom>
              <a:blipFill>
                <a:blip r:embed="rId9"/>
                <a:stretch>
                  <a:fillRect t="-63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631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12" name="Text Box 8">
            <a:extLst>
              <a:ext uri="{FF2B5EF4-FFF2-40B4-BE49-F238E27FC236}">
                <a16:creationId xmlns:a16="http://schemas.microsoft.com/office/drawing/2014/main" id="{FD38BF65-C90F-47B4-8904-22C6EC42D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60648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Теорема.</a:t>
            </a:r>
            <a:r>
              <a:rPr lang="ru-RU" altLang="ru-RU" sz="32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Сумма углов выпуклого </a:t>
            </a:r>
            <a:r>
              <a:rPr lang="en-US" altLang="ru-RU" sz="3200" i="1" dirty="0">
                <a:cs typeface="Times New Roman" panose="02020603050405020304" pitchFamily="18" charset="0"/>
              </a:rPr>
              <a:t>n</a:t>
            </a:r>
            <a:r>
              <a:rPr lang="ru-RU" altLang="ru-RU" sz="3200" dirty="0">
                <a:cs typeface="Times New Roman" panose="02020603050405020304" pitchFamily="18" charset="0"/>
              </a:rPr>
              <a:t>-угольника равна 180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(</a:t>
            </a:r>
            <a:r>
              <a:rPr lang="en-US" altLang="ru-RU" sz="3200" i="1" dirty="0">
                <a:cs typeface="Times New Roman" panose="02020603050405020304" pitchFamily="18" charset="0"/>
              </a:rPr>
              <a:t>n</a:t>
            </a:r>
            <a:r>
              <a:rPr lang="ru-RU" altLang="ru-RU" sz="3200" dirty="0">
                <a:cs typeface="Times New Roman" panose="02020603050405020304" pitchFamily="18" charset="0"/>
              </a:rPr>
              <a:t>-2).</a:t>
            </a:r>
          </a:p>
        </p:txBody>
      </p:sp>
      <p:pic>
        <p:nvPicPr>
          <p:cNvPr id="251913" name="Picture 9">
            <a:extLst>
              <a:ext uri="{FF2B5EF4-FFF2-40B4-BE49-F238E27FC236}">
                <a16:creationId xmlns:a16="http://schemas.microsoft.com/office/drawing/2014/main" id="{37BB1E56-6E34-4F92-A90E-EEE3C3CFC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681" y="1412776"/>
            <a:ext cx="3322638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1914" name="Text Box 10">
            <a:extLst>
              <a:ext uri="{FF2B5EF4-FFF2-40B4-BE49-F238E27FC236}">
                <a16:creationId xmlns:a16="http://schemas.microsoft.com/office/drawing/2014/main" id="{8D8BB928-9CDB-4981-9759-F7061284A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44803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 1.</a:t>
            </a:r>
            <a:r>
              <a:rPr lang="ru-RU" altLang="ru-RU" dirty="0">
                <a:cs typeface="Times New Roman" panose="02020603050405020304" pitchFamily="18" charset="0"/>
              </a:rPr>
              <a:t> Из какой-нибудь вершины выпуклого </a:t>
            </a:r>
            <a:r>
              <a:rPr lang="en-US" altLang="ru-RU" i="1" dirty="0">
                <a:cs typeface="Times New Roman" panose="02020603050405020304" pitchFamily="18" charset="0"/>
              </a:rPr>
              <a:t>n-</a:t>
            </a:r>
            <a:r>
              <a:rPr lang="ru-RU" altLang="ru-RU" dirty="0">
                <a:cs typeface="Times New Roman" panose="02020603050405020304" pitchFamily="18" charset="0"/>
              </a:rPr>
              <a:t>угольника проведем все его диагонали. Из выпуклости данного 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dirty="0">
                <a:cs typeface="Times New Roman" panose="02020603050405020304" pitchFamily="18" charset="0"/>
              </a:rPr>
              <a:t>-угольника следует, что эти диагонали разбивают его на 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i="1" dirty="0">
                <a:cs typeface="Times New Roman" panose="02020603050405020304" pitchFamily="18" charset="0"/>
              </a:rPr>
              <a:t>-</a:t>
            </a:r>
            <a:r>
              <a:rPr lang="ru-RU" altLang="ru-RU" dirty="0">
                <a:cs typeface="Times New Roman" panose="02020603050405020304" pitchFamily="18" charset="0"/>
              </a:rPr>
              <a:t>2 треугольника. В каждом треугольнике сумма углов равна 180</a:t>
            </a:r>
            <a:r>
              <a:rPr lang="ru-RU" altLang="ru-RU" baseline="30000" dirty="0"/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, и эти углы составляют углы </a:t>
            </a:r>
            <a:r>
              <a:rPr lang="en-US" altLang="ru-RU" i="1" dirty="0">
                <a:cs typeface="Times New Roman" panose="02020603050405020304" pitchFamily="18" charset="0"/>
              </a:rPr>
              <a:t>n-</a:t>
            </a:r>
            <a:r>
              <a:rPr lang="ru-RU" altLang="ru-RU" dirty="0">
                <a:cs typeface="Times New Roman" panose="02020603050405020304" pitchFamily="18" charset="0"/>
              </a:rPr>
              <a:t>угольника. Следовательно, сумма углов </a:t>
            </a:r>
            <a:r>
              <a:rPr lang="en-US" altLang="ru-RU" i="1" dirty="0">
                <a:cs typeface="Times New Roman" panose="02020603050405020304" pitchFamily="18" charset="0"/>
              </a:rPr>
              <a:t>n-</a:t>
            </a:r>
            <a:r>
              <a:rPr lang="ru-RU" altLang="ru-RU" dirty="0">
                <a:cs typeface="Times New Roman" panose="02020603050405020304" pitchFamily="18" charset="0"/>
              </a:rPr>
              <a:t>угольника равна 180</a:t>
            </a:r>
            <a:r>
              <a:rPr lang="ru-RU" altLang="ru-RU" baseline="30000" dirty="0"/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i="1" dirty="0">
                <a:cs typeface="Times New Roman" panose="02020603050405020304" pitchFamily="18" charset="0"/>
              </a:rPr>
              <a:t>-</a:t>
            </a:r>
            <a:r>
              <a:rPr lang="ru-RU" altLang="ru-RU" dirty="0">
                <a:cs typeface="Times New Roman" panose="02020603050405020304" pitchFamily="18" charset="0"/>
              </a:rPr>
              <a:t>2). </a:t>
            </a:r>
          </a:p>
        </p:txBody>
      </p:sp>
    </p:spTree>
    <p:extLst>
      <p:ext uri="{BB962C8B-B14F-4D97-AF65-F5344CB8AC3E}">
        <p14:creationId xmlns:p14="http://schemas.microsoft.com/office/powerpoint/2010/main" val="426859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9" name="Text Box 1029">
            <a:extLst>
              <a:ext uri="{FF2B5EF4-FFF2-40B4-BE49-F238E27FC236}">
                <a16:creationId xmlns:a16="http://schemas.microsoft.com/office/drawing/2014/main" id="{FCDB1808-0E84-4BF7-AC38-C36B8822D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</a:t>
            </a:r>
            <a:r>
              <a:rPr lang="ru-RU" altLang="ru-RU" dirty="0">
                <a:solidFill>
                  <a:srgbClr val="FF3300"/>
                </a:solidFill>
              </a:rPr>
              <a:t> 2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Пусть </a:t>
            </a:r>
            <a:r>
              <a:rPr lang="en-US" altLang="ru-RU" i="1" dirty="0"/>
              <a:t>O</a:t>
            </a:r>
            <a:r>
              <a:rPr lang="ru-RU" altLang="ru-RU" dirty="0">
                <a:cs typeface="Times New Roman" panose="02020603050405020304" pitchFamily="18" charset="0"/>
              </a:rPr>
              <a:t> как</a:t>
            </a:r>
            <a:r>
              <a:rPr lang="ru-RU" altLang="ru-RU" dirty="0"/>
              <a:t>ая</a:t>
            </a:r>
            <a:r>
              <a:rPr lang="ru-RU" altLang="ru-RU" dirty="0">
                <a:cs typeface="Times New Roman" panose="02020603050405020304" pitchFamily="18" charset="0"/>
              </a:rPr>
              <a:t>-нибудь </a:t>
            </a:r>
            <a:r>
              <a:rPr lang="ru-RU" altLang="ru-RU" dirty="0"/>
              <a:t>внутренняя точка</a:t>
            </a:r>
            <a:r>
              <a:rPr lang="en-US" altLang="ru-RU" i="1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выпуклого </a:t>
            </a:r>
            <a:r>
              <a:rPr lang="en-US" altLang="ru-RU" i="1" dirty="0">
                <a:cs typeface="Times New Roman" panose="02020603050405020304" pitchFamily="18" charset="0"/>
              </a:rPr>
              <a:t>n-</a:t>
            </a:r>
            <a:r>
              <a:rPr lang="ru-RU" altLang="ru-RU" dirty="0">
                <a:cs typeface="Times New Roman" panose="02020603050405020304" pitchFamily="18" charset="0"/>
              </a:rPr>
              <a:t>угольника </a:t>
            </a:r>
            <a:r>
              <a:rPr lang="ru-RU" altLang="ru-RU" dirty="0"/>
              <a:t>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dirty="0"/>
              <a:t>…</a:t>
            </a:r>
            <a:r>
              <a:rPr lang="en-US" altLang="ru-RU" i="1" dirty="0"/>
              <a:t>A</a:t>
            </a:r>
            <a:r>
              <a:rPr lang="en-US" altLang="ru-RU" i="1" baseline="-25000" dirty="0"/>
              <a:t>n</a:t>
            </a:r>
            <a:r>
              <a:rPr lang="en-US" altLang="ru-RU" dirty="0"/>
              <a:t>. </a:t>
            </a:r>
            <a:r>
              <a:rPr lang="ru-RU" altLang="ru-RU" dirty="0"/>
              <a:t>Соединим ее с вершинами этого многоугольника</a:t>
            </a:r>
            <a:r>
              <a:rPr lang="ru-RU" altLang="ru-RU" dirty="0">
                <a:cs typeface="Times New Roman" panose="02020603050405020304" pitchFamily="18" charset="0"/>
              </a:rPr>
              <a:t>. Из выпуклости данного 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dirty="0">
                <a:cs typeface="Times New Roman" panose="02020603050405020304" pitchFamily="18" charset="0"/>
              </a:rPr>
              <a:t>-угольника следует, что эти отрезки разбивают 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i="1" dirty="0">
                <a:cs typeface="Times New Roman" panose="02020603050405020304" pitchFamily="18" charset="0"/>
              </a:rPr>
              <a:t>-</a:t>
            </a:r>
            <a:r>
              <a:rPr lang="ru-RU" altLang="ru-RU" dirty="0">
                <a:cs typeface="Times New Roman" panose="02020603050405020304" pitchFamily="18" charset="0"/>
              </a:rPr>
              <a:t>угольник на </a:t>
            </a:r>
            <a:r>
              <a:rPr lang="en-US" altLang="ru-RU" i="1" dirty="0">
                <a:cs typeface="Times New Roman" panose="02020603050405020304" pitchFamily="18" charset="0"/>
              </a:rPr>
              <a:t>n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</a:t>
            </a:r>
            <a:r>
              <a:rPr lang="ru-RU" altLang="ru-RU" dirty="0"/>
              <a:t>ов</a:t>
            </a:r>
            <a:r>
              <a:rPr lang="ru-RU" altLang="ru-RU" dirty="0">
                <a:cs typeface="Times New Roman" panose="02020603050405020304" pitchFamily="18" charset="0"/>
              </a:rPr>
              <a:t>. В каждом треугольнике сумма углов равна 180</a:t>
            </a:r>
            <a:r>
              <a:rPr lang="ru-RU" altLang="ru-RU" baseline="30000" dirty="0"/>
              <a:t>о</a:t>
            </a:r>
            <a:r>
              <a:rPr lang="ru-RU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Э</a:t>
            </a:r>
            <a:r>
              <a:rPr lang="ru-RU" altLang="ru-RU" dirty="0">
                <a:cs typeface="Times New Roman" panose="02020603050405020304" pitchFamily="18" charset="0"/>
              </a:rPr>
              <a:t>ти углы составляют углы </a:t>
            </a:r>
            <a:r>
              <a:rPr lang="en-US" altLang="ru-RU" i="1" dirty="0">
                <a:cs typeface="Times New Roman" panose="02020603050405020304" pitchFamily="18" charset="0"/>
              </a:rPr>
              <a:t>n-</a:t>
            </a:r>
            <a:r>
              <a:rPr lang="ru-RU" altLang="ru-RU" dirty="0">
                <a:cs typeface="Times New Roman" panose="02020603050405020304" pitchFamily="18" charset="0"/>
              </a:rPr>
              <a:t>угольника</a:t>
            </a:r>
            <a:r>
              <a:rPr lang="ru-RU" altLang="ru-RU" dirty="0"/>
              <a:t> и еще 360</a:t>
            </a:r>
            <a:r>
              <a:rPr lang="ru-RU" altLang="ru-RU" baseline="30000" dirty="0"/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. Следовательно, сумма углов </a:t>
            </a:r>
            <a:r>
              <a:rPr lang="en-US" altLang="ru-RU" i="1" dirty="0">
                <a:cs typeface="Times New Roman" panose="02020603050405020304" pitchFamily="18" charset="0"/>
              </a:rPr>
              <a:t>n-</a:t>
            </a:r>
            <a:r>
              <a:rPr lang="ru-RU" altLang="ru-RU" dirty="0">
                <a:cs typeface="Times New Roman" panose="02020603050405020304" pitchFamily="18" charset="0"/>
              </a:rPr>
              <a:t>угольника равна 180</a:t>
            </a:r>
            <a:r>
              <a:rPr lang="ru-RU" altLang="ru-RU" baseline="30000" dirty="0"/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i="1" dirty="0">
                <a:cs typeface="Times New Roman" panose="02020603050405020304" pitchFamily="18" charset="0"/>
              </a:rPr>
              <a:t>-</a:t>
            </a:r>
            <a:r>
              <a:rPr lang="ru-RU" altLang="ru-RU" dirty="0">
                <a:cs typeface="Times New Roman" panose="02020603050405020304" pitchFamily="18" charset="0"/>
              </a:rPr>
              <a:t>2). </a:t>
            </a:r>
          </a:p>
        </p:txBody>
      </p:sp>
      <p:pic>
        <p:nvPicPr>
          <p:cNvPr id="374790" name="Picture 1030">
            <a:extLst>
              <a:ext uri="{FF2B5EF4-FFF2-40B4-BE49-F238E27FC236}">
                <a16:creationId xmlns:a16="http://schemas.microsoft.com/office/drawing/2014/main" id="{B9DD17CE-31DA-4EDA-A182-C755BAFE1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193" y="2780928"/>
            <a:ext cx="3249613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>
            <a:extLst>
              <a:ext uri="{FF2B5EF4-FFF2-40B4-BE49-F238E27FC236}">
                <a16:creationId xmlns:a16="http://schemas.microsoft.com/office/drawing/2014/main" id="{A1AAE47F-7877-4459-A381-2B7B10D9A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39971" name="Text Box 3">
            <a:extLst>
              <a:ext uri="{FF2B5EF4-FFF2-40B4-BE49-F238E27FC236}">
                <a16:creationId xmlns:a16="http://schemas.microsoft.com/office/drawing/2014/main" id="{5D212E0A-9222-4CBA-A4FF-EA6306EA5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838200"/>
            <a:ext cx="9067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Чему равна сумма углов выпуклого: а) 4-угольника; б) 5-угольника; в) 6-угольника?</a:t>
            </a:r>
          </a:p>
        </p:txBody>
      </p:sp>
      <p:sp>
        <p:nvSpPr>
          <p:cNvPr id="339972" name="Text Box 4">
            <a:extLst>
              <a:ext uri="{FF2B5EF4-FFF2-40B4-BE49-F238E27FC236}">
                <a16:creationId xmlns:a16="http://schemas.microsoft.com/office/drawing/2014/main" id="{3EDAAFEF-50DF-4058-85EB-DC522C155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86916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а) 360</a:t>
            </a:r>
            <a:r>
              <a:rPr lang="ru-RU" altLang="ru-RU" sz="3200" baseline="30000"/>
              <a:t>о</a:t>
            </a:r>
            <a:r>
              <a:rPr lang="ru-RU" altLang="ru-RU" sz="3200"/>
              <a:t>; </a:t>
            </a:r>
          </a:p>
        </p:txBody>
      </p:sp>
      <p:sp>
        <p:nvSpPr>
          <p:cNvPr id="339973" name="Text Box 5">
            <a:extLst>
              <a:ext uri="{FF2B5EF4-FFF2-40B4-BE49-F238E27FC236}">
                <a16:creationId xmlns:a16="http://schemas.microsoft.com/office/drawing/2014/main" id="{E44E042C-0B82-49BE-9D68-FA2834874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864" y="4869160"/>
            <a:ext cx="228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б) 540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; </a:t>
            </a:r>
            <a:endParaRPr lang="ru-RU" altLang="ru-RU" dirty="0"/>
          </a:p>
        </p:txBody>
      </p:sp>
      <p:sp>
        <p:nvSpPr>
          <p:cNvPr id="339974" name="Text Box 6">
            <a:extLst>
              <a:ext uri="{FF2B5EF4-FFF2-40B4-BE49-F238E27FC236}">
                <a16:creationId xmlns:a16="http://schemas.microsoft.com/office/drawing/2014/main" id="{13DF9EA6-0590-47DC-BDE4-59A76486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024" y="4869160"/>
            <a:ext cx="228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в) 720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9879137-3EC2-4830-BD1C-193781DA7C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412" y="2269648"/>
            <a:ext cx="5847224" cy="18290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9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2" grpId="0" autoUpdateAnimBg="0"/>
      <p:bldP spid="339973" grpId="0" autoUpdateAnimBg="0"/>
      <p:bldP spid="33997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DE60100E-AEAB-4866-B705-D06742CAFF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42019" name="Text Box 3">
            <a:extLst>
              <a:ext uri="{FF2B5EF4-FFF2-40B4-BE49-F238E27FC236}">
                <a16:creationId xmlns:a16="http://schemas.microsoft.com/office/drawing/2014/main" id="{16AA9418-DD6B-49DF-9217-1D820EC68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Чему равен внешний угол правильного: а) 3-угольника; б) 4-угольника; в) 5-угольника; г) 6-угольника?</a:t>
            </a:r>
          </a:p>
        </p:txBody>
      </p:sp>
      <p:sp>
        <p:nvSpPr>
          <p:cNvPr id="342020" name="Text Box 4">
            <a:extLst>
              <a:ext uri="{FF2B5EF4-FFF2-40B4-BE49-F238E27FC236}">
                <a16:creationId xmlns:a16="http://schemas.microsoft.com/office/drawing/2014/main" id="{B2EAD05C-05A6-4A92-AB9A-E5B83840D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73216"/>
            <a:ext cx="335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а) 120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; </a:t>
            </a:r>
          </a:p>
        </p:txBody>
      </p:sp>
      <p:sp>
        <p:nvSpPr>
          <p:cNvPr id="342021" name="Text Box 5">
            <a:extLst>
              <a:ext uri="{FF2B5EF4-FFF2-40B4-BE49-F238E27FC236}">
                <a16:creationId xmlns:a16="http://schemas.microsoft.com/office/drawing/2014/main" id="{969C594B-FD0B-4419-8740-BCBAB71B4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864" y="5373216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б) 90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;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endParaRPr lang="ru-RU" altLang="ru-RU" dirty="0"/>
          </a:p>
        </p:txBody>
      </p:sp>
      <p:sp>
        <p:nvSpPr>
          <p:cNvPr id="342022" name="Text Box 6">
            <a:extLst>
              <a:ext uri="{FF2B5EF4-FFF2-40B4-BE49-F238E27FC236}">
                <a16:creationId xmlns:a16="http://schemas.microsoft.com/office/drawing/2014/main" id="{EF373CA2-8673-48D7-8F1B-DD7C2F238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016" y="5362965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в) 72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; </a:t>
            </a:r>
            <a:endParaRPr lang="ru-RU" altLang="ru-RU" dirty="0"/>
          </a:p>
        </p:txBody>
      </p:sp>
      <p:sp>
        <p:nvSpPr>
          <p:cNvPr id="342023" name="Text Box 7">
            <a:extLst>
              <a:ext uri="{FF2B5EF4-FFF2-40B4-BE49-F238E27FC236}">
                <a16:creationId xmlns:a16="http://schemas.microsoft.com/office/drawing/2014/main" id="{BD3E58DC-2DAD-4D13-BB91-7B7231916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553" y="5373216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/>
              <a:t>г) 60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972071A-C8E0-4DEA-8517-0A7407EAD6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88" y="2696431"/>
            <a:ext cx="7567765" cy="1757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2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20" grpId="0" autoUpdateAnimBg="0"/>
      <p:bldP spid="342021" grpId="0" autoUpdateAnimBg="0"/>
      <p:bldP spid="342022" grpId="0" autoUpdateAnimBg="0"/>
      <p:bldP spid="34202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1AAF7865-8E04-45D1-8A28-DF7D1478D0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421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44067" name="Text Box 3">
            <a:extLst>
              <a:ext uri="{FF2B5EF4-FFF2-40B4-BE49-F238E27FC236}">
                <a16:creationId xmlns:a16="http://schemas.microsoft.com/office/drawing/2014/main" id="{0909B6A6-F71C-4820-8A7C-6194B8AE4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3721"/>
            <a:ext cx="89916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Докажите, что сумма внешних углов выпуклого </a:t>
            </a:r>
            <a:r>
              <a:rPr lang="en-US" altLang="ru-RU" sz="2800" i="1" dirty="0"/>
              <a:t>n</a:t>
            </a:r>
            <a:r>
              <a:rPr lang="ru-RU" altLang="ru-RU" sz="2800" dirty="0"/>
              <a:t>-угольника, взятых по одному при каждой вершине,  равна 360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.</a:t>
            </a:r>
          </a:p>
        </p:txBody>
      </p:sp>
      <p:sp>
        <p:nvSpPr>
          <p:cNvPr id="344068" name="Text Box 4">
            <a:extLst>
              <a:ext uri="{FF2B5EF4-FFF2-40B4-BE49-F238E27FC236}">
                <a16:creationId xmlns:a16="http://schemas.microsoft.com/office/drawing/2014/main" id="{0E27ACC7-3348-4248-9B23-BD55D7C51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18789"/>
            <a:ext cx="899160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dirty="0"/>
              <a:t>Внешний угол выпуклого многоугольника равен 180</a:t>
            </a:r>
            <a:r>
              <a:rPr lang="ru-RU" altLang="ru-RU" baseline="30000" dirty="0"/>
              <a:t>о</a:t>
            </a:r>
            <a:r>
              <a:rPr lang="ru-RU" altLang="ru-RU" dirty="0"/>
              <a:t> минус соответствующий внутренний угол. Следовательно, сумма внешних углов выпуклого </a:t>
            </a:r>
            <a:r>
              <a:rPr lang="en-US" altLang="ru-RU" i="1" dirty="0"/>
              <a:t>n</a:t>
            </a:r>
            <a:r>
              <a:rPr lang="ru-RU" altLang="ru-RU" i="1" dirty="0"/>
              <a:t>-</a:t>
            </a:r>
            <a:r>
              <a:rPr lang="ru-RU" altLang="ru-RU" dirty="0"/>
              <a:t>угольника, взятых по одному при каждой вершине,</a:t>
            </a:r>
            <a:r>
              <a:rPr lang="en-US" altLang="ru-RU" i="1" dirty="0"/>
              <a:t> </a:t>
            </a:r>
            <a:r>
              <a:rPr lang="ru-RU" altLang="ru-RU" dirty="0"/>
              <a:t>равна </a:t>
            </a:r>
            <a:r>
              <a:rPr lang="en-US" altLang="ru-RU" dirty="0"/>
              <a:t>180</a:t>
            </a:r>
            <a:r>
              <a:rPr lang="ru-RU" altLang="ru-RU" baseline="30000" dirty="0"/>
              <a:t>о</a:t>
            </a:r>
            <a:r>
              <a:rPr lang="en-US" altLang="ru-RU" i="1" dirty="0"/>
              <a:t>n </a:t>
            </a:r>
            <a:r>
              <a:rPr lang="ru-RU" altLang="ru-RU" dirty="0"/>
              <a:t>минус сумма внутренних углов. Так как сумма внутренних углов выпуклого </a:t>
            </a:r>
            <a:r>
              <a:rPr lang="en-US" altLang="ru-RU" i="1" dirty="0"/>
              <a:t>n</a:t>
            </a:r>
            <a:r>
              <a:rPr lang="ru-RU" altLang="ru-RU" dirty="0"/>
              <a:t>-угольника равна 180</a:t>
            </a:r>
            <a:r>
              <a:rPr lang="ru-RU" altLang="ru-RU" baseline="30000" dirty="0"/>
              <a:t>о</a:t>
            </a:r>
            <a:r>
              <a:rPr lang="ru-RU" altLang="ru-RU" dirty="0"/>
              <a:t>(</a:t>
            </a:r>
            <a:r>
              <a:rPr lang="en-US" altLang="ru-RU" i="1" dirty="0"/>
              <a:t>n</a:t>
            </a:r>
            <a:r>
              <a:rPr lang="ru-RU" altLang="ru-RU" dirty="0"/>
              <a:t>-2), то искомая сумма внешних углов будет равна </a:t>
            </a:r>
            <a:r>
              <a:rPr lang="en-US" altLang="ru-RU" dirty="0"/>
              <a:t>180</a:t>
            </a:r>
            <a:r>
              <a:rPr lang="ru-RU" altLang="ru-RU" baseline="30000" dirty="0"/>
              <a:t>о</a:t>
            </a:r>
            <a:r>
              <a:rPr lang="en-US" altLang="ru-RU" i="1" dirty="0"/>
              <a:t>n</a:t>
            </a:r>
            <a:r>
              <a:rPr lang="ru-RU" altLang="ru-RU" i="1" dirty="0"/>
              <a:t> - </a:t>
            </a:r>
            <a:r>
              <a:rPr lang="ru-RU" altLang="ru-RU" dirty="0"/>
              <a:t>180</a:t>
            </a:r>
            <a:r>
              <a:rPr lang="ru-RU" altLang="ru-RU" baseline="30000" dirty="0"/>
              <a:t>о</a:t>
            </a:r>
            <a:r>
              <a:rPr lang="ru-RU" altLang="ru-RU" dirty="0"/>
              <a:t>(</a:t>
            </a:r>
            <a:r>
              <a:rPr lang="en-US" altLang="ru-RU" i="1" dirty="0"/>
              <a:t>n</a:t>
            </a:r>
            <a:r>
              <a:rPr lang="ru-RU" altLang="ru-RU" dirty="0"/>
              <a:t>-2) = 360</a:t>
            </a:r>
            <a:r>
              <a:rPr lang="ru-RU" altLang="ru-RU" baseline="30000" dirty="0"/>
              <a:t>о</a:t>
            </a:r>
            <a:r>
              <a:rPr lang="ru-RU" altLang="ru-RU" dirty="0"/>
              <a:t>. </a:t>
            </a:r>
          </a:p>
        </p:txBody>
      </p:sp>
      <p:pic>
        <p:nvPicPr>
          <p:cNvPr id="344069" name="Picture 5">
            <a:extLst>
              <a:ext uri="{FF2B5EF4-FFF2-40B4-BE49-F238E27FC236}">
                <a16:creationId xmlns:a16="http://schemas.microsoft.com/office/drawing/2014/main" id="{C4463E8D-655B-4876-B58E-DE5711B7F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484784"/>
            <a:ext cx="3240359" cy="2686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>
            <a:extLst>
              <a:ext uri="{FF2B5EF4-FFF2-40B4-BE49-F238E27FC236}">
                <a16:creationId xmlns:a16="http://schemas.microsoft.com/office/drawing/2014/main" id="{6E974E60-73D8-4882-A4A3-99553FAB57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299011" name="Text Box 3">
            <a:extLst>
              <a:ext uri="{FF2B5EF4-FFF2-40B4-BE49-F238E27FC236}">
                <a16:creationId xmlns:a16="http://schemas.microsoft.com/office/drawing/2014/main" id="{02828BFC-B594-4F8C-B6CC-651D44AB6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Чему равны углы правильного: а) треугольника; б) четырехугольника; в) пятиугольника; г) шестиугольника</a:t>
            </a:r>
            <a:r>
              <a:rPr lang="ru-RU" altLang="ru-RU" sz="2800" dirty="0"/>
              <a:t>; д) восьмиугольника; е) десятиугольника; ж)</a:t>
            </a:r>
            <a:r>
              <a:rPr lang="en-US" altLang="ru-RU" sz="2800" dirty="0"/>
              <a:t> </a:t>
            </a:r>
            <a:r>
              <a:rPr lang="ru-RU" altLang="ru-RU" sz="2800" dirty="0" err="1"/>
              <a:t>двенадцатиугольника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99012" name="Text Box 4">
            <a:extLst>
              <a:ext uri="{FF2B5EF4-FFF2-40B4-BE49-F238E27FC236}">
                <a16:creationId xmlns:a16="http://schemas.microsoft.com/office/drawing/2014/main" id="{4618A870-4AED-443B-A49D-A32DC1DBE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а) 60</a:t>
            </a:r>
            <a:r>
              <a:rPr lang="ru-RU" altLang="ru-RU" sz="3200" baseline="30000"/>
              <a:t>о</a:t>
            </a:r>
            <a:r>
              <a:rPr lang="ru-RU" altLang="ru-RU" sz="3200"/>
              <a:t>;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299013" name="Text Box 5">
            <a:extLst>
              <a:ext uri="{FF2B5EF4-FFF2-40B4-BE49-F238E27FC236}">
                <a16:creationId xmlns:a16="http://schemas.microsoft.com/office/drawing/2014/main" id="{C6093930-A928-4EDF-8B5E-17510F507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562600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90</a:t>
            </a:r>
            <a:r>
              <a:rPr lang="ru-RU" altLang="ru-RU" sz="3200" baseline="30000"/>
              <a:t>о</a:t>
            </a:r>
            <a:r>
              <a:rPr lang="ru-RU" altLang="ru-RU" sz="3200"/>
              <a:t>; </a:t>
            </a:r>
            <a:endParaRPr lang="ru-RU" altLang="ru-RU"/>
          </a:p>
        </p:txBody>
      </p:sp>
      <p:sp>
        <p:nvSpPr>
          <p:cNvPr id="299014" name="Text Box 6">
            <a:extLst>
              <a:ext uri="{FF2B5EF4-FFF2-40B4-BE49-F238E27FC236}">
                <a16:creationId xmlns:a16="http://schemas.microsoft.com/office/drawing/2014/main" id="{6660D892-A50A-4FF0-A44E-2D7824BAF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562600"/>
            <a:ext cx="152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в) 108</a:t>
            </a:r>
            <a:r>
              <a:rPr lang="ru-RU" altLang="ru-RU" sz="3200" baseline="30000"/>
              <a:t>о</a:t>
            </a:r>
            <a:r>
              <a:rPr lang="ru-RU" altLang="ru-RU" sz="3200"/>
              <a:t>;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endParaRPr lang="ru-RU" altLang="ru-RU"/>
          </a:p>
        </p:txBody>
      </p:sp>
      <p:sp>
        <p:nvSpPr>
          <p:cNvPr id="299015" name="Text Box 7">
            <a:extLst>
              <a:ext uri="{FF2B5EF4-FFF2-40B4-BE49-F238E27FC236}">
                <a16:creationId xmlns:a16="http://schemas.microsoft.com/office/drawing/2014/main" id="{38746949-E100-4277-A9E4-049EC6231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562600"/>
            <a:ext cx="144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г) 120</a:t>
            </a:r>
            <a:r>
              <a:rPr lang="ru-RU" altLang="ru-RU" sz="3200" baseline="30000"/>
              <a:t>о</a:t>
            </a:r>
            <a:r>
              <a:rPr lang="ru-RU" altLang="ru-RU" sz="3200"/>
              <a:t>;</a:t>
            </a:r>
          </a:p>
        </p:txBody>
      </p:sp>
      <p:sp>
        <p:nvSpPr>
          <p:cNvPr id="299016" name="Text Box 8">
            <a:extLst>
              <a:ext uri="{FF2B5EF4-FFF2-40B4-BE49-F238E27FC236}">
                <a16:creationId xmlns:a16="http://schemas.microsoft.com/office/drawing/2014/main" id="{1A425035-F432-47AD-92DC-4A4B0CDE0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6172200"/>
            <a:ext cx="152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д) 135</a:t>
            </a:r>
            <a:r>
              <a:rPr lang="ru-RU" altLang="ru-RU" sz="3200" baseline="30000"/>
              <a:t>о</a:t>
            </a:r>
            <a:r>
              <a:rPr lang="ru-RU" altLang="ru-RU" sz="3200"/>
              <a:t>;</a:t>
            </a:r>
          </a:p>
        </p:txBody>
      </p:sp>
      <p:sp>
        <p:nvSpPr>
          <p:cNvPr id="299017" name="Text Box 9">
            <a:extLst>
              <a:ext uri="{FF2B5EF4-FFF2-40B4-BE49-F238E27FC236}">
                <a16:creationId xmlns:a16="http://schemas.microsoft.com/office/drawing/2014/main" id="{EE67FCF0-4FBE-4F6F-AFA9-D87FC4452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6172200"/>
            <a:ext cx="152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е) 144</a:t>
            </a:r>
            <a:r>
              <a:rPr lang="ru-RU" altLang="ru-RU" sz="3200" baseline="30000"/>
              <a:t>о</a:t>
            </a:r>
            <a:r>
              <a:rPr lang="ru-RU" altLang="ru-RU" sz="3200"/>
              <a:t>;</a:t>
            </a:r>
          </a:p>
        </p:txBody>
      </p:sp>
      <p:sp>
        <p:nvSpPr>
          <p:cNvPr id="299018" name="Text Box 10">
            <a:extLst>
              <a:ext uri="{FF2B5EF4-FFF2-40B4-BE49-F238E27FC236}">
                <a16:creationId xmlns:a16="http://schemas.microsoft.com/office/drawing/2014/main" id="{AE1D3171-4404-4681-B00F-6240EC7F3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61722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ж) 150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299021" name="Picture 13">
            <a:extLst>
              <a:ext uri="{FF2B5EF4-FFF2-40B4-BE49-F238E27FC236}">
                <a16:creationId xmlns:a16="http://schemas.microsoft.com/office/drawing/2014/main" id="{28479DD4-0D94-4AB3-85D4-0DAB44F4A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668" y="2487037"/>
            <a:ext cx="6316663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9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9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9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9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9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9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9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2" grpId="0" autoUpdateAnimBg="0"/>
      <p:bldP spid="299013" grpId="0" autoUpdateAnimBg="0"/>
      <p:bldP spid="299014" grpId="0" autoUpdateAnimBg="0"/>
      <p:bldP spid="299015" grpId="0" autoUpdateAnimBg="0"/>
      <p:bldP spid="299016" grpId="0" autoUpdateAnimBg="0"/>
      <p:bldP spid="299017" grpId="0" autoUpdateAnimBg="0"/>
      <p:bldP spid="29901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>
            <a:extLst>
              <a:ext uri="{FF2B5EF4-FFF2-40B4-BE49-F238E27FC236}">
                <a16:creationId xmlns:a16="http://schemas.microsoft.com/office/drawing/2014/main" id="{393E6450-2657-409F-BD89-C3A8C6F70C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5*</a:t>
            </a:r>
          </a:p>
        </p:txBody>
      </p:sp>
      <p:sp>
        <p:nvSpPr>
          <p:cNvPr id="333827" name="Text Box 3">
            <a:extLst>
              <a:ext uri="{FF2B5EF4-FFF2-40B4-BE49-F238E27FC236}">
                <a16:creationId xmlns:a16="http://schemas.microsoft.com/office/drawing/2014/main" id="{A02A6920-8877-48D5-B605-8F5041123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Какое наибольшее число острых углов может иметь выпуклый </a:t>
            </a:r>
            <a:r>
              <a:rPr lang="en-US" altLang="ru-RU" sz="3200" i="1" dirty="0"/>
              <a:t>n</a:t>
            </a:r>
            <a:r>
              <a:rPr lang="ru-RU" altLang="ru-RU" sz="3200" dirty="0"/>
              <a:t>-угольник?</a:t>
            </a:r>
            <a:endParaRPr lang="en-US" altLang="ru-RU" sz="3200" dirty="0">
              <a:solidFill>
                <a:schemeClr val="accent1"/>
              </a:solidFill>
            </a:endParaRPr>
          </a:p>
        </p:txBody>
      </p:sp>
      <p:sp>
        <p:nvSpPr>
          <p:cNvPr id="333828" name="Text Box 4">
            <a:extLst>
              <a:ext uri="{FF2B5EF4-FFF2-40B4-BE49-F238E27FC236}">
                <a16:creationId xmlns:a16="http://schemas.microsoft.com/office/drawing/2014/main" id="{0C28A7BC-BD8B-436E-91A1-DE8E399B3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00400"/>
            <a:ext cx="91440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Решение.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Так как сумма внешних углов выпуклого многоугольника равны 360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, то у выпуклого многоугольника не может быть более трех тупых углов, следовательно, у него не может быть более трех внутренних острых углов.</a:t>
            </a:r>
          </a:p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Ответ.</a:t>
            </a:r>
            <a:r>
              <a:rPr lang="ru-RU" altLang="ru-RU" sz="3200" dirty="0"/>
              <a:t> 3.</a:t>
            </a:r>
          </a:p>
        </p:txBody>
      </p:sp>
    </p:spTree>
    <p:extLst>
      <p:ext uri="{BB962C8B-B14F-4D97-AF65-F5344CB8AC3E}">
        <p14:creationId xmlns:p14="http://schemas.microsoft.com/office/powerpoint/2010/main" val="306493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183255F2-7F72-4DD3-B674-B6F8B3414A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313347" name="Text Box 3">
            <a:extLst>
              <a:ext uri="{FF2B5EF4-FFF2-40B4-BE49-F238E27FC236}">
                <a16:creationId xmlns:a16="http://schemas.microsoft.com/office/drawing/2014/main" id="{34AFB86B-62CF-43F7-991E-47EC13377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Сумма углов выпуклого многоугольника равна 900</a:t>
            </a:r>
            <a:r>
              <a:rPr lang="en-US" altLang="ru-RU" sz="32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. Сколько у него сторон?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13348" name="Text Box 4">
            <a:extLst>
              <a:ext uri="{FF2B5EF4-FFF2-40B4-BE49-F238E27FC236}">
                <a16:creationId xmlns:a16="http://schemas.microsoft.com/office/drawing/2014/main" id="{21EDC2AA-E0FD-4BD5-95AD-B48E9486E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343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7.</a:t>
            </a: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8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2278</TotalTime>
  <Words>1008</Words>
  <Application>Microsoft Office PowerPoint</Application>
  <PresentationFormat>Экран (4:3)</PresentationFormat>
  <Paragraphs>102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Cambria Math</vt:lpstr>
      <vt:lpstr>Times New Roman</vt:lpstr>
      <vt:lpstr>Оформление по умолчанию</vt:lpstr>
      <vt:lpstr>29. Сумма углов многоугольника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5*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12*</vt:lpstr>
      <vt:lpstr>Презентация PowerPoint</vt:lpstr>
      <vt:lpstr>Презентация PowerPoint</vt:lpstr>
      <vt:lpstr>Упражнение 15*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101</cp:revision>
  <dcterms:created xsi:type="dcterms:W3CDTF">2008-04-30T05:51:18Z</dcterms:created>
  <dcterms:modified xsi:type="dcterms:W3CDTF">2024-11-20T04:12:08Z</dcterms:modified>
</cp:coreProperties>
</file>