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355" r:id="rId2"/>
    <p:sldId id="403" r:id="rId3"/>
    <p:sldId id="396" r:id="rId4"/>
    <p:sldId id="406" r:id="rId5"/>
    <p:sldId id="404" r:id="rId6"/>
    <p:sldId id="405" r:id="rId7"/>
    <p:sldId id="408" r:id="rId8"/>
    <p:sldId id="356" r:id="rId9"/>
    <p:sldId id="397" r:id="rId10"/>
    <p:sldId id="398" r:id="rId11"/>
    <p:sldId id="399" r:id="rId12"/>
    <p:sldId id="400" r:id="rId13"/>
    <p:sldId id="401" r:id="rId14"/>
    <p:sldId id="402" r:id="rId15"/>
    <p:sldId id="357" r:id="rId16"/>
    <p:sldId id="358" r:id="rId17"/>
    <p:sldId id="361" r:id="rId18"/>
    <p:sldId id="362" r:id="rId19"/>
    <p:sldId id="363" r:id="rId20"/>
    <p:sldId id="364" r:id="rId21"/>
    <p:sldId id="366" r:id="rId22"/>
    <p:sldId id="367" r:id="rId23"/>
    <p:sldId id="368" r:id="rId24"/>
    <p:sldId id="369" r:id="rId25"/>
    <p:sldId id="370" r:id="rId26"/>
    <p:sldId id="371" r:id="rId27"/>
    <p:sldId id="372" r:id="rId28"/>
    <p:sldId id="373" r:id="rId29"/>
    <p:sldId id="374" r:id="rId30"/>
    <p:sldId id="375" r:id="rId31"/>
    <p:sldId id="376" r:id="rId32"/>
    <p:sldId id="377" r:id="rId33"/>
    <p:sldId id="378" r:id="rId34"/>
    <p:sldId id="379" r:id="rId35"/>
    <p:sldId id="380" r:id="rId36"/>
    <p:sldId id="381" r:id="rId37"/>
    <p:sldId id="382" r:id="rId38"/>
    <p:sldId id="383" r:id="rId39"/>
    <p:sldId id="384" r:id="rId40"/>
    <p:sldId id="385" r:id="rId41"/>
    <p:sldId id="386" r:id="rId42"/>
    <p:sldId id="387" r:id="rId43"/>
    <p:sldId id="388" r:id="rId44"/>
    <p:sldId id="389" r:id="rId45"/>
    <p:sldId id="390" r:id="rId46"/>
    <p:sldId id="391" r:id="rId47"/>
    <p:sldId id="392" r:id="rId48"/>
    <p:sldId id="393" r:id="rId49"/>
    <p:sldId id="394" r:id="rId50"/>
    <p:sldId id="395" r:id="rId51"/>
    <p:sldId id="407" r:id="rId5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1" autoAdjust="0"/>
    <p:restoredTop sz="90929"/>
  </p:normalViewPr>
  <p:slideViewPr>
    <p:cSldViewPr>
      <p:cViewPr varScale="1">
        <p:scale>
          <a:sx n="97" d="100"/>
          <a:sy n="97" d="100"/>
        </p:scale>
        <p:origin x="39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F26FB1A-7C06-4ACF-938A-677FCD0E97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0D3B39A-63A2-4B90-9FCD-80837E469D1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BCA4DBC6-BF33-43B7-B037-5FF8054DDDB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E49851EB-C865-4FA7-8118-22B82C02E32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DA2DFB0A-708C-49AE-AA8C-26745FAAC2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807ADC6-2CB8-491F-9FEB-5AB7852B39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A6219F8-65D0-4C52-B8F8-80DCC446FDD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4CECCEE-F280-45A0-82E7-E2E0EE9D34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DBC909-4F5C-431B-8B39-A241B05E2A0A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CED6B075-2871-45AE-B3B2-F7F122A1D4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60772B2A-1B6E-4F05-8AB0-2E0094DB9F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CACB0AF-CD91-4DFD-B577-06AB568145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DF10F7-716B-490B-B4FC-77289EBDE2CB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444418" name="Rectangle 2">
            <a:extLst>
              <a:ext uri="{FF2B5EF4-FFF2-40B4-BE49-F238E27FC236}">
                <a16:creationId xmlns:a16="http://schemas.microsoft.com/office/drawing/2014/main" id="{625622C2-28B5-476F-A8B9-1CFB54CAA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4419" name="Rectangle 3">
            <a:extLst>
              <a:ext uri="{FF2B5EF4-FFF2-40B4-BE49-F238E27FC236}">
                <a16:creationId xmlns:a16="http://schemas.microsoft.com/office/drawing/2014/main" id="{15386E28-A03E-4274-B550-575C2A6E36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F489825-6996-462C-BBAD-C4A7613A13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5863B3-33C8-4AB1-8CBC-23371C2CBD89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446466" name="Rectangle 2">
            <a:extLst>
              <a:ext uri="{FF2B5EF4-FFF2-40B4-BE49-F238E27FC236}">
                <a16:creationId xmlns:a16="http://schemas.microsoft.com/office/drawing/2014/main" id="{51CD90D1-A2C6-47D3-BD7A-95C78A2384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6467" name="Rectangle 3">
            <a:extLst>
              <a:ext uri="{FF2B5EF4-FFF2-40B4-BE49-F238E27FC236}">
                <a16:creationId xmlns:a16="http://schemas.microsoft.com/office/drawing/2014/main" id="{3670C71A-26AE-42AB-907F-022E151BF7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7DEBBDB-3713-479D-B827-7C5D6EF74D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0FB4E1-6E73-42D5-87FB-7AF5AAF690BE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450562" name="Rectangle 2">
            <a:extLst>
              <a:ext uri="{FF2B5EF4-FFF2-40B4-BE49-F238E27FC236}">
                <a16:creationId xmlns:a16="http://schemas.microsoft.com/office/drawing/2014/main" id="{8A0DF258-5ADF-44BA-ABFE-990C718F73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63" name="Rectangle 3">
            <a:extLst>
              <a:ext uri="{FF2B5EF4-FFF2-40B4-BE49-F238E27FC236}">
                <a16:creationId xmlns:a16="http://schemas.microsoft.com/office/drawing/2014/main" id="{3ECB9D7F-1FFF-4C9E-8F55-FB475B1895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94F61C-5EC3-4946-8497-0FFE18C535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5C6E43-B434-42A4-9212-D3970EE64F83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452610" name="Rectangle 2">
            <a:extLst>
              <a:ext uri="{FF2B5EF4-FFF2-40B4-BE49-F238E27FC236}">
                <a16:creationId xmlns:a16="http://schemas.microsoft.com/office/drawing/2014/main" id="{32048876-D21A-40F0-9B91-7494F97EEB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2611" name="Rectangle 3">
            <a:extLst>
              <a:ext uri="{FF2B5EF4-FFF2-40B4-BE49-F238E27FC236}">
                <a16:creationId xmlns:a16="http://schemas.microsoft.com/office/drawing/2014/main" id="{BDA56C43-2ABE-4DFB-B0AC-E578E38A99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EB8690D-323A-4528-B207-B8A63C8BEF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ADC744-011B-47E5-A645-B9F8C7EA2B07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454658" name="Rectangle 2">
            <a:extLst>
              <a:ext uri="{FF2B5EF4-FFF2-40B4-BE49-F238E27FC236}">
                <a16:creationId xmlns:a16="http://schemas.microsoft.com/office/drawing/2014/main" id="{D4120CEE-5381-4E10-80DA-AFC1E6FECB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4659" name="Rectangle 3">
            <a:extLst>
              <a:ext uri="{FF2B5EF4-FFF2-40B4-BE49-F238E27FC236}">
                <a16:creationId xmlns:a16="http://schemas.microsoft.com/office/drawing/2014/main" id="{782325D3-56FF-48E2-A87A-43DB728CC2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103AE81-62DB-4DFF-8738-E4875516B0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6D0754-92AA-4DC3-965E-331E31B6486D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360450" name="Rectangle 2">
            <a:extLst>
              <a:ext uri="{FF2B5EF4-FFF2-40B4-BE49-F238E27FC236}">
                <a16:creationId xmlns:a16="http://schemas.microsoft.com/office/drawing/2014/main" id="{D2D738A2-DCBA-4012-B039-CBC3D717B3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0451" name="Rectangle 3">
            <a:extLst>
              <a:ext uri="{FF2B5EF4-FFF2-40B4-BE49-F238E27FC236}">
                <a16:creationId xmlns:a16="http://schemas.microsoft.com/office/drawing/2014/main" id="{5E8E39B3-7B01-48B8-AB1A-E61ECB0A31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649075D-48BB-4E9D-A13C-814C8F9DF7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DDB6A6-7D06-4C72-AE2A-78A0061E35B2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362498" name="Rectangle 2">
            <a:extLst>
              <a:ext uri="{FF2B5EF4-FFF2-40B4-BE49-F238E27FC236}">
                <a16:creationId xmlns:a16="http://schemas.microsoft.com/office/drawing/2014/main" id="{2EC26A5D-A845-4C3E-BF42-45039C43C7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2499" name="Rectangle 3">
            <a:extLst>
              <a:ext uri="{FF2B5EF4-FFF2-40B4-BE49-F238E27FC236}">
                <a16:creationId xmlns:a16="http://schemas.microsoft.com/office/drawing/2014/main" id="{E06F875C-D203-48A1-AF5B-D92582AF82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55A199F-7D57-4059-B234-234F982D7B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446275-FDEB-4BD2-BAC6-2437A31399AE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368642" name="Rectangle 2">
            <a:extLst>
              <a:ext uri="{FF2B5EF4-FFF2-40B4-BE49-F238E27FC236}">
                <a16:creationId xmlns:a16="http://schemas.microsoft.com/office/drawing/2014/main" id="{42F59E55-58DF-44CA-B0F0-5C82C4C018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43" name="Rectangle 3">
            <a:extLst>
              <a:ext uri="{FF2B5EF4-FFF2-40B4-BE49-F238E27FC236}">
                <a16:creationId xmlns:a16="http://schemas.microsoft.com/office/drawing/2014/main" id="{DB341446-2117-4D26-901F-66E61C3FB0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3D55C87-8559-40D8-9BE7-1D0FA11ABE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0F0E43-5DC5-44EC-8F72-8D92A1F44D33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370690" name="Rectangle 2">
            <a:extLst>
              <a:ext uri="{FF2B5EF4-FFF2-40B4-BE49-F238E27FC236}">
                <a16:creationId xmlns:a16="http://schemas.microsoft.com/office/drawing/2014/main" id="{8DC68EFF-7013-4ACD-991B-06249EA0B1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0691" name="Rectangle 3">
            <a:extLst>
              <a:ext uri="{FF2B5EF4-FFF2-40B4-BE49-F238E27FC236}">
                <a16:creationId xmlns:a16="http://schemas.microsoft.com/office/drawing/2014/main" id="{5AB259C0-7A4D-455B-8848-4E455281C4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CB74781-A4C4-4CFA-A770-B85DE14EF2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A19DAF-0DED-4B30-9EDE-731D5A770410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372738" name="Rectangle 2">
            <a:extLst>
              <a:ext uri="{FF2B5EF4-FFF2-40B4-BE49-F238E27FC236}">
                <a16:creationId xmlns:a16="http://schemas.microsoft.com/office/drawing/2014/main" id="{DD696DDF-4845-4D9A-BD7D-7D177D135E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2739" name="Rectangle 3">
            <a:extLst>
              <a:ext uri="{FF2B5EF4-FFF2-40B4-BE49-F238E27FC236}">
                <a16:creationId xmlns:a16="http://schemas.microsoft.com/office/drawing/2014/main" id="{0503DDFD-F71B-4A23-8771-67A421F1D3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4CECCEE-F280-45A0-82E7-E2E0EE9D34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DBC909-4F5C-431B-8B39-A241B05E2A0A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CED6B075-2871-45AE-B3B2-F7F122A1D4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60772B2A-1B6E-4F05-8AB0-2E0094DB9F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621389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9CFD406-2B24-419E-9D27-73CCD4EBD8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A34A28-471F-427C-80EB-9C97528D2C83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374786" name="Rectangle 2">
            <a:extLst>
              <a:ext uri="{FF2B5EF4-FFF2-40B4-BE49-F238E27FC236}">
                <a16:creationId xmlns:a16="http://schemas.microsoft.com/office/drawing/2014/main" id="{5202E56E-E505-4051-80F9-7E8489A4C5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4787" name="Rectangle 3">
            <a:extLst>
              <a:ext uri="{FF2B5EF4-FFF2-40B4-BE49-F238E27FC236}">
                <a16:creationId xmlns:a16="http://schemas.microsoft.com/office/drawing/2014/main" id="{F2C5B35C-F98F-4D3B-9767-33814C4E7C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110A03B-4466-4C23-86CB-A4BF4E5D69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CE89F7-71BE-4FA7-8062-DA585B2AA655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378882" name="Rectangle 2">
            <a:extLst>
              <a:ext uri="{FF2B5EF4-FFF2-40B4-BE49-F238E27FC236}">
                <a16:creationId xmlns:a16="http://schemas.microsoft.com/office/drawing/2014/main" id="{80AA6CF4-E3BD-42B3-80C6-9C0FAC7FE7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883" name="Rectangle 3">
            <a:extLst>
              <a:ext uri="{FF2B5EF4-FFF2-40B4-BE49-F238E27FC236}">
                <a16:creationId xmlns:a16="http://schemas.microsoft.com/office/drawing/2014/main" id="{7F9F2C23-B487-480C-BE64-A2DA6457B5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DA9EBB9-9668-42AE-9155-F131052E01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66B88F-AA5E-4036-B855-4DEFBBF66204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380930" name="Rectangle 2">
            <a:extLst>
              <a:ext uri="{FF2B5EF4-FFF2-40B4-BE49-F238E27FC236}">
                <a16:creationId xmlns:a16="http://schemas.microsoft.com/office/drawing/2014/main" id="{6491597D-9FCA-4331-8C47-1F308419A5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0931" name="Rectangle 3">
            <a:extLst>
              <a:ext uri="{FF2B5EF4-FFF2-40B4-BE49-F238E27FC236}">
                <a16:creationId xmlns:a16="http://schemas.microsoft.com/office/drawing/2014/main" id="{48A37A12-BCDE-4837-AA0E-4713BFE8EA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FA9150B-D926-4C78-A50E-5366D8116A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430B95-146A-427F-ABDF-E0894FF81FE7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382978" name="Rectangle 2">
            <a:extLst>
              <a:ext uri="{FF2B5EF4-FFF2-40B4-BE49-F238E27FC236}">
                <a16:creationId xmlns:a16="http://schemas.microsoft.com/office/drawing/2014/main" id="{17098AA7-02A0-42C2-802C-228AA35554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2979" name="Rectangle 3">
            <a:extLst>
              <a:ext uri="{FF2B5EF4-FFF2-40B4-BE49-F238E27FC236}">
                <a16:creationId xmlns:a16="http://schemas.microsoft.com/office/drawing/2014/main" id="{72D53E21-D8FD-4890-943A-83C04FE5F6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28D951C-32FF-4631-9E1D-8C66F8B8CB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89A142-A7B3-4EC2-8168-B5FC72107DF0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385026" name="Rectangle 2">
            <a:extLst>
              <a:ext uri="{FF2B5EF4-FFF2-40B4-BE49-F238E27FC236}">
                <a16:creationId xmlns:a16="http://schemas.microsoft.com/office/drawing/2014/main" id="{81E64A14-E6B9-4C71-A178-D5DB22A42F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5027" name="Rectangle 3">
            <a:extLst>
              <a:ext uri="{FF2B5EF4-FFF2-40B4-BE49-F238E27FC236}">
                <a16:creationId xmlns:a16="http://schemas.microsoft.com/office/drawing/2014/main" id="{26427A2A-95C9-48E3-B2D1-A7EBE50200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438BD68-5BE3-415D-B468-0D1086B706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644A55-0118-4642-B515-1C8C27B6739D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387074" name="Rectangle 2">
            <a:extLst>
              <a:ext uri="{FF2B5EF4-FFF2-40B4-BE49-F238E27FC236}">
                <a16:creationId xmlns:a16="http://schemas.microsoft.com/office/drawing/2014/main" id="{324905CC-E346-4601-A63C-F03A3FF077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7075" name="Rectangle 3">
            <a:extLst>
              <a:ext uri="{FF2B5EF4-FFF2-40B4-BE49-F238E27FC236}">
                <a16:creationId xmlns:a16="http://schemas.microsoft.com/office/drawing/2014/main" id="{EC0C970D-026B-4A08-8C01-E33339ED29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0BF3588-12BC-4C38-A322-A6E354B216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4B86DA-1EBE-4D46-BD5C-A0DA1A208E57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389122" name="Rectangle 2">
            <a:extLst>
              <a:ext uri="{FF2B5EF4-FFF2-40B4-BE49-F238E27FC236}">
                <a16:creationId xmlns:a16="http://schemas.microsoft.com/office/drawing/2014/main" id="{CE03ABC3-A3F0-404A-9A73-E4361E45DE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23" name="Rectangle 3">
            <a:extLst>
              <a:ext uri="{FF2B5EF4-FFF2-40B4-BE49-F238E27FC236}">
                <a16:creationId xmlns:a16="http://schemas.microsoft.com/office/drawing/2014/main" id="{736E3BFB-E5BF-46C0-9572-C01430FDCD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D7EA029-BDCA-4BF1-96A4-777F398F7B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FF4122-8CDC-4D02-A7B5-BCB07F3500CA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391170" name="Rectangle 2">
            <a:extLst>
              <a:ext uri="{FF2B5EF4-FFF2-40B4-BE49-F238E27FC236}">
                <a16:creationId xmlns:a16="http://schemas.microsoft.com/office/drawing/2014/main" id="{9D904271-BD69-4E90-823E-C07C68A6AD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1171" name="Rectangle 3">
            <a:extLst>
              <a:ext uri="{FF2B5EF4-FFF2-40B4-BE49-F238E27FC236}">
                <a16:creationId xmlns:a16="http://schemas.microsoft.com/office/drawing/2014/main" id="{563411FE-4C3F-4DA2-BBA1-00556078ED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B660FF2-1800-44E9-8304-FC33755399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FD22E1-A7C2-4B77-BD5D-D5B4605FA01B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393218" name="Rectangle 2">
            <a:extLst>
              <a:ext uri="{FF2B5EF4-FFF2-40B4-BE49-F238E27FC236}">
                <a16:creationId xmlns:a16="http://schemas.microsoft.com/office/drawing/2014/main" id="{B1B9DE81-65B8-4269-8334-E71EC02BD3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3219" name="Rectangle 3">
            <a:extLst>
              <a:ext uri="{FF2B5EF4-FFF2-40B4-BE49-F238E27FC236}">
                <a16:creationId xmlns:a16="http://schemas.microsoft.com/office/drawing/2014/main" id="{C8475079-10B6-4542-8805-D706A6E481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8C67340-BA59-4552-B4CA-A5B51F810E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4312DF-5C00-413F-89CB-C286CB466A99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395266" name="Rectangle 2">
            <a:extLst>
              <a:ext uri="{FF2B5EF4-FFF2-40B4-BE49-F238E27FC236}">
                <a16:creationId xmlns:a16="http://schemas.microsoft.com/office/drawing/2014/main" id="{EAAB5F27-F00C-4E68-958D-FBF71AB807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5267" name="Rectangle 3">
            <a:extLst>
              <a:ext uri="{FF2B5EF4-FFF2-40B4-BE49-F238E27FC236}">
                <a16:creationId xmlns:a16="http://schemas.microsoft.com/office/drawing/2014/main" id="{7EFDDE58-29D0-4C79-A5A2-86CF56E9B7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C86F79-7663-4A43-AAB1-5810C48FCF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7A0871-396E-45EA-BEA0-E26CDCC49166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440322" name="Rectangle 2">
            <a:extLst>
              <a:ext uri="{FF2B5EF4-FFF2-40B4-BE49-F238E27FC236}">
                <a16:creationId xmlns:a16="http://schemas.microsoft.com/office/drawing/2014/main" id="{596D37B1-4ED5-42F4-B9A8-ADB0A48E98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23" name="Rectangle 3">
            <a:extLst>
              <a:ext uri="{FF2B5EF4-FFF2-40B4-BE49-F238E27FC236}">
                <a16:creationId xmlns:a16="http://schemas.microsoft.com/office/drawing/2014/main" id="{288275A9-F6C2-4B5F-8764-F3AB98A8D4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B948A3E-720A-4D34-8423-4DE3F3B91B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11892B-7E6C-4EF8-B94A-3A418BB26386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397314" name="Rectangle 2">
            <a:extLst>
              <a:ext uri="{FF2B5EF4-FFF2-40B4-BE49-F238E27FC236}">
                <a16:creationId xmlns:a16="http://schemas.microsoft.com/office/drawing/2014/main" id="{CCC1EA3A-6842-4318-A309-B8468A59F9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7315" name="Rectangle 3">
            <a:extLst>
              <a:ext uri="{FF2B5EF4-FFF2-40B4-BE49-F238E27FC236}">
                <a16:creationId xmlns:a16="http://schemas.microsoft.com/office/drawing/2014/main" id="{231461EB-8375-45E3-97BC-8DEFB30078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FF58EB9-331E-424C-A646-C0220DE614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4DBA99-476D-44A6-8785-712DBFE1D14F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399362" name="Rectangle 2">
            <a:extLst>
              <a:ext uri="{FF2B5EF4-FFF2-40B4-BE49-F238E27FC236}">
                <a16:creationId xmlns:a16="http://schemas.microsoft.com/office/drawing/2014/main" id="{5C180D41-F9FD-4360-A646-CAA9BF62C9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63" name="Rectangle 3">
            <a:extLst>
              <a:ext uri="{FF2B5EF4-FFF2-40B4-BE49-F238E27FC236}">
                <a16:creationId xmlns:a16="http://schemas.microsoft.com/office/drawing/2014/main" id="{E75B501D-A173-4371-B1D9-DBF813861B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F8F5A89-B548-4EAC-B18E-CB43CD31FC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C66410-7D53-4444-9499-2B5E1B32613D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401410" name="Rectangle 2">
            <a:extLst>
              <a:ext uri="{FF2B5EF4-FFF2-40B4-BE49-F238E27FC236}">
                <a16:creationId xmlns:a16="http://schemas.microsoft.com/office/drawing/2014/main" id="{BA03314F-EC45-4B9E-B011-FDDCDA659B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1411" name="Rectangle 3">
            <a:extLst>
              <a:ext uri="{FF2B5EF4-FFF2-40B4-BE49-F238E27FC236}">
                <a16:creationId xmlns:a16="http://schemas.microsoft.com/office/drawing/2014/main" id="{254BF6B0-CDBC-4980-A4F9-FFEFB42A2E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409D4DF-F0C2-4CD6-81D9-0865FC9415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67B045-30BB-4AC9-8387-F2ACEED28B4F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403458" name="Rectangle 2">
            <a:extLst>
              <a:ext uri="{FF2B5EF4-FFF2-40B4-BE49-F238E27FC236}">
                <a16:creationId xmlns:a16="http://schemas.microsoft.com/office/drawing/2014/main" id="{020ED4A3-19C9-4148-959D-A628E9720B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3459" name="Rectangle 3">
            <a:extLst>
              <a:ext uri="{FF2B5EF4-FFF2-40B4-BE49-F238E27FC236}">
                <a16:creationId xmlns:a16="http://schemas.microsoft.com/office/drawing/2014/main" id="{04C27268-6D42-495F-8152-BF308FEB71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F45FFC-2E7F-410B-9E4E-C3938886BF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59F999-EBE0-4264-BB75-884AD9268CEC}" type="slidenum">
              <a:rPr lang="ru-RU" altLang="ru-RU"/>
              <a:pPr/>
              <a:t>34</a:t>
            </a:fld>
            <a:endParaRPr lang="ru-RU" altLang="ru-RU"/>
          </a:p>
        </p:txBody>
      </p:sp>
      <p:sp>
        <p:nvSpPr>
          <p:cNvPr id="405506" name="Rectangle 2">
            <a:extLst>
              <a:ext uri="{FF2B5EF4-FFF2-40B4-BE49-F238E27FC236}">
                <a16:creationId xmlns:a16="http://schemas.microsoft.com/office/drawing/2014/main" id="{1B1AB2E1-DB55-4397-BCF4-34EA22422A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5507" name="Rectangle 3">
            <a:extLst>
              <a:ext uri="{FF2B5EF4-FFF2-40B4-BE49-F238E27FC236}">
                <a16:creationId xmlns:a16="http://schemas.microsoft.com/office/drawing/2014/main" id="{2776329C-54A7-4050-B3EE-D7E73C7EFE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1D7CA0A-1DEA-471B-A742-899C68A75D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EBE261-71E9-44A7-A82E-5FB65166D1EF}" type="slidenum">
              <a:rPr lang="ru-RU" altLang="ru-RU"/>
              <a:pPr/>
              <a:t>35</a:t>
            </a:fld>
            <a:endParaRPr lang="ru-RU" altLang="ru-RU"/>
          </a:p>
        </p:txBody>
      </p:sp>
      <p:sp>
        <p:nvSpPr>
          <p:cNvPr id="407554" name="Rectangle 2">
            <a:extLst>
              <a:ext uri="{FF2B5EF4-FFF2-40B4-BE49-F238E27FC236}">
                <a16:creationId xmlns:a16="http://schemas.microsoft.com/office/drawing/2014/main" id="{695B44E5-A835-4A2E-9674-35E8C74F8E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CC6C51BB-6B54-4235-A1E5-D0D0F649AE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A5DB5AA-4098-4468-82DC-205C10E390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C2F003-2A39-4666-ADE9-577FFB22AB06}" type="slidenum">
              <a:rPr lang="ru-RU" altLang="ru-RU"/>
              <a:pPr/>
              <a:t>36</a:t>
            </a:fld>
            <a:endParaRPr lang="ru-RU" altLang="ru-RU"/>
          </a:p>
        </p:txBody>
      </p:sp>
      <p:sp>
        <p:nvSpPr>
          <p:cNvPr id="409602" name="Rectangle 2">
            <a:extLst>
              <a:ext uri="{FF2B5EF4-FFF2-40B4-BE49-F238E27FC236}">
                <a16:creationId xmlns:a16="http://schemas.microsoft.com/office/drawing/2014/main" id="{F9DE5677-16FF-4E00-BEC7-F25A395EB1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03" name="Rectangle 3">
            <a:extLst>
              <a:ext uri="{FF2B5EF4-FFF2-40B4-BE49-F238E27FC236}">
                <a16:creationId xmlns:a16="http://schemas.microsoft.com/office/drawing/2014/main" id="{295276CD-F45C-48CF-9137-B56B71B59B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0CE8B47-E305-442C-9127-003A2572E1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4A1CF0-851F-41E1-907C-54510FA9E6FF}" type="slidenum">
              <a:rPr lang="ru-RU" altLang="ru-RU"/>
              <a:pPr/>
              <a:t>37</a:t>
            </a:fld>
            <a:endParaRPr lang="ru-RU" altLang="ru-RU"/>
          </a:p>
        </p:txBody>
      </p:sp>
      <p:sp>
        <p:nvSpPr>
          <p:cNvPr id="411650" name="Rectangle 2">
            <a:extLst>
              <a:ext uri="{FF2B5EF4-FFF2-40B4-BE49-F238E27FC236}">
                <a16:creationId xmlns:a16="http://schemas.microsoft.com/office/drawing/2014/main" id="{169CD086-8340-4673-9EDD-DD4AD8900F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1651" name="Rectangle 3">
            <a:extLst>
              <a:ext uri="{FF2B5EF4-FFF2-40B4-BE49-F238E27FC236}">
                <a16:creationId xmlns:a16="http://schemas.microsoft.com/office/drawing/2014/main" id="{3A9B445A-3257-4FCD-A238-81A241B87D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0190407-DA70-49C2-9331-60E604F943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A58342-DCBA-4242-8923-9EDB4C6B804E}" type="slidenum">
              <a:rPr lang="ru-RU" altLang="ru-RU"/>
              <a:pPr/>
              <a:t>38</a:t>
            </a:fld>
            <a:endParaRPr lang="ru-RU" altLang="ru-RU"/>
          </a:p>
        </p:txBody>
      </p:sp>
      <p:sp>
        <p:nvSpPr>
          <p:cNvPr id="413698" name="Rectangle 2">
            <a:extLst>
              <a:ext uri="{FF2B5EF4-FFF2-40B4-BE49-F238E27FC236}">
                <a16:creationId xmlns:a16="http://schemas.microsoft.com/office/drawing/2014/main" id="{4C26C0D5-E50F-4037-BBD5-F745F5F876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3699" name="Rectangle 3">
            <a:extLst>
              <a:ext uri="{FF2B5EF4-FFF2-40B4-BE49-F238E27FC236}">
                <a16:creationId xmlns:a16="http://schemas.microsoft.com/office/drawing/2014/main" id="{69661B39-896D-4E7D-A4F1-D0FC986816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B69F04D-847F-49E9-A095-AB7AB558C9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9B4C1B-157B-48EA-ADA1-90674DFCB1A1}" type="slidenum">
              <a:rPr lang="ru-RU" altLang="ru-RU"/>
              <a:pPr/>
              <a:t>39</a:t>
            </a:fld>
            <a:endParaRPr lang="ru-RU" altLang="ru-RU"/>
          </a:p>
        </p:txBody>
      </p:sp>
      <p:sp>
        <p:nvSpPr>
          <p:cNvPr id="415746" name="Rectangle 2">
            <a:extLst>
              <a:ext uri="{FF2B5EF4-FFF2-40B4-BE49-F238E27FC236}">
                <a16:creationId xmlns:a16="http://schemas.microsoft.com/office/drawing/2014/main" id="{1BB08FA3-9217-4932-ACB2-A165CBCB42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5747" name="Rectangle 3">
            <a:extLst>
              <a:ext uri="{FF2B5EF4-FFF2-40B4-BE49-F238E27FC236}">
                <a16:creationId xmlns:a16="http://schemas.microsoft.com/office/drawing/2014/main" id="{7F197686-A32E-4EB9-B74D-8B683E240B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C86F79-7663-4A43-AAB1-5810C48FCF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7A0871-396E-45EA-BEA0-E26CDCC49166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440322" name="Rectangle 2">
            <a:extLst>
              <a:ext uri="{FF2B5EF4-FFF2-40B4-BE49-F238E27FC236}">
                <a16:creationId xmlns:a16="http://schemas.microsoft.com/office/drawing/2014/main" id="{596D37B1-4ED5-42F4-B9A8-ADB0A48E98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23" name="Rectangle 3">
            <a:extLst>
              <a:ext uri="{FF2B5EF4-FFF2-40B4-BE49-F238E27FC236}">
                <a16:creationId xmlns:a16="http://schemas.microsoft.com/office/drawing/2014/main" id="{288275A9-F6C2-4B5F-8764-F3AB98A8D4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6057104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757AD7E-D7C6-4C11-9D71-DAD4BBC70A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8B0F02-B8A3-4326-8377-CA72147CBD2B}" type="slidenum">
              <a:rPr lang="ru-RU" altLang="ru-RU"/>
              <a:pPr/>
              <a:t>40</a:t>
            </a:fld>
            <a:endParaRPr lang="ru-RU" altLang="ru-RU"/>
          </a:p>
        </p:txBody>
      </p:sp>
      <p:sp>
        <p:nvSpPr>
          <p:cNvPr id="417794" name="Rectangle 2">
            <a:extLst>
              <a:ext uri="{FF2B5EF4-FFF2-40B4-BE49-F238E27FC236}">
                <a16:creationId xmlns:a16="http://schemas.microsoft.com/office/drawing/2014/main" id="{0F121276-F659-4871-BA1A-B5FA132CA6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7795" name="Rectangle 3">
            <a:extLst>
              <a:ext uri="{FF2B5EF4-FFF2-40B4-BE49-F238E27FC236}">
                <a16:creationId xmlns:a16="http://schemas.microsoft.com/office/drawing/2014/main" id="{2CE1A6A9-4C89-4EFC-9CF7-C81F05559D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6A93DA7-1639-46F0-8A5D-546D23D01D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989342-032E-4C83-8FA9-761610B64E20}" type="slidenum">
              <a:rPr lang="ru-RU" altLang="ru-RU"/>
              <a:pPr/>
              <a:t>41</a:t>
            </a:fld>
            <a:endParaRPr lang="ru-RU" altLang="ru-RU"/>
          </a:p>
        </p:txBody>
      </p:sp>
      <p:sp>
        <p:nvSpPr>
          <p:cNvPr id="419842" name="Rectangle 2">
            <a:extLst>
              <a:ext uri="{FF2B5EF4-FFF2-40B4-BE49-F238E27FC236}">
                <a16:creationId xmlns:a16="http://schemas.microsoft.com/office/drawing/2014/main" id="{E545384F-A300-4A56-8C54-07FF28D69A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43" name="Rectangle 3">
            <a:extLst>
              <a:ext uri="{FF2B5EF4-FFF2-40B4-BE49-F238E27FC236}">
                <a16:creationId xmlns:a16="http://schemas.microsoft.com/office/drawing/2014/main" id="{D275E514-4800-414A-9175-B778F2A110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965AA79-6554-4E10-BB22-DAB7445042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75202A-CC68-4A7C-9610-A82176A72396}" type="slidenum">
              <a:rPr lang="ru-RU" altLang="ru-RU"/>
              <a:pPr/>
              <a:t>42</a:t>
            </a:fld>
            <a:endParaRPr lang="ru-RU" altLang="ru-RU"/>
          </a:p>
        </p:txBody>
      </p:sp>
      <p:sp>
        <p:nvSpPr>
          <p:cNvPr id="421890" name="Rectangle 2">
            <a:extLst>
              <a:ext uri="{FF2B5EF4-FFF2-40B4-BE49-F238E27FC236}">
                <a16:creationId xmlns:a16="http://schemas.microsoft.com/office/drawing/2014/main" id="{EC949343-0286-47B6-BF9F-50C6E8068E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1891" name="Rectangle 3">
            <a:extLst>
              <a:ext uri="{FF2B5EF4-FFF2-40B4-BE49-F238E27FC236}">
                <a16:creationId xmlns:a16="http://schemas.microsoft.com/office/drawing/2014/main" id="{7FCE0D68-C091-4ADF-B2C1-428EA55CDB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789AAB1-B1B9-4BB6-96EC-28085A1A1B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D86BD6-CDB1-47CD-9441-67022BB381D6}" type="slidenum">
              <a:rPr lang="ru-RU" altLang="ru-RU"/>
              <a:pPr/>
              <a:t>43</a:t>
            </a:fld>
            <a:endParaRPr lang="ru-RU" altLang="ru-RU"/>
          </a:p>
        </p:txBody>
      </p:sp>
      <p:sp>
        <p:nvSpPr>
          <p:cNvPr id="423938" name="Rectangle 2">
            <a:extLst>
              <a:ext uri="{FF2B5EF4-FFF2-40B4-BE49-F238E27FC236}">
                <a16:creationId xmlns:a16="http://schemas.microsoft.com/office/drawing/2014/main" id="{D338A9C7-598E-43B7-9D41-779C35CF69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3939" name="Rectangle 3">
            <a:extLst>
              <a:ext uri="{FF2B5EF4-FFF2-40B4-BE49-F238E27FC236}">
                <a16:creationId xmlns:a16="http://schemas.microsoft.com/office/drawing/2014/main" id="{34F40C58-D16B-419B-ABE4-72D94EECE5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A7EADA-032E-4435-88F3-3D80A55472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238E26-88C7-4A98-AC30-DEC8FE677B06}" type="slidenum">
              <a:rPr lang="ru-RU" altLang="ru-RU"/>
              <a:pPr/>
              <a:t>44</a:t>
            </a:fld>
            <a:endParaRPr lang="ru-RU" altLang="ru-RU"/>
          </a:p>
        </p:txBody>
      </p:sp>
      <p:sp>
        <p:nvSpPr>
          <p:cNvPr id="425986" name="Rectangle 2">
            <a:extLst>
              <a:ext uri="{FF2B5EF4-FFF2-40B4-BE49-F238E27FC236}">
                <a16:creationId xmlns:a16="http://schemas.microsoft.com/office/drawing/2014/main" id="{08D8F70C-78AA-42B6-8886-7A4F6E54BD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5987" name="Rectangle 3">
            <a:extLst>
              <a:ext uri="{FF2B5EF4-FFF2-40B4-BE49-F238E27FC236}">
                <a16:creationId xmlns:a16="http://schemas.microsoft.com/office/drawing/2014/main" id="{EF00EE57-063C-4251-8413-2E4A65BC87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94B00E0-95ED-4863-8CC2-86A380159F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2878F8-A972-4088-BA23-F50B5A477454}" type="slidenum">
              <a:rPr lang="ru-RU" altLang="ru-RU"/>
              <a:pPr/>
              <a:t>45</a:t>
            </a:fld>
            <a:endParaRPr lang="ru-RU" altLang="ru-RU"/>
          </a:p>
        </p:txBody>
      </p:sp>
      <p:sp>
        <p:nvSpPr>
          <p:cNvPr id="428034" name="Rectangle 2">
            <a:extLst>
              <a:ext uri="{FF2B5EF4-FFF2-40B4-BE49-F238E27FC236}">
                <a16:creationId xmlns:a16="http://schemas.microsoft.com/office/drawing/2014/main" id="{5CD16D49-227E-41E3-8E87-A685E0B37D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8035" name="Rectangle 3">
            <a:extLst>
              <a:ext uri="{FF2B5EF4-FFF2-40B4-BE49-F238E27FC236}">
                <a16:creationId xmlns:a16="http://schemas.microsoft.com/office/drawing/2014/main" id="{48C68C32-5ECF-4042-9B52-10B712A050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7F6EFD0-117A-4D8E-8E84-A0A1B571D1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7F042D-D553-415B-9BDB-7C7EAFC26F62}" type="slidenum">
              <a:rPr lang="ru-RU" altLang="ru-RU"/>
              <a:pPr/>
              <a:t>46</a:t>
            </a:fld>
            <a:endParaRPr lang="ru-RU" altLang="ru-RU"/>
          </a:p>
        </p:txBody>
      </p:sp>
      <p:sp>
        <p:nvSpPr>
          <p:cNvPr id="430082" name="Rectangle 2">
            <a:extLst>
              <a:ext uri="{FF2B5EF4-FFF2-40B4-BE49-F238E27FC236}">
                <a16:creationId xmlns:a16="http://schemas.microsoft.com/office/drawing/2014/main" id="{0323D7C4-CD57-4504-B9C9-8509175DB3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083" name="Rectangle 3">
            <a:extLst>
              <a:ext uri="{FF2B5EF4-FFF2-40B4-BE49-F238E27FC236}">
                <a16:creationId xmlns:a16="http://schemas.microsoft.com/office/drawing/2014/main" id="{02C824BD-29BC-4B7B-AFE1-DF2A6F8CB3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7DF1FA8-6D65-4D85-A133-F3F7DAC243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A39C1F-B4E1-46BF-BD95-F9FAB922D22D}" type="slidenum">
              <a:rPr lang="ru-RU" altLang="ru-RU"/>
              <a:pPr/>
              <a:t>47</a:t>
            </a:fld>
            <a:endParaRPr lang="ru-RU" altLang="ru-RU"/>
          </a:p>
        </p:txBody>
      </p:sp>
      <p:sp>
        <p:nvSpPr>
          <p:cNvPr id="432130" name="Rectangle 2">
            <a:extLst>
              <a:ext uri="{FF2B5EF4-FFF2-40B4-BE49-F238E27FC236}">
                <a16:creationId xmlns:a16="http://schemas.microsoft.com/office/drawing/2014/main" id="{F3559758-ED57-4D0F-9D81-46515ADAD7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2131" name="Rectangle 3">
            <a:extLst>
              <a:ext uri="{FF2B5EF4-FFF2-40B4-BE49-F238E27FC236}">
                <a16:creationId xmlns:a16="http://schemas.microsoft.com/office/drawing/2014/main" id="{E2BBEE0B-D5FD-4366-8E40-7B6430E8FD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9E6A1FB-1079-4FCF-8A2F-6134FBD55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DBA335-D6EF-407D-9E5C-3A2632BCBA51}" type="slidenum">
              <a:rPr lang="ru-RU" altLang="ru-RU"/>
              <a:pPr/>
              <a:t>48</a:t>
            </a:fld>
            <a:endParaRPr lang="ru-RU" altLang="ru-RU"/>
          </a:p>
        </p:txBody>
      </p:sp>
      <p:sp>
        <p:nvSpPr>
          <p:cNvPr id="434178" name="Rectangle 2">
            <a:extLst>
              <a:ext uri="{FF2B5EF4-FFF2-40B4-BE49-F238E27FC236}">
                <a16:creationId xmlns:a16="http://schemas.microsoft.com/office/drawing/2014/main" id="{C8CC0AE9-C175-45C8-87DC-CCCFC22F7F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4179" name="Rectangle 3">
            <a:extLst>
              <a:ext uri="{FF2B5EF4-FFF2-40B4-BE49-F238E27FC236}">
                <a16:creationId xmlns:a16="http://schemas.microsoft.com/office/drawing/2014/main" id="{7CA5C6E1-DB49-4685-AA23-10C0327776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90EBA3D-C136-4F81-B79E-E30D348EF0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F34E79-5833-42CF-AB86-6E0BE6C98733}" type="slidenum">
              <a:rPr lang="ru-RU" altLang="ru-RU"/>
              <a:pPr/>
              <a:t>49</a:t>
            </a:fld>
            <a:endParaRPr lang="ru-RU" altLang="ru-RU"/>
          </a:p>
        </p:txBody>
      </p:sp>
      <p:sp>
        <p:nvSpPr>
          <p:cNvPr id="436226" name="Rectangle 2">
            <a:extLst>
              <a:ext uri="{FF2B5EF4-FFF2-40B4-BE49-F238E27FC236}">
                <a16:creationId xmlns:a16="http://schemas.microsoft.com/office/drawing/2014/main" id="{34840E91-C07A-49CF-B285-B678D374A7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6227" name="Rectangle 3">
            <a:extLst>
              <a:ext uri="{FF2B5EF4-FFF2-40B4-BE49-F238E27FC236}">
                <a16:creationId xmlns:a16="http://schemas.microsoft.com/office/drawing/2014/main" id="{58D02871-A1A0-4FD4-A57A-81696D1E4F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034383D-2D0A-4C92-B6DC-80F990413E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52D843-9156-4580-A5AA-CA2FBCDAC04C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438274" name="Rectangle 2">
            <a:extLst>
              <a:ext uri="{FF2B5EF4-FFF2-40B4-BE49-F238E27FC236}">
                <a16:creationId xmlns:a16="http://schemas.microsoft.com/office/drawing/2014/main" id="{5B666936-C541-4EFF-A8D9-F1C91C3959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8275" name="Rectangle 3">
            <a:extLst>
              <a:ext uri="{FF2B5EF4-FFF2-40B4-BE49-F238E27FC236}">
                <a16:creationId xmlns:a16="http://schemas.microsoft.com/office/drawing/2014/main" id="{ED583EED-746A-4CCE-99B9-48C82E62FE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8879978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034383D-2D0A-4C92-B6DC-80F990413E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52D843-9156-4580-A5AA-CA2FBCDAC04C}" type="slidenum">
              <a:rPr lang="ru-RU" altLang="ru-RU"/>
              <a:pPr/>
              <a:t>50</a:t>
            </a:fld>
            <a:endParaRPr lang="ru-RU" altLang="ru-RU"/>
          </a:p>
        </p:txBody>
      </p:sp>
      <p:sp>
        <p:nvSpPr>
          <p:cNvPr id="438274" name="Rectangle 2">
            <a:extLst>
              <a:ext uri="{FF2B5EF4-FFF2-40B4-BE49-F238E27FC236}">
                <a16:creationId xmlns:a16="http://schemas.microsoft.com/office/drawing/2014/main" id="{5B666936-C541-4EFF-A8D9-F1C91C3959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8275" name="Rectangle 3">
            <a:extLst>
              <a:ext uri="{FF2B5EF4-FFF2-40B4-BE49-F238E27FC236}">
                <a16:creationId xmlns:a16="http://schemas.microsoft.com/office/drawing/2014/main" id="{ED583EED-746A-4CCE-99B9-48C82E62FE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034383D-2D0A-4C92-B6DC-80F990413E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52D843-9156-4580-A5AA-CA2FBCDAC04C}" type="slidenum">
              <a:rPr lang="ru-RU" altLang="ru-RU"/>
              <a:pPr/>
              <a:t>51</a:t>
            </a:fld>
            <a:endParaRPr lang="ru-RU" altLang="ru-RU"/>
          </a:p>
        </p:txBody>
      </p:sp>
      <p:sp>
        <p:nvSpPr>
          <p:cNvPr id="438274" name="Rectangle 2">
            <a:extLst>
              <a:ext uri="{FF2B5EF4-FFF2-40B4-BE49-F238E27FC236}">
                <a16:creationId xmlns:a16="http://schemas.microsoft.com/office/drawing/2014/main" id="{5B666936-C541-4EFF-A8D9-F1C91C3959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8275" name="Rectangle 3">
            <a:extLst>
              <a:ext uri="{FF2B5EF4-FFF2-40B4-BE49-F238E27FC236}">
                <a16:creationId xmlns:a16="http://schemas.microsoft.com/office/drawing/2014/main" id="{ED583EED-746A-4CCE-99B9-48C82E62FE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8767139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034383D-2D0A-4C92-B6DC-80F990413E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52D843-9156-4580-A5AA-CA2FBCDAC04C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438274" name="Rectangle 2">
            <a:extLst>
              <a:ext uri="{FF2B5EF4-FFF2-40B4-BE49-F238E27FC236}">
                <a16:creationId xmlns:a16="http://schemas.microsoft.com/office/drawing/2014/main" id="{5B666936-C541-4EFF-A8D9-F1C91C3959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8275" name="Rectangle 3">
            <a:extLst>
              <a:ext uri="{FF2B5EF4-FFF2-40B4-BE49-F238E27FC236}">
                <a16:creationId xmlns:a16="http://schemas.microsoft.com/office/drawing/2014/main" id="{ED583EED-746A-4CCE-99B9-48C82E62FE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25829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034383D-2D0A-4C92-B6DC-80F990413E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52D843-9156-4580-A5AA-CA2FBCDAC04C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438274" name="Rectangle 2">
            <a:extLst>
              <a:ext uri="{FF2B5EF4-FFF2-40B4-BE49-F238E27FC236}">
                <a16:creationId xmlns:a16="http://schemas.microsoft.com/office/drawing/2014/main" id="{5B666936-C541-4EFF-A8D9-F1C91C3959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8275" name="Rectangle 3">
            <a:extLst>
              <a:ext uri="{FF2B5EF4-FFF2-40B4-BE49-F238E27FC236}">
                <a16:creationId xmlns:a16="http://schemas.microsoft.com/office/drawing/2014/main" id="{ED583EED-746A-4CCE-99B9-48C82E62FE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772081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265F755-C03C-4C60-ACC9-0F017FDC7F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B63824-1931-40B7-A066-ABFA658A486D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58402" name="Rectangle 2">
            <a:extLst>
              <a:ext uri="{FF2B5EF4-FFF2-40B4-BE49-F238E27FC236}">
                <a16:creationId xmlns:a16="http://schemas.microsoft.com/office/drawing/2014/main" id="{BFC77120-EBAD-4200-BCD6-AA711588A0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03" name="Rectangle 3">
            <a:extLst>
              <a:ext uri="{FF2B5EF4-FFF2-40B4-BE49-F238E27FC236}">
                <a16:creationId xmlns:a16="http://schemas.microsoft.com/office/drawing/2014/main" id="{EDB4AEA6-D6E5-4E1E-A948-FED91237DD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21FB54E-147B-4945-8264-EBA2463985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38CB2A-FDB1-4686-9366-4F360B5B4E4B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442370" name="Rectangle 2">
            <a:extLst>
              <a:ext uri="{FF2B5EF4-FFF2-40B4-BE49-F238E27FC236}">
                <a16:creationId xmlns:a16="http://schemas.microsoft.com/office/drawing/2014/main" id="{47895F9D-3C13-4A7C-9F7F-598E4A7700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2371" name="Rectangle 3">
            <a:extLst>
              <a:ext uri="{FF2B5EF4-FFF2-40B4-BE49-F238E27FC236}">
                <a16:creationId xmlns:a16="http://schemas.microsoft.com/office/drawing/2014/main" id="{D0141FB5-4689-407D-B88F-45B8C96FCF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620688-C161-4E05-8FA8-60636E8620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61AE127-0B2B-441D-84F0-343E1C72AF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6D621F-8906-4BEB-8CC0-4C831D149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47302FE-D971-4AC7-A014-00CBAA812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6165E6-BB8B-4984-A3FF-232EA0074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B2D67D-2169-491C-BF90-C5A2072B17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83627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FB2E3E-D0CC-4F02-8989-6F0088C8B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95B255E-0602-4F93-BC29-FC7DA276A2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2379A8-97C7-4CAD-80CA-C2212F43B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25682F-35D1-4420-83E8-AAB10E52C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3B6E47-910A-42D2-B60C-85797C67B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89ED9B-702B-4CAA-A577-B32D4C18BA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0815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C5DD87F-528E-426D-9ABF-DF02360687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E595026-E7D0-47A1-8A9A-94806E9B45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C94A7C-231E-47C1-A8F0-001FA06E1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FAAC53D-6469-4D59-BA29-EF024FAAC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B14896-F4E1-491B-9E0B-6D40DF1EE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54694A-4433-4C19-911E-72DFB35B71E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005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849D33-ECE7-4A64-82AB-8E509918B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FD14FA-9723-4BC5-AFFC-4FAA12919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DE47F8-4475-4D9E-80AD-FCB148EF6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96B9092-7254-46EF-87B7-211EFE592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FD5AB7-72A6-477E-9B27-593060EA2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C2346-F1D8-4AAF-8601-D68CE51C384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8660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2DC6C2-73A5-4475-A0F6-9B9F16141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9F42F49-82C4-4034-9C4E-272C774F4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8D84B9-A9B5-4430-B14E-08C5D091E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2D4700-F191-4297-986E-BF8DD01FC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03498A-CEFE-4C32-BC99-8CF55B4EB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CFB32-9617-4747-A25A-DDA2CEDD734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48655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1EC5B1-80A4-499E-8063-30C2DD4AC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BE3EF7-1F8A-4541-8C52-4FCB409520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F789FE2-DCEB-4BC2-B169-C18995EAB0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4BC84A8-B9C9-4E9A-8D1B-37BDA7F75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0D08C54-77DD-4112-A4D6-051AAAA55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F8D3240-3873-4953-BF84-0F9B72A9D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FE0A88-F092-4689-A024-97153AA3CB9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373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A5CE99-C81B-41BD-A3E1-AEF6FD53F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1030A9-AABE-4144-B9FA-D2E4FA369A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5E78160-6CE2-47FD-B976-617815D0E3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EEC322F-7DA0-4E90-85D2-42DD9E2785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32D7778-04DB-4237-91E4-403BB209D9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51FF8BF-B4D7-4E46-9177-FE3725F5C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2F31D20-0D32-4B0A-A755-4450F7668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F2C8761-43A2-4695-9AC4-93C8627AA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C6C9A3-DF4C-4A50-A023-A6135E6401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04210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7592A5-4D10-4D90-8E46-E0C2E40DC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8735ED5-506B-43DA-9C75-9A211C982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99F9548-46AF-4F72-84BA-B07D06B84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932E64F-29E4-44F6-A31F-3D0E500EA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54D085-DAAD-41F9-BAB1-0376BFBDA0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8482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19ECFAC-35B3-4CCB-9BA7-AE6AC991B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3F120D6-4AA0-416C-9989-F70925C05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FF11079-DF7F-4EB4-AD4A-FE8A91A22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F6EAC-FA86-4F37-8CEB-DF44221B6CE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0550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0977BC-E651-46E5-93B1-1BF0260D4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E59B8D-78C4-44F2-BA39-CB93ACF63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AFA25BF-41A1-493C-875A-363560B1FB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4A165A7-B665-483F-8436-98A7B6AA6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1EB50E9-3F78-41F8-A669-FD534739D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6658E5-9F1D-411A-9055-F8C577BA1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85339-945B-4214-BB6A-19647D66F95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83526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DBBC89-2F35-403B-AB8C-52A0AEB78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C1D6B29-9980-4FE2-9A82-19AB5225AD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907F30B-D94D-4872-9540-EC0FC715B2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F5049AE-7895-43C2-9FDF-A9533CA1C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5EF1DF3-2E7E-4235-8454-203DCBEAD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1EBF616-E648-4AB8-8121-298F38C72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254718-62E3-4DF0-B994-EADECB7CCBD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121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F6A1C6D-3659-4D2E-B749-5058B9839D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5EE0E32-A43C-4342-8B91-3A3F0394C4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A0F10C5-F503-4A52-991C-F0670BB6A7C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5896EF5-6C71-4A12-9866-75982A0B279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0AAB1CF-699E-4C2B-AE50-DB688D0C212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31CF92C-092E-4168-B355-818C2066B13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6.png"/><Relationship Id="rId4" Type="http://schemas.openxmlformats.org/officeDocument/2006/relationships/oleObject" Target="../embeddings/oleObject1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0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0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1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0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050">
            <a:extLst>
              <a:ext uri="{FF2B5EF4-FFF2-40B4-BE49-F238E27FC236}">
                <a16:creationId xmlns:a16="http://schemas.microsoft.com/office/drawing/2014/main" id="{1ECC75B8-DF56-4499-AC16-E1192F0216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56792"/>
            <a:ext cx="7772400" cy="1268760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28. Сумма углов треугольника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>
            <a:extLst>
              <a:ext uri="{FF2B5EF4-FFF2-40B4-BE49-F238E27FC236}">
                <a16:creationId xmlns:a16="http://schemas.microsoft.com/office/drawing/2014/main" id="{FE9BD02C-58D1-4914-8EBD-91087F12D2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443395" name="Text Box 3">
            <a:extLst>
              <a:ext uri="{FF2B5EF4-FFF2-40B4-BE49-F238E27FC236}">
                <a16:creationId xmlns:a16="http://schemas.microsoft.com/office/drawing/2014/main" id="{AC7A6310-3C2E-4C79-A409-A51055A23F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Один острый угол прямоугольного треугольника в два раза больше другого. Найдите меньший острый угол.</a:t>
            </a:r>
          </a:p>
        </p:txBody>
      </p:sp>
      <p:sp>
        <p:nvSpPr>
          <p:cNvPr id="443396" name="Text Box 4">
            <a:extLst>
              <a:ext uri="{FF2B5EF4-FFF2-40B4-BE49-F238E27FC236}">
                <a16:creationId xmlns:a16="http://schemas.microsoft.com/office/drawing/2014/main" id="{B91C0959-747A-4634-9C50-1D2E5163A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609728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30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  <p:pic>
        <p:nvPicPr>
          <p:cNvPr id="443397" name="Picture 5">
            <a:extLst>
              <a:ext uri="{FF2B5EF4-FFF2-40B4-BE49-F238E27FC236}">
                <a16:creationId xmlns:a16="http://schemas.microsoft.com/office/drawing/2014/main" id="{08863B9B-EE1E-4E46-AE31-C64ECC7123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780928"/>
            <a:ext cx="32766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3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39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>
            <a:extLst>
              <a:ext uri="{FF2B5EF4-FFF2-40B4-BE49-F238E27FC236}">
                <a16:creationId xmlns:a16="http://schemas.microsoft.com/office/drawing/2014/main" id="{B3FE4B96-32B9-425A-92B5-F7D7A9B2AF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445443" name="Text Box 3">
            <a:extLst>
              <a:ext uri="{FF2B5EF4-FFF2-40B4-BE49-F238E27FC236}">
                <a16:creationId xmlns:a16="http://schemas.microsoft.com/office/drawing/2014/main" id="{819648F4-F147-482E-AB4E-2ABED1EAB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Два острых угла прямоугольного треугольника относятся как 2:3. Найдите больший острый угол.</a:t>
            </a:r>
          </a:p>
        </p:txBody>
      </p:sp>
      <p:sp>
        <p:nvSpPr>
          <p:cNvPr id="445444" name="Text Box 4">
            <a:extLst>
              <a:ext uri="{FF2B5EF4-FFF2-40B4-BE49-F238E27FC236}">
                <a16:creationId xmlns:a16="http://schemas.microsoft.com/office/drawing/2014/main" id="{639E6004-4A1E-4889-B63E-B0C2BB69EE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441995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54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  <p:pic>
        <p:nvPicPr>
          <p:cNvPr id="445445" name="Picture 5">
            <a:extLst>
              <a:ext uri="{FF2B5EF4-FFF2-40B4-BE49-F238E27FC236}">
                <a16:creationId xmlns:a16="http://schemas.microsoft.com/office/drawing/2014/main" id="{023C635B-449A-4CA0-B91E-685C2B95DB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613195"/>
            <a:ext cx="32766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44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>
            <a:extLst>
              <a:ext uri="{FF2B5EF4-FFF2-40B4-BE49-F238E27FC236}">
                <a16:creationId xmlns:a16="http://schemas.microsoft.com/office/drawing/2014/main" id="{D98E79B9-9040-408A-A6ED-A7C004FCFD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449539" name="Text Box 3">
            <a:extLst>
              <a:ext uri="{FF2B5EF4-FFF2-40B4-BE49-F238E27FC236}">
                <a16:creationId xmlns:a16="http://schemas.microsoft.com/office/drawing/2014/main" id="{8F960F4D-B8F5-4BEB-90F7-EE63E4DA8E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838200"/>
            <a:ext cx="8915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 </a:t>
            </a:r>
            <a:r>
              <a:rPr lang="ru-RU" altLang="ru-RU" sz="3200" dirty="0"/>
              <a:t>равен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40</a:t>
            </a:r>
            <a:r>
              <a:rPr lang="en-US" altLang="ru-RU" sz="3200" baseline="30000" dirty="0">
                <a:cs typeface="Times New Roman" panose="02020603050405020304" pitchFamily="18" charset="0"/>
              </a:rPr>
              <a:t>o</a:t>
            </a:r>
            <a:r>
              <a:rPr lang="en-US" altLang="ru-RU" sz="3200" dirty="0"/>
              <a:t>,</a:t>
            </a:r>
            <a:r>
              <a:rPr lang="ru-RU" altLang="ru-RU" sz="3200" dirty="0"/>
              <a:t> </a:t>
            </a:r>
            <a:r>
              <a:rPr lang="en-US" altLang="ru-RU" sz="3200" i="1" dirty="0"/>
              <a:t>AC = BC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</a:t>
            </a:r>
            <a:r>
              <a:rPr lang="ru-RU" altLang="ru-RU" sz="3200" dirty="0"/>
              <a:t>угол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49540" name="Text Box 4">
            <a:extLst>
              <a:ext uri="{FF2B5EF4-FFF2-40B4-BE49-F238E27FC236}">
                <a16:creationId xmlns:a16="http://schemas.microsoft.com/office/drawing/2014/main" id="{B3ED2247-E889-4D7B-BBC6-0C94F1BA1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7150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100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  <p:pic>
        <p:nvPicPr>
          <p:cNvPr id="449541" name="Picture 5">
            <a:extLst>
              <a:ext uri="{FF2B5EF4-FFF2-40B4-BE49-F238E27FC236}">
                <a16:creationId xmlns:a16="http://schemas.microsoft.com/office/drawing/2014/main" id="{A3EA37FB-87B9-4546-BB03-5CD4A4F257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5425" y="2724150"/>
            <a:ext cx="3611563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9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954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>
            <a:extLst>
              <a:ext uri="{FF2B5EF4-FFF2-40B4-BE49-F238E27FC236}">
                <a16:creationId xmlns:a16="http://schemas.microsoft.com/office/drawing/2014/main" id="{329E815C-3B7E-4D5F-8156-24CAC94F92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451587" name="Text Box 3">
            <a:extLst>
              <a:ext uri="{FF2B5EF4-FFF2-40B4-BE49-F238E27FC236}">
                <a16:creationId xmlns:a16="http://schemas.microsoft.com/office/drawing/2014/main" id="{BC619197-DD1B-4C2C-B048-ED08F3A4F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838200"/>
            <a:ext cx="9067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угол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C </a:t>
            </a:r>
            <a:r>
              <a:rPr lang="ru-RU" altLang="ru-RU" sz="3200" dirty="0"/>
              <a:t>равен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dirty="0">
                <a:cs typeface="Times New Roman" panose="02020603050405020304" pitchFamily="18" charset="0"/>
              </a:rPr>
              <a:t>12</a:t>
            </a:r>
            <a:r>
              <a:rPr lang="ru-RU" altLang="ru-RU" sz="3200" dirty="0"/>
              <a:t>0</a:t>
            </a:r>
            <a:r>
              <a:rPr lang="en-US" altLang="ru-RU" sz="3200" baseline="30000" dirty="0">
                <a:cs typeface="Times New Roman" panose="02020603050405020304" pitchFamily="18" charset="0"/>
              </a:rPr>
              <a:t>o</a:t>
            </a:r>
            <a:r>
              <a:rPr lang="en-US" altLang="ru-RU" sz="3200" dirty="0"/>
              <a:t>,</a:t>
            </a:r>
            <a:r>
              <a:rPr lang="ru-RU" altLang="ru-RU" sz="3200" dirty="0"/>
              <a:t> </a:t>
            </a:r>
            <a:r>
              <a:rPr lang="en-US" altLang="ru-RU" sz="3200" i="1" dirty="0"/>
              <a:t>AC = BC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</a:t>
            </a:r>
            <a:r>
              <a:rPr lang="ru-RU" altLang="ru-RU" sz="3200" dirty="0"/>
              <a:t>угол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51588" name="Text Box 4">
            <a:extLst>
              <a:ext uri="{FF2B5EF4-FFF2-40B4-BE49-F238E27FC236}">
                <a16:creationId xmlns:a16="http://schemas.microsoft.com/office/drawing/2014/main" id="{ECFA4FD1-0FFE-4CDE-811C-938C2B22D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9530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30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  <p:pic>
        <p:nvPicPr>
          <p:cNvPr id="451589" name="Picture 5">
            <a:extLst>
              <a:ext uri="{FF2B5EF4-FFF2-40B4-BE49-F238E27FC236}">
                <a16:creationId xmlns:a16="http://schemas.microsoft.com/office/drawing/2014/main" id="{9C36108F-43B5-4E30-BAE8-72E09ACCDE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5425" y="2871788"/>
            <a:ext cx="3611563" cy="111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1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588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>
            <a:extLst>
              <a:ext uri="{FF2B5EF4-FFF2-40B4-BE49-F238E27FC236}">
                <a16:creationId xmlns:a16="http://schemas.microsoft.com/office/drawing/2014/main" id="{A06A4606-9990-4A4A-9394-97498E7883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453635" name="Text Box 3">
            <a:extLst>
              <a:ext uri="{FF2B5EF4-FFF2-40B4-BE49-F238E27FC236}">
                <a16:creationId xmlns:a16="http://schemas.microsoft.com/office/drawing/2014/main" id="{2A04F17B-A40D-45C9-BF5E-B46B3FDD4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О</a:t>
            </a:r>
            <a:r>
              <a:rPr lang="ru-RU" altLang="ru-RU" sz="3200" dirty="0">
                <a:cs typeface="Times New Roman" panose="02020603050405020304" pitchFamily="18" charset="0"/>
              </a:rPr>
              <a:t>дин из углов </a:t>
            </a:r>
            <a:r>
              <a:rPr lang="ru-RU" altLang="ru-RU" sz="3200" dirty="0"/>
              <a:t>равнобедренного треугольника </a:t>
            </a:r>
            <a:r>
              <a:rPr lang="ru-RU" altLang="ru-RU" sz="3200" dirty="0">
                <a:cs typeface="Times New Roman" panose="02020603050405020304" pitchFamily="18" charset="0"/>
              </a:rPr>
              <a:t>равен 100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Найдите один из других его углов.</a:t>
            </a:r>
          </a:p>
        </p:txBody>
      </p:sp>
      <p:sp>
        <p:nvSpPr>
          <p:cNvPr id="453636" name="Text Box 4">
            <a:extLst>
              <a:ext uri="{FF2B5EF4-FFF2-40B4-BE49-F238E27FC236}">
                <a16:creationId xmlns:a16="http://schemas.microsoft.com/office/drawing/2014/main" id="{AC2E175F-798A-4303-ADB0-88796CBC0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40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3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363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>
            <a:extLst>
              <a:ext uri="{FF2B5EF4-FFF2-40B4-BE49-F238E27FC236}">
                <a16:creationId xmlns:a16="http://schemas.microsoft.com/office/drawing/2014/main" id="{A907BACE-373E-4707-826E-7901E14CDD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359427" name="Text Box 3">
            <a:extLst>
              <a:ext uri="{FF2B5EF4-FFF2-40B4-BE49-F238E27FC236}">
                <a16:creationId xmlns:a16="http://schemas.microsoft.com/office/drawing/2014/main" id="{DABEBC17-FA80-4956-8458-FD1D7F6881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838200"/>
            <a:ext cx="8915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угол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 </a:t>
            </a:r>
            <a:r>
              <a:rPr lang="ru-RU" altLang="ru-RU" sz="3200" dirty="0"/>
              <a:t>равен 40</a:t>
            </a:r>
            <a:r>
              <a:rPr lang="en-US" altLang="ru-RU" sz="3200" baseline="30000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внешний угол при вершине </a:t>
            </a:r>
            <a:r>
              <a:rPr lang="en-US" altLang="ru-RU" sz="3200" i="1" dirty="0">
                <a:cs typeface="Times New Roman" panose="02020603050405020304" pitchFamily="18" charset="0"/>
              </a:rPr>
              <a:t>B </a:t>
            </a:r>
            <a:r>
              <a:rPr lang="ru-RU" altLang="ru-RU" sz="3200" dirty="0"/>
              <a:t>равен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10</a:t>
            </a:r>
            <a:r>
              <a:rPr lang="ru-RU" altLang="ru-RU" sz="3200" dirty="0">
                <a:cs typeface="Times New Roman" panose="02020603050405020304" pitchFamily="18" charset="0"/>
              </a:rPr>
              <a:t>0</a:t>
            </a:r>
            <a:r>
              <a:rPr lang="en-US" altLang="ru-RU" sz="3200" baseline="30000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</a:t>
            </a:r>
            <a:r>
              <a:rPr lang="ru-RU" altLang="ru-RU" sz="3200" dirty="0"/>
              <a:t>угол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59428" name="Text Box 4">
            <a:extLst>
              <a:ext uri="{FF2B5EF4-FFF2-40B4-BE49-F238E27FC236}">
                <a16:creationId xmlns:a16="http://schemas.microsoft.com/office/drawing/2014/main" id="{FE8EACBE-C57A-43A7-9DEC-4F55D8049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7150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60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  <p:pic>
        <p:nvPicPr>
          <p:cNvPr id="359429" name="Picture 5">
            <a:extLst>
              <a:ext uri="{FF2B5EF4-FFF2-40B4-BE49-F238E27FC236}">
                <a16:creationId xmlns:a16="http://schemas.microsoft.com/office/drawing/2014/main" id="{F12E5998-6FBA-47E0-B0A2-30DA11086F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438" y="2317750"/>
            <a:ext cx="3921125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9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>
            <a:extLst>
              <a:ext uri="{FF2B5EF4-FFF2-40B4-BE49-F238E27FC236}">
                <a16:creationId xmlns:a16="http://schemas.microsoft.com/office/drawing/2014/main" id="{B9E639CE-8A5C-4C96-8C6A-1C4702E4E7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361475" name="Text Box 3">
            <a:extLst>
              <a:ext uri="{FF2B5EF4-FFF2-40B4-BE49-F238E27FC236}">
                <a16:creationId xmlns:a16="http://schemas.microsoft.com/office/drawing/2014/main" id="{E7681EFF-BD75-4C40-8CEA-D36A14A2F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8382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угол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 </a:t>
            </a:r>
            <a:r>
              <a:rPr lang="ru-RU" altLang="ru-RU" sz="3200" dirty="0"/>
              <a:t>равен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40</a:t>
            </a:r>
            <a:r>
              <a:rPr lang="en-US" altLang="ru-RU" sz="3200" baseline="30000" dirty="0">
                <a:cs typeface="Times New Roman" panose="02020603050405020304" pitchFamily="18" charset="0"/>
              </a:rPr>
              <a:t>o</a:t>
            </a:r>
            <a:r>
              <a:rPr lang="ru-RU" altLang="ru-RU" sz="3200" dirty="0"/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Внешний угол при вершине </a:t>
            </a:r>
            <a:r>
              <a:rPr lang="en-US" altLang="ru-RU" sz="3200" i="1" dirty="0">
                <a:cs typeface="Times New Roman" panose="02020603050405020304" pitchFamily="18" charset="0"/>
              </a:rPr>
              <a:t>B </a:t>
            </a:r>
            <a:r>
              <a:rPr lang="ru-RU" altLang="ru-RU" sz="3200" dirty="0"/>
              <a:t>равен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7</a:t>
            </a:r>
            <a:r>
              <a:rPr lang="ru-RU" altLang="ru-RU" sz="3200" dirty="0">
                <a:cs typeface="Times New Roman" panose="02020603050405020304" pitchFamily="18" charset="0"/>
              </a:rPr>
              <a:t>0</a:t>
            </a:r>
            <a:r>
              <a:rPr lang="en-US" altLang="ru-RU" sz="3200" baseline="30000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</a:t>
            </a:r>
            <a:r>
              <a:rPr lang="ru-RU" altLang="ru-RU" sz="3200" dirty="0"/>
              <a:t> угол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61476" name="Text Box 4">
            <a:extLst>
              <a:ext uri="{FF2B5EF4-FFF2-40B4-BE49-F238E27FC236}">
                <a16:creationId xmlns:a16="http://schemas.microsoft.com/office/drawing/2014/main" id="{CA8D97DE-2287-4A17-A049-11BB336F81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7150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3</a:t>
            </a:r>
            <a:r>
              <a:rPr lang="en-US" altLang="ru-RU" sz="3200"/>
              <a:t>0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  <p:pic>
        <p:nvPicPr>
          <p:cNvPr id="361477" name="Picture 5">
            <a:extLst>
              <a:ext uri="{FF2B5EF4-FFF2-40B4-BE49-F238E27FC236}">
                <a16:creationId xmlns:a16="http://schemas.microsoft.com/office/drawing/2014/main" id="{73153158-0FA2-4AFE-B262-46587C1414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133600"/>
            <a:ext cx="2874963" cy="299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1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>
            <a:extLst>
              <a:ext uri="{FF2B5EF4-FFF2-40B4-BE49-F238E27FC236}">
                <a16:creationId xmlns:a16="http://schemas.microsoft.com/office/drawing/2014/main" id="{543F0E1D-B6F1-48DA-9624-F09AC3FE9A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367619" name="Text Box 3">
            <a:extLst>
              <a:ext uri="{FF2B5EF4-FFF2-40B4-BE49-F238E27FC236}">
                <a16:creationId xmlns:a16="http://schemas.microsoft.com/office/drawing/2014/main" id="{015BCEDF-C70C-434A-96C1-3CE9D0BC9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8382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 </a:t>
            </a:r>
            <a:r>
              <a:rPr lang="en-US" altLang="ru-RU" sz="3200" i="1" dirty="0"/>
              <a:t>AC = BC</a:t>
            </a:r>
            <a:r>
              <a:rPr lang="ru-RU" altLang="ru-RU" sz="3200" dirty="0"/>
              <a:t>, угол </a:t>
            </a:r>
            <a:r>
              <a:rPr lang="en-US" altLang="ru-RU" sz="3200" i="1" dirty="0"/>
              <a:t>C </a:t>
            </a:r>
            <a:r>
              <a:rPr lang="ru-RU" altLang="ru-RU" sz="3200" dirty="0"/>
              <a:t>равен</a:t>
            </a:r>
            <a:r>
              <a:rPr lang="en-US" altLang="ru-RU" sz="3200" i="1" dirty="0"/>
              <a:t> </a:t>
            </a:r>
            <a:r>
              <a:rPr lang="en-US" altLang="ru-RU" sz="3200" dirty="0"/>
              <a:t>50</a:t>
            </a:r>
            <a:r>
              <a:rPr lang="en-US" altLang="ru-RU" sz="3200" baseline="30000" dirty="0"/>
              <a:t>o</a:t>
            </a:r>
            <a:r>
              <a:rPr lang="en-US" altLang="ru-RU" sz="3200" dirty="0"/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3200" dirty="0"/>
              <a:t>внешний угол </a:t>
            </a:r>
            <a:r>
              <a:rPr lang="en-US" altLang="ru-RU" sz="3200" i="1" dirty="0"/>
              <a:t>CBD</a:t>
            </a:r>
            <a:r>
              <a:rPr lang="en-US" altLang="ru-RU" sz="3200" dirty="0"/>
              <a:t>.</a:t>
            </a:r>
            <a:endParaRPr lang="ru-RU" altLang="ru-RU" sz="3200" dirty="0"/>
          </a:p>
        </p:txBody>
      </p:sp>
      <p:sp>
        <p:nvSpPr>
          <p:cNvPr id="367620" name="Text Box 4">
            <a:extLst>
              <a:ext uri="{FF2B5EF4-FFF2-40B4-BE49-F238E27FC236}">
                <a16:creationId xmlns:a16="http://schemas.microsoft.com/office/drawing/2014/main" id="{144AA1D6-3A17-448C-BD8B-6E8FB7AD6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0292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115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  <p:pic>
        <p:nvPicPr>
          <p:cNvPr id="367621" name="Picture 5">
            <a:extLst>
              <a:ext uri="{FF2B5EF4-FFF2-40B4-BE49-F238E27FC236}">
                <a16:creationId xmlns:a16="http://schemas.microsoft.com/office/drawing/2014/main" id="{0B2C5440-A843-45F2-BD76-20860A647D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863" y="2403475"/>
            <a:ext cx="2960687" cy="205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7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20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>
            <a:extLst>
              <a:ext uri="{FF2B5EF4-FFF2-40B4-BE49-F238E27FC236}">
                <a16:creationId xmlns:a16="http://schemas.microsoft.com/office/drawing/2014/main" id="{0BC489F8-CC90-48B3-B17E-7D9BE13CE4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369667" name="Text Box 3">
            <a:extLst>
              <a:ext uri="{FF2B5EF4-FFF2-40B4-BE49-F238E27FC236}">
                <a16:creationId xmlns:a16="http://schemas.microsoft.com/office/drawing/2014/main" id="{C91FE074-1E95-4AF3-AD97-655662ADD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</a:t>
            </a:r>
            <a:r>
              <a:rPr lang="en-US" altLang="ru-RU" sz="3200" dirty="0">
                <a:cs typeface="Times New Roman" panose="02020603050405020304" pitchFamily="18" charset="0"/>
              </a:rPr>
              <a:t>  </a:t>
            </a:r>
            <a:r>
              <a:rPr lang="en-US" altLang="ru-RU" sz="3200" i="1" dirty="0">
                <a:cs typeface="Times New Roman" panose="02020603050405020304" pitchFamily="18" charset="0"/>
              </a:rPr>
              <a:t>AC = BC</a:t>
            </a:r>
            <a:r>
              <a:rPr lang="en-US" altLang="ru-RU" sz="3200" dirty="0">
                <a:cs typeface="Times New Roman" panose="02020603050405020304" pitchFamily="18" charset="0"/>
              </a:rPr>
              <a:t>. </a:t>
            </a:r>
            <a:r>
              <a:rPr lang="ru-RU" altLang="ru-RU" sz="3200" dirty="0"/>
              <a:t>Внешний угол при вершине </a:t>
            </a:r>
            <a:r>
              <a:rPr lang="en-US" altLang="ru-RU" sz="3200" i="1" dirty="0">
                <a:cs typeface="Times New Roman" panose="02020603050405020304" pitchFamily="18" charset="0"/>
              </a:rPr>
              <a:t>B </a:t>
            </a:r>
            <a:r>
              <a:rPr lang="ru-RU" altLang="ru-RU" sz="3200" dirty="0"/>
              <a:t>равен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12</a:t>
            </a:r>
            <a:r>
              <a:rPr lang="ru-RU" altLang="ru-RU" sz="3200" dirty="0">
                <a:cs typeface="Times New Roman" panose="02020603050405020304" pitchFamily="18" charset="0"/>
              </a:rPr>
              <a:t>0</a:t>
            </a:r>
            <a:r>
              <a:rPr lang="en-US" altLang="ru-RU" sz="3200" baseline="30000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</a:t>
            </a:r>
            <a:r>
              <a:rPr lang="ru-RU" altLang="ru-RU" sz="3200" dirty="0"/>
              <a:t>угол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69668" name="Text Box 4">
            <a:extLst>
              <a:ext uri="{FF2B5EF4-FFF2-40B4-BE49-F238E27FC236}">
                <a16:creationId xmlns:a16="http://schemas.microsoft.com/office/drawing/2014/main" id="{5B4E3FFF-63A3-4CE9-931E-420F4AD08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7150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60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  <p:pic>
        <p:nvPicPr>
          <p:cNvPr id="369669" name="Picture 5">
            <a:extLst>
              <a:ext uri="{FF2B5EF4-FFF2-40B4-BE49-F238E27FC236}">
                <a16:creationId xmlns:a16="http://schemas.microsoft.com/office/drawing/2014/main" id="{B3B5F266-03BD-41F0-8519-78883873A9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438400"/>
            <a:ext cx="3473450" cy="255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9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68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>
            <a:extLst>
              <a:ext uri="{FF2B5EF4-FFF2-40B4-BE49-F238E27FC236}">
                <a16:creationId xmlns:a16="http://schemas.microsoft.com/office/drawing/2014/main" id="{58EA70F2-9785-4A18-B799-6BCBF9D5DF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371715" name="Text Box 3">
            <a:extLst>
              <a:ext uri="{FF2B5EF4-FFF2-40B4-BE49-F238E27FC236}">
                <a16:creationId xmlns:a16="http://schemas.microsoft.com/office/drawing/2014/main" id="{D2EAED93-B975-4035-B6AC-BB7F93AA1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</a:t>
            </a:r>
            <a:r>
              <a:rPr lang="en-US" altLang="ru-RU" sz="3200" dirty="0">
                <a:cs typeface="Times New Roman" panose="02020603050405020304" pitchFamily="18" charset="0"/>
              </a:rPr>
              <a:t>  </a:t>
            </a:r>
            <a:r>
              <a:rPr lang="en-US" altLang="ru-RU" sz="3200" i="1" dirty="0">
                <a:cs typeface="Times New Roman" panose="02020603050405020304" pitchFamily="18" charset="0"/>
              </a:rPr>
              <a:t>AB = BC</a:t>
            </a:r>
            <a:r>
              <a:rPr lang="en-US" altLang="ru-RU" sz="3200" dirty="0">
                <a:cs typeface="Times New Roman" panose="02020603050405020304" pitchFamily="18" charset="0"/>
              </a:rPr>
              <a:t>. </a:t>
            </a:r>
            <a:r>
              <a:rPr lang="ru-RU" altLang="ru-RU" sz="3200" dirty="0"/>
              <a:t>Внешний угол при вершине </a:t>
            </a:r>
            <a:r>
              <a:rPr lang="en-US" altLang="ru-RU" sz="3200" i="1" dirty="0">
                <a:cs typeface="Times New Roman" panose="02020603050405020304" pitchFamily="18" charset="0"/>
              </a:rPr>
              <a:t>B </a:t>
            </a:r>
            <a:r>
              <a:rPr lang="ru-RU" altLang="ru-RU" sz="3200" dirty="0"/>
              <a:t>равен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1</a:t>
            </a:r>
            <a:r>
              <a:rPr lang="en-US" altLang="ru-RU" sz="3200" dirty="0"/>
              <a:t>4</a:t>
            </a:r>
            <a:r>
              <a:rPr lang="ru-RU" altLang="ru-RU" sz="3200" dirty="0">
                <a:cs typeface="Times New Roman" panose="02020603050405020304" pitchFamily="18" charset="0"/>
              </a:rPr>
              <a:t>0</a:t>
            </a:r>
            <a:r>
              <a:rPr lang="en-US" altLang="ru-RU" sz="3200" baseline="30000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</a:t>
            </a:r>
            <a:r>
              <a:rPr lang="ru-RU" altLang="ru-RU" sz="3200" dirty="0"/>
              <a:t>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71716" name="Text Box 4">
            <a:extLst>
              <a:ext uri="{FF2B5EF4-FFF2-40B4-BE49-F238E27FC236}">
                <a16:creationId xmlns:a16="http://schemas.microsoft.com/office/drawing/2014/main" id="{871F43AA-5A28-4BD6-8E19-4075AA0EEE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0292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70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  <p:pic>
        <p:nvPicPr>
          <p:cNvPr id="371717" name="Picture 5">
            <a:extLst>
              <a:ext uri="{FF2B5EF4-FFF2-40B4-BE49-F238E27FC236}">
                <a16:creationId xmlns:a16="http://schemas.microsoft.com/office/drawing/2014/main" id="{87040B8D-D592-45C0-804A-1A120E55F6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5275" y="2455863"/>
            <a:ext cx="3473450" cy="195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1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1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66" name="Text Box 2058">
            <a:extLst>
              <a:ext uri="{FF2B5EF4-FFF2-40B4-BE49-F238E27FC236}">
                <a16:creationId xmlns:a16="http://schemas.microsoft.com/office/drawing/2014/main" id="{CECA6D0D-C881-4A32-9E8F-3C08EE895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102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Следствие.</a:t>
            </a:r>
            <a:r>
              <a:rPr lang="ru-RU" altLang="ru-RU" sz="2800" b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Сумма острых углов прямоугольного треугольника равна 90</a:t>
            </a:r>
            <a:r>
              <a:rPr lang="ru-RU" altLang="ru-RU" sz="2800" baseline="30000" dirty="0"/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49859" name="Text Box 2051">
            <a:extLst>
              <a:ext uri="{FF2B5EF4-FFF2-40B4-BE49-F238E27FC236}">
                <a16:creationId xmlns:a16="http://schemas.microsoft.com/office/drawing/2014/main" id="{7EC1534D-4E09-4861-8294-947AB3C5F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6959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	Теорема.</a:t>
            </a:r>
            <a:r>
              <a:rPr lang="ru-RU" altLang="ru-RU" sz="32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Сумма углов треугольника равна 180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49870" name="Picture 2062">
            <a:extLst>
              <a:ext uri="{FF2B5EF4-FFF2-40B4-BE49-F238E27FC236}">
                <a16:creationId xmlns:a16="http://schemas.microsoft.com/office/drawing/2014/main" id="{9CC675F6-1B6E-4014-B333-C9AAE4F336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971800"/>
            <a:ext cx="3302000" cy="223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9872" name="Text Box 2064">
            <a:extLst>
              <a:ext uri="{FF2B5EF4-FFF2-40B4-BE49-F238E27FC236}">
                <a16:creationId xmlns:a16="http://schemas.microsoft.com/office/drawing/2014/main" id="{42C385F7-1652-4043-8D82-9C733A0C1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88837"/>
            <a:ext cx="89916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Доказательство.</a:t>
            </a:r>
            <a:r>
              <a:rPr lang="ru-RU" altLang="ru-RU" sz="2800" dirty="0">
                <a:cs typeface="Times New Roman" panose="02020603050405020304" pitchFamily="18" charset="0"/>
              </a:rPr>
              <a:t> Для треугольника </a:t>
            </a:r>
            <a:r>
              <a:rPr lang="ru-RU" altLang="ru-RU" sz="2800" i="1" dirty="0">
                <a:cs typeface="Times New Roman" panose="02020603050405020304" pitchFamily="18" charset="0"/>
              </a:rPr>
              <a:t>АВС</a:t>
            </a:r>
            <a:r>
              <a:rPr lang="ru-RU" altLang="ru-RU" sz="2800" dirty="0">
                <a:cs typeface="Times New Roman" panose="02020603050405020304" pitchFamily="18" charset="0"/>
              </a:rPr>
              <a:t> через вершину </a:t>
            </a:r>
            <a:r>
              <a:rPr lang="ru-RU" altLang="ru-RU" sz="2800" i="1" dirty="0">
                <a:cs typeface="Times New Roman" panose="02020603050405020304" pitchFamily="18" charset="0"/>
              </a:rPr>
              <a:t>С</a:t>
            </a:r>
            <a:r>
              <a:rPr lang="ru-RU" altLang="ru-RU" sz="2800" dirty="0">
                <a:cs typeface="Times New Roman" panose="02020603050405020304" pitchFamily="18" charset="0"/>
              </a:rPr>
              <a:t> проведем прямую, параллельную </a:t>
            </a:r>
            <a:r>
              <a:rPr lang="ru-RU" altLang="ru-RU" sz="2800" i="1" dirty="0">
                <a:cs typeface="Times New Roman" panose="02020603050405020304" pitchFamily="18" charset="0"/>
              </a:rPr>
              <a:t>АВ</a:t>
            </a:r>
            <a:r>
              <a:rPr lang="ru-RU" altLang="ru-RU" sz="2800" dirty="0">
                <a:cs typeface="Times New Roman" panose="02020603050405020304" pitchFamily="18" charset="0"/>
              </a:rPr>
              <a:t>. Тогда </a:t>
            </a:r>
            <a:r>
              <a:rPr lang="ru-RU" altLang="ru-RU" sz="2800" dirty="0"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ru-RU" altLang="ru-RU" sz="2800" dirty="0">
                <a:cs typeface="Times New Roman" panose="02020603050405020304" pitchFamily="18" charset="0"/>
              </a:rPr>
              <a:t>1 = </a:t>
            </a:r>
            <a:r>
              <a:rPr lang="ru-RU" altLang="ru-RU" sz="2800" dirty="0"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ru-RU" altLang="ru-RU" sz="2800" dirty="0">
                <a:cs typeface="Times New Roman" panose="02020603050405020304" pitchFamily="18" charset="0"/>
              </a:rPr>
              <a:t>4, </a:t>
            </a:r>
            <a:r>
              <a:rPr lang="ru-RU" altLang="ru-RU" sz="2800" dirty="0"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ru-RU" altLang="ru-RU" sz="2800" dirty="0">
                <a:cs typeface="Times New Roman" panose="02020603050405020304" pitchFamily="18" charset="0"/>
              </a:rPr>
              <a:t>2 = </a:t>
            </a:r>
            <a:r>
              <a:rPr lang="ru-RU" altLang="ru-RU" sz="2800" dirty="0"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ru-RU" altLang="ru-RU" sz="2800" dirty="0">
                <a:cs typeface="Times New Roman" panose="02020603050405020304" pitchFamily="18" charset="0"/>
              </a:rPr>
              <a:t>5, как внутренние накрест лежащие углы.  </a:t>
            </a:r>
            <a:r>
              <a:rPr lang="ru-RU" altLang="ru-RU" sz="2800" dirty="0"/>
              <a:t>С</a:t>
            </a:r>
            <a:r>
              <a:rPr lang="ru-RU" altLang="ru-RU" sz="2800" dirty="0">
                <a:cs typeface="Times New Roman" panose="02020603050405020304" pitchFamily="18" charset="0"/>
              </a:rPr>
              <a:t>ледовательно, </a:t>
            </a:r>
            <a:r>
              <a:rPr lang="ru-RU" altLang="ru-RU" sz="2800" dirty="0"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ru-RU" altLang="ru-RU" sz="2800" dirty="0">
                <a:cs typeface="Times New Roman" panose="02020603050405020304" pitchFamily="18" charset="0"/>
              </a:rPr>
              <a:t>1 + </a:t>
            </a:r>
            <a:r>
              <a:rPr lang="ru-RU" altLang="ru-RU" sz="2800" dirty="0"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ru-RU" altLang="ru-RU" sz="2800" dirty="0">
                <a:cs typeface="Times New Roman" panose="02020603050405020304" pitchFamily="18" charset="0"/>
              </a:rPr>
              <a:t>2 + </a:t>
            </a:r>
            <a:r>
              <a:rPr lang="ru-RU" altLang="ru-RU" sz="2800" dirty="0"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ru-RU" altLang="ru-RU" sz="2800" dirty="0">
                <a:cs typeface="Times New Roman" panose="02020603050405020304" pitchFamily="18" charset="0"/>
              </a:rPr>
              <a:t>3 = </a:t>
            </a:r>
            <a:r>
              <a:rPr lang="ru-RU" altLang="ru-RU" sz="2800" dirty="0"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ru-RU" altLang="ru-RU" sz="2800" dirty="0">
                <a:cs typeface="Times New Roman" panose="02020603050405020304" pitchFamily="18" charset="0"/>
              </a:rPr>
              <a:t>4 + </a:t>
            </a:r>
            <a:r>
              <a:rPr lang="ru-RU" altLang="ru-RU" sz="2800" dirty="0"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ru-RU" altLang="ru-RU" sz="2800" dirty="0">
                <a:cs typeface="Times New Roman" panose="02020603050405020304" pitchFamily="18" charset="0"/>
              </a:rPr>
              <a:t>5 + </a:t>
            </a:r>
            <a:r>
              <a:rPr lang="ru-RU" altLang="ru-RU" sz="2800" dirty="0"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ru-RU" altLang="ru-RU" sz="2800" dirty="0">
                <a:cs typeface="Times New Roman" panose="02020603050405020304" pitchFamily="18" charset="0"/>
              </a:rPr>
              <a:t>3 = 180.</a:t>
            </a:r>
            <a:r>
              <a:rPr lang="ru-RU" alt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635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9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66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>
            <a:extLst>
              <a:ext uri="{FF2B5EF4-FFF2-40B4-BE49-F238E27FC236}">
                <a16:creationId xmlns:a16="http://schemas.microsoft.com/office/drawing/2014/main" id="{C83898E8-785F-469F-B8F0-F725B2CD24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373763" name="Text Box 3">
            <a:extLst>
              <a:ext uri="{FF2B5EF4-FFF2-40B4-BE49-F238E27FC236}">
                <a16:creationId xmlns:a16="http://schemas.microsoft.com/office/drawing/2014/main" id="{EC506013-03AC-4060-A632-29E099A998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8382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Один из внешних углов треугольника равен </a:t>
            </a:r>
            <a:r>
              <a:rPr lang="ru-RU" altLang="ru-RU" sz="3200" dirty="0"/>
              <a:t>8</a:t>
            </a:r>
            <a:r>
              <a:rPr lang="ru-RU" altLang="ru-RU" sz="3200" dirty="0">
                <a:cs typeface="Times New Roman" panose="02020603050405020304" pitchFamily="18" charset="0"/>
              </a:rPr>
              <a:t>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  <a:r>
              <a:rPr lang="ru-RU" altLang="ru-RU" sz="3200" dirty="0"/>
              <a:t>У</a:t>
            </a:r>
            <a:r>
              <a:rPr lang="ru-RU" altLang="ru-RU" sz="3200" dirty="0">
                <a:cs typeface="Times New Roman" panose="02020603050405020304" pitchFamily="18" charset="0"/>
              </a:rPr>
              <a:t>глы, не</a:t>
            </a:r>
            <a:r>
              <a:rPr lang="ru-RU" altLang="ru-RU" sz="3200" dirty="0"/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смежные с данным внешним углом, относятся как 2:3.</a:t>
            </a:r>
            <a:r>
              <a:rPr lang="ru-RU" altLang="ru-RU" sz="3200" dirty="0"/>
              <a:t> Найдите наибольший из них.</a:t>
            </a:r>
          </a:p>
        </p:txBody>
      </p:sp>
      <p:sp>
        <p:nvSpPr>
          <p:cNvPr id="373764" name="Text Box 4">
            <a:extLst>
              <a:ext uri="{FF2B5EF4-FFF2-40B4-BE49-F238E27FC236}">
                <a16:creationId xmlns:a16="http://schemas.microsoft.com/office/drawing/2014/main" id="{4E48020C-2E37-4DFB-9B19-E098DD6F7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0292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48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  <p:pic>
        <p:nvPicPr>
          <p:cNvPr id="373765" name="Picture 5">
            <a:extLst>
              <a:ext uri="{FF2B5EF4-FFF2-40B4-BE49-F238E27FC236}">
                <a16:creationId xmlns:a16="http://schemas.microsoft.com/office/drawing/2014/main" id="{D2CA0AE3-F34A-49F6-99F0-9ECBED08C2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590800"/>
            <a:ext cx="2874963" cy="292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3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64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>
            <a:extLst>
              <a:ext uri="{FF2B5EF4-FFF2-40B4-BE49-F238E27FC236}">
                <a16:creationId xmlns:a16="http://schemas.microsoft.com/office/drawing/2014/main" id="{C51640D2-3DA3-47CF-A704-9A602F3638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377859" name="Text Box 3">
            <a:extLst>
              <a:ext uri="{FF2B5EF4-FFF2-40B4-BE49-F238E27FC236}">
                <a16:creationId xmlns:a16="http://schemas.microsoft.com/office/drawing/2014/main" id="{2D493826-399B-47D8-8345-F577ED70A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Сумма двух углов треугольника и внешнего угла к третьему равна 30</a:t>
            </a:r>
            <a:r>
              <a:rPr lang="en-US" altLang="ru-RU" sz="3200" baseline="30000" dirty="0"/>
              <a:t>o</a:t>
            </a:r>
            <a:r>
              <a:rPr lang="en-US" altLang="ru-RU" sz="3200" dirty="0"/>
              <a:t>. </a:t>
            </a:r>
            <a:r>
              <a:rPr lang="ru-RU" altLang="ru-RU" sz="3200" dirty="0"/>
              <a:t>Найдите этот третий угол.</a:t>
            </a:r>
            <a:endParaRPr lang="en-US" altLang="ru-RU" sz="3200" dirty="0"/>
          </a:p>
        </p:txBody>
      </p:sp>
      <p:sp>
        <p:nvSpPr>
          <p:cNvPr id="377860" name="Text Box 4">
            <a:extLst>
              <a:ext uri="{FF2B5EF4-FFF2-40B4-BE49-F238E27FC236}">
                <a16:creationId xmlns:a16="http://schemas.microsoft.com/office/drawing/2014/main" id="{E0A9AAC6-B7C6-433B-BC0B-CF25E4669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257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165</a:t>
            </a:r>
            <a:r>
              <a:rPr lang="en-US" altLang="ru-RU" sz="3200" baseline="30000"/>
              <a:t>o</a:t>
            </a:r>
            <a:r>
              <a:rPr lang="en-US" altLang="ru-RU" sz="3200"/>
              <a:t>.</a:t>
            </a:r>
            <a:endParaRPr lang="ru-RU" altLang="ru-RU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7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60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>
            <a:extLst>
              <a:ext uri="{FF2B5EF4-FFF2-40B4-BE49-F238E27FC236}">
                <a16:creationId xmlns:a16="http://schemas.microsoft.com/office/drawing/2014/main" id="{3E8C629F-FB1B-4B2A-A61C-B8B672650D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379907" name="Text Box 3">
            <a:extLst>
              <a:ext uri="{FF2B5EF4-FFF2-40B4-BE49-F238E27FC236}">
                <a16:creationId xmlns:a16="http://schemas.microsoft.com/office/drawing/2014/main" id="{9C66185C-80A8-4DE5-8073-59195C405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Углы треугольника относятся как 1:2:3.</a:t>
            </a:r>
            <a:r>
              <a:rPr lang="ru-RU" altLang="ru-RU" sz="3200" dirty="0">
                <a:cs typeface="Times New Roman" panose="02020603050405020304" pitchFamily="18" charset="0"/>
              </a:rPr>
              <a:t> Найдите </a:t>
            </a:r>
            <a:r>
              <a:rPr lang="en-US" altLang="ru-RU" sz="3200" dirty="0">
                <a:cs typeface="Times New Roman" panose="02020603050405020304" pitchFamily="18" charset="0"/>
              </a:rPr>
              <a:t>     </a:t>
            </a:r>
            <a:r>
              <a:rPr lang="ru-RU" altLang="ru-RU" sz="3200" dirty="0"/>
              <a:t>меньший из них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79908" name="Text Box 4">
            <a:extLst>
              <a:ext uri="{FF2B5EF4-FFF2-40B4-BE49-F238E27FC236}">
                <a16:creationId xmlns:a16="http://schemas.microsoft.com/office/drawing/2014/main" id="{B88F40FC-7E9F-4411-B397-59BC33442C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3</a:t>
            </a:r>
            <a:r>
              <a:rPr lang="en-US" altLang="ru-RU" sz="3200"/>
              <a:t>0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9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08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>
            <a:extLst>
              <a:ext uri="{FF2B5EF4-FFF2-40B4-BE49-F238E27FC236}">
                <a16:creationId xmlns:a16="http://schemas.microsoft.com/office/drawing/2014/main" id="{15FB4731-BB56-4B0E-A7CF-188EB583B5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381955" name="Text Box 3">
            <a:extLst>
              <a:ext uri="{FF2B5EF4-FFF2-40B4-BE49-F238E27FC236}">
                <a16:creationId xmlns:a16="http://schemas.microsoft.com/office/drawing/2014/main" id="{831846C2-F602-4D68-9EEE-FC36D2BA1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8382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Один острый угол прямоугольного треугольника в 5 раз больше другого. Найдите больший острый угол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81956" name="Text Box 4">
            <a:extLst>
              <a:ext uri="{FF2B5EF4-FFF2-40B4-BE49-F238E27FC236}">
                <a16:creationId xmlns:a16="http://schemas.microsoft.com/office/drawing/2014/main" id="{8028D0A5-4680-49DB-B038-71E481752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75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1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56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>
            <a:extLst>
              <a:ext uri="{FF2B5EF4-FFF2-40B4-BE49-F238E27FC236}">
                <a16:creationId xmlns:a16="http://schemas.microsoft.com/office/drawing/2014/main" id="{D5AC8EC0-1356-40F8-B4B6-3A976C0A9B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17</a:t>
            </a:r>
          </a:p>
        </p:txBody>
      </p:sp>
      <p:sp>
        <p:nvSpPr>
          <p:cNvPr id="384003" name="Text Box 3">
            <a:extLst>
              <a:ext uri="{FF2B5EF4-FFF2-40B4-BE49-F238E27FC236}">
                <a16:creationId xmlns:a16="http://schemas.microsoft.com/office/drawing/2014/main" id="{871284B3-F4AD-4CB3-8F76-ED9B6E33E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838200"/>
            <a:ext cx="9067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Один острый угол прямоугольного треугольника на 20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 больше другого. Найдите меньший острый угол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84004" name="Text Box 4">
            <a:extLst>
              <a:ext uri="{FF2B5EF4-FFF2-40B4-BE49-F238E27FC236}">
                <a16:creationId xmlns:a16="http://schemas.microsoft.com/office/drawing/2014/main" id="{6493623F-CB0D-42C0-B562-6175211AE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35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4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04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>
            <a:extLst>
              <a:ext uri="{FF2B5EF4-FFF2-40B4-BE49-F238E27FC236}">
                <a16:creationId xmlns:a16="http://schemas.microsoft.com/office/drawing/2014/main" id="{95CC6F12-FE06-4F6B-AC78-E82AA779A4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r>
              <a:rPr lang="ru-RU" altLang="ru-RU" sz="3600">
                <a:solidFill>
                  <a:srgbClr val="FF3300"/>
                </a:solidFill>
              </a:rPr>
              <a:t>8</a:t>
            </a:r>
          </a:p>
        </p:txBody>
      </p:sp>
      <p:sp>
        <p:nvSpPr>
          <p:cNvPr id="386051" name="Text Box 3">
            <a:extLst>
              <a:ext uri="{FF2B5EF4-FFF2-40B4-BE49-F238E27FC236}">
                <a16:creationId xmlns:a16="http://schemas.microsoft.com/office/drawing/2014/main" id="{66AF4002-3B6B-45FD-957A-3613307E50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равен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dirty="0">
                <a:cs typeface="Times New Roman" panose="02020603050405020304" pitchFamily="18" charset="0"/>
              </a:rPr>
              <a:t>9</a:t>
            </a:r>
            <a:r>
              <a:rPr lang="ru-RU" altLang="ru-RU" sz="3200" dirty="0">
                <a:cs typeface="Times New Roman" panose="02020603050405020304" pitchFamily="18" charset="0"/>
              </a:rPr>
              <a:t>0</a:t>
            </a:r>
            <a:r>
              <a:rPr lang="en-US" altLang="ru-RU" sz="3200" baseline="30000" dirty="0">
                <a:cs typeface="Times New Roman" panose="02020603050405020304" pitchFamily="18" charset="0"/>
              </a:rPr>
              <a:t>o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CH </a:t>
            </a:r>
            <a:r>
              <a:rPr lang="ru-RU" altLang="ru-RU" sz="3200" dirty="0"/>
              <a:t>– высота, угол </a:t>
            </a:r>
            <a:r>
              <a:rPr lang="en-US" altLang="ru-RU" sz="3200" i="1" dirty="0"/>
              <a:t>A </a:t>
            </a:r>
            <a:r>
              <a:rPr lang="ru-RU" altLang="ru-RU" sz="3200" dirty="0"/>
              <a:t>равен</a:t>
            </a:r>
            <a:r>
              <a:rPr lang="en-US" altLang="ru-RU" sz="3200" i="1" dirty="0"/>
              <a:t> </a:t>
            </a:r>
            <a:r>
              <a:rPr lang="en-US" altLang="ru-RU" sz="3200" dirty="0"/>
              <a:t>35</a:t>
            </a:r>
            <a:r>
              <a:rPr lang="en-US" altLang="ru-RU" sz="3200" baseline="30000" dirty="0"/>
              <a:t>o</a:t>
            </a:r>
            <a:r>
              <a:rPr lang="en-US" altLang="ru-RU" sz="3200" dirty="0"/>
              <a:t>.</a:t>
            </a:r>
            <a:r>
              <a:rPr lang="ru-RU" altLang="ru-RU" sz="3200" dirty="0"/>
              <a:t> Найдите угол </a:t>
            </a:r>
            <a:r>
              <a:rPr lang="en-US" altLang="ru-RU" sz="3200" i="1" dirty="0"/>
              <a:t>BCH</a:t>
            </a:r>
            <a:r>
              <a:rPr lang="en-US" altLang="ru-RU" sz="3200" dirty="0"/>
              <a:t>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86052" name="Text Box 4">
            <a:extLst>
              <a:ext uri="{FF2B5EF4-FFF2-40B4-BE49-F238E27FC236}">
                <a16:creationId xmlns:a16="http://schemas.microsoft.com/office/drawing/2014/main" id="{3E2B315A-C793-41E1-BDDE-2C094C172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76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35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  <p:pic>
        <p:nvPicPr>
          <p:cNvPr id="386053" name="Picture 5">
            <a:extLst>
              <a:ext uri="{FF2B5EF4-FFF2-40B4-BE49-F238E27FC236}">
                <a16:creationId xmlns:a16="http://schemas.microsoft.com/office/drawing/2014/main" id="{C6DC5835-6A4C-4BAF-B157-9663D196DE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5425" y="2397125"/>
            <a:ext cx="3611563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6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6052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>
            <a:extLst>
              <a:ext uri="{FF2B5EF4-FFF2-40B4-BE49-F238E27FC236}">
                <a16:creationId xmlns:a16="http://schemas.microsoft.com/office/drawing/2014/main" id="{A2B61A52-27AA-47C5-AB14-44DF691046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r>
              <a:rPr lang="ru-RU" altLang="ru-RU" sz="3600">
                <a:solidFill>
                  <a:srgbClr val="FF3300"/>
                </a:solidFill>
              </a:rPr>
              <a:t>9</a:t>
            </a:r>
          </a:p>
        </p:txBody>
      </p:sp>
      <p:sp>
        <p:nvSpPr>
          <p:cNvPr id="388099" name="Text Box 3">
            <a:extLst>
              <a:ext uri="{FF2B5EF4-FFF2-40B4-BE49-F238E27FC236}">
                <a16:creationId xmlns:a16="http://schemas.microsoft.com/office/drawing/2014/main" id="{F33EF7D0-665F-419E-B820-0A2D5E6E3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угол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dirty="0">
                <a:cs typeface="Times New Roman" panose="02020603050405020304" pitchFamily="18" charset="0"/>
              </a:rPr>
              <a:t>= </a:t>
            </a:r>
            <a:r>
              <a:rPr lang="ru-RU" altLang="ru-RU" sz="3200" dirty="0">
                <a:cs typeface="Times New Roman" panose="02020603050405020304" pitchFamily="18" charset="0"/>
              </a:rPr>
              <a:t>65</a:t>
            </a:r>
            <a:r>
              <a:rPr lang="en-US" altLang="ru-RU" sz="3200" baseline="30000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,</a:t>
            </a:r>
            <a:r>
              <a:rPr lang="ru-RU" altLang="ru-RU" sz="3200" dirty="0"/>
              <a:t> угол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i="1" dirty="0">
                <a:cs typeface="Times New Roman" panose="02020603050405020304" pitchFamily="18" charset="0"/>
              </a:rPr>
              <a:t>В</a:t>
            </a:r>
            <a:r>
              <a:rPr lang="en-US" altLang="ru-RU" sz="3200" i="1" dirty="0">
                <a:cs typeface="Times New Roman" panose="02020603050405020304" pitchFamily="18" charset="0"/>
              </a:rPr>
              <a:t> =</a:t>
            </a:r>
            <a:r>
              <a:rPr lang="ru-RU" altLang="ru-RU" sz="3200" dirty="0">
                <a:cs typeface="Times New Roman" panose="02020603050405020304" pitchFamily="18" charset="0"/>
              </a:rPr>
              <a:t> 73</a:t>
            </a:r>
            <a:r>
              <a:rPr lang="en-US" altLang="ru-RU" sz="3200" baseline="30000" dirty="0">
                <a:cs typeface="Times New Roman" panose="02020603050405020304" pitchFamily="18" charset="0"/>
              </a:rPr>
              <a:t>o</a:t>
            </a:r>
            <a:r>
              <a:rPr lang="ru-RU" altLang="ru-RU" sz="3200" dirty="0"/>
              <a:t>, </a:t>
            </a:r>
            <a:r>
              <a:rPr lang="en-US" altLang="ru-RU" sz="3200" i="1" dirty="0"/>
              <a:t>CH </a:t>
            </a:r>
            <a:r>
              <a:rPr lang="ru-RU" altLang="ru-RU" sz="3200" dirty="0"/>
              <a:t>– высота. </a:t>
            </a:r>
            <a:r>
              <a:rPr lang="ru-RU" altLang="ru-RU" sz="3200" dirty="0">
                <a:cs typeface="Times New Roman" panose="02020603050405020304" pitchFamily="18" charset="0"/>
              </a:rPr>
              <a:t>Найдите </a:t>
            </a:r>
            <a:r>
              <a:rPr lang="ru-RU" altLang="ru-RU" sz="3200" dirty="0"/>
              <a:t>разность углов </a:t>
            </a:r>
            <a:r>
              <a:rPr lang="en-US" altLang="ru-RU" sz="3200" i="1" dirty="0"/>
              <a:t>ACH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BCH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88100" name="Text Box 4">
            <a:extLst>
              <a:ext uri="{FF2B5EF4-FFF2-40B4-BE49-F238E27FC236}">
                <a16:creationId xmlns:a16="http://schemas.microsoft.com/office/drawing/2014/main" id="{12542037-D00F-4067-B076-0E9501AC26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562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8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  <p:pic>
        <p:nvPicPr>
          <p:cNvPr id="388101" name="Picture 5">
            <a:extLst>
              <a:ext uri="{FF2B5EF4-FFF2-40B4-BE49-F238E27FC236}">
                <a16:creationId xmlns:a16="http://schemas.microsoft.com/office/drawing/2014/main" id="{916022AF-ED39-442D-8629-987F0FDFA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5463" y="2101850"/>
            <a:ext cx="3013075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8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8100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>
            <a:extLst>
              <a:ext uri="{FF2B5EF4-FFF2-40B4-BE49-F238E27FC236}">
                <a16:creationId xmlns:a16="http://schemas.microsoft.com/office/drawing/2014/main" id="{63EB25EA-9513-4B45-B6E0-76260757D5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20</a:t>
            </a:r>
          </a:p>
        </p:txBody>
      </p:sp>
      <p:sp>
        <p:nvSpPr>
          <p:cNvPr id="390147" name="Text Box 3">
            <a:extLst>
              <a:ext uri="{FF2B5EF4-FFF2-40B4-BE49-F238E27FC236}">
                <a16:creationId xmlns:a16="http://schemas.microsoft.com/office/drawing/2014/main" id="{1E400CD6-C2FA-4DE6-AB68-2E26A094C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</a:t>
            </a:r>
            <a:r>
              <a:rPr lang="en-US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угол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en-US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равен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dirty="0">
                <a:cs typeface="Times New Roman" panose="02020603050405020304" pitchFamily="18" charset="0"/>
              </a:rPr>
              <a:t>30</a:t>
            </a:r>
            <a:r>
              <a:rPr lang="en-US" altLang="ru-RU" sz="3200" baseline="30000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/>
              <a:t>CH </a:t>
            </a:r>
            <a:r>
              <a:rPr lang="ru-RU" altLang="ru-RU" sz="3200" dirty="0"/>
              <a:t>– высота</a:t>
            </a:r>
            <a:r>
              <a:rPr lang="en-US" altLang="ru-RU" sz="3200" dirty="0"/>
              <a:t>, </a:t>
            </a:r>
            <a:r>
              <a:rPr lang="ru-RU" altLang="ru-RU" sz="3200" dirty="0"/>
              <a:t>угол </a:t>
            </a:r>
            <a:r>
              <a:rPr lang="en-US" altLang="ru-RU" sz="3200" i="1" dirty="0"/>
              <a:t>BCH</a:t>
            </a:r>
            <a:r>
              <a:rPr lang="ru-RU" altLang="ru-RU" sz="3200" dirty="0"/>
              <a:t> равен</a:t>
            </a:r>
            <a:r>
              <a:rPr lang="en-US" altLang="ru-RU" sz="3200" dirty="0"/>
              <a:t> 20</a:t>
            </a:r>
            <a:r>
              <a:rPr lang="en-US" altLang="ru-RU" sz="3200" baseline="30000" dirty="0"/>
              <a:t>o</a:t>
            </a:r>
            <a:r>
              <a:rPr lang="en-US" altLang="ru-RU" sz="3200" dirty="0"/>
              <a:t>. </a:t>
            </a:r>
            <a:r>
              <a:rPr lang="ru-RU" altLang="ru-RU" sz="3200" dirty="0">
                <a:cs typeface="Times New Roman" panose="02020603050405020304" pitchFamily="18" charset="0"/>
              </a:rPr>
              <a:t>Найдите </a:t>
            </a:r>
            <a:r>
              <a:rPr lang="ru-RU" altLang="ru-RU" sz="3200" dirty="0"/>
              <a:t>угол </a:t>
            </a:r>
            <a:r>
              <a:rPr lang="en-US" altLang="ru-RU" sz="3200" i="1" dirty="0"/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90148" name="Text Box 4">
            <a:extLst>
              <a:ext uri="{FF2B5EF4-FFF2-40B4-BE49-F238E27FC236}">
                <a16:creationId xmlns:a16="http://schemas.microsoft.com/office/drawing/2014/main" id="{CB2BE502-6A45-425D-847E-843405683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562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40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  <p:pic>
        <p:nvPicPr>
          <p:cNvPr id="390149" name="Picture 5">
            <a:extLst>
              <a:ext uri="{FF2B5EF4-FFF2-40B4-BE49-F238E27FC236}">
                <a16:creationId xmlns:a16="http://schemas.microsoft.com/office/drawing/2014/main" id="{FA1836D1-6C92-4613-AC77-30B1174F5C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8288" y="2208213"/>
            <a:ext cx="3525837" cy="244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0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148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>
            <a:extLst>
              <a:ext uri="{FF2B5EF4-FFF2-40B4-BE49-F238E27FC236}">
                <a16:creationId xmlns:a16="http://schemas.microsoft.com/office/drawing/2014/main" id="{F029BFB5-F7F6-4A4F-8E14-8FE6DAACF0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21</a:t>
            </a:r>
          </a:p>
        </p:txBody>
      </p:sp>
      <p:sp>
        <p:nvSpPr>
          <p:cNvPr id="392195" name="Text Box 3">
            <a:extLst>
              <a:ext uri="{FF2B5EF4-FFF2-40B4-BE49-F238E27FC236}">
                <a16:creationId xmlns:a16="http://schemas.microsoft.com/office/drawing/2014/main" id="{66D79928-725B-4D83-8008-4EED111AF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</a:t>
            </a:r>
            <a:r>
              <a:rPr lang="en-US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/>
              <a:t>AD </a:t>
            </a:r>
            <a:r>
              <a:rPr lang="ru-RU" altLang="ru-RU" sz="3200" dirty="0"/>
              <a:t>– биссектриса</a:t>
            </a:r>
            <a:r>
              <a:rPr lang="en-US" altLang="ru-RU" sz="3200" dirty="0"/>
              <a:t>,</a:t>
            </a:r>
            <a:r>
              <a:rPr lang="ru-RU" altLang="ru-RU" sz="3200" dirty="0"/>
              <a:t> угол </a:t>
            </a:r>
            <a:r>
              <a:rPr lang="en-US" altLang="ru-RU" sz="3200" i="1" dirty="0"/>
              <a:t>C</a:t>
            </a:r>
            <a:r>
              <a:rPr lang="ru-RU" altLang="ru-RU" sz="3200" dirty="0"/>
              <a:t> равен</a:t>
            </a:r>
            <a:r>
              <a:rPr lang="en-US" altLang="ru-RU" sz="3200" dirty="0"/>
              <a:t> 5</a:t>
            </a:r>
            <a:r>
              <a:rPr lang="ru-RU" altLang="ru-RU" sz="3200" dirty="0"/>
              <a:t>0</a:t>
            </a:r>
            <a:r>
              <a:rPr lang="en-US" altLang="ru-RU" sz="3200" baseline="30000" dirty="0"/>
              <a:t>o</a:t>
            </a:r>
            <a:r>
              <a:rPr lang="ru-RU" altLang="ru-RU" sz="3200" dirty="0"/>
              <a:t>, угол </a:t>
            </a:r>
            <a:r>
              <a:rPr lang="en-US" altLang="ru-RU" sz="3200" i="1" dirty="0"/>
              <a:t>CAD </a:t>
            </a:r>
            <a:r>
              <a:rPr lang="ru-RU" altLang="ru-RU" sz="3200" dirty="0"/>
              <a:t>равен</a:t>
            </a:r>
            <a:r>
              <a:rPr lang="en-US" altLang="ru-RU" sz="3200" i="1" dirty="0"/>
              <a:t> </a:t>
            </a:r>
            <a:r>
              <a:rPr lang="en-US" altLang="ru-RU" sz="3200" dirty="0"/>
              <a:t>30</a:t>
            </a:r>
            <a:r>
              <a:rPr lang="en-US" altLang="ru-RU" sz="3200" baseline="30000" dirty="0"/>
              <a:t>o</a:t>
            </a:r>
            <a:r>
              <a:rPr lang="en-US" altLang="ru-RU" sz="3200" dirty="0"/>
              <a:t>. </a:t>
            </a:r>
            <a:r>
              <a:rPr lang="ru-RU" altLang="ru-RU" sz="3200" dirty="0">
                <a:cs typeface="Times New Roman" panose="02020603050405020304" pitchFamily="18" charset="0"/>
              </a:rPr>
              <a:t>Найдите </a:t>
            </a:r>
            <a:r>
              <a:rPr lang="ru-RU" altLang="ru-RU" sz="3200" dirty="0"/>
              <a:t>угол</a:t>
            </a:r>
            <a:r>
              <a:rPr lang="en-US" altLang="ru-RU" sz="3200" dirty="0"/>
              <a:t> </a:t>
            </a:r>
            <a:r>
              <a:rPr lang="en-US" altLang="ru-RU" sz="3200" i="1" dirty="0"/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92196" name="Text Box 4">
            <a:extLst>
              <a:ext uri="{FF2B5EF4-FFF2-40B4-BE49-F238E27FC236}">
                <a16:creationId xmlns:a16="http://schemas.microsoft.com/office/drawing/2014/main" id="{D9698302-F165-4758-92B7-60BB6A3EF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562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70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  <p:pic>
        <p:nvPicPr>
          <p:cNvPr id="392197" name="Picture 5">
            <a:extLst>
              <a:ext uri="{FF2B5EF4-FFF2-40B4-BE49-F238E27FC236}">
                <a16:creationId xmlns:a16="http://schemas.microsoft.com/office/drawing/2014/main" id="{F9447B20-99D6-415F-8857-83CB5A46AD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012950"/>
            <a:ext cx="2895600" cy="283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2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196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>
            <a:extLst>
              <a:ext uri="{FF2B5EF4-FFF2-40B4-BE49-F238E27FC236}">
                <a16:creationId xmlns:a16="http://schemas.microsoft.com/office/drawing/2014/main" id="{E15FC493-C7E2-4399-A0D8-1FEBCDC351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22</a:t>
            </a:r>
          </a:p>
        </p:txBody>
      </p:sp>
      <p:sp>
        <p:nvSpPr>
          <p:cNvPr id="394243" name="Text Box 3">
            <a:extLst>
              <a:ext uri="{FF2B5EF4-FFF2-40B4-BE49-F238E27FC236}">
                <a16:creationId xmlns:a16="http://schemas.microsoft.com/office/drawing/2014/main" id="{F11764EB-5B17-430E-B5F9-1908780671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</a:t>
            </a:r>
            <a:r>
              <a:rPr lang="en-US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/>
              <a:t>AD </a:t>
            </a:r>
            <a:r>
              <a:rPr lang="ru-RU" altLang="ru-RU" sz="3200" dirty="0"/>
              <a:t>– биссектриса</a:t>
            </a:r>
            <a:r>
              <a:rPr lang="en-US" altLang="ru-RU" sz="3200" dirty="0"/>
              <a:t>, </a:t>
            </a:r>
            <a:r>
              <a:rPr lang="ru-RU" altLang="ru-RU" sz="3200" dirty="0"/>
              <a:t>угол </a:t>
            </a:r>
            <a:r>
              <a:rPr lang="en-US" altLang="ru-RU" sz="3200" i="1" dirty="0"/>
              <a:t>C</a:t>
            </a:r>
            <a:r>
              <a:rPr lang="ru-RU" altLang="ru-RU" sz="3200" dirty="0"/>
              <a:t> равен</a:t>
            </a:r>
            <a:r>
              <a:rPr lang="en-US" altLang="ru-RU" sz="3200" dirty="0"/>
              <a:t> 3</a:t>
            </a:r>
            <a:r>
              <a:rPr lang="ru-RU" altLang="ru-RU" sz="3200" dirty="0"/>
              <a:t>0</a:t>
            </a:r>
            <a:r>
              <a:rPr lang="en-US" altLang="ru-RU" sz="3200" baseline="30000" dirty="0"/>
              <a:t>o</a:t>
            </a:r>
            <a:r>
              <a:rPr lang="ru-RU" altLang="ru-RU" sz="3200" dirty="0"/>
              <a:t>, угол </a:t>
            </a:r>
            <a:r>
              <a:rPr lang="en-US" altLang="ru-RU" sz="3200" i="1" dirty="0"/>
              <a:t>BAD </a:t>
            </a:r>
            <a:r>
              <a:rPr lang="ru-RU" altLang="ru-RU" sz="3200" dirty="0"/>
              <a:t>равен</a:t>
            </a:r>
            <a:r>
              <a:rPr lang="en-US" altLang="ru-RU" sz="3200" i="1" dirty="0"/>
              <a:t> </a:t>
            </a:r>
            <a:r>
              <a:rPr lang="en-US" altLang="ru-RU" sz="3200" dirty="0"/>
              <a:t>20</a:t>
            </a:r>
            <a:r>
              <a:rPr lang="en-US" altLang="ru-RU" sz="3200" baseline="30000" dirty="0"/>
              <a:t>o</a:t>
            </a:r>
            <a:r>
              <a:rPr lang="en-US" altLang="ru-RU" sz="3200" dirty="0"/>
              <a:t>. </a:t>
            </a:r>
            <a:r>
              <a:rPr lang="ru-RU" altLang="ru-RU" sz="3200" dirty="0">
                <a:cs typeface="Times New Roman" panose="02020603050405020304" pitchFamily="18" charset="0"/>
              </a:rPr>
              <a:t>Найдите </a:t>
            </a:r>
            <a:r>
              <a:rPr lang="ru-RU" altLang="ru-RU" sz="3200" dirty="0"/>
              <a:t>угол </a:t>
            </a:r>
            <a:r>
              <a:rPr lang="en-US" altLang="ru-RU" sz="3200" i="1" dirty="0"/>
              <a:t>ADB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94244" name="Text Box 4">
            <a:extLst>
              <a:ext uri="{FF2B5EF4-FFF2-40B4-BE49-F238E27FC236}">
                <a16:creationId xmlns:a16="http://schemas.microsoft.com/office/drawing/2014/main" id="{DB25B910-EF9E-4809-A22F-FF83B6037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562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50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  <p:pic>
        <p:nvPicPr>
          <p:cNvPr id="394245" name="Picture 5">
            <a:extLst>
              <a:ext uri="{FF2B5EF4-FFF2-40B4-BE49-F238E27FC236}">
                <a16:creationId xmlns:a16="http://schemas.microsoft.com/office/drawing/2014/main" id="{D69C86F5-3C01-4D92-97EC-0ED77D345E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225" y="2144713"/>
            <a:ext cx="4017963" cy="257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4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4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9" name="Text Box 3">
            <a:extLst>
              <a:ext uri="{FF2B5EF4-FFF2-40B4-BE49-F238E27FC236}">
                <a16:creationId xmlns:a16="http://schemas.microsoft.com/office/drawing/2014/main" id="{9CE9C85A-A179-480E-BF43-24061EB38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Следствие 1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sz="28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Сумма острых углов прямоугольного треугольника равна 90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C487D45-F339-45F4-823B-4EBDCFA7CE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5" y="1843276"/>
            <a:ext cx="3190204" cy="219540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423AF82-452A-4DBE-81C6-4FF99B9CA1AB}"/>
                  </a:ext>
                </a:extLst>
              </p:cNvPr>
              <p:cNvSpPr txBox="1"/>
              <p:nvPr/>
            </p:nvSpPr>
            <p:spPr>
              <a:xfrm>
                <a:off x="2411760" y="4437112"/>
                <a:ext cx="345638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+∠</m:t>
                      </m:r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=90°.</m:t>
                      </m:r>
                    </m:oMath>
                  </m:oMathPara>
                </a14:m>
                <a:endParaRPr lang="ru-RU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423AF82-452A-4DBE-81C6-4FF99B9CA1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4437112"/>
                <a:ext cx="3456384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>
            <a:extLst>
              <a:ext uri="{FF2B5EF4-FFF2-40B4-BE49-F238E27FC236}">
                <a16:creationId xmlns:a16="http://schemas.microsoft.com/office/drawing/2014/main" id="{EB5B9C2E-DCDB-46DE-883C-74C4CB700D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23</a:t>
            </a:r>
          </a:p>
        </p:txBody>
      </p:sp>
      <p:sp>
        <p:nvSpPr>
          <p:cNvPr id="396291" name="Text Box 3">
            <a:extLst>
              <a:ext uri="{FF2B5EF4-FFF2-40B4-BE49-F238E27FC236}">
                <a16:creationId xmlns:a16="http://schemas.microsoft.com/office/drawing/2014/main" id="{94BAD957-0754-4154-9AB6-BBD7B1B7B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</a:t>
            </a:r>
            <a:r>
              <a:rPr lang="en-US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AC = BC</a:t>
            </a:r>
            <a:r>
              <a:rPr lang="en-US" altLang="ru-RU" sz="3200" dirty="0">
                <a:cs typeface="Times New Roman" panose="02020603050405020304" pitchFamily="18" charset="0"/>
              </a:rPr>
              <a:t>,</a:t>
            </a:r>
            <a:r>
              <a:rPr lang="en-US" altLang="ru-RU" sz="3200" i="1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/>
              <a:t>AD </a:t>
            </a:r>
            <a:r>
              <a:rPr lang="ru-RU" altLang="ru-RU" sz="3200" dirty="0"/>
              <a:t>–</a:t>
            </a:r>
            <a:r>
              <a:rPr lang="en-US" altLang="ru-RU" sz="3200" dirty="0"/>
              <a:t> </a:t>
            </a:r>
            <a:r>
              <a:rPr lang="ru-RU" altLang="ru-RU" sz="3200" dirty="0"/>
              <a:t>высота</a:t>
            </a:r>
            <a:r>
              <a:rPr lang="en-US" altLang="ru-RU" sz="3200" dirty="0"/>
              <a:t>, </a:t>
            </a:r>
            <a:r>
              <a:rPr lang="ru-RU" altLang="ru-RU" sz="3200" dirty="0"/>
              <a:t>угол </a:t>
            </a:r>
            <a:r>
              <a:rPr lang="en-US" altLang="ru-RU" sz="3200" i="1" dirty="0"/>
              <a:t>BAD</a:t>
            </a:r>
            <a:r>
              <a:rPr lang="ru-RU" altLang="ru-RU" sz="3200" dirty="0"/>
              <a:t> равен</a:t>
            </a:r>
            <a:r>
              <a:rPr lang="en-US" altLang="ru-RU" sz="3200" dirty="0"/>
              <a:t> 25</a:t>
            </a:r>
            <a:r>
              <a:rPr lang="en-US" altLang="ru-RU" sz="3200" baseline="30000" dirty="0"/>
              <a:t>o</a:t>
            </a:r>
            <a:r>
              <a:rPr lang="en-US" altLang="ru-RU" sz="3200" dirty="0"/>
              <a:t>. </a:t>
            </a:r>
            <a:r>
              <a:rPr lang="ru-RU" altLang="ru-RU" sz="3200" dirty="0">
                <a:cs typeface="Times New Roman" panose="02020603050405020304" pitchFamily="18" charset="0"/>
              </a:rPr>
              <a:t>Найдите </a:t>
            </a:r>
            <a:r>
              <a:rPr lang="ru-RU" altLang="ru-RU" sz="3200" dirty="0"/>
              <a:t>угол </a:t>
            </a:r>
            <a:r>
              <a:rPr lang="en-US" altLang="ru-RU" sz="3200" i="1" dirty="0"/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96292" name="Text Box 4">
            <a:extLst>
              <a:ext uri="{FF2B5EF4-FFF2-40B4-BE49-F238E27FC236}">
                <a16:creationId xmlns:a16="http://schemas.microsoft.com/office/drawing/2014/main" id="{0C34CB2C-AE24-440F-A54A-1D7E8AE91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562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50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  <p:pic>
        <p:nvPicPr>
          <p:cNvPr id="396293" name="Picture 5">
            <a:extLst>
              <a:ext uri="{FF2B5EF4-FFF2-40B4-BE49-F238E27FC236}">
                <a16:creationId xmlns:a16="http://schemas.microsoft.com/office/drawing/2014/main" id="{99054965-0D5C-4FD3-8CF1-3E5801063F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944688"/>
            <a:ext cx="2895600" cy="297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6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292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40B28D5C-2111-441D-9B28-2416F2749A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24</a:t>
            </a:r>
          </a:p>
        </p:txBody>
      </p:sp>
      <p:sp>
        <p:nvSpPr>
          <p:cNvPr id="398339" name="Text Box 3">
            <a:extLst>
              <a:ext uri="{FF2B5EF4-FFF2-40B4-BE49-F238E27FC236}">
                <a16:creationId xmlns:a16="http://schemas.microsoft.com/office/drawing/2014/main" id="{D43B5BAC-DFA0-4309-98B9-086B78186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</a:t>
            </a:r>
            <a:r>
              <a:rPr lang="en-US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/>
              <a:t>CD </a:t>
            </a:r>
            <a:r>
              <a:rPr lang="ru-RU" altLang="ru-RU" sz="3200" dirty="0"/>
              <a:t>–</a:t>
            </a:r>
            <a:r>
              <a:rPr lang="en-US" altLang="ru-RU" sz="3200" dirty="0"/>
              <a:t> </a:t>
            </a:r>
            <a:r>
              <a:rPr lang="ru-RU" altLang="ru-RU" sz="3200" dirty="0"/>
              <a:t>медиана</a:t>
            </a:r>
            <a:r>
              <a:rPr lang="en-US" altLang="ru-RU" sz="3200" dirty="0"/>
              <a:t>, </a:t>
            </a:r>
            <a:r>
              <a:rPr lang="ru-RU" altLang="ru-RU" sz="3200" dirty="0"/>
              <a:t>угол</a:t>
            </a:r>
            <a:r>
              <a:rPr lang="en-US" altLang="ru-RU" sz="3200" dirty="0"/>
              <a:t> </a:t>
            </a:r>
            <a:r>
              <a:rPr lang="en-US" altLang="ru-RU" sz="3200" i="1" dirty="0"/>
              <a:t>C</a:t>
            </a:r>
            <a:r>
              <a:rPr lang="ru-RU" altLang="ru-RU" sz="3200" dirty="0"/>
              <a:t> равен</a:t>
            </a:r>
            <a:r>
              <a:rPr lang="en-US" altLang="ru-RU" sz="3200" dirty="0"/>
              <a:t> 90</a:t>
            </a:r>
            <a:r>
              <a:rPr lang="en-US" altLang="ru-RU" sz="3200" baseline="30000" dirty="0"/>
              <a:t>o</a:t>
            </a:r>
            <a:r>
              <a:rPr lang="en-US" altLang="ru-RU" sz="3200" dirty="0"/>
              <a:t>, </a:t>
            </a:r>
            <a:r>
              <a:rPr lang="ru-RU" altLang="ru-RU" sz="3200" dirty="0"/>
              <a:t>угол </a:t>
            </a:r>
            <a:r>
              <a:rPr lang="en-US" altLang="ru-RU" sz="3200" i="1" dirty="0"/>
              <a:t>B </a:t>
            </a:r>
            <a:r>
              <a:rPr lang="ru-RU" altLang="ru-RU" sz="3200" dirty="0"/>
              <a:t>равен</a:t>
            </a:r>
            <a:r>
              <a:rPr lang="en-US" altLang="ru-RU" sz="3200" i="1" dirty="0"/>
              <a:t> </a:t>
            </a:r>
            <a:r>
              <a:rPr lang="en-US" altLang="ru-RU" sz="3200" dirty="0"/>
              <a:t>60</a:t>
            </a:r>
            <a:r>
              <a:rPr lang="en-US" altLang="ru-RU" sz="3200" baseline="30000" dirty="0"/>
              <a:t>o</a:t>
            </a:r>
            <a:r>
              <a:rPr lang="en-US" altLang="ru-RU" sz="3200" dirty="0"/>
              <a:t>. </a:t>
            </a:r>
            <a:r>
              <a:rPr lang="ru-RU" altLang="ru-RU" sz="3200" dirty="0">
                <a:cs typeface="Times New Roman" panose="02020603050405020304" pitchFamily="18" charset="0"/>
              </a:rPr>
              <a:t>Найдите </a:t>
            </a:r>
            <a:r>
              <a:rPr lang="ru-RU" altLang="ru-RU" sz="3200" dirty="0"/>
              <a:t>угол</a:t>
            </a:r>
            <a:r>
              <a:rPr lang="en-US" altLang="ru-RU" sz="3200" dirty="0"/>
              <a:t> </a:t>
            </a:r>
            <a:r>
              <a:rPr lang="en-US" altLang="ru-RU" sz="3200" i="1" dirty="0"/>
              <a:t>ACD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98340" name="Text Box 4">
            <a:extLst>
              <a:ext uri="{FF2B5EF4-FFF2-40B4-BE49-F238E27FC236}">
                <a16:creationId xmlns:a16="http://schemas.microsoft.com/office/drawing/2014/main" id="{D9B98BD0-0E0D-40BC-A458-70B051295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530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30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  <p:pic>
        <p:nvPicPr>
          <p:cNvPr id="398341" name="Picture 5">
            <a:extLst>
              <a:ext uri="{FF2B5EF4-FFF2-40B4-BE49-F238E27FC236}">
                <a16:creationId xmlns:a16="http://schemas.microsoft.com/office/drawing/2014/main" id="{90D4B8AD-06B3-49D3-9922-141517200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5425" y="2460625"/>
            <a:ext cx="3611563" cy="193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8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340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>
            <a:extLst>
              <a:ext uri="{FF2B5EF4-FFF2-40B4-BE49-F238E27FC236}">
                <a16:creationId xmlns:a16="http://schemas.microsoft.com/office/drawing/2014/main" id="{E250DA89-A574-44BC-8FEC-C6A38F1DBB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25</a:t>
            </a:r>
          </a:p>
        </p:txBody>
      </p:sp>
      <p:sp>
        <p:nvSpPr>
          <p:cNvPr id="400387" name="Text Box 3">
            <a:extLst>
              <a:ext uri="{FF2B5EF4-FFF2-40B4-BE49-F238E27FC236}">
                <a16:creationId xmlns:a16="http://schemas.microsoft.com/office/drawing/2014/main" id="{85F8003A-202D-4D35-B8AC-736DBBBC8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В треугольнике </a:t>
            </a:r>
            <a:r>
              <a:rPr lang="en-US" altLang="ru-RU" sz="3200" i="1" dirty="0"/>
              <a:t>ABC</a:t>
            </a:r>
            <a:r>
              <a:rPr lang="en-US" altLang="ru-RU" sz="3200" dirty="0"/>
              <a:t> </a:t>
            </a:r>
            <a:r>
              <a:rPr lang="ru-RU" altLang="ru-RU" sz="3200" dirty="0"/>
              <a:t>угол</a:t>
            </a:r>
            <a:r>
              <a:rPr lang="en-US" altLang="ru-RU" sz="3200" i="1" dirty="0"/>
              <a:t> A </a:t>
            </a:r>
            <a:r>
              <a:rPr lang="ru-RU" altLang="ru-RU" sz="3200" dirty="0"/>
              <a:t>равен</a:t>
            </a:r>
            <a:r>
              <a:rPr lang="en-US" altLang="ru-RU" sz="3200" i="1" dirty="0"/>
              <a:t> </a:t>
            </a:r>
            <a:r>
              <a:rPr lang="en-US" altLang="ru-RU" sz="3200" dirty="0"/>
              <a:t>70</a:t>
            </a:r>
            <a:r>
              <a:rPr lang="en-US" altLang="ru-RU" sz="3200" baseline="30000" dirty="0"/>
              <a:t>o</a:t>
            </a:r>
            <a:r>
              <a:rPr lang="en-US" altLang="ru-RU" sz="3200" dirty="0"/>
              <a:t>, </a:t>
            </a:r>
            <a:r>
              <a:rPr lang="en-US" altLang="ru-RU" sz="3200" i="1" dirty="0"/>
              <a:t>BD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CE </a:t>
            </a:r>
            <a:r>
              <a:rPr lang="ru-RU" altLang="ru-RU" sz="3200" dirty="0"/>
              <a:t>– высоты, пересекающиеся в точке </a:t>
            </a:r>
            <a:r>
              <a:rPr lang="en-US" altLang="ru-RU" sz="3200" i="1" dirty="0"/>
              <a:t>O</a:t>
            </a:r>
            <a:r>
              <a:rPr lang="en-US" altLang="ru-RU" sz="3200" dirty="0"/>
              <a:t>. </a:t>
            </a:r>
            <a:r>
              <a:rPr lang="ru-RU" altLang="ru-RU" sz="3200" dirty="0"/>
              <a:t>Найдите угол </a:t>
            </a:r>
            <a:r>
              <a:rPr lang="en-US" altLang="ru-RU" sz="3200" i="1" dirty="0"/>
              <a:t>DOE</a:t>
            </a:r>
            <a:r>
              <a:rPr lang="en-US" altLang="ru-RU" sz="3200" dirty="0"/>
              <a:t>.</a:t>
            </a:r>
          </a:p>
        </p:txBody>
      </p:sp>
      <p:sp>
        <p:nvSpPr>
          <p:cNvPr id="400388" name="Text Box 4">
            <a:extLst>
              <a:ext uri="{FF2B5EF4-FFF2-40B4-BE49-F238E27FC236}">
                <a16:creationId xmlns:a16="http://schemas.microsoft.com/office/drawing/2014/main" id="{92392129-A038-423E-87AE-96AA1CF68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257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110</a:t>
            </a:r>
            <a:r>
              <a:rPr lang="en-US" altLang="ru-RU" sz="3200" baseline="30000"/>
              <a:t>o</a:t>
            </a:r>
            <a:r>
              <a:rPr lang="en-US" altLang="ru-RU" sz="3200"/>
              <a:t>.</a:t>
            </a:r>
            <a:endParaRPr lang="ru-RU" altLang="ru-RU" sz="3200"/>
          </a:p>
        </p:txBody>
      </p:sp>
      <p:pic>
        <p:nvPicPr>
          <p:cNvPr id="400389" name="Picture 5">
            <a:extLst>
              <a:ext uri="{FF2B5EF4-FFF2-40B4-BE49-F238E27FC236}">
                <a16:creationId xmlns:a16="http://schemas.microsoft.com/office/drawing/2014/main" id="{F9D3ACCD-514F-408B-B286-28777FBA6A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085975"/>
            <a:ext cx="2895600" cy="268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0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388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>
            <a:extLst>
              <a:ext uri="{FF2B5EF4-FFF2-40B4-BE49-F238E27FC236}">
                <a16:creationId xmlns:a16="http://schemas.microsoft.com/office/drawing/2014/main" id="{6AF4754A-C2A2-4665-B0D5-94EC05D9FA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26</a:t>
            </a:r>
          </a:p>
        </p:txBody>
      </p:sp>
      <p:sp>
        <p:nvSpPr>
          <p:cNvPr id="402435" name="Text Box 3">
            <a:extLst>
              <a:ext uri="{FF2B5EF4-FFF2-40B4-BE49-F238E27FC236}">
                <a16:creationId xmlns:a16="http://schemas.microsoft.com/office/drawing/2014/main" id="{A3DBF0AA-2578-44B8-A984-D7C72DB15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Два угла треугольника равны 60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 и 70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Как</a:t>
            </a:r>
            <a:r>
              <a:rPr lang="ru-RU" altLang="ru-RU" sz="3200" dirty="0"/>
              <a:t>ой</a:t>
            </a:r>
            <a:r>
              <a:rPr lang="ru-RU" altLang="ru-RU" sz="3200" dirty="0">
                <a:cs typeface="Times New Roman" panose="02020603050405020304" pitchFamily="18" charset="0"/>
              </a:rPr>
              <a:t> уг</a:t>
            </a:r>
            <a:r>
              <a:rPr lang="ru-RU" altLang="ru-RU" sz="3200" dirty="0"/>
              <a:t>ол</a:t>
            </a:r>
            <a:r>
              <a:rPr lang="ru-RU" altLang="ru-RU" sz="3200" dirty="0">
                <a:cs typeface="Times New Roman" panose="02020603050405020304" pitchFamily="18" charset="0"/>
              </a:rPr>
              <a:t> образуют между собой высоты, выходящие из вершин этих углов?</a:t>
            </a:r>
          </a:p>
        </p:txBody>
      </p:sp>
      <p:sp>
        <p:nvSpPr>
          <p:cNvPr id="402436" name="Text Box 4">
            <a:extLst>
              <a:ext uri="{FF2B5EF4-FFF2-40B4-BE49-F238E27FC236}">
                <a16:creationId xmlns:a16="http://schemas.microsoft.com/office/drawing/2014/main" id="{0E8E41D6-FB7E-4299-B442-A6C7076F6F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257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5</a:t>
            </a:r>
            <a:r>
              <a:rPr lang="en-US" altLang="ru-RU" sz="3200"/>
              <a:t>0</a:t>
            </a:r>
            <a:r>
              <a:rPr lang="en-US" altLang="ru-RU" sz="3200" baseline="30000"/>
              <a:t>o</a:t>
            </a:r>
            <a:r>
              <a:rPr lang="en-US" altLang="ru-RU" sz="3200"/>
              <a:t>.</a:t>
            </a:r>
            <a:endParaRPr lang="ru-RU" altLang="ru-RU" sz="3200"/>
          </a:p>
        </p:txBody>
      </p:sp>
      <p:pic>
        <p:nvPicPr>
          <p:cNvPr id="402437" name="Picture 5">
            <a:extLst>
              <a:ext uri="{FF2B5EF4-FFF2-40B4-BE49-F238E27FC236}">
                <a16:creationId xmlns:a16="http://schemas.microsoft.com/office/drawing/2014/main" id="{EB364B42-18CF-4231-BB76-235934EE58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514600"/>
            <a:ext cx="2895600" cy="254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2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436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>
            <a:extLst>
              <a:ext uri="{FF2B5EF4-FFF2-40B4-BE49-F238E27FC236}">
                <a16:creationId xmlns:a16="http://schemas.microsoft.com/office/drawing/2014/main" id="{66196E22-8FB6-4D5C-9080-78B04279DE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r>
              <a:rPr lang="ru-RU" altLang="ru-RU" sz="3600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404483" name="Text Box 3">
            <a:extLst>
              <a:ext uri="{FF2B5EF4-FFF2-40B4-BE49-F238E27FC236}">
                <a16:creationId xmlns:a16="http://schemas.microsoft.com/office/drawing/2014/main" id="{8966D5D8-CCBF-4BBB-8E5C-D345C3FF4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838200"/>
            <a:ext cx="8153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В треугольнике </a:t>
            </a:r>
            <a:r>
              <a:rPr lang="en-US" altLang="ru-RU" sz="3200" i="1" dirty="0"/>
              <a:t>ABC </a:t>
            </a:r>
            <a:r>
              <a:rPr lang="ru-RU" altLang="ru-RU" sz="3200" dirty="0"/>
              <a:t>угол</a:t>
            </a:r>
            <a:r>
              <a:rPr lang="en-US" altLang="ru-RU" sz="3200" i="1" dirty="0"/>
              <a:t> C </a:t>
            </a:r>
            <a:r>
              <a:rPr lang="ru-RU" altLang="ru-RU" sz="3200" dirty="0"/>
              <a:t>равен</a:t>
            </a:r>
            <a:r>
              <a:rPr lang="en-US" altLang="ru-RU" sz="3200" i="1" dirty="0"/>
              <a:t> </a:t>
            </a:r>
            <a:r>
              <a:rPr lang="en-US" altLang="ru-RU" sz="3200" dirty="0"/>
              <a:t>60</a:t>
            </a:r>
            <a:r>
              <a:rPr lang="en-US" altLang="ru-RU" sz="3200" baseline="30000" dirty="0"/>
              <a:t>o</a:t>
            </a:r>
            <a:r>
              <a:rPr lang="ru-RU" altLang="ru-RU" sz="3200" dirty="0"/>
              <a:t>,</a:t>
            </a:r>
            <a:r>
              <a:rPr lang="en-US" altLang="ru-RU" sz="3200" dirty="0"/>
              <a:t> </a:t>
            </a:r>
            <a:r>
              <a:rPr lang="en-US" altLang="ru-RU" sz="3200" i="1" dirty="0"/>
              <a:t>AD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BE </a:t>
            </a:r>
            <a:r>
              <a:rPr lang="ru-RU" altLang="ru-RU" sz="3200" dirty="0"/>
              <a:t>– биссектрисы, пересекающиеся в точке </a:t>
            </a:r>
            <a:r>
              <a:rPr lang="en-US" altLang="ru-RU" sz="3200" i="1" dirty="0"/>
              <a:t>O</a:t>
            </a:r>
            <a:r>
              <a:rPr lang="en-US" altLang="ru-RU" sz="3200" dirty="0"/>
              <a:t>. </a:t>
            </a:r>
            <a:r>
              <a:rPr lang="ru-RU" altLang="ru-RU" sz="3200" dirty="0"/>
              <a:t>Найдите угол </a:t>
            </a:r>
            <a:r>
              <a:rPr lang="en-US" altLang="ru-RU" sz="3200" i="1" dirty="0"/>
              <a:t>AOB</a:t>
            </a:r>
            <a:r>
              <a:rPr lang="en-US" altLang="ru-RU" sz="3200" dirty="0"/>
              <a:t>.</a:t>
            </a:r>
          </a:p>
        </p:txBody>
      </p:sp>
      <p:sp>
        <p:nvSpPr>
          <p:cNvPr id="404484" name="Text Box 4">
            <a:extLst>
              <a:ext uri="{FF2B5EF4-FFF2-40B4-BE49-F238E27FC236}">
                <a16:creationId xmlns:a16="http://schemas.microsoft.com/office/drawing/2014/main" id="{9718A83A-CE5B-4EA4-87CF-2794A246E8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257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120</a:t>
            </a:r>
            <a:r>
              <a:rPr lang="en-US" altLang="ru-RU" sz="3200" baseline="30000"/>
              <a:t>o</a:t>
            </a:r>
            <a:r>
              <a:rPr lang="en-US" altLang="ru-RU" sz="3200"/>
              <a:t>.</a:t>
            </a:r>
            <a:endParaRPr lang="ru-RU" altLang="ru-RU" sz="3200"/>
          </a:p>
        </p:txBody>
      </p:sp>
      <p:pic>
        <p:nvPicPr>
          <p:cNvPr id="404485" name="Picture 5">
            <a:extLst>
              <a:ext uri="{FF2B5EF4-FFF2-40B4-BE49-F238E27FC236}">
                <a16:creationId xmlns:a16="http://schemas.microsoft.com/office/drawing/2014/main" id="{ACD42311-8D60-43F4-B11E-AA2C87594E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430463"/>
            <a:ext cx="3044825" cy="244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4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484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>
            <a:extLst>
              <a:ext uri="{FF2B5EF4-FFF2-40B4-BE49-F238E27FC236}">
                <a16:creationId xmlns:a16="http://schemas.microsoft.com/office/drawing/2014/main" id="{D85BCDDF-A867-4EAC-A2C0-45FDF8BC20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r>
              <a:rPr lang="ru-RU" altLang="ru-RU" sz="3600">
                <a:solidFill>
                  <a:srgbClr val="FF3300"/>
                </a:solidFill>
              </a:rPr>
              <a:t>8</a:t>
            </a:r>
          </a:p>
        </p:txBody>
      </p:sp>
      <p:sp>
        <p:nvSpPr>
          <p:cNvPr id="406531" name="Text Box 3">
            <a:extLst>
              <a:ext uri="{FF2B5EF4-FFF2-40B4-BE49-F238E27FC236}">
                <a16:creationId xmlns:a16="http://schemas.microsoft.com/office/drawing/2014/main" id="{8C6D8CDE-2528-4DE9-8E02-99E29A09D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9154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Острый угол прямоугольного треугольника равен 30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уг</a:t>
            </a:r>
            <a:r>
              <a:rPr lang="ru-RU" altLang="ru-RU" sz="3200" dirty="0"/>
              <a:t>ол</a:t>
            </a:r>
            <a:r>
              <a:rPr lang="ru-RU" altLang="ru-RU" sz="3200" dirty="0">
                <a:cs typeface="Times New Roman" panose="02020603050405020304" pitchFamily="18" charset="0"/>
              </a:rPr>
              <a:t>, образованны</a:t>
            </a:r>
            <a:r>
              <a:rPr lang="ru-RU" altLang="ru-RU" sz="3200" dirty="0"/>
              <a:t>й</a:t>
            </a:r>
            <a:r>
              <a:rPr lang="ru-RU" altLang="ru-RU" sz="3200" dirty="0">
                <a:cs typeface="Times New Roman" panose="02020603050405020304" pitchFamily="18" charset="0"/>
              </a:rPr>
              <a:t> биссектрисами этого и прямого углов треугольника.</a:t>
            </a:r>
          </a:p>
        </p:txBody>
      </p:sp>
      <p:sp>
        <p:nvSpPr>
          <p:cNvPr id="406532" name="Text Box 4">
            <a:extLst>
              <a:ext uri="{FF2B5EF4-FFF2-40B4-BE49-F238E27FC236}">
                <a16:creationId xmlns:a16="http://schemas.microsoft.com/office/drawing/2014/main" id="{C4F86207-01D6-4A79-84F3-94C679EEB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257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60</a:t>
            </a:r>
            <a:r>
              <a:rPr lang="en-US" altLang="ru-RU" sz="3200" baseline="30000"/>
              <a:t>o</a:t>
            </a:r>
            <a:r>
              <a:rPr lang="en-US" altLang="ru-RU" sz="3200"/>
              <a:t>.</a:t>
            </a:r>
            <a:endParaRPr lang="ru-RU" altLang="ru-RU" sz="3200"/>
          </a:p>
        </p:txBody>
      </p:sp>
      <p:graphicFrame>
        <p:nvGraphicFramePr>
          <p:cNvPr id="406533" name="Object 5">
            <a:extLst>
              <a:ext uri="{FF2B5EF4-FFF2-40B4-BE49-F238E27FC236}">
                <a16:creationId xmlns:a16="http://schemas.microsoft.com/office/drawing/2014/main" id="{A86F51ED-008F-4E95-AF1E-F1A4B21A47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43200" y="2743200"/>
          <a:ext cx="3852863" cy="197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Точечный рисунок" r:id="rId4" imgW="2676899" imgH="1371429" progId="Paint.Picture">
                  <p:embed/>
                </p:oleObj>
              </mc:Choice>
              <mc:Fallback>
                <p:oleObj name="Точечный рисунок" r:id="rId4" imgW="2676899" imgH="1371429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743200"/>
                        <a:ext cx="3852863" cy="197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6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2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>
            <a:extLst>
              <a:ext uri="{FF2B5EF4-FFF2-40B4-BE49-F238E27FC236}">
                <a16:creationId xmlns:a16="http://schemas.microsoft.com/office/drawing/2014/main" id="{ABC14632-422A-473A-A07E-ADB219F85C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r>
              <a:rPr lang="ru-RU" altLang="ru-RU" sz="3600">
                <a:solidFill>
                  <a:srgbClr val="FF3300"/>
                </a:solidFill>
              </a:rPr>
              <a:t>9</a:t>
            </a:r>
          </a:p>
        </p:txBody>
      </p:sp>
      <p:sp>
        <p:nvSpPr>
          <p:cNvPr id="408579" name="Text Box 3">
            <a:extLst>
              <a:ext uri="{FF2B5EF4-FFF2-40B4-BE49-F238E27FC236}">
                <a16:creationId xmlns:a16="http://schemas.microsoft.com/office/drawing/2014/main" id="{FFE6BDDF-AE2F-4657-BB9A-48AFC580E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915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углы между биссектрисами острых углов прямоугольного треугольника.</a:t>
            </a:r>
          </a:p>
        </p:txBody>
      </p:sp>
      <p:sp>
        <p:nvSpPr>
          <p:cNvPr id="408580" name="Text Box 4">
            <a:extLst>
              <a:ext uri="{FF2B5EF4-FFF2-40B4-BE49-F238E27FC236}">
                <a16:creationId xmlns:a16="http://schemas.microsoft.com/office/drawing/2014/main" id="{6510DB3A-EB6C-471B-A9E3-6F9EF0841C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257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4</a:t>
            </a:r>
            <a:r>
              <a:rPr lang="ru-RU" altLang="ru-RU" sz="3200"/>
              <a:t>5</a:t>
            </a:r>
            <a:r>
              <a:rPr lang="en-US" altLang="ru-RU" sz="3200" baseline="30000"/>
              <a:t>o</a:t>
            </a:r>
            <a:r>
              <a:rPr lang="en-US" altLang="ru-RU" sz="3200"/>
              <a:t>.</a:t>
            </a:r>
            <a:endParaRPr lang="ru-RU" altLang="ru-RU" sz="3200"/>
          </a:p>
        </p:txBody>
      </p:sp>
      <p:pic>
        <p:nvPicPr>
          <p:cNvPr id="408581" name="Picture 5">
            <a:extLst>
              <a:ext uri="{FF2B5EF4-FFF2-40B4-BE49-F238E27FC236}">
                <a16:creationId xmlns:a16="http://schemas.microsoft.com/office/drawing/2014/main" id="{48145A2E-EE58-41AF-8FFA-DAB3D26ABF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038" y="2566988"/>
            <a:ext cx="3717925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8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8580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>
            <a:extLst>
              <a:ext uri="{FF2B5EF4-FFF2-40B4-BE49-F238E27FC236}">
                <a16:creationId xmlns:a16="http://schemas.microsoft.com/office/drawing/2014/main" id="{CD5576C1-80F0-40CB-A40B-5B6BF450DA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30</a:t>
            </a:r>
          </a:p>
        </p:txBody>
      </p:sp>
      <p:sp>
        <p:nvSpPr>
          <p:cNvPr id="410627" name="Text Box 3">
            <a:extLst>
              <a:ext uri="{FF2B5EF4-FFF2-40B4-BE49-F238E27FC236}">
                <a16:creationId xmlns:a16="http://schemas.microsoft.com/office/drawing/2014/main" id="{C89039E0-BC20-40A0-8D59-411B4D7C6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</a:t>
            </a:r>
            <a:r>
              <a:rPr lang="en-US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/>
              <a:t>CH </a:t>
            </a:r>
            <a:r>
              <a:rPr lang="ru-RU" altLang="ru-RU" sz="3200" dirty="0"/>
              <a:t>–</a:t>
            </a:r>
            <a:r>
              <a:rPr lang="en-US" altLang="ru-RU" sz="3200" dirty="0"/>
              <a:t> </a:t>
            </a:r>
            <a:r>
              <a:rPr lang="ru-RU" altLang="ru-RU" sz="3200" dirty="0"/>
              <a:t>высота</a:t>
            </a:r>
            <a:r>
              <a:rPr lang="en-US" altLang="ru-RU" sz="3200" dirty="0"/>
              <a:t>, </a:t>
            </a:r>
            <a:r>
              <a:rPr lang="en-US" altLang="ru-RU" sz="3200" i="1" dirty="0"/>
              <a:t>AD</a:t>
            </a:r>
            <a:r>
              <a:rPr lang="ru-RU" altLang="ru-RU" sz="3200" dirty="0"/>
              <a:t> – биссектриса,</a:t>
            </a:r>
            <a:r>
              <a:rPr lang="en-US" altLang="ru-RU" sz="3200" dirty="0"/>
              <a:t> </a:t>
            </a:r>
            <a:r>
              <a:rPr lang="ru-RU" altLang="ru-RU" sz="3200" dirty="0"/>
              <a:t>угол</a:t>
            </a:r>
            <a:r>
              <a:rPr lang="en-US" altLang="ru-RU" sz="3200" dirty="0"/>
              <a:t> </a:t>
            </a:r>
            <a:r>
              <a:rPr lang="en-US" altLang="ru-RU" sz="3200" i="1" dirty="0"/>
              <a:t>BAD </a:t>
            </a:r>
            <a:r>
              <a:rPr lang="ru-RU" altLang="ru-RU" sz="3200" dirty="0"/>
              <a:t>равен</a:t>
            </a:r>
            <a:r>
              <a:rPr lang="en-US" altLang="ru-RU" sz="3200" i="1" dirty="0"/>
              <a:t> </a:t>
            </a:r>
            <a:r>
              <a:rPr lang="en-US" altLang="ru-RU" sz="3200" dirty="0"/>
              <a:t>25</a:t>
            </a:r>
            <a:r>
              <a:rPr lang="en-US" altLang="ru-RU" sz="3200" baseline="30000" dirty="0"/>
              <a:t>o</a:t>
            </a:r>
            <a:r>
              <a:rPr lang="en-US" altLang="ru-RU" sz="3200" dirty="0"/>
              <a:t>. </a:t>
            </a:r>
            <a:r>
              <a:rPr lang="ru-RU" altLang="ru-RU" sz="3200" dirty="0">
                <a:cs typeface="Times New Roman" panose="02020603050405020304" pitchFamily="18" charset="0"/>
              </a:rPr>
              <a:t>Найдите</a:t>
            </a:r>
            <a:r>
              <a:rPr lang="ru-RU" altLang="ru-RU" sz="3200" dirty="0"/>
              <a:t> угол </a:t>
            </a:r>
            <a:r>
              <a:rPr lang="en-US" altLang="ru-RU" sz="3200" i="1" dirty="0"/>
              <a:t>AOC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10628" name="Text Box 4">
            <a:extLst>
              <a:ext uri="{FF2B5EF4-FFF2-40B4-BE49-F238E27FC236}">
                <a16:creationId xmlns:a16="http://schemas.microsoft.com/office/drawing/2014/main" id="{1435B6C0-0C51-40C2-81E7-B7231E75E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530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115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  <p:pic>
        <p:nvPicPr>
          <p:cNvPr id="410629" name="Picture 5">
            <a:extLst>
              <a:ext uri="{FF2B5EF4-FFF2-40B4-BE49-F238E27FC236}">
                <a16:creationId xmlns:a16="http://schemas.microsoft.com/office/drawing/2014/main" id="{54F06507-0B44-4907-99ED-3D2270CC8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9588" y="2092325"/>
            <a:ext cx="3044825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28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>
            <a:extLst>
              <a:ext uri="{FF2B5EF4-FFF2-40B4-BE49-F238E27FC236}">
                <a16:creationId xmlns:a16="http://schemas.microsoft.com/office/drawing/2014/main" id="{F6D22F33-6D28-42CF-9F56-34512BC278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31</a:t>
            </a:r>
          </a:p>
        </p:txBody>
      </p:sp>
      <p:sp>
        <p:nvSpPr>
          <p:cNvPr id="412675" name="Text Box 3">
            <a:extLst>
              <a:ext uri="{FF2B5EF4-FFF2-40B4-BE49-F238E27FC236}">
                <a16:creationId xmlns:a16="http://schemas.microsoft.com/office/drawing/2014/main" id="{2AC3ED03-50F7-4DFA-81B7-3EC54A1FF8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</a:t>
            </a:r>
            <a:r>
              <a:rPr lang="ru-RU" altLang="ru-RU" sz="3200" dirty="0">
                <a:cs typeface="Times New Roman" panose="02020603050405020304" pitchFamily="18" charset="0"/>
              </a:rPr>
              <a:t> угол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равен 48</a:t>
            </a:r>
            <a:r>
              <a:rPr lang="en-US" altLang="ru-RU" sz="3200" baseline="30000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,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 равен 56</a:t>
            </a:r>
            <a:r>
              <a:rPr lang="en-US" altLang="ru-RU" sz="3200" baseline="30000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. На продолжении стороны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 отложен отрез</a:t>
            </a:r>
            <a:r>
              <a:rPr lang="ru-RU" altLang="ru-RU" sz="3200" dirty="0"/>
              <a:t>ок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/>
              <a:t>BD</a:t>
            </a:r>
            <a:r>
              <a:rPr lang="ru-RU" altLang="ru-RU" sz="3200" i="1" dirty="0">
                <a:cs typeface="Times New Roman" panose="02020603050405020304" pitchFamily="18" charset="0"/>
              </a:rPr>
              <a:t> = ВС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уг</a:t>
            </a:r>
            <a:r>
              <a:rPr lang="ru-RU" altLang="ru-RU" sz="3200" dirty="0"/>
              <a:t>ол </a:t>
            </a:r>
            <a:r>
              <a:rPr lang="en-US" altLang="ru-RU" sz="3200" i="1" dirty="0"/>
              <a:t>D</a:t>
            </a:r>
            <a:r>
              <a:rPr lang="ru-RU" altLang="ru-RU" sz="3200" dirty="0">
                <a:cs typeface="Times New Roman" panose="02020603050405020304" pitchFamily="18" charset="0"/>
              </a:rPr>
              <a:t> треугольника </a:t>
            </a:r>
            <a:r>
              <a:rPr lang="en-US" altLang="ru-RU" sz="3200" i="1" dirty="0">
                <a:cs typeface="Times New Roman" panose="02020603050405020304" pitchFamily="18" charset="0"/>
              </a:rPr>
              <a:t>BCD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12676" name="Text Box 4">
            <a:extLst>
              <a:ext uri="{FF2B5EF4-FFF2-40B4-BE49-F238E27FC236}">
                <a16:creationId xmlns:a16="http://schemas.microsoft.com/office/drawing/2014/main" id="{F72C2A59-1229-4EC6-A89C-37D1C2F8B3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181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38</a:t>
            </a:r>
            <a:r>
              <a:rPr lang="ru-RU" altLang="ru-RU" sz="3200" baseline="30000"/>
              <a:t>о</a:t>
            </a:r>
            <a:r>
              <a:rPr lang="en-US" altLang="ru-RU" sz="3200"/>
              <a:t>.</a:t>
            </a:r>
            <a:endParaRPr lang="ru-RU" altLang="ru-RU" sz="3200"/>
          </a:p>
        </p:txBody>
      </p:sp>
      <p:pic>
        <p:nvPicPr>
          <p:cNvPr id="412677" name="Picture 5">
            <a:extLst>
              <a:ext uri="{FF2B5EF4-FFF2-40B4-BE49-F238E27FC236}">
                <a16:creationId xmlns:a16="http://schemas.microsoft.com/office/drawing/2014/main" id="{26EFBBA5-82F5-484D-9387-A6276E5374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124200"/>
            <a:ext cx="4146550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2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676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>
            <a:extLst>
              <a:ext uri="{FF2B5EF4-FFF2-40B4-BE49-F238E27FC236}">
                <a16:creationId xmlns:a16="http://schemas.microsoft.com/office/drawing/2014/main" id="{8615509E-644B-4368-A79B-2449938EC5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32</a:t>
            </a:r>
          </a:p>
        </p:txBody>
      </p:sp>
      <p:sp>
        <p:nvSpPr>
          <p:cNvPr id="414723" name="Text Box 3">
            <a:extLst>
              <a:ext uri="{FF2B5EF4-FFF2-40B4-BE49-F238E27FC236}">
                <a16:creationId xmlns:a16="http://schemas.microsoft.com/office/drawing/2014/main" id="{4E99F8F0-C81A-4E47-A8B1-0999BBC12C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</a:t>
            </a:r>
            <a:r>
              <a:rPr lang="ru-RU" altLang="ru-RU" sz="3200" dirty="0">
                <a:cs typeface="Times New Roman" panose="02020603050405020304" pitchFamily="18" charset="0"/>
              </a:rPr>
              <a:t> угол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равен 48</a:t>
            </a:r>
            <a:r>
              <a:rPr lang="en-US" altLang="ru-RU" sz="3200" baseline="30000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, угол </a:t>
            </a:r>
            <a:r>
              <a:rPr lang="ru-RU" altLang="ru-RU" sz="3200" i="1" dirty="0">
                <a:cs typeface="Times New Roman" panose="02020603050405020304" pitchFamily="18" charset="0"/>
              </a:rPr>
              <a:t>В</a:t>
            </a:r>
            <a:r>
              <a:rPr lang="ru-RU" altLang="ru-RU" sz="3200" dirty="0">
                <a:cs typeface="Times New Roman" panose="02020603050405020304" pitchFamily="18" charset="0"/>
              </a:rPr>
              <a:t> равен 56</a:t>
            </a:r>
            <a:r>
              <a:rPr lang="en-US" altLang="ru-RU" sz="3200" baseline="30000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. На продолжении стороны </a:t>
            </a:r>
            <a:r>
              <a:rPr lang="ru-RU" altLang="ru-RU" sz="3200" i="1" dirty="0">
                <a:cs typeface="Times New Roman" panose="02020603050405020304" pitchFamily="18" charset="0"/>
              </a:rPr>
              <a:t>АС</a:t>
            </a:r>
            <a:r>
              <a:rPr lang="ru-RU" altLang="ru-RU" sz="3200" dirty="0">
                <a:cs typeface="Times New Roman" panose="02020603050405020304" pitchFamily="18" charset="0"/>
              </a:rPr>
              <a:t> отложены отрезки </a:t>
            </a:r>
            <a:r>
              <a:rPr lang="ru-RU" altLang="ru-RU" sz="3200" i="1" dirty="0">
                <a:cs typeface="Times New Roman" panose="02020603050405020304" pitchFamily="18" charset="0"/>
              </a:rPr>
              <a:t>СЕ = ВС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AD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углы треугольника </a:t>
            </a:r>
            <a:r>
              <a:rPr lang="en-US" altLang="ru-RU" sz="3200" i="1" dirty="0">
                <a:cs typeface="Times New Roman" panose="02020603050405020304" pitchFamily="18" charset="0"/>
              </a:rPr>
              <a:t>DEB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14724" name="Text Box 4">
            <a:extLst>
              <a:ext uri="{FF2B5EF4-FFF2-40B4-BE49-F238E27FC236}">
                <a16:creationId xmlns:a16="http://schemas.microsoft.com/office/drawing/2014/main" id="{41C7B2CA-561C-4598-A20F-D112C1484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181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24</a:t>
            </a:r>
            <a:r>
              <a:rPr lang="ru-RU" altLang="ru-RU" sz="3200" baseline="30000"/>
              <a:t>о</a:t>
            </a:r>
            <a:r>
              <a:rPr lang="ru-RU" altLang="ru-RU" sz="3200"/>
              <a:t>, </a:t>
            </a:r>
            <a:r>
              <a:rPr lang="en-US" altLang="ru-RU" sz="3200"/>
              <a:t>38</a:t>
            </a:r>
            <a:r>
              <a:rPr lang="ru-RU" altLang="ru-RU" sz="3200" baseline="30000"/>
              <a:t>о</a:t>
            </a:r>
            <a:r>
              <a:rPr lang="en-US" altLang="ru-RU" sz="3200"/>
              <a:t>, 118</a:t>
            </a:r>
            <a:r>
              <a:rPr lang="en-US" altLang="ru-RU" sz="3200" baseline="30000"/>
              <a:t>o</a:t>
            </a:r>
            <a:r>
              <a:rPr lang="en-US" altLang="ru-RU" sz="3200"/>
              <a:t>.</a:t>
            </a:r>
            <a:endParaRPr lang="ru-RU" altLang="ru-RU" sz="3200"/>
          </a:p>
        </p:txBody>
      </p:sp>
      <p:pic>
        <p:nvPicPr>
          <p:cNvPr id="414725" name="Picture 5">
            <a:extLst>
              <a:ext uri="{FF2B5EF4-FFF2-40B4-BE49-F238E27FC236}">
                <a16:creationId xmlns:a16="http://schemas.microsoft.com/office/drawing/2014/main" id="{BE32995D-0875-4F5B-AF4E-9DB4437553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124200"/>
            <a:ext cx="460533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4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72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9" name="Text Box 3">
            <a:extLst>
              <a:ext uri="{FF2B5EF4-FFF2-40B4-BE49-F238E27FC236}">
                <a16:creationId xmlns:a16="http://schemas.microsoft.com/office/drawing/2014/main" id="{9CE9C85A-A179-480E-BF43-24061EB38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Следствие 2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sz="28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Внешний угол треугольника равен сумме двух внутренних, не смежных с ним.</a:t>
            </a:r>
          </a:p>
        </p:txBody>
      </p:sp>
      <p:pic>
        <p:nvPicPr>
          <p:cNvPr id="439305" name="Picture 9">
            <a:extLst>
              <a:ext uri="{FF2B5EF4-FFF2-40B4-BE49-F238E27FC236}">
                <a16:creationId xmlns:a16="http://schemas.microsoft.com/office/drawing/2014/main" id="{F0C0F3AB-C6C9-4333-A27D-EC9A525588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676400"/>
            <a:ext cx="3473450" cy="254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56308B7-B82F-47F0-BA79-3A4C233D586F}"/>
                  </a:ext>
                </a:extLst>
              </p:cNvPr>
              <p:cNvSpPr txBox="1"/>
              <p:nvPr/>
            </p:nvSpPr>
            <p:spPr>
              <a:xfrm>
                <a:off x="2699792" y="4262438"/>
                <a:ext cx="345638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ru-RU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4=</m:t>
                      </m:r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ru-RU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r>
                        <a:rPr lang="en-US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ru-RU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56308B7-B82F-47F0-BA79-3A4C233D58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4262438"/>
                <a:ext cx="3456384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17682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>
            <a:extLst>
              <a:ext uri="{FF2B5EF4-FFF2-40B4-BE49-F238E27FC236}">
                <a16:creationId xmlns:a16="http://schemas.microsoft.com/office/drawing/2014/main" id="{4FDE5B2F-BC0A-4C95-9849-1E5583C627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33</a:t>
            </a:r>
          </a:p>
        </p:txBody>
      </p:sp>
      <p:sp>
        <p:nvSpPr>
          <p:cNvPr id="416771" name="Text Box 3">
            <a:extLst>
              <a:ext uri="{FF2B5EF4-FFF2-40B4-BE49-F238E27FC236}">
                <a16:creationId xmlns:a16="http://schemas.microsoft.com/office/drawing/2014/main" id="{4CB674B4-A1B0-4006-A9E8-57EEF2028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257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15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  <p:sp>
        <p:nvSpPr>
          <p:cNvPr id="416772" name="Text Box 4">
            <a:extLst>
              <a:ext uri="{FF2B5EF4-FFF2-40B4-BE49-F238E27FC236}">
                <a16:creationId xmlns:a16="http://schemas.microsoft.com/office/drawing/2014/main" id="{9901932A-0E05-4D3D-B01C-4F3802F48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Острые углы прямоугольного треугольника равны 30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 и 60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. Найдите угол между высотой и биссектрисой, проведенными из вершины прямого угла.</a:t>
            </a:r>
            <a:endParaRPr lang="en-US" altLang="ru-RU" sz="3200" dirty="0"/>
          </a:p>
        </p:txBody>
      </p:sp>
      <p:pic>
        <p:nvPicPr>
          <p:cNvPr id="416773" name="Picture 5">
            <a:extLst>
              <a:ext uri="{FF2B5EF4-FFF2-40B4-BE49-F238E27FC236}">
                <a16:creationId xmlns:a16="http://schemas.microsoft.com/office/drawing/2014/main" id="{33F551D2-F514-461D-B594-48EDC65FF6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819400"/>
            <a:ext cx="3611563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6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771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>
            <a:extLst>
              <a:ext uri="{FF2B5EF4-FFF2-40B4-BE49-F238E27FC236}">
                <a16:creationId xmlns:a16="http://schemas.microsoft.com/office/drawing/2014/main" id="{B08C1B9E-359F-4223-9D6A-FB16E5496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34</a:t>
            </a:r>
          </a:p>
        </p:txBody>
      </p:sp>
      <p:sp>
        <p:nvSpPr>
          <p:cNvPr id="418819" name="Text Box 3">
            <a:extLst>
              <a:ext uri="{FF2B5EF4-FFF2-40B4-BE49-F238E27FC236}">
                <a16:creationId xmlns:a16="http://schemas.microsoft.com/office/drawing/2014/main" id="{274DA2A5-4066-46FA-857E-FB3D6B2B2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257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25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  <p:sp>
        <p:nvSpPr>
          <p:cNvPr id="418820" name="Text Box 4">
            <a:extLst>
              <a:ext uri="{FF2B5EF4-FFF2-40B4-BE49-F238E27FC236}">
                <a16:creationId xmlns:a16="http://schemas.microsoft.com/office/drawing/2014/main" id="{56864740-FBA4-4629-A23F-386A2FD27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прямоугольном треугольнике угол между высотой и биссектрисой, проведенными из вершины прямого угла, равен </a:t>
            </a:r>
            <a:r>
              <a:rPr lang="ru-RU" altLang="ru-RU" sz="3200" dirty="0"/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  <a:r>
              <a:rPr lang="ru-RU" altLang="ru-RU" sz="3200" dirty="0"/>
              <a:t>Найдите меньший</a:t>
            </a:r>
            <a:r>
              <a:rPr lang="ru-RU" altLang="ru-RU" sz="3200" dirty="0">
                <a:cs typeface="Times New Roman" panose="02020603050405020304" pitchFamily="18" charset="0"/>
              </a:rPr>
              <a:t> остры</a:t>
            </a:r>
            <a:r>
              <a:rPr lang="ru-RU" altLang="ru-RU" sz="3200" dirty="0"/>
              <a:t>й</a:t>
            </a:r>
            <a:r>
              <a:rPr lang="ru-RU" altLang="ru-RU" sz="3200" dirty="0">
                <a:cs typeface="Times New Roman" panose="02020603050405020304" pitchFamily="18" charset="0"/>
              </a:rPr>
              <a:t> уг</a:t>
            </a:r>
            <a:r>
              <a:rPr lang="ru-RU" altLang="ru-RU" sz="3200" dirty="0"/>
              <a:t>ол</a:t>
            </a:r>
            <a:r>
              <a:rPr lang="ru-RU" altLang="ru-RU" sz="3200" dirty="0">
                <a:cs typeface="Times New Roman" panose="02020603050405020304" pitchFamily="18" charset="0"/>
              </a:rPr>
              <a:t> данного треугольника.</a:t>
            </a:r>
          </a:p>
        </p:txBody>
      </p:sp>
      <p:pic>
        <p:nvPicPr>
          <p:cNvPr id="418821" name="Picture 5">
            <a:extLst>
              <a:ext uri="{FF2B5EF4-FFF2-40B4-BE49-F238E27FC236}">
                <a16:creationId xmlns:a16="http://schemas.microsoft.com/office/drawing/2014/main" id="{F186E10A-B2D8-4999-A582-859917229D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895600"/>
            <a:ext cx="3900488" cy="193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8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19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>
            <a:extLst>
              <a:ext uri="{FF2B5EF4-FFF2-40B4-BE49-F238E27FC236}">
                <a16:creationId xmlns:a16="http://schemas.microsoft.com/office/drawing/2014/main" id="{B4C44460-606D-43D0-BB95-B2F8E7F64C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35</a:t>
            </a:r>
          </a:p>
        </p:txBody>
      </p:sp>
      <p:sp>
        <p:nvSpPr>
          <p:cNvPr id="420867" name="Text Box 3">
            <a:extLst>
              <a:ext uri="{FF2B5EF4-FFF2-40B4-BE49-F238E27FC236}">
                <a16:creationId xmlns:a16="http://schemas.microsoft.com/office/drawing/2014/main" id="{63F144EC-54B6-46CF-9694-0D94AD049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838200"/>
            <a:ext cx="9067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Острые углы прямоугольного треугольника равны 25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 и 65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. Найдите угол между высотой и медианой, проведенными из вершины прямого угла.</a:t>
            </a:r>
            <a:endParaRPr lang="en-US" altLang="ru-RU" sz="3200" dirty="0"/>
          </a:p>
        </p:txBody>
      </p:sp>
      <p:sp>
        <p:nvSpPr>
          <p:cNvPr id="420868" name="Text Box 4">
            <a:extLst>
              <a:ext uri="{FF2B5EF4-FFF2-40B4-BE49-F238E27FC236}">
                <a16:creationId xmlns:a16="http://schemas.microsoft.com/office/drawing/2014/main" id="{71352290-1EF7-4868-B0CF-CB0C43F14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257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40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  <p:pic>
        <p:nvPicPr>
          <p:cNvPr id="420869" name="Picture 5">
            <a:extLst>
              <a:ext uri="{FF2B5EF4-FFF2-40B4-BE49-F238E27FC236}">
                <a16:creationId xmlns:a16="http://schemas.microsoft.com/office/drawing/2014/main" id="{707222F2-BC2A-4E38-B32A-F6A6491AC6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743200"/>
            <a:ext cx="3859213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0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68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>
            <a:extLst>
              <a:ext uri="{FF2B5EF4-FFF2-40B4-BE49-F238E27FC236}">
                <a16:creationId xmlns:a16="http://schemas.microsoft.com/office/drawing/2014/main" id="{99ECDC87-71F8-4371-A04E-DDFB073287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36</a:t>
            </a:r>
          </a:p>
        </p:txBody>
      </p:sp>
      <p:sp>
        <p:nvSpPr>
          <p:cNvPr id="422915" name="Text Box 3">
            <a:extLst>
              <a:ext uri="{FF2B5EF4-FFF2-40B4-BE49-F238E27FC236}">
                <a16:creationId xmlns:a16="http://schemas.microsoft.com/office/drawing/2014/main" id="{091261A1-BD2C-4FB1-94DD-2ED7E61EB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838200"/>
            <a:ext cx="9067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В прямоугольном треугольнике угол между высотой и медианой, проведенными из вершины прямого угла, равен 30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. Найдите больший из острых углов этого треугольника.</a:t>
            </a:r>
            <a:endParaRPr lang="en-US" altLang="ru-RU" sz="3200" dirty="0"/>
          </a:p>
        </p:txBody>
      </p:sp>
      <p:sp>
        <p:nvSpPr>
          <p:cNvPr id="422916" name="Text Box 4">
            <a:extLst>
              <a:ext uri="{FF2B5EF4-FFF2-40B4-BE49-F238E27FC236}">
                <a16:creationId xmlns:a16="http://schemas.microsoft.com/office/drawing/2014/main" id="{C5460E42-06A6-4663-A6C7-6F3ED093C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257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60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  <p:pic>
        <p:nvPicPr>
          <p:cNvPr id="422917" name="Picture 5">
            <a:extLst>
              <a:ext uri="{FF2B5EF4-FFF2-40B4-BE49-F238E27FC236}">
                <a16:creationId xmlns:a16="http://schemas.microsoft.com/office/drawing/2014/main" id="{E50D69DD-3907-4F53-8D70-065344564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819400"/>
            <a:ext cx="3859213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2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16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>
            <a:extLst>
              <a:ext uri="{FF2B5EF4-FFF2-40B4-BE49-F238E27FC236}">
                <a16:creationId xmlns:a16="http://schemas.microsoft.com/office/drawing/2014/main" id="{218FC634-B246-45C1-9FCC-0D8DE1F9CE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37</a:t>
            </a:r>
          </a:p>
        </p:txBody>
      </p:sp>
      <p:sp>
        <p:nvSpPr>
          <p:cNvPr id="424963" name="Text Box 3">
            <a:extLst>
              <a:ext uri="{FF2B5EF4-FFF2-40B4-BE49-F238E27FC236}">
                <a16:creationId xmlns:a16="http://schemas.microsoft.com/office/drawing/2014/main" id="{D2F1EE1E-4461-4818-B705-05BB19245D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257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20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  <p:sp>
        <p:nvSpPr>
          <p:cNvPr id="424964" name="Text Box 4">
            <a:extLst>
              <a:ext uri="{FF2B5EF4-FFF2-40B4-BE49-F238E27FC236}">
                <a16:creationId xmlns:a16="http://schemas.microsoft.com/office/drawing/2014/main" id="{7DE930B8-CBB7-4D61-9CB3-F3EE0A6A2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Острые углы прямоугольного треугольника равны 25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 и 65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. Найдите угол между биссектрисой и медианой, проведенными из вершины прямого угла.</a:t>
            </a:r>
            <a:endParaRPr lang="en-US" altLang="ru-RU" sz="3200" dirty="0"/>
          </a:p>
        </p:txBody>
      </p:sp>
      <p:pic>
        <p:nvPicPr>
          <p:cNvPr id="424965" name="Picture 5">
            <a:extLst>
              <a:ext uri="{FF2B5EF4-FFF2-40B4-BE49-F238E27FC236}">
                <a16:creationId xmlns:a16="http://schemas.microsoft.com/office/drawing/2014/main" id="{9842F864-053D-4825-83FC-AC8318D14C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743200"/>
            <a:ext cx="3859213" cy="205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4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3" grpId="0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>
            <a:extLst>
              <a:ext uri="{FF2B5EF4-FFF2-40B4-BE49-F238E27FC236}">
                <a16:creationId xmlns:a16="http://schemas.microsoft.com/office/drawing/2014/main" id="{5EF81F7F-E8FA-4439-BED6-E7E6E15779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38</a:t>
            </a:r>
          </a:p>
        </p:txBody>
      </p:sp>
      <p:sp>
        <p:nvSpPr>
          <p:cNvPr id="427011" name="Text Box 3">
            <a:extLst>
              <a:ext uri="{FF2B5EF4-FFF2-40B4-BE49-F238E27FC236}">
                <a16:creationId xmlns:a16="http://schemas.microsoft.com/office/drawing/2014/main" id="{230560BC-0050-426B-A04A-6CB8A0CB3C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257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30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  <p:sp>
        <p:nvSpPr>
          <p:cNvPr id="427012" name="Text Box 4">
            <a:extLst>
              <a:ext uri="{FF2B5EF4-FFF2-40B4-BE49-F238E27FC236}">
                <a16:creationId xmlns:a16="http://schemas.microsoft.com/office/drawing/2014/main" id="{4EC96728-4F2C-4463-8FDA-53530201CC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9154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Угол между биссектрисой и медианой прямоугольного треугольника, проведенными из вершины прямого угла, равен 15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. Найдите меньший острый угол этого треугольника.</a:t>
            </a:r>
            <a:endParaRPr lang="en-US" altLang="ru-RU" sz="3200" dirty="0"/>
          </a:p>
        </p:txBody>
      </p:sp>
      <p:pic>
        <p:nvPicPr>
          <p:cNvPr id="427013" name="Picture 5">
            <a:extLst>
              <a:ext uri="{FF2B5EF4-FFF2-40B4-BE49-F238E27FC236}">
                <a16:creationId xmlns:a16="http://schemas.microsoft.com/office/drawing/2014/main" id="{02FE303B-8468-4EF8-9F8F-377B3B1474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819400"/>
            <a:ext cx="3859213" cy="205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7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011" grpId="0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2">
            <a:extLst>
              <a:ext uri="{FF2B5EF4-FFF2-40B4-BE49-F238E27FC236}">
                <a16:creationId xmlns:a16="http://schemas.microsoft.com/office/drawing/2014/main" id="{31916FAB-E03A-43B6-9E79-739D4C0935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39</a:t>
            </a:r>
          </a:p>
        </p:txBody>
      </p:sp>
      <p:sp>
        <p:nvSpPr>
          <p:cNvPr id="429059" name="Text Box 3">
            <a:extLst>
              <a:ext uri="{FF2B5EF4-FFF2-40B4-BE49-F238E27FC236}">
                <a16:creationId xmlns:a16="http://schemas.microsoft.com/office/drawing/2014/main" id="{0DEB20FA-41BA-463B-8AA6-45504D937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В треугольнике </a:t>
            </a:r>
            <a:r>
              <a:rPr lang="en-US" altLang="ru-RU" sz="3200" i="1" dirty="0"/>
              <a:t>ABC </a:t>
            </a:r>
            <a:r>
              <a:rPr lang="ru-RU" altLang="ru-RU" sz="3200" dirty="0"/>
              <a:t>угол </a:t>
            </a:r>
            <a:r>
              <a:rPr lang="en-US" altLang="ru-RU" sz="3200" i="1" dirty="0"/>
              <a:t>B </a:t>
            </a:r>
            <a:r>
              <a:rPr lang="ru-RU" altLang="ru-RU" sz="3200" dirty="0"/>
              <a:t>равен</a:t>
            </a:r>
            <a:r>
              <a:rPr lang="en-US" altLang="ru-RU" sz="3200" i="1" dirty="0"/>
              <a:t> </a:t>
            </a:r>
            <a:r>
              <a:rPr lang="en-US" altLang="ru-RU" sz="3200" dirty="0"/>
              <a:t>4</a:t>
            </a:r>
            <a:r>
              <a:rPr lang="ru-RU" altLang="ru-RU" sz="3200" dirty="0"/>
              <a:t>5</a:t>
            </a:r>
            <a:r>
              <a:rPr lang="en-US" altLang="ru-RU" sz="3200" baseline="30000" dirty="0"/>
              <a:t>o</a:t>
            </a:r>
            <a:r>
              <a:rPr lang="en-US" altLang="ru-RU" sz="3200" dirty="0"/>
              <a:t>, </a:t>
            </a:r>
            <a:r>
              <a:rPr lang="ru-RU" altLang="ru-RU" sz="3200" dirty="0"/>
              <a:t>угол</a:t>
            </a:r>
            <a:r>
              <a:rPr lang="en-US" altLang="ru-RU" sz="3200" dirty="0"/>
              <a:t> </a:t>
            </a:r>
            <a:r>
              <a:rPr lang="en-US" altLang="ru-RU" sz="3200" i="1" dirty="0"/>
              <a:t>C </a:t>
            </a:r>
            <a:r>
              <a:rPr lang="ru-RU" altLang="ru-RU" sz="3200" dirty="0"/>
              <a:t>равен</a:t>
            </a:r>
            <a:r>
              <a:rPr lang="en-US" altLang="ru-RU" sz="3200" i="1" dirty="0"/>
              <a:t> </a:t>
            </a:r>
            <a:r>
              <a:rPr lang="ru-RU" altLang="ru-RU" sz="3200" dirty="0"/>
              <a:t>8</a:t>
            </a:r>
            <a:r>
              <a:rPr lang="en-US" altLang="ru-RU" sz="3200" dirty="0"/>
              <a:t>0</a:t>
            </a:r>
            <a:r>
              <a:rPr lang="en-US" altLang="ru-RU" sz="3200" baseline="30000" dirty="0"/>
              <a:t>o</a:t>
            </a:r>
            <a:r>
              <a:rPr lang="ru-RU" altLang="ru-RU" sz="3200" dirty="0"/>
              <a:t>,</a:t>
            </a:r>
            <a:r>
              <a:rPr lang="en-US" altLang="ru-RU" sz="3200" dirty="0"/>
              <a:t> </a:t>
            </a:r>
            <a:r>
              <a:rPr lang="en-US" altLang="ru-RU" sz="3200" i="1" dirty="0"/>
              <a:t>AD </a:t>
            </a:r>
            <a:r>
              <a:rPr lang="ru-RU" altLang="ru-RU" sz="3200" dirty="0"/>
              <a:t>– биссектриса, </a:t>
            </a:r>
            <a:r>
              <a:rPr lang="en-US" altLang="ru-RU" sz="3200" i="1" dirty="0"/>
              <a:t>AE = AC</a:t>
            </a:r>
            <a:r>
              <a:rPr lang="en-US" altLang="ru-RU" sz="3200" dirty="0"/>
              <a:t>. </a:t>
            </a:r>
            <a:r>
              <a:rPr lang="ru-RU" altLang="ru-RU" sz="3200" dirty="0"/>
              <a:t>Найдите угол </a:t>
            </a:r>
            <a:r>
              <a:rPr lang="en-US" altLang="ru-RU" sz="3200" i="1" dirty="0"/>
              <a:t>BDE</a:t>
            </a:r>
            <a:r>
              <a:rPr lang="en-US" altLang="ru-RU" sz="3200" dirty="0"/>
              <a:t>.</a:t>
            </a:r>
          </a:p>
        </p:txBody>
      </p:sp>
      <p:sp>
        <p:nvSpPr>
          <p:cNvPr id="429060" name="Text Box 4">
            <a:extLst>
              <a:ext uri="{FF2B5EF4-FFF2-40B4-BE49-F238E27FC236}">
                <a16:creationId xmlns:a16="http://schemas.microsoft.com/office/drawing/2014/main" id="{D71FC3FD-FBE7-4D78-AF69-D2F0A2038A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257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35</a:t>
            </a:r>
            <a:r>
              <a:rPr lang="en-US" altLang="ru-RU" sz="3200" baseline="30000"/>
              <a:t>o</a:t>
            </a:r>
            <a:r>
              <a:rPr lang="en-US" altLang="ru-RU" sz="3200"/>
              <a:t>.</a:t>
            </a:r>
            <a:endParaRPr lang="ru-RU" altLang="ru-RU" sz="3200"/>
          </a:p>
        </p:txBody>
      </p:sp>
      <p:pic>
        <p:nvPicPr>
          <p:cNvPr id="429061" name="Picture 5">
            <a:extLst>
              <a:ext uri="{FF2B5EF4-FFF2-40B4-BE49-F238E27FC236}">
                <a16:creationId xmlns:a16="http://schemas.microsoft.com/office/drawing/2014/main" id="{B93EC093-E612-4C85-A2F1-08BDD824B4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9063" y="2133600"/>
            <a:ext cx="3825875" cy="259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9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9060" grpId="0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>
            <a:extLst>
              <a:ext uri="{FF2B5EF4-FFF2-40B4-BE49-F238E27FC236}">
                <a16:creationId xmlns:a16="http://schemas.microsoft.com/office/drawing/2014/main" id="{CE70AE11-A38F-45EE-A854-C5760DBEFA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40</a:t>
            </a:r>
          </a:p>
        </p:txBody>
      </p:sp>
      <p:sp>
        <p:nvSpPr>
          <p:cNvPr id="431107" name="Text Box 3">
            <a:extLst>
              <a:ext uri="{FF2B5EF4-FFF2-40B4-BE49-F238E27FC236}">
                <a16:creationId xmlns:a16="http://schemas.microsoft.com/office/drawing/2014/main" id="{65D6A2DF-06A1-446B-A8DA-7B2B7A8DE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В треугольнике </a:t>
            </a:r>
            <a:r>
              <a:rPr lang="en-US" altLang="ru-RU" sz="3200" i="1" dirty="0"/>
              <a:t>ABC </a:t>
            </a:r>
            <a:r>
              <a:rPr lang="ru-RU" altLang="ru-RU" sz="3200" dirty="0"/>
              <a:t>угол </a:t>
            </a:r>
            <a:r>
              <a:rPr lang="en-US" altLang="ru-RU" sz="3200" i="1" dirty="0"/>
              <a:t>A </a:t>
            </a:r>
            <a:r>
              <a:rPr lang="ru-RU" altLang="ru-RU" sz="3200" dirty="0"/>
              <a:t>равен</a:t>
            </a:r>
            <a:r>
              <a:rPr lang="en-US" altLang="ru-RU" sz="3200" i="1" dirty="0"/>
              <a:t> </a:t>
            </a:r>
            <a:r>
              <a:rPr lang="en-US" altLang="ru-RU" sz="3200" dirty="0"/>
              <a:t>30</a:t>
            </a:r>
            <a:r>
              <a:rPr lang="en-US" altLang="ru-RU" sz="3200" baseline="30000" dirty="0"/>
              <a:t>o</a:t>
            </a:r>
            <a:r>
              <a:rPr lang="en-US" altLang="ru-RU" sz="3200" dirty="0"/>
              <a:t>, </a:t>
            </a:r>
            <a:r>
              <a:rPr lang="ru-RU" altLang="ru-RU" sz="3200" dirty="0"/>
              <a:t>угол</a:t>
            </a:r>
            <a:r>
              <a:rPr lang="en-US" altLang="ru-RU" sz="3200" dirty="0"/>
              <a:t> </a:t>
            </a:r>
            <a:r>
              <a:rPr lang="en-US" altLang="ru-RU" sz="3200" i="1" dirty="0"/>
              <a:t>B </a:t>
            </a:r>
            <a:r>
              <a:rPr lang="ru-RU" altLang="ru-RU" sz="3200" dirty="0"/>
              <a:t>равен</a:t>
            </a:r>
            <a:r>
              <a:rPr lang="en-US" altLang="ru-RU" sz="3200" i="1" dirty="0"/>
              <a:t> </a:t>
            </a:r>
            <a:r>
              <a:rPr lang="en-US" altLang="ru-RU" sz="3200" dirty="0"/>
              <a:t>85</a:t>
            </a:r>
            <a:r>
              <a:rPr lang="en-US" altLang="ru-RU" sz="3200" baseline="30000" dirty="0"/>
              <a:t>o</a:t>
            </a:r>
            <a:r>
              <a:rPr lang="ru-RU" altLang="ru-RU" sz="3200" dirty="0"/>
              <a:t>,</a:t>
            </a:r>
            <a:r>
              <a:rPr lang="en-US" altLang="ru-RU" sz="3200" dirty="0"/>
              <a:t> </a:t>
            </a:r>
            <a:r>
              <a:rPr lang="en-US" altLang="ru-RU" sz="3200" i="1" dirty="0"/>
              <a:t>CD </a:t>
            </a:r>
            <a:r>
              <a:rPr lang="ru-RU" altLang="ru-RU" sz="3200" dirty="0"/>
              <a:t>– биссектриса</a:t>
            </a:r>
            <a:r>
              <a:rPr lang="en-US" altLang="ru-RU" sz="3200" dirty="0"/>
              <a:t> </a:t>
            </a:r>
            <a:r>
              <a:rPr lang="ru-RU" altLang="ru-RU" sz="3200" dirty="0"/>
              <a:t>внешнего угла, </a:t>
            </a:r>
            <a:r>
              <a:rPr lang="ru-RU" altLang="ru-RU" sz="3200" i="1" dirty="0"/>
              <a:t>С</a:t>
            </a:r>
            <a:r>
              <a:rPr lang="en-US" altLang="ru-RU" sz="3200" i="1" dirty="0"/>
              <a:t>E = BC</a:t>
            </a:r>
            <a:r>
              <a:rPr lang="en-US" altLang="ru-RU" sz="3200" dirty="0"/>
              <a:t>. </a:t>
            </a:r>
            <a:r>
              <a:rPr lang="ru-RU" altLang="ru-RU" sz="3200" dirty="0"/>
              <a:t>Найдите угол </a:t>
            </a:r>
            <a:r>
              <a:rPr lang="en-US" altLang="ru-RU" sz="3200" i="1" dirty="0"/>
              <a:t>BDE</a:t>
            </a:r>
            <a:r>
              <a:rPr lang="en-US" altLang="ru-RU" sz="3200" dirty="0"/>
              <a:t>.</a:t>
            </a:r>
          </a:p>
        </p:txBody>
      </p:sp>
      <p:sp>
        <p:nvSpPr>
          <p:cNvPr id="431108" name="Text Box 4">
            <a:extLst>
              <a:ext uri="{FF2B5EF4-FFF2-40B4-BE49-F238E27FC236}">
                <a16:creationId xmlns:a16="http://schemas.microsoft.com/office/drawing/2014/main" id="{83DC81A8-97B4-47F3-8AA3-0F75F715D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257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55</a:t>
            </a:r>
            <a:r>
              <a:rPr lang="en-US" altLang="ru-RU" sz="3200" baseline="30000"/>
              <a:t>o</a:t>
            </a:r>
            <a:r>
              <a:rPr lang="en-US" altLang="ru-RU" sz="3200"/>
              <a:t>.</a:t>
            </a:r>
            <a:endParaRPr lang="ru-RU" altLang="ru-RU" sz="3200"/>
          </a:p>
        </p:txBody>
      </p:sp>
      <p:pic>
        <p:nvPicPr>
          <p:cNvPr id="431109" name="Picture 5">
            <a:extLst>
              <a:ext uri="{FF2B5EF4-FFF2-40B4-BE49-F238E27FC236}">
                <a16:creationId xmlns:a16="http://schemas.microsoft.com/office/drawing/2014/main" id="{F380A375-D8AB-404F-8065-CADE6554E7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175" y="2508250"/>
            <a:ext cx="3803650" cy="184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1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8" grpId="0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>
            <a:extLst>
              <a:ext uri="{FF2B5EF4-FFF2-40B4-BE49-F238E27FC236}">
                <a16:creationId xmlns:a16="http://schemas.microsoft.com/office/drawing/2014/main" id="{4AD18DF2-5918-473A-B75C-B6D2054CF5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41</a:t>
            </a:r>
          </a:p>
        </p:txBody>
      </p:sp>
      <p:sp>
        <p:nvSpPr>
          <p:cNvPr id="433155" name="Text Box 3">
            <a:extLst>
              <a:ext uri="{FF2B5EF4-FFF2-40B4-BE49-F238E27FC236}">
                <a16:creationId xmlns:a16="http://schemas.microsoft.com/office/drawing/2014/main" id="{F37EA744-7C92-4BD9-BAE1-3183AA843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077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 рисунке угол 1 равен 45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, угол 2 равен 90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, угол 3 равен 30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. Найдите угол 4.</a:t>
            </a:r>
            <a:endParaRPr lang="en-US" altLang="ru-RU" sz="3200" dirty="0"/>
          </a:p>
        </p:txBody>
      </p:sp>
      <p:sp>
        <p:nvSpPr>
          <p:cNvPr id="433156" name="Text Box 4">
            <a:extLst>
              <a:ext uri="{FF2B5EF4-FFF2-40B4-BE49-F238E27FC236}">
                <a16:creationId xmlns:a16="http://schemas.microsoft.com/office/drawing/2014/main" id="{7D6BE295-F232-46DC-8CC1-969B388BCF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3340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120</a:t>
            </a:r>
            <a:r>
              <a:rPr lang="ru-RU" altLang="ru-RU" sz="3200" baseline="30000"/>
              <a:t>о</a:t>
            </a:r>
            <a:r>
              <a:rPr lang="en-US" altLang="ru-RU" sz="3200"/>
              <a:t>.</a:t>
            </a:r>
            <a:endParaRPr lang="ru-RU" altLang="ru-RU" sz="3200"/>
          </a:p>
        </p:txBody>
      </p:sp>
      <p:pic>
        <p:nvPicPr>
          <p:cNvPr id="433157" name="Picture 5">
            <a:extLst>
              <a:ext uri="{FF2B5EF4-FFF2-40B4-BE49-F238E27FC236}">
                <a16:creationId xmlns:a16="http://schemas.microsoft.com/office/drawing/2014/main" id="{AA1023C6-8481-45A0-A3F7-3A0012D58C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463" y="2124075"/>
            <a:ext cx="2757487" cy="261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3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156" grpId="0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>
            <a:extLst>
              <a:ext uri="{FF2B5EF4-FFF2-40B4-BE49-F238E27FC236}">
                <a16:creationId xmlns:a16="http://schemas.microsoft.com/office/drawing/2014/main" id="{C433412D-10F6-4AC3-A67E-97DD27138B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5203" name="Text Box 3">
                <a:extLst>
                  <a:ext uri="{FF2B5EF4-FFF2-40B4-BE49-F238E27FC236}">
                    <a16:creationId xmlns:a16="http://schemas.microsoft.com/office/drawing/2014/main" id="{6B4F8BDD-49AB-486E-BCCB-7CB951E744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3400" y="838200"/>
                <a:ext cx="8077200" cy="10668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/>
                  <a:t>На рисунке </a:t>
                </a:r>
                <a14:m>
                  <m:oMath xmlns:m="http://schemas.openxmlformats.org/officeDocument/2006/math">
                    <m:r>
                      <a:rPr lang="ru-RU" alt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altLang="ru-RU" sz="3200" dirty="0"/>
                  <a:t>1 = 45</a:t>
                </a:r>
                <a:r>
                  <a:rPr lang="ru-RU" altLang="ru-RU" sz="3200" baseline="30000" dirty="0"/>
                  <a:t>о</a:t>
                </a:r>
                <a:r>
                  <a:rPr lang="ru-RU" altLang="ru-RU" sz="3200" dirty="0"/>
                  <a:t>, </a:t>
                </a:r>
                <a14:m>
                  <m:oMath xmlns:m="http://schemas.openxmlformats.org/officeDocument/2006/math">
                    <m:r>
                      <a:rPr lang="ru-RU" alt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altLang="ru-RU" sz="3200" dirty="0"/>
                  <a:t>2 = 100</a:t>
                </a:r>
                <a:r>
                  <a:rPr lang="ru-RU" altLang="ru-RU" sz="3200" baseline="30000" dirty="0"/>
                  <a:t>о</a:t>
                </a:r>
                <a:r>
                  <a:rPr lang="ru-RU" altLang="ru-RU" sz="3200" dirty="0"/>
                  <a:t>, </a:t>
                </a:r>
                <a14:m>
                  <m:oMath xmlns:m="http://schemas.openxmlformats.org/officeDocument/2006/math">
                    <m:r>
                      <a:rPr lang="ru-RU" alt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altLang="ru-RU" sz="3200" dirty="0"/>
                  <a:t>3 = 60</a:t>
                </a:r>
                <a:r>
                  <a:rPr lang="ru-RU" altLang="ru-RU" sz="3200" baseline="30000" dirty="0"/>
                  <a:t>о</a:t>
                </a:r>
                <a:r>
                  <a:rPr lang="ru-RU" altLang="ru-RU" sz="3200" dirty="0"/>
                  <a:t>, </a:t>
                </a:r>
                <a14:m>
                  <m:oMath xmlns:m="http://schemas.openxmlformats.org/officeDocument/2006/math">
                    <m:r>
                      <a:rPr lang="ru-RU" alt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altLang="ru-RU" sz="3200" dirty="0"/>
                  <a:t>4 =  30</a:t>
                </a:r>
                <a:r>
                  <a:rPr lang="ru-RU" altLang="ru-RU" sz="3200" baseline="30000" dirty="0"/>
                  <a:t>о</a:t>
                </a:r>
                <a:r>
                  <a:rPr lang="ru-RU" altLang="ru-RU" sz="3200" dirty="0"/>
                  <a:t> . Найдите углы 5, 6.</a:t>
                </a:r>
                <a:endParaRPr lang="en-US" altLang="ru-RU" sz="3200" dirty="0"/>
              </a:p>
            </p:txBody>
          </p:sp>
        </mc:Choice>
        <mc:Fallback xmlns="">
          <p:sp>
            <p:nvSpPr>
              <p:cNvPr id="435203" name="Text Box 3">
                <a:extLst>
                  <a:ext uri="{FF2B5EF4-FFF2-40B4-BE49-F238E27FC236}">
                    <a16:creationId xmlns:a16="http://schemas.microsoft.com/office/drawing/2014/main" id="{6B4F8BDD-49AB-486E-BCCB-7CB951E744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" y="838200"/>
                <a:ext cx="8077200" cy="1066800"/>
              </a:xfrm>
              <a:prstGeom prst="rect">
                <a:avLst/>
              </a:prstGeom>
              <a:blipFill>
                <a:blip r:embed="rId3"/>
                <a:stretch>
                  <a:fillRect l="-1962" t="-8000" r="-1887" b="-1771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5204" name="Text Box 4">
            <a:extLst>
              <a:ext uri="{FF2B5EF4-FFF2-40B4-BE49-F238E27FC236}">
                <a16:creationId xmlns:a16="http://schemas.microsoft.com/office/drawing/2014/main" id="{106C0EDB-3D4D-4DF3-BF1A-D1B2E69CC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110</a:t>
            </a:r>
            <a:r>
              <a:rPr lang="ru-RU" altLang="ru-RU" sz="3200" baseline="30000"/>
              <a:t>о</a:t>
            </a:r>
            <a:r>
              <a:rPr lang="ru-RU" altLang="ru-RU" sz="3200"/>
              <a:t>, 140</a:t>
            </a:r>
            <a:r>
              <a:rPr lang="ru-RU" altLang="ru-RU" sz="3200" baseline="30000"/>
              <a:t>о</a:t>
            </a:r>
            <a:r>
              <a:rPr lang="en-US" altLang="ru-RU" sz="3200"/>
              <a:t>.</a:t>
            </a:r>
            <a:endParaRPr lang="ru-RU" altLang="ru-RU" sz="3200"/>
          </a:p>
        </p:txBody>
      </p:sp>
      <p:pic>
        <p:nvPicPr>
          <p:cNvPr id="435205" name="Picture 5">
            <a:extLst>
              <a:ext uri="{FF2B5EF4-FFF2-40B4-BE49-F238E27FC236}">
                <a16:creationId xmlns:a16="http://schemas.microsoft.com/office/drawing/2014/main" id="{ADAA05A4-BDC8-4737-859B-66BC987869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828800"/>
            <a:ext cx="4071938" cy="412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5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20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1" name="Text Box 3">
            <a:extLst>
              <a:ext uri="{FF2B5EF4-FFF2-40B4-BE49-F238E27FC236}">
                <a16:creationId xmlns:a16="http://schemas.microsoft.com/office/drawing/2014/main" id="{E5C37BF3-EDB8-448B-816A-DC90CFBE7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7437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2800" dirty="0">
                <a:solidFill>
                  <a:srgbClr val="FF0000"/>
                </a:solidFill>
              </a:rPr>
              <a:t>Теорема. </a:t>
            </a:r>
            <a:r>
              <a:rPr lang="ru-RU" altLang="ru-RU" sz="2800" dirty="0"/>
              <a:t>Медиана прямоугольного треугольника, проведённая из вершины прямого угла, равна половине гипотенузы.</a:t>
            </a:r>
            <a:endParaRPr lang="en-US" altLang="ru-RU" sz="28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2EECAFB-0A5F-4A12-A036-FDC5FE60B1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653" y="2139246"/>
            <a:ext cx="3021204" cy="2079108"/>
          </a:xfrm>
          <a:prstGeom prst="rect">
            <a:avLst/>
          </a:prstGeom>
        </p:spPr>
      </p:pic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197C7909-5381-4530-8D4C-475BB6328F18}"/>
              </a:ext>
            </a:extLst>
          </p:cNvPr>
          <p:cNvGrpSpPr/>
          <p:nvPr/>
        </p:nvGrpSpPr>
        <p:grpSpPr>
          <a:xfrm>
            <a:off x="0" y="2139246"/>
            <a:ext cx="9168074" cy="4325877"/>
            <a:chOff x="0" y="2139246"/>
            <a:chExt cx="9168074" cy="432587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7252" name="Text Box 4">
                  <a:extLst>
                    <a:ext uri="{FF2B5EF4-FFF2-40B4-BE49-F238E27FC236}">
                      <a16:creationId xmlns:a16="http://schemas.microsoft.com/office/drawing/2014/main" id="{BAEC23D5-D61C-4446-9E62-3101B1DB294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71938" y="2270859"/>
                  <a:ext cx="5796136" cy="18158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ru-RU" sz="2800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Доказательство.</a:t>
                  </a:r>
                  <a:r>
                    <a:rPr lang="ru-RU" altLang="ru-RU" sz="2800" dirty="0">
                      <a:solidFill>
                        <a:schemeClr val="accent1"/>
                      </a:solidFill>
                    </a:rPr>
                    <a:t> </a:t>
                  </a:r>
                  <a:r>
                    <a:rPr lang="ru-RU" altLang="ru-RU" sz="2800" dirty="0"/>
                    <a:t>Пусть </a:t>
                  </a:r>
                  <a:r>
                    <a:rPr lang="en-US" altLang="ru-RU" sz="2800" i="1" dirty="0"/>
                    <a:t>ABC </a:t>
                  </a:r>
                  <a:r>
                    <a:rPr lang="ru-RU" altLang="ru-RU" sz="2800" dirty="0"/>
                    <a:t>– прямоугольный треугольник</a:t>
                  </a:r>
                  <a:r>
                    <a:rPr lang="en-US" altLang="ru-RU" sz="2800" dirty="0"/>
                    <a:t>.</a:t>
                  </a:r>
                  <a:r>
                    <a:rPr lang="ru-RU" altLang="ru-RU" sz="2800" dirty="0"/>
                    <a:t> </a:t>
                  </a:r>
                  <a14:m>
                    <m:oMath xmlns:m="http://schemas.openxmlformats.org/officeDocument/2006/math">
                      <m:r>
                        <a:rPr lang="ru-RU" altLang="ru-RU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=90°.</m:t>
                      </m:r>
                    </m:oMath>
                  </a14:m>
                  <a:r>
                    <a:rPr lang="en-US" altLang="ru-RU" sz="2800" dirty="0"/>
                    <a:t> </a:t>
                  </a:r>
                  <a:r>
                    <a:rPr lang="ru-RU" altLang="ru-RU" sz="2800" dirty="0"/>
                    <a:t>Проведём серединный перпендикуляр к стороне </a:t>
                  </a:r>
                  <a:r>
                    <a:rPr lang="en-US" altLang="ru-RU" sz="2800" i="1" dirty="0"/>
                    <a:t>AC</a:t>
                  </a:r>
                  <a:r>
                    <a:rPr lang="en-US" altLang="ru-RU" sz="2800" dirty="0"/>
                    <a:t>. </a:t>
                  </a:r>
                  <a:endParaRPr lang="ru-RU" altLang="ru-RU" sz="2800" dirty="0"/>
                </a:p>
              </p:txBody>
            </p:sp>
          </mc:Choice>
          <mc:Fallback xmlns="">
            <p:sp>
              <p:nvSpPr>
                <p:cNvPr id="437252" name="Text Box 4">
                  <a:extLst>
                    <a:ext uri="{FF2B5EF4-FFF2-40B4-BE49-F238E27FC236}">
                      <a16:creationId xmlns:a16="http://schemas.microsoft.com/office/drawing/2014/main" id="{BAEC23D5-D61C-4446-9E62-3101B1DB294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1938" y="2270859"/>
                  <a:ext cx="5796136" cy="1815882"/>
                </a:xfrm>
                <a:prstGeom prst="rect">
                  <a:avLst/>
                </a:prstGeom>
                <a:blipFill>
                  <a:blip r:embed="rId4"/>
                  <a:stretch>
                    <a:fillRect l="-2103" t="-3704" b="-875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 Box 4">
                  <a:extLst>
                    <a:ext uri="{FF2B5EF4-FFF2-40B4-BE49-F238E27FC236}">
                      <a16:creationId xmlns:a16="http://schemas.microsoft.com/office/drawing/2014/main" id="{7AF45445-A823-41F7-8377-AF5CBD276AE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4218354"/>
                  <a:ext cx="9144000" cy="22467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sz="2800" dirty="0"/>
                    <a:t>Обозначим </a:t>
                  </a:r>
                  <a:r>
                    <a:rPr lang="en-US" altLang="ru-RU" sz="2800" i="1" dirty="0"/>
                    <a:t>D </a:t>
                  </a:r>
                  <a:r>
                    <a:rPr lang="ru-RU" altLang="ru-RU" sz="2800" dirty="0"/>
                    <a:t>его точку пересечения с гипотенузой </a:t>
                  </a:r>
                  <a:r>
                    <a:rPr lang="en-US" altLang="ru-RU" sz="2800" i="1" dirty="0"/>
                    <a:t>AB</a:t>
                  </a:r>
                  <a:r>
                    <a:rPr lang="en-US" altLang="ru-RU" sz="2800" dirty="0"/>
                    <a:t>.</a:t>
                  </a:r>
                  <a:r>
                    <a:rPr lang="ru-RU" altLang="ru-RU" sz="2800" dirty="0"/>
                    <a:t> Тогда </a:t>
                  </a:r>
                  <a:r>
                    <a:rPr lang="en-US" altLang="ru-RU" sz="2800" i="1" dirty="0"/>
                    <a:t>AD = CD</a:t>
                  </a:r>
                  <a:r>
                    <a:rPr lang="en-US" altLang="ru-RU" sz="2800" dirty="0"/>
                    <a:t>, </a:t>
                  </a:r>
                  <a14:m>
                    <m:oMath xmlns:m="http://schemas.openxmlformats.org/officeDocument/2006/math"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𝐷𝐴𝐸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=∠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𝐷𝐶𝐸</m:t>
                      </m:r>
                      <m:r>
                        <a:rPr lang="ru-RU" altLang="ru-RU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ru-RU" altLang="ru-RU" sz="2800" dirty="0"/>
                    <a:t> </a:t>
                  </a:r>
                  <a14:m>
                    <m:oMath xmlns:m="http://schemas.openxmlformats.org/officeDocument/2006/math"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𝐷𝐶𝐵</m:t>
                      </m:r>
                      <m:r>
                        <a:rPr lang="en-US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=90°−∠</m:t>
                      </m:r>
                      <m:r>
                        <a:rPr lang="en-US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𝐷𝐶𝐸</m:t>
                      </m:r>
                      <m:r>
                        <a:rPr lang="en-US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=90°−∠</m:t>
                      </m:r>
                      <m:r>
                        <a:rPr lang="en-US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𝐷𝐴𝐸</m:t>
                      </m:r>
                      <m:r>
                        <a:rPr lang="en-US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=∠</m:t>
                      </m:r>
                      <m:r>
                        <a:rPr lang="en-US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</m:t>
                      </m:r>
                      <m:r>
                        <a:rPr lang="en-US" altLang="ru-RU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𝐵𝐶</m:t>
                      </m:r>
                    </m:oMath>
                  </a14:m>
                  <a:r>
                    <a:rPr lang="ru-RU" altLang="ru-RU" sz="2800" dirty="0"/>
                    <a:t>. Треугольник </a:t>
                  </a:r>
                  <a:r>
                    <a:rPr lang="en-US" altLang="ru-RU" sz="2800" i="1" dirty="0"/>
                    <a:t>DBC </a:t>
                  </a:r>
                  <a:r>
                    <a:rPr lang="ru-RU" altLang="ru-RU" sz="2800" dirty="0"/>
                    <a:t>равнобедренный, </a:t>
                  </a:r>
                  <a:r>
                    <a:rPr lang="en-US" altLang="ru-RU" sz="2800" i="1" dirty="0"/>
                    <a:t>CD = BD. </a:t>
                  </a:r>
                  <a:r>
                    <a:rPr lang="ru-RU" altLang="ru-RU" sz="2800" dirty="0"/>
                    <a:t>Следовательно, </a:t>
                  </a:r>
                  <a:r>
                    <a:rPr lang="en-US" altLang="ru-RU" sz="2800" i="1" dirty="0"/>
                    <a:t>AD = CD = BD</a:t>
                  </a:r>
                  <a:r>
                    <a:rPr lang="en-US" altLang="ru-RU" sz="2800" dirty="0"/>
                    <a:t>. </a:t>
                  </a:r>
                  <a:r>
                    <a:rPr lang="ru-RU" altLang="ru-RU" sz="2800" dirty="0"/>
                    <a:t>Значит, медиана </a:t>
                  </a:r>
                  <a:r>
                    <a:rPr lang="en-US" altLang="ru-RU" sz="2800" i="1" dirty="0"/>
                    <a:t>CD </a:t>
                  </a:r>
                  <a:r>
                    <a:rPr lang="ru-RU" altLang="ru-RU" sz="2800" dirty="0"/>
                    <a:t>равна половине гипотенузы </a:t>
                  </a:r>
                  <a:r>
                    <a:rPr lang="en-US" altLang="ru-RU" sz="2800" i="1" dirty="0"/>
                    <a:t>AB</a:t>
                  </a:r>
                  <a:r>
                    <a:rPr lang="en-US" altLang="ru-RU" sz="2800" dirty="0"/>
                    <a:t>.</a:t>
                  </a:r>
                  <a:endParaRPr lang="ru-RU" altLang="ru-RU" sz="2800" dirty="0"/>
                </a:p>
              </p:txBody>
            </p:sp>
          </mc:Choice>
          <mc:Fallback xmlns="">
            <p:sp>
              <p:nvSpPr>
                <p:cNvPr id="13" name="Text Box 4">
                  <a:extLst>
                    <a:ext uri="{FF2B5EF4-FFF2-40B4-BE49-F238E27FC236}">
                      <a16:creationId xmlns:a16="http://schemas.microsoft.com/office/drawing/2014/main" id="{7AF45445-A823-41F7-8377-AF5CBD276AE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4218354"/>
                  <a:ext cx="9144000" cy="2246769"/>
                </a:xfrm>
                <a:prstGeom prst="rect">
                  <a:avLst/>
                </a:prstGeom>
                <a:blipFill>
                  <a:blip r:embed="rId5"/>
                  <a:stretch>
                    <a:fillRect l="-1333" t="-2981" r="-1333" b="-650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B8F9243-5B11-4ADA-AA88-5A7B2EB57CF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96652" y="2139246"/>
              <a:ext cx="2973057" cy="21418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18537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>
            <a:extLst>
              <a:ext uri="{FF2B5EF4-FFF2-40B4-BE49-F238E27FC236}">
                <a16:creationId xmlns:a16="http://schemas.microsoft.com/office/drawing/2014/main" id="{CFE69817-3C68-421A-B229-DCA7B8F58E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7251" name="Text Box 3">
                <a:extLst>
                  <a:ext uri="{FF2B5EF4-FFF2-40B4-BE49-F238E27FC236}">
                    <a16:creationId xmlns:a16="http://schemas.microsoft.com/office/drawing/2014/main" id="{E5C37BF3-EDB8-448B-816A-DC90CFBE7F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3400" y="838200"/>
                <a:ext cx="8077200" cy="10668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/>
                  <a:t>На рисунке </a:t>
                </a:r>
                <a14:m>
                  <m:oMath xmlns:m="http://schemas.openxmlformats.org/officeDocument/2006/math">
                    <m:r>
                      <a:rPr lang="ru-RU" alt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altLang="ru-RU" sz="3200" dirty="0"/>
                  <a:t>1 = 45</a:t>
                </a:r>
                <a:r>
                  <a:rPr lang="ru-RU" altLang="ru-RU" sz="3200" baseline="30000" dirty="0"/>
                  <a:t>о</a:t>
                </a:r>
                <a:r>
                  <a:rPr lang="ru-RU" altLang="ru-RU" sz="3200" dirty="0"/>
                  <a:t>, </a:t>
                </a:r>
                <a14:m>
                  <m:oMath xmlns:m="http://schemas.openxmlformats.org/officeDocument/2006/math">
                    <m:r>
                      <a:rPr lang="ru-RU" alt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altLang="ru-RU" sz="3200" dirty="0"/>
                  <a:t>2 = 110</a:t>
                </a:r>
                <a:r>
                  <a:rPr lang="ru-RU" altLang="ru-RU" sz="3200" baseline="30000" dirty="0"/>
                  <a:t>о</a:t>
                </a:r>
                <a:r>
                  <a:rPr lang="ru-RU" altLang="ru-RU" sz="3200" dirty="0"/>
                  <a:t>, </a:t>
                </a:r>
                <a14:m>
                  <m:oMath xmlns:m="http://schemas.openxmlformats.org/officeDocument/2006/math">
                    <m:r>
                      <a:rPr lang="ru-RU" alt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altLang="ru-RU" sz="3200" dirty="0"/>
                  <a:t>3 = 70</a:t>
                </a:r>
                <a:r>
                  <a:rPr lang="ru-RU" altLang="ru-RU" sz="3200" baseline="30000" dirty="0"/>
                  <a:t>о</a:t>
                </a:r>
                <a:r>
                  <a:rPr lang="ru-RU" altLang="ru-RU" sz="3200" dirty="0"/>
                  <a:t>, </a:t>
                </a:r>
                <a14:m>
                  <m:oMath xmlns:m="http://schemas.openxmlformats.org/officeDocument/2006/math">
                    <m:r>
                      <a:rPr lang="ru-RU" alt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altLang="ru-RU" sz="3200" dirty="0"/>
                  <a:t>4 =  45</a:t>
                </a:r>
                <a:r>
                  <a:rPr lang="ru-RU" altLang="ru-RU" sz="3200" baseline="30000" dirty="0"/>
                  <a:t>о</a:t>
                </a:r>
                <a:r>
                  <a:rPr lang="ru-RU" altLang="ru-RU" sz="3200" dirty="0"/>
                  <a:t>, </a:t>
                </a:r>
                <a14:m>
                  <m:oMath xmlns:m="http://schemas.openxmlformats.org/officeDocument/2006/math">
                    <m:r>
                      <a:rPr lang="ru-RU" alt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altLang="ru-RU" sz="3200" dirty="0"/>
                  <a:t>5 = </a:t>
                </a:r>
                <a:r>
                  <a:rPr lang="ru-RU" altLang="ru-RU" sz="3200" dirty="0"/>
                  <a:t>20</a:t>
                </a:r>
                <a:r>
                  <a:rPr lang="ru-RU" altLang="ru-RU" sz="3200" baseline="30000" dirty="0"/>
                  <a:t>о</a:t>
                </a:r>
                <a:r>
                  <a:rPr lang="ru-RU" altLang="ru-RU" sz="3200" dirty="0"/>
                  <a:t>. Найдите угол 6.</a:t>
                </a:r>
                <a:endParaRPr lang="en-US" altLang="ru-RU" sz="3200" dirty="0"/>
              </a:p>
            </p:txBody>
          </p:sp>
        </mc:Choice>
        <mc:Fallback xmlns="">
          <p:sp>
            <p:nvSpPr>
              <p:cNvPr id="437251" name="Text Box 3">
                <a:extLst>
                  <a:ext uri="{FF2B5EF4-FFF2-40B4-BE49-F238E27FC236}">
                    <a16:creationId xmlns:a16="http://schemas.microsoft.com/office/drawing/2014/main" id="{E5C37BF3-EDB8-448B-816A-DC90CFBE7F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" y="838200"/>
                <a:ext cx="8077200" cy="1066800"/>
              </a:xfrm>
              <a:prstGeom prst="rect">
                <a:avLst/>
              </a:prstGeom>
              <a:blipFill>
                <a:blip r:embed="rId3"/>
                <a:stretch>
                  <a:fillRect l="-1962" t="-8000" r="-1887" b="-1771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7252" name="Text Box 4">
            <a:extLst>
              <a:ext uri="{FF2B5EF4-FFF2-40B4-BE49-F238E27FC236}">
                <a16:creationId xmlns:a16="http://schemas.microsoft.com/office/drawing/2014/main" id="{BAEC23D5-D61C-4446-9E62-3101B1DB2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155</a:t>
            </a:r>
            <a:r>
              <a:rPr lang="ru-RU" altLang="ru-RU" sz="3200" baseline="30000"/>
              <a:t>о</a:t>
            </a:r>
            <a:r>
              <a:rPr lang="en-US" altLang="ru-RU" sz="3200"/>
              <a:t>.</a:t>
            </a:r>
            <a:endParaRPr lang="ru-RU" altLang="ru-RU" sz="3200"/>
          </a:p>
        </p:txBody>
      </p:sp>
      <p:pic>
        <p:nvPicPr>
          <p:cNvPr id="437253" name="Picture 5">
            <a:extLst>
              <a:ext uri="{FF2B5EF4-FFF2-40B4-BE49-F238E27FC236}">
                <a16:creationId xmlns:a16="http://schemas.microsoft.com/office/drawing/2014/main" id="{6D3E3571-327F-4F18-8B5F-C6857FA460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828800"/>
            <a:ext cx="4071938" cy="357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7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7252" grpId="0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>
            <a:extLst>
              <a:ext uri="{FF2B5EF4-FFF2-40B4-BE49-F238E27FC236}">
                <a16:creationId xmlns:a16="http://schemas.microsoft.com/office/drawing/2014/main" id="{CFE69817-3C68-421A-B229-DCA7B8F58E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44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7251" name="Text Box 3">
                <a:extLst>
                  <a:ext uri="{FF2B5EF4-FFF2-40B4-BE49-F238E27FC236}">
                    <a16:creationId xmlns:a16="http://schemas.microsoft.com/office/drawing/2014/main" id="{E5C37BF3-EDB8-448B-816A-DC90CFBE7F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48600"/>
                <a:ext cx="9108504" cy="144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/>
                  <a:t>	</a:t>
                </a:r>
                <a:r>
                  <a:rPr lang="ru-RU" altLang="ru-RU" sz="2800" dirty="0"/>
                  <a:t>Две окружности касаются внешним образом в точке </a:t>
                </a:r>
                <a:r>
                  <a:rPr lang="en-US" altLang="ru-RU" sz="2800" i="1" dirty="0"/>
                  <a:t>C</a:t>
                </a:r>
                <a:r>
                  <a:rPr lang="ru-RU" altLang="ru-RU" sz="2800" i="1" dirty="0"/>
                  <a:t>, </a:t>
                </a:r>
                <a:r>
                  <a:rPr lang="en-US" altLang="ru-RU" sz="2800" i="1" dirty="0"/>
                  <a:t>AB </a:t>
                </a:r>
                <a:r>
                  <a:rPr lang="ru-RU" altLang="ru-RU" sz="2800" dirty="0"/>
                  <a:t>– прямая, касающаяся этих окружностей в точках </a:t>
                </a:r>
                <a:r>
                  <a:rPr lang="en-US" altLang="ru-RU" sz="2800" i="1" dirty="0"/>
                  <a:t>A</a:t>
                </a:r>
                <a:r>
                  <a:rPr lang="ru-RU" altLang="ru-RU" sz="2800" i="1" dirty="0"/>
                  <a:t> </a:t>
                </a:r>
                <a:r>
                  <a:rPr lang="ru-RU" altLang="ru-RU" sz="2800" dirty="0"/>
                  <a:t>и</a:t>
                </a:r>
                <a:r>
                  <a:rPr lang="en-US" altLang="ru-RU" sz="2800" dirty="0"/>
                  <a:t> </a:t>
                </a:r>
                <a:r>
                  <a:rPr lang="en-US" altLang="ru-RU" sz="2800" i="1" dirty="0"/>
                  <a:t>B</a:t>
                </a:r>
                <a:r>
                  <a:rPr lang="ru-RU" altLang="ru-RU" sz="2800" dirty="0"/>
                  <a:t>. Докажите, что </a:t>
                </a:r>
                <a14:m>
                  <m:oMath xmlns:m="http://schemas.openxmlformats.org/officeDocument/2006/math">
                    <m:r>
                      <a:rPr lang="ru-RU" alt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=90°.</m:t>
                    </m:r>
                  </m:oMath>
                </a14:m>
                <a:endParaRPr lang="en-US" altLang="ru-RU" sz="2800" i="1" dirty="0"/>
              </a:p>
            </p:txBody>
          </p:sp>
        </mc:Choice>
        <mc:Fallback xmlns="">
          <p:sp>
            <p:nvSpPr>
              <p:cNvPr id="437251" name="Text Box 3">
                <a:extLst>
                  <a:ext uri="{FF2B5EF4-FFF2-40B4-BE49-F238E27FC236}">
                    <a16:creationId xmlns:a16="http://schemas.microsoft.com/office/drawing/2014/main" id="{E5C37BF3-EDB8-448B-816A-DC90CFBE7F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48600"/>
                <a:ext cx="9108504" cy="1446550"/>
              </a:xfrm>
              <a:prstGeom prst="rect">
                <a:avLst/>
              </a:prstGeom>
              <a:blipFill>
                <a:blip r:embed="rId3"/>
                <a:stretch>
                  <a:fillRect l="-1339" t="-840" r="-1339" b="-105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6642A88-A768-4127-8209-8037CAC26C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0650" y="2134150"/>
            <a:ext cx="3115803" cy="2284922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87B0EED9-7502-400F-B3F4-BCBE928A54A8}"/>
              </a:ext>
            </a:extLst>
          </p:cNvPr>
          <p:cNvGrpSpPr/>
          <p:nvPr/>
        </p:nvGrpSpPr>
        <p:grpSpPr>
          <a:xfrm>
            <a:off x="0" y="2134150"/>
            <a:ext cx="9108504" cy="4723850"/>
            <a:chOff x="0" y="2134150"/>
            <a:chExt cx="9108504" cy="472385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7252" name="Text Box 4">
                  <a:extLst>
                    <a:ext uri="{FF2B5EF4-FFF2-40B4-BE49-F238E27FC236}">
                      <a16:creationId xmlns:a16="http://schemas.microsoft.com/office/drawing/2014/main" id="{BAEC23D5-D61C-4446-9E62-3101B1DB294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4611231"/>
                  <a:ext cx="9108504" cy="22467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en-US" altLang="ru-RU" sz="2800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Решение.</a:t>
                  </a:r>
                  <a:r>
                    <a:rPr lang="ru-RU" altLang="ru-RU" sz="2800" dirty="0">
                      <a:solidFill>
                        <a:schemeClr val="accent1"/>
                      </a:solidFill>
                    </a:rPr>
                    <a:t> </a:t>
                  </a:r>
                  <a:r>
                    <a:rPr lang="ru-RU" altLang="ru-RU" sz="2800" dirty="0"/>
                    <a:t>Через точку </a:t>
                  </a:r>
                  <a:r>
                    <a:rPr lang="en-US" altLang="ru-RU" sz="2800" i="1" dirty="0"/>
                    <a:t>C </a:t>
                  </a:r>
                  <a:r>
                    <a:rPr lang="ru-RU" altLang="ru-RU" sz="2800" dirty="0"/>
                    <a:t>проведём касательную к данным окружностям. Обозначим </a:t>
                  </a:r>
                  <a:r>
                    <a:rPr lang="en-US" altLang="ru-RU" sz="2800" i="1" dirty="0"/>
                    <a:t>D</a:t>
                  </a:r>
                  <a:r>
                    <a:rPr lang="ru-RU" altLang="ru-RU" sz="2800" dirty="0"/>
                    <a:t> её точку пересечения с прямой </a:t>
                  </a:r>
                  <a:r>
                    <a:rPr lang="en-US" altLang="ru-RU" sz="2800" i="1" dirty="0"/>
                    <a:t>AB</a:t>
                  </a:r>
                  <a:r>
                    <a:rPr lang="en-US" altLang="ru-RU" sz="2800" dirty="0"/>
                    <a:t>. </a:t>
                  </a:r>
                  <a:r>
                    <a:rPr lang="ru-RU" altLang="ru-RU" sz="2800" dirty="0"/>
                    <a:t>Тогда </a:t>
                  </a:r>
                  <a:r>
                    <a:rPr lang="en-US" altLang="ru-RU" sz="2800" i="1" dirty="0"/>
                    <a:t>AD = CD = BD</a:t>
                  </a:r>
                  <a:r>
                    <a:rPr lang="en-US" altLang="ru-RU" sz="2800" dirty="0"/>
                    <a:t>. </a:t>
                  </a:r>
                  <a:r>
                    <a:rPr lang="ru-RU" altLang="ru-RU" sz="2800" dirty="0"/>
                    <a:t>Значит, </a:t>
                  </a:r>
                  <a:r>
                    <a:rPr lang="en-US" altLang="ru-RU" sz="2800" i="1" dirty="0"/>
                    <a:t>CD </a:t>
                  </a:r>
                  <a:r>
                    <a:rPr lang="ru-RU" altLang="ru-RU" sz="2800" dirty="0"/>
                    <a:t>– медиана, равная половине стороны </a:t>
                  </a:r>
                  <a:r>
                    <a:rPr lang="en-US" altLang="ru-RU" sz="2800" i="1" dirty="0"/>
                    <a:t>AB </a:t>
                  </a:r>
                  <a:r>
                    <a:rPr lang="ru-RU" altLang="ru-RU" sz="2800" dirty="0"/>
                    <a:t>треугольника </a:t>
                  </a:r>
                  <a:r>
                    <a:rPr lang="en-US" altLang="ru-RU" sz="2800" i="1" dirty="0"/>
                    <a:t>ABC</a:t>
                  </a:r>
                  <a:r>
                    <a:rPr lang="ru-RU" altLang="ru-RU" sz="2800" dirty="0"/>
                    <a:t>. Следовательно, </a:t>
                  </a:r>
                  <a14:m>
                    <m:oMath xmlns:m="http://schemas.openxmlformats.org/officeDocument/2006/math"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n-US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=90°.</m:t>
                      </m:r>
                    </m:oMath>
                  </a14:m>
                  <a:endParaRPr lang="ru-RU" altLang="ru-RU" sz="2800" dirty="0"/>
                </a:p>
              </p:txBody>
            </p:sp>
          </mc:Choice>
          <mc:Fallback xmlns="">
            <p:sp>
              <p:nvSpPr>
                <p:cNvPr id="437252" name="Text Box 4">
                  <a:extLst>
                    <a:ext uri="{FF2B5EF4-FFF2-40B4-BE49-F238E27FC236}">
                      <a16:creationId xmlns:a16="http://schemas.microsoft.com/office/drawing/2014/main" id="{BAEC23D5-D61C-4446-9E62-3101B1DB294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4611231"/>
                  <a:ext cx="9108504" cy="2246769"/>
                </a:xfrm>
                <a:prstGeom prst="rect">
                  <a:avLst/>
                </a:prstGeom>
                <a:blipFill>
                  <a:blip r:embed="rId5"/>
                  <a:stretch>
                    <a:fillRect l="-1339" t="-2710" r="-1339" b="-650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BC54E232-636C-4F3D-AFA4-730DC65B6EE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110651" y="2134150"/>
              <a:ext cx="3115802" cy="228492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791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1" name="Text Box 3">
            <a:extLst>
              <a:ext uri="{FF2B5EF4-FFF2-40B4-BE49-F238E27FC236}">
                <a16:creationId xmlns:a16="http://schemas.microsoft.com/office/drawing/2014/main" id="{E5C37BF3-EDB8-448B-816A-DC90CFBE7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3803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2800" dirty="0">
                <a:solidFill>
                  <a:srgbClr val="FF0000"/>
                </a:solidFill>
              </a:rPr>
              <a:t>Теорема. </a:t>
            </a:r>
            <a:r>
              <a:rPr lang="ru-RU" altLang="ru-RU" sz="2800" dirty="0"/>
              <a:t>Если медиана треугольника равна половине стороны, к которой она проведена, то угол, из вершины которого она проведена, прямой.</a:t>
            </a:r>
            <a:endParaRPr lang="en-US" alt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7252" name="Text Box 4">
                <a:extLst>
                  <a:ext uri="{FF2B5EF4-FFF2-40B4-BE49-F238E27FC236}">
                    <a16:creationId xmlns:a16="http://schemas.microsoft.com/office/drawing/2014/main" id="{BAEC23D5-D61C-4446-9E62-3101B1DB294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71938" y="2270859"/>
                <a:ext cx="5796136" cy="22467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ru-RU" sz="28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2800" dirty="0">
                    <a:solidFill>
                      <a:srgbClr val="FF3300"/>
                    </a:solidFill>
                  </a:rPr>
                  <a:t>Доказательство.</a:t>
                </a:r>
                <a:r>
                  <a:rPr lang="ru-RU" altLang="ru-RU" sz="2800" dirty="0">
                    <a:solidFill>
                      <a:schemeClr val="accent1"/>
                    </a:solidFill>
                  </a:rPr>
                  <a:t> </a:t>
                </a:r>
                <a:r>
                  <a:rPr lang="ru-RU" altLang="ru-RU" sz="2800" dirty="0"/>
                  <a:t>Пусть </a:t>
                </a:r>
                <a:r>
                  <a:rPr lang="en-US" altLang="ru-RU" sz="2800" i="1" dirty="0"/>
                  <a:t>ABC </a:t>
                </a:r>
                <a:r>
                  <a:rPr lang="ru-RU" altLang="ru-RU" sz="2800" dirty="0"/>
                  <a:t>–треугольник, </a:t>
                </a:r>
                <a:r>
                  <a:rPr lang="en-US" altLang="ru-RU" sz="2800" i="1" dirty="0"/>
                  <a:t>CD –</a:t>
                </a:r>
                <a:r>
                  <a:rPr lang="en-US" altLang="ru-RU" sz="2800" dirty="0"/>
                  <a:t> </a:t>
                </a:r>
                <a:r>
                  <a:rPr lang="ru-RU" altLang="ru-RU" sz="2800" dirty="0"/>
                  <a:t>медиана. </a:t>
                </a:r>
                <a:r>
                  <a:rPr lang="en-US" altLang="ru-RU" sz="2800" dirty="0"/>
                  <a:t> </a:t>
                </a:r>
                <a:r>
                  <a:rPr lang="ru-RU" altLang="ru-RU" sz="2800" dirty="0"/>
                  <a:t>В равнобедренном треугольнике </a:t>
                </a:r>
                <a:r>
                  <a:rPr lang="en-US" altLang="ru-RU" sz="2800" i="1" dirty="0"/>
                  <a:t>ACD </a:t>
                </a:r>
                <a14:m>
                  <m:oMath xmlns:m="http://schemas.openxmlformats.org/officeDocument/2006/math">
                    <m:r>
                      <a:rPr lang="ru-RU" alt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𝐷𝐴𝐶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=∠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𝐷𝐶𝐵</m:t>
                    </m:r>
                    <m:r>
                      <a:rPr lang="en-US" altLang="ru-RU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altLang="ru-RU" sz="2800" dirty="0"/>
                  <a:t> </a:t>
                </a:r>
                <a:r>
                  <a:rPr lang="ru-RU" altLang="ru-RU" sz="2800" dirty="0"/>
                  <a:t>В равнобедренном треугольнике </a:t>
                </a:r>
                <a:r>
                  <a:rPr lang="en-US" altLang="ru-RU" sz="2800" i="1" dirty="0"/>
                  <a:t>BCD </a:t>
                </a:r>
                <a14:m>
                  <m:oMath xmlns:m="http://schemas.openxmlformats.org/officeDocument/2006/math">
                    <m:r>
                      <a:rPr lang="ru-RU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𝐷𝐵𝐶</m:t>
                    </m:r>
                    <m:r>
                      <a:rPr lang="en-US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=∠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𝐷𝐶𝐵</m:t>
                    </m:r>
                    <m:r>
                      <a:rPr lang="en-US" altLang="ru-RU" sz="2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/>
              </a:p>
            </p:txBody>
          </p:sp>
        </mc:Choice>
        <mc:Fallback xmlns="">
          <p:sp>
            <p:nvSpPr>
              <p:cNvPr id="437252" name="Text Box 4">
                <a:extLst>
                  <a:ext uri="{FF2B5EF4-FFF2-40B4-BE49-F238E27FC236}">
                    <a16:creationId xmlns:a16="http://schemas.microsoft.com/office/drawing/2014/main" id="{BAEC23D5-D61C-4446-9E62-3101B1DB29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71938" y="2270859"/>
                <a:ext cx="5796136" cy="2246769"/>
              </a:xfrm>
              <a:prstGeom prst="rect">
                <a:avLst/>
              </a:prstGeom>
              <a:blipFill>
                <a:blip r:embed="rId3"/>
                <a:stretch>
                  <a:fillRect l="-2103" t="-2989" b="-679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4">
                <a:extLst>
                  <a:ext uri="{FF2B5EF4-FFF2-40B4-BE49-F238E27FC236}">
                    <a16:creationId xmlns:a16="http://schemas.microsoft.com/office/drawing/2014/main" id="{7AF45445-A823-41F7-8377-AF5CBD276A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649241"/>
                <a:ext cx="9144000" cy="13849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/>
                  <a:t>Так как сумма углов треугольника </a:t>
                </a:r>
                <a:r>
                  <a:rPr lang="en-US" altLang="ru-RU" sz="2800" i="1" dirty="0"/>
                  <a:t>ABC </a:t>
                </a:r>
                <a:r>
                  <a:rPr lang="ru-RU" altLang="ru-RU" sz="2800" dirty="0"/>
                  <a:t>равна 90</a:t>
                </a:r>
                <a:r>
                  <a:rPr lang="ru-RU" altLang="ru-RU" sz="2800" baseline="30000" dirty="0"/>
                  <a:t>о</a:t>
                </a:r>
                <a:r>
                  <a:rPr lang="ru-RU" altLang="ru-RU" sz="2800" dirty="0"/>
                  <a:t>, то </a:t>
                </a:r>
                <a14:m>
                  <m:oMath xmlns:m="http://schemas.openxmlformats.org/officeDocument/2006/math">
                    <m:r>
                      <a:rPr lang="ru-RU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𝐶𝐴</m:t>
                    </m:r>
                    <m:r>
                      <a:rPr lang="ru-RU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ru-RU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𝐷𝐶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=90°.</m:t>
                    </m:r>
                  </m:oMath>
                </a14:m>
                <a:r>
                  <a:rPr lang="ru-RU" altLang="ru-RU" sz="2800" dirty="0"/>
                  <a:t>Следовательно, угол </a:t>
                </a:r>
                <a:r>
                  <a:rPr lang="en-US" altLang="ru-RU" sz="2800" i="1" dirty="0"/>
                  <a:t>C </a:t>
                </a:r>
                <a:r>
                  <a:rPr lang="ru-RU" altLang="ru-RU" sz="2800" dirty="0"/>
                  <a:t>треугольника </a:t>
                </a:r>
                <a:r>
                  <a:rPr lang="en-US" altLang="ru-RU" sz="2800" i="1" dirty="0"/>
                  <a:t>ABC </a:t>
                </a:r>
                <a:r>
                  <a:rPr lang="ru-RU" altLang="ru-RU" sz="2800" dirty="0"/>
                  <a:t>прямой.</a:t>
                </a:r>
              </a:p>
            </p:txBody>
          </p:sp>
        </mc:Choice>
        <mc:Fallback xmlns="">
          <p:sp>
            <p:nvSpPr>
              <p:cNvPr id="13" name="Text Box 4">
                <a:extLst>
                  <a:ext uri="{FF2B5EF4-FFF2-40B4-BE49-F238E27FC236}">
                    <a16:creationId xmlns:a16="http://schemas.microsoft.com/office/drawing/2014/main" id="{7AF45445-A823-41F7-8377-AF5CBD276A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649241"/>
                <a:ext cx="9144000" cy="1384995"/>
              </a:xfrm>
              <a:prstGeom prst="rect">
                <a:avLst/>
              </a:prstGeom>
              <a:blipFill>
                <a:blip r:embed="rId4"/>
                <a:stretch>
                  <a:fillRect l="-1333" t="-4846" r="-1333" b="-1145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E72F61F-A70F-4678-B812-635741B9A1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20" y="2115187"/>
            <a:ext cx="2912623" cy="2004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423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1" name="Text Box 3">
            <a:extLst>
              <a:ext uri="{FF2B5EF4-FFF2-40B4-BE49-F238E27FC236}">
                <a16:creationId xmlns:a16="http://schemas.microsoft.com/office/drawing/2014/main" id="{E5C37BF3-EDB8-448B-816A-DC90CFBE7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3803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2800" dirty="0">
                <a:solidFill>
                  <a:srgbClr val="FF0000"/>
                </a:solidFill>
              </a:rPr>
              <a:t>Теорема. </a:t>
            </a:r>
            <a:r>
              <a:rPr lang="ru-RU" altLang="ru-RU" sz="2800" dirty="0"/>
              <a:t>В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прямоугольном треугольнике катет, лежащий против угла в 30°, равен половине гипотенузы.</a:t>
            </a:r>
            <a:endParaRPr lang="en-US" altLang="ru-RU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7252" name="Text Box 4">
                <a:extLst>
                  <a:ext uri="{FF2B5EF4-FFF2-40B4-BE49-F238E27FC236}">
                    <a16:creationId xmlns:a16="http://schemas.microsoft.com/office/drawing/2014/main" id="{BAEC23D5-D61C-4446-9E62-3101B1DB294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71938" y="2270859"/>
                <a:ext cx="5796136" cy="22467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2800" dirty="0">
                    <a:solidFill>
                      <a:srgbClr val="FF3300"/>
                    </a:solidFill>
                  </a:rPr>
                  <a:t>Доказательство.</a:t>
                </a:r>
                <a:r>
                  <a:rPr lang="ru-RU" altLang="ru-RU" sz="2800" dirty="0">
                    <a:solidFill>
                      <a:schemeClr val="accent1"/>
                    </a:solidFill>
                  </a:rPr>
                  <a:t> </a:t>
                </a:r>
                <a:r>
                  <a:rPr lang="ru-RU" sz="2800" dirty="0"/>
                  <a:t>Пусть в прямоугольном треугольнике </a:t>
                </a:r>
                <a:r>
                  <a:rPr lang="en-US" sz="2800" i="1" dirty="0"/>
                  <a:t>ABC </a:t>
                </a:r>
                <a14:m>
                  <m:oMath xmlns:m="http://schemas.openxmlformats.org/officeDocument/2006/math">
                    <m:r>
                      <a:rPr lang="ru-RU" sz="2800" i="1">
                        <a:latin typeface="Cambria Math" panose="02040503050406030204" pitchFamily="18" charset="0"/>
                      </a:rPr>
                      <m:t>∠</m:t>
                    </m:r>
                    <m:r>
                      <a:rPr lang="ru-RU" sz="2800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ru-RU" sz="2800" i="1">
                        <a:latin typeface="Cambria Math" panose="02040503050406030204" pitchFamily="18" charset="0"/>
                      </a:rPr>
                      <m:t>=90°</m:t>
                    </m:r>
                  </m:oMath>
                </a14:m>
                <a:r>
                  <a:rPr lang="ru-RU" sz="2800" dirty="0"/>
                  <a:t>, </a:t>
                </a:r>
                <a14:m>
                  <m:oMath xmlns:m="http://schemas.openxmlformats.org/officeDocument/2006/math">
                    <m:r>
                      <a:rPr lang="ru-RU" sz="2800" i="1">
                        <a:latin typeface="Cambria Math" panose="02040503050406030204" pitchFamily="18" charset="0"/>
                      </a:rPr>
                      <m:t>∠</m:t>
                    </m:r>
                    <m:r>
                      <a:rPr lang="ru-RU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ru-RU" sz="2800" i="1">
                        <a:latin typeface="Cambria Math" panose="02040503050406030204" pitchFamily="18" charset="0"/>
                      </a:rPr>
                      <m:t>=30°</m:t>
                    </m:r>
                  </m:oMath>
                </a14:m>
                <a:r>
                  <a:rPr lang="ru-RU" sz="2800" dirty="0"/>
                  <a:t>. Рассмотрим прямоугольный треугольник </a:t>
                </a:r>
                <a:r>
                  <a:rPr lang="en-US" sz="2800" i="1" dirty="0"/>
                  <a:t>ADC</a:t>
                </a:r>
                <a:r>
                  <a:rPr lang="ru-RU" sz="2800" dirty="0"/>
                  <a:t>, равный треугольнику </a:t>
                </a:r>
                <a:r>
                  <a:rPr lang="en-US" sz="2800" i="1" dirty="0"/>
                  <a:t>ABC</a:t>
                </a:r>
                <a:r>
                  <a:rPr lang="ru-RU" sz="2800" dirty="0"/>
                  <a:t>. </a:t>
                </a:r>
                <a:endParaRPr lang="ru-RU" altLang="ru-RU" sz="2800" dirty="0"/>
              </a:p>
            </p:txBody>
          </p:sp>
        </mc:Choice>
        <mc:Fallback>
          <p:sp>
            <p:nvSpPr>
              <p:cNvPr id="437252" name="Text Box 4">
                <a:extLst>
                  <a:ext uri="{FF2B5EF4-FFF2-40B4-BE49-F238E27FC236}">
                    <a16:creationId xmlns:a16="http://schemas.microsoft.com/office/drawing/2014/main" id="{BAEC23D5-D61C-4446-9E62-3101B1DB29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71938" y="2270859"/>
                <a:ext cx="5796136" cy="2246769"/>
              </a:xfrm>
              <a:prstGeom prst="rect">
                <a:avLst/>
              </a:prstGeom>
              <a:blipFill>
                <a:blip r:embed="rId3"/>
                <a:stretch>
                  <a:fillRect l="-2103" t="-2989" r="-2208" b="-679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 Box 4">
                <a:extLst>
                  <a:ext uri="{FF2B5EF4-FFF2-40B4-BE49-F238E27FC236}">
                    <a16:creationId xmlns:a16="http://schemas.microsoft.com/office/drawing/2014/main" id="{7AF45445-A823-41F7-8377-AF5CBD276A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649241"/>
                <a:ext cx="9144000" cy="15624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2800" dirty="0"/>
                  <a:t>Углы треугольника </a:t>
                </a:r>
                <a:r>
                  <a:rPr lang="en-US" sz="2800" i="1" dirty="0"/>
                  <a:t>ABD </a:t>
                </a:r>
                <a:r>
                  <a:rPr lang="ru-RU" sz="2800" dirty="0"/>
                  <a:t>равны 60</a:t>
                </a:r>
                <a:r>
                  <a:rPr lang="ru-RU" sz="2800" baseline="30000" dirty="0"/>
                  <a:t>о</a:t>
                </a:r>
                <a:r>
                  <a:rPr lang="ru-RU" sz="2800" dirty="0"/>
                  <a:t>. Следовательно, этот треугольник равносторонний. Отрезок </a:t>
                </a:r>
                <a:r>
                  <a:rPr lang="en-US" sz="2800" i="1" dirty="0"/>
                  <a:t>AC </a:t>
                </a:r>
                <a:r>
                  <a:rPr lang="ru-RU" sz="2800" dirty="0"/>
                  <a:t>является его медианой. Значит, </a:t>
                </a:r>
                <a:r>
                  <a:rPr lang="en-US" sz="2800" i="1" dirty="0"/>
                  <a:t>BC</a:t>
                </a:r>
                <a:r>
                  <a:rPr lang="ru-RU" sz="2800" i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𝐵𝐷</m:t>
                    </m:r>
                    <m:r>
                      <a:rPr lang="ru-RU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ru-RU" sz="2800" i="1" dirty="0"/>
                  <a:t>.</a:t>
                </a:r>
                <a:endParaRPr lang="ru-RU" altLang="ru-RU" sz="2800" dirty="0"/>
              </a:p>
            </p:txBody>
          </p:sp>
        </mc:Choice>
        <mc:Fallback>
          <p:sp>
            <p:nvSpPr>
              <p:cNvPr id="13" name="Text Box 4">
                <a:extLst>
                  <a:ext uri="{FF2B5EF4-FFF2-40B4-BE49-F238E27FC236}">
                    <a16:creationId xmlns:a16="http://schemas.microsoft.com/office/drawing/2014/main" id="{7AF45445-A823-41F7-8377-AF5CBD276A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649241"/>
                <a:ext cx="9144000" cy="1562479"/>
              </a:xfrm>
              <a:prstGeom prst="rect">
                <a:avLst/>
              </a:prstGeom>
              <a:blipFill>
                <a:blip r:embed="rId4"/>
                <a:stretch>
                  <a:fillRect l="-1333" t="-4297" r="-1333" b="-429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E227F74-A0F1-48C1-94D9-7E080FCF60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20" y="1593045"/>
            <a:ext cx="2924583" cy="2924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252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>
            <a:extLst>
              <a:ext uri="{FF2B5EF4-FFF2-40B4-BE49-F238E27FC236}">
                <a16:creationId xmlns:a16="http://schemas.microsoft.com/office/drawing/2014/main" id="{EC72457C-81BA-4761-AADB-0EF8D03A0A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357379" name="Text Box 3">
            <a:extLst>
              <a:ext uri="{FF2B5EF4-FFF2-40B4-BE49-F238E27FC236}">
                <a16:creationId xmlns:a16="http://schemas.microsoft.com/office/drawing/2014/main" id="{00C67B23-C0AA-41A9-814A-15F8D05C5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</a:t>
            </a:r>
            <a:r>
              <a:rPr lang="en-US" altLang="ru-RU" sz="3200" dirty="0">
                <a:cs typeface="Times New Roman" panose="02020603050405020304" pitchFamily="18" charset="0"/>
              </a:rPr>
              <a:t>  </a:t>
            </a:r>
            <a:r>
              <a:rPr lang="ru-RU" altLang="ru-RU" sz="3200" dirty="0"/>
              <a:t>угол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 </a:t>
            </a:r>
            <a:r>
              <a:rPr lang="ru-RU" altLang="ru-RU" sz="3200" dirty="0"/>
              <a:t>равен</a:t>
            </a:r>
            <a:r>
              <a:rPr lang="ru-RU" altLang="ru-RU" sz="3200" dirty="0">
                <a:cs typeface="Times New Roman" panose="02020603050405020304" pitchFamily="18" charset="0"/>
              </a:rPr>
              <a:t> 30</a:t>
            </a:r>
            <a:r>
              <a:rPr lang="en-US" altLang="ru-RU" sz="3200" baseline="30000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угол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B </a:t>
            </a:r>
            <a:r>
              <a:rPr lang="ru-RU" altLang="ru-RU" sz="3200" dirty="0"/>
              <a:t>равен</a:t>
            </a:r>
            <a:r>
              <a:rPr lang="ru-RU" altLang="ru-RU" sz="3200" dirty="0">
                <a:cs typeface="Times New Roman" panose="02020603050405020304" pitchFamily="18" charset="0"/>
              </a:rPr>
              <a:t> 90</a:t>
            </a:r>
            <a:r>
              <a:rPr lang="en-US" altLang="ru-RU" sz="3200" baseline="30000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</a:t>
            </a:r>
            <a:r>
              <a:rPr lang="ru-RU" altLang="ru-RU" sz="3200" dirty="0"/>
              <a:t>угол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57380" name="Text Box 4">
            <a:extLst>
              <a:ext uri="{FF2B5EF4-FFF2-40B4-BE49-F238E27FC236}">
                <a16:creationId xmlns:a16="http://schemas.microsoft.com/office/drawing/2014/main" id="{1DF3E5B2-546A-45AA-9E7F-F625FEDE2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60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  <p:pic>
        <p:nvPicPr>
          <p:cNvPr id="357381" name="Picture 5">
            <a:extLst>
              <a:ext uri="{FF2B5EF4-FFF2-40B4-BE49-F238E27FC236}">
                <a16:creationId xmlns:a16="http://schemas.microsoft.com/office/drawing/2014/main" id="{7DA32005-542D-4F7E-9D66-4563AE4FF0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981200"/>
            <a:ext cx="3611563" cy="182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7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8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>
            <a:extLst>
              <a:ext uri="{FF2B5EF4-FFF2-40B4-BE49-F238E27FC236}">
                <a16:creationId xmlns:a16="http://schemas.microsoft.com/office/drawing/2014/main" id="{938836E6-8222-4490-B310-4B99580973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441347" name="Text Box 3">
            <a:extLst>
              <a:ext uri="{FF2B5EF4-FFF2-40B4-BE49-F238E27FC236}">
                <a16:creationId xmlns:a16="http://schemas.microsoft.com/office/drawing/2014/main" id="{6E2CC0C1-7108-467F-A9CB-3B898763C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Один острый угол прямоугольного треугольника на 32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 больше другого. Найдите больший острый угол. </a:t>
            </a:r>
          </a:p>
        </p:txBody>
      </p:sp>
      <p:sp>
        <p:nvSpPr>
          <p:cNvPr id="441348" name="Text Box 4">
            <a:extLst>
              <a:ext uri="{FF2B5EF4-FFF2-40B4-BE49-F238E27FC236}">
                <a16:creationId xmlns:a16="http://schemas.microsoft.com/office/drawing/2014/main" id="{61ECD1EE-615C-475A-A394-47FD630A9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450141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6</a:t>
            </a:r>
            <a:r>
              <a:rPr lang="ru-RU" altLang="ru-RU" sz="3200"/>
              <a:t>1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  <p:pic>
        <p:nvPicPr>
          <p:cNvPr id="441350" name="Picture 6">
            <a:extLst>
              <a:ext uri="{FF2B5EF4-FFF2-40B4-BE49-F238E27FC236}">
                <a16:creationId xmlns:a16="http://schemas.microsoft.com/office/drawing/2014/main" id="{3DED38EA-8933-48EA-BC07-3BDFEE067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621341"/>
            <a:ext cx="32766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1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48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2287</TotalTime>
  <Words>2177</Words>
  <Application>Microsoft Office PowerPoint</Application>
  <PresentationFormat>Экран (4:3)</PresentationFormat>
  <Paragraphs>251</Paragraphs>
  <Slides>51</Slides>
  <Notes>51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51</vt:i4>
      </vt:variant>
    </vt:vector>
  </HeadingPairs>
  <TitlesOfParts>
    <vt:vector size="56" baseType="lpstr">
      <vt:lpstr>Arial</vt:lpstr>
      <vt:lpstr>Cambria Math</vt:lpstr>
      <vt:lpstr>Times New Roman</vt:lpstr>
      <vt:lpstr>Оформление по умолчанию</vt:lpstr>
      <vt:lpstr>Точечный рисунок</vt:lpstr>
      <vt:lpstr>28. Сумма углов треугольника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  <vt:lpstr>Упражнение 24</vt:lpstr>
      <vt:lpstr>Упражнение 25</vt:lpstr>
      <vt:lpstr>Упражнение 26</vt:lpstr>
      <vt:lpstr>Упражнение 27</vt:lpstr>
      <vt:lpstr>Упражнение 28</vt:lpstr>
      <vt:lpstr>Упражнение 29</vt:lpstr>
      <vt:lpstr>Упражнение 30</vt:lpstr>
      <vt:lpstr>Упражнение 31</vt:lpstr>
      <vt:lpstr>Упражнение 32</vt:lpstr>
      <vt:lpstr>Упражнение 33</vt:lpstr>
      <vt:lpstr>Упражнение 34</vt:lpstr>
      <vt:lpstr>Упражнение 35</vt:lpstr>
      <vt:lpstr>Упражнение 36</vt:lpstr>
      <vt:lpstr>Упражнение 37</vt:lpstr>
      <vt:lpstr>Упражнение 38</vt:lpstr>
      <vt:lpstr>Упражнение 39</vt:lpstr>
      <vt:lpstr>Упражнение 40</vt:lpstr>
      <vt:lpstr>Упражнение 41</vt:lpstr>
      <vt:lpstr>Упражнение 42</vt:lpstr>
      <vt:lpstr>Упражнение 43</vt:lpstr>
      <vt:lpstr>Упражнение 44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96</cp:revision>
  <dcterms:created xsi:type="dcterms:W3CDTF">2008-04-30T05:51:18Z</dcterms:created>
  <dcterms:modified xsi:type="dcterms:W3CDTF">2021-11-26T07:34:23Z</dcterms:modified>
</cp:coreProperties>
</file>