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79" r:id="rId2"/>
    <p:sldId id="462" r:id="rId3"/>
    <p:sldId id="802" r:id="rId4"/>
    <p:sldId id="389" r:id="rId5"/>
    <p:sldId id="356" r:id="rId6"/>
    <p:sldId id="390" r:id="rId7"/>
    <p:sldId id="379" r:id="rId8"/>
    <p:sldId id="380" r:id="rId9"/>
    <p:sldId id="1238" r:id="rId10"/>
    <p:sldId id="345" r:id="rId11"/>
    <p:sldId id="36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75" r:id="rId22"/>
    <p:sldId id="352" r:id="rId23"/>
    <p:sldId id="382" r:id="rId24"/>
    <p:sldId id="383" r:id="rId25"/>
    <p:sldId id="384" r:id="rId26"/>
    <p:sldId id="385" r:id="rId27"/>
    <p:sldId id="381" r:id="rId28"/>
    <p:sldId id="378" r:id="rId29"/>
    <p:sldId id="367" r:id="rId30"/>
    <p:sldId id="368" r:id="rId31"/>
    <p:sldId id="369" r:id="rId32"/>
    <p:sldId id="370" r:id="rId33"/>
    <p:sldId id="377" r:id="rId34"/>
    <p:sldId id="376" r:id="rId35"/>
    <p:sldId id="371" r:id="rId36"/>
    <p:sldId id="372" r:id="rId37"/>
    <p:sldId id="373" r:id="rId38"/>
    <p:sldId id="374" r:id="rId39"/>
    <p:sldId id="386" r:id="rId40"/>
    <p:sldId id="387" r:id="rId41"/>
    <p:sldId id="1236" r:id="rId42"/>
    <p:sldId id="1243" r:id="rId43"/>
    <p:sldId id="1234" r:id="rId44"/>
    <p:sldId id="1242" r:id="rId45"/>
    <p:sldId id="1237" r:id="rId46"/>
    <p:sldId id="461" r:id="rId4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5" d="100"/>
          <a:sy n="95" d="100"/>
        </p:scale>
        <p:origin x="3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7B37843-087B-47C2-95BB-CD16FFF59A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E3F9B3D-1E2B-433B-97E7-2783847CFEA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14D387B-550F-497E-82C0-CA0B90B559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CC46C2A-7648-4381-8694-5EE26E81665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20939A6-4E23-4B75-AAE3-B3EE458B86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CEFC1DB2-E4C3-4D8A-906D-13CD816D8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780A32-278D-44EA-843B-F1F8AAF57B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6BE8F4-D48A-465D-8AC2-0477B09FAD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BB3C8-31C3-4CAA-BACE-4E400C19DFC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759C3F4F-B570-4D26-AA49-89DEACED5A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A062596-9506-470F-BBF2-ED3AE4CCD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0FDAE6-8636-4FDD-99C4-FAB9A2EAF6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93A5B-FAEE-4694-BD39-E3780DA0858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AD099ECC-1528-4C2A-9EF5-C87DB70D7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2F94D5AE-065C-452F-AE27-AC6598BFD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829F70-A101-4956-B81B-EE8715793C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0EE4E-0127-45F9-B731-45FB8A49197F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6F3A39EA-6FFB-4C7C-89CD-7607770DAD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4E9A567F-1164-4F79-8980-E6059EFBD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94EFFA-10BF-48AF-A116-4E841C7D4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8AED5-6A80-4279-A571-4850795BB884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C3B54340-564D-4568-8AA1-A4DBCB4E6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ED2A45E9-12D6-4DB5-A86C-D27A120079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CB2376A-CFA2-4076-ABB1-EC97E6B5E1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6E1E6-A408-42B1-B04C-030CF4974A3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195F3A43-4ABA-4EC9-AAE2-75BF97B897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11C5CAC0-EBBE-4EFD-9435-01BEE3566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06E361-A45C-43F9-BC58-81142EB29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070CD5-D37B-45FC-A4A0-17213840952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59074" name="Rectangle 2">
            <a:extLst>
              <a:ext uri="{FF2B5EF4-FFF2-40B4-BE49-F238E27FC236}">
                <a16:creationId xmlns:a16="http://schemas.microsoft.com/office/drawing/2014/main" id="{4A28ED1D-3203-477C-8F92-2F9E71253E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99F354C4-AD97-4599-A856-44769D927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994DD6A-1BDA-4A6D-8A4C-F1C14809D1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B342-3FDD-4872-B91D-079911B802B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261122" name="Rectangle 2">
            <a:extLst>
              <a:ext uri="{FF2B5EF4-FFF2-40B4-BE49-F238E27FC236}">
                <a16:creationId xmlns:a16="http://schemas.microsoft.com/office/drawing/2014/main" id="{4E20A0DD-EA76-4F12-8E27-C426FCD714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1123" name="Rectangle 3">
            <a:extLst>
              <a:ext uri="{FF2B5EF4-FFF2-40B4-BE49-F238E27FC236}">
                <a16:creationId xmlns:a16="http://schemas.microsoft.com/office/drawing/2014/main" id="{5653E031-C030-4AE8-809A-08566242B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6C7007-22AE-40E1-B5EC-1CCF0354DE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2FDA1-5954-4309-93A3-8F4DE1E13B7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263170" name="Rectangle 2">
            <a:extLst>
              <a:ext uri="{FF2B5EF4-FFF2-40B4-BE49-F238E27FC236}">
                <a16:creationId xmlns:a16="http://schemas.microsoft.com/office/drawing/2014/main" id="{7F820029-41A9-4BFB-9E25-28A14415A5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3FA6B576-7408-4966-8107-B91B9865C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FB624D-5269-4D12-9E46-D89283FC2E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7BFFF-5198-48D0-A50A-1DFC5C95413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265218" name="Rectangle 2">
            <a:extLst>
              <a:ext uri="{FF2B5EF4-FFF2-40B4-BE49-F238E27FC236}">
                <a16:creationId xmlns:a16="http://schemas.microsoft.com/office/drawing/2014/main" id="{B5DD7560-529B-45FF-BFAD-876AF5E605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F2A996A0-FE76-4098-A224-97EC11945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EEC740-4860-4D2A-A67D-CCF596145A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ED3379-8E78-4D8A-849C-CCF338A08D20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67266" name="Rectangle 2">
            <a:extLst>
              <a:ext uri="{FF2B5EF4-FFF2-40B4-BE49-F238E27FC236}">
                <a16:creationId xmlns:a16="http://schemas.microsoft.com/office/drawing/2014/main" id="{BCBAA9C5-8AA6-4613-AAFB-BF3331FABA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CEEEC181-A3D5-4CE3-BAB7-AC3F80E9C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09BDFA-3F01-472A-B5DE-2CEAF2C563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9116D-2E27-4181-AAE4-6D6B99DAFB6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69314" name="Rectangle 2">
            <a:extLst>
              <a:ext uri="{FF2B5EF4-FFF2-40B4-BE49-F238E27FC236}">
                <a16:creationId xmlns:a16="http://schemas.microsoft.com/office/drawing/2014/main" id="{5F33BED7-995A-4AD2-9F00-764A5EA228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11840DCF-5F1A-4534-A1E9-9CA965DEBD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6BE8F4-D48A-465D-8AC2-0477B09FAD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BB3C8-31C3-4CAA-BACE-4E400C19DFC7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759C3F4F-B570-4D26-AA49-89DEACED5A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A062596-9506-470F-BBF2-ED3AE4CCD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007A151-B880-40AD-9B6C-EB39FB6374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263DFA-E7BF-4AFD-8EFA-AC0C635BB838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29EA8193-B100-4402-8DD9-80FF62044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5B55F421-72CB-47A7-BD5A-BAF49F526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9007DC-26CA-4725-93FB-EA64488640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B205E-A7E0-4FBA-99D8-14F2A868240C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291842" name="Rectangle 1026">
            <a:extLst>
              <a:ext uri="{FF2B5EF4-FFF2-40B4-BE49-F238E27FC236}">
                <a16:creationId xmlns:a16="http://schemas.microsoft.com/office/drawing/2014/main" id="{0D477529-1791-4BB3-B3D3-95A2D916A0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1843" name="Rectangle 1027">
            <a:extLst>
              <a:ext uri="{FF2B5EF4-FFF2-40B4-BE49-F238E27FC236}">
                <a16:creationId xmlns:a16="http://schemas.microsoft.com/office/drawing/2014/main" id="{DFA2A297-6179-4880-8CBD-180054098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0D87AE-2F59-4BE5-BDA6-F7FA91F268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327B3-45E0-4309-9DFA-F6E002A443B5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44738" name="Rectangle 2">
            <a:extLst>
              <a:ext uri="{FF2B5EF4-FFF2-40B4-BE49-F238E27FC236}">
                <a16:creationId xmlns:a16="http://schemas.microsoft.com/office/drawing/2014/main" id="{BBFB4E99-398D-4F47-930F-130AB7ABCB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>
            <a:extLst>
              <a:ext uri="{FF2B5EF4-FFF2-40B4-BE49-F238E27FC236}">
                <a16:creationId xmlns:a16="http://schemas.microsoft.com/office/drawing/2014/main" id="{895727F4-8FB0-4525-B4AE-CF7C3DA70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84DB63-1DD9-4A86-B084-D6B2152870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B0D65-1096-4AB8-9145-A1E37F45D75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8BF805C8-F67F-4981-B563-483C67002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EF8014E-7B70-4815-968B-792C29EF88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BAB413-672D-46BD-9173-1AA3424F8D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BB226-E426-4EA8-BCC8-044D9DE538C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9632C8AA-935C-452D-9577-D7849C2E6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31AC432E-B82B-457B-BEBE-92E4503BF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CCB6E6-1C12-4CB9-B313-6E4EFEA0E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7754D-6233-4420-8A2D-7C6C69963F6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1F18E750-4BCB-4F45-8C64-C12C7D302B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5353BC76-CAC1-4F2D-A68C-0308C077B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520352-18FA-4577-9413-E3F01C5E9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2455CE-FD0F-4003-9C0F-48A593CD926C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13CF8D07-17D1-4D35-84E2-CFC4D3CB83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0C8234FB-B866-4090-B294-5DAFD23DC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EC1DB52-17DE-4B54-A4F8-F437CDDAA6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98E49-A79B-4C5C-B12A-D551E43EE229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8F592354-6829-417A-8CD7-9051B6410D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39C82510-1842-41CF-A483-37BA7621D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3B2B42-04DF-4219-8DD6-0AC99D8D6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6FE41-726B-4385-A22B-FD34DF33048C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F69C8209-9074-47E5-B99A-BFA88E069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DB64CE8E-4E8E-46FA-99E3-8147D4A87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9DBDE1-1D1C-4D13-AA94-02DC2BDA4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5EB83-1464-49BA-9028-EFBE0BE6514A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E35C2CD9-FBA2-4AFC-A422-B14AD37B7B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969E6E0A-A9C8-491F-BE55-9CC217E356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ACF5BF-B455-46C9-B4AE-AD8851CF2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FED1A-4B0E-465D-92E4-92FBA96B88C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7D0C2E08-E657-44AE-BA94-BEB515B1C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813504F1-B5D4-41BE-9283-7DA90B24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704145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7734EF-2C75-4F1D-B97D-522B94E91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74EB8-7982-4B47-B369-C87863CA3A07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715E2870-537B-45BD-93BB-8B6F563EC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132D30F6-3105-403B-A639-D54BE6B46B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F766A35-7458-4650-B8AC-DCDEBACDA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01917-D62B-45FA-8F6F-F1927C88DB5D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972EE69B-FE3E-414C-8D10-F22B1B06AA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AC00CAEF-F45F-47B1-B80A-CB0F195FE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55D291-28C1-45C7-8987-FE098B0B20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93F71A-CEA9-4225-8F95-485FFD9223BA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F4FDBF10-33B4-42E7-BEFF-45AB077C6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F6A47156-2920-4C2A-8094-649B099FF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46CE3B-1CF1-4DAD-B22F-F03F5A2BB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36752-03FA-4FB7-8C60-5C6DE73F6060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830EBBCA-5D37-4C1A-BA6B-45BCB84A19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561065FD-3521-4219-A54D-1C8EFCD178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01DC6E-5CF3-49E3-A130-EEC6432869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029D4-150E-4E21-9342-071F8C541BEF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67A04E0F-93F8-4842-A16A-2118A7E40C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98A7B9A4-D507-4BED-96A8-65AF8E512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93ABA1-9588-4C3E-9F85-B70491333E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07758B-583C-4E08-8ED9-743FFBD63A1B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D113E0A9-4EAA-4D97-AC74-16789A2809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88F2F102-5EEC-4E63-AA47-7C75C21FCB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9C2FF9-D0B0-4C43-9103-07B2E693E6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6CF255-567F-4104-81A8-41C9177EF910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EBB99C80-717C-46FF-8940-D03DD37C25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486A1DA6-83B0-495D-9405-E2E0E1C0D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8B1B7C-18CD-4366-87CE-E5946AC756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CEB60-EBCF-476A-B1CD-45703DB21D42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88190BC0-FEDF-4275-8F57-DA4A771530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Rectangle 3">
            <a:extLst>
              <a:ext uri="{FF2B5EF4-FFF2-40B4-BE49-F238E27FC236}">
                <a16:creationId xmlns:a16="http://schemas.microsoft.com/office/drawing/2014/main" id="{AB2BF22F-5336-4F57-A787-C5B73925A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5C8A3C-B6CB-444A-A77F-7B32327B9D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FFAF6-3B74-4016-842F-95EE0BA5D8F5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0E8017CA-BD3A-476D-91AF-AD24685E23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5" name="Rectangle 3">
            <a:extLst>
              <a:ext uri="{FF2B5EF4-FFF2-40B4-BE49-F238E27FC236}">
                <a16:creationId xmlns:a16="http://schemas.microsoft.com/office/drawing/2014/main" id="{5BE8B264-5855-461B-A599-82168755A6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202F68-8A2C-464C-8CB5-F7368ABCC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8A2A4-65FA-406B-92CC-A5702F21FF19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F5800143-7532-4875-9FEF-B402A7E4FF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461ED85B-F945-4594-8A1E-BB7210DAF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ACF5BF-B455-46C9-B4AE-AD8851CF2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FED1A-4B0E-465D-92E4-92FBA96B88C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7D0C2E08-E657-44AE-BA94-BEB515B1CD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813504F1-B5D4-41BE-9283-7DA90B24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489162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40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41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3719517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42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1562700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43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4030848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44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549765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499230-247F-4DD7-8EE3-763658AEF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1B916-013C-4525-8C3A-08FD954356C6}" type="slidenum">
              <a:rPr lang="ru-RU" altLang="ru-RU"/>
              <a:pPr/>
              <a:t>45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546C6E20-F94C-4DC6-9F2E-005BA403E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C5AC559D-77F5-4A8E-8C4B-165131DF5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778110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1CF90CB6-FC18-4257-B4AA-7852E130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76665D7-C71E-42A9-9AE1-D39925944916}" type="slidenum">
              <a:rPr lang="ru-RU" altLang="ru-RU"/>
              <a:pPr>
                <a:spcBef>
                  <a:spcPct val="0"/>
                </a:spcBef>
              </a:pPr>
              <a:t>46</a:t>
            </a:fld>
            <a:endParaRPr lang="ru-RU" altLang="ru-RU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2DEE7894-3D58-4445-86F3-B8D247A1E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DDBBEE9E-835D-4BC4-B864-2B47F60B3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46683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1A5E10-CAF3-40CF-91E2-E2FCF2F6C6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8526C-4C89-4B85-B2D8-54017F5F452F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44066BC5-47D1-4DC8-8A84-AA3DE79CEA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B46BB5A-6D5A-40F1-933F-5F19CDE5F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1A5E10-CAF3-40CF-91E2-E2FCF2F6C6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8526C-4C89-4B85-B2D8-54017F5F452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52930" name="Rectangle 2">
            <a:extLst>
              <a:ext uri="{FF2B5EF4-FFF2-40B4-BE49-F238E27FC236}">
                <a16:creationId xmlns:a16="http://schemas.microsoft.com/office/drawing/2014/main" id="{44066BC5-47D1-4DC8-8A84-AA3DE79CEA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B46BB5A-6D5A-40F1-933F-5F19CDE5F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3483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F2EC9F-09EC-42C6-82F9-D3E5264BD4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7065F-6374-4313-AC8C-DD1C2C81928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00034" name="Rectangle 2">
            <a:extLst>
              <a:ext uri="{FF2B5EF4-FFF2-40B4-BE49-F238E27FC236}">
                <a16:creationId xmlns:a16="http://schemas.microsoft.com/office/drawing/2014/main" id="{4511F0CC-5DE9-4FD8-B6E4-751054CC3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0D0F75DC-41F3-48E8-B268-4F832951B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B71BA4-97CC-49EF-AE33-1055246951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6C50E9-B10E-47A2-B386-FF1724351E09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6E121D19-14A7-42F3-B275-EA41D75CD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8DEA09B5-4AD0-4308-A363-E2DF3C63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CCB6E6-1C12-4CB9-B313-6E4EFEA0E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7754D-6233-4420-8A2D-7C6C69963F69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1F18E750-4BCB-4F45-8C64-C12C7D302B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5353BC76-CAC1-4F2D-A68C-0308C077B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3187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CAFD7-8475-4FBA-B0BC-318493246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A5F0BD-601F-49AD-AFEF-B940A6DF9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7C0BEF-94D7-4C35-A852-1430D9E99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2C6DE7-25AC-4045-B6C3-B0327357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D23140-2A6A-4BFD-97E3-94A6CB5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C602F-43F8-4AD4-BD66-DA3908EC8E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54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51E69B-5D8B-48A0-8873-007884A6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F68DAD-E91A-403F-8C4D-D1F55FAF3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D774E0-A91E-4DBF-8138-49DFBE2F0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E12352-C176-4A58-88F6-315160AE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609A07-3ED1-4710-819C-CA580D52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3917F-5972-4D70-96AB-A7EB05C776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681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86DCAD0-CB8E-4F16-B975-26E9D915A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E596C2-CDF5-469B-9909-A6F5944A9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A9778-DE40-4B0D-A982-747D1EC0F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23362D-5FAD-46E0-AE0E-EE14798F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A2EDFE-D47D-4E90-A6E2-9E521893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BE9A1-3230-4285-B2B8-540C51DFAF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203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6C462-C48E-4C3F-88B1-5666AA00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26FBA-CB67-40A6-BAD7-C722EB014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F704C9-9DA9-4930-B5CA-514307AD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7C4A8B-6F77-45EF-BD09-2C41B88B4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1506E1-AE41-4436-A67D-8207752E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B49FB-96A5-4EE5-9A6D-3977C8D12C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837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7E604-B75B-41D3-BF3D-C4756B0C2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F4C0E9-FDDC-4720-9A57-06925B8A6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CDE378-E9CE-4572-AF94-E621860B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880B00-9936-424B-AEF8-10A43509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9F67C3-9444-4353-96EE-A976481F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C9220-1464-46A3-84CC-325B61FC67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046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080F1-6781-4E0A-AEB6-42A1B5EE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B9C4C1-90BC-48BD-99E1-C5DD9B67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6C6C84-9925-4703-88C7-FDC5401DF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F0614E-17C1-40C0-9AC1-F701B1DFC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799AFF8-2FF4-4E13-959E-68DC13A7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2EF395-95E7-4170-9139-E5F728DC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D9A76-946A-47CF-B024-667F44949F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63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5C752F-0E42-46E0-9003-B1EB93C2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98EFBD-09A8-4367-A9F0-C4E9EB13C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ED1973-58D3-414E-92A5-D9B65CDA9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4627B6F-A288-4454-82A8-EDCBFCD27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9AE4DB-4D91-4FFB-96C2-09694F953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72AC92-EB98-46B6-A64E-762E711FA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DCC1D3-C5DE-45D9-AA26-7C55E785C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1966C89-38D3-406F-BD47-7F3743C5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2CC0F-98D1-4775-B3B7-F13E4EED5B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601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4B1D27-3469-47EE-A932-8C0B195E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851282-32AA-40B7-9D82-73055526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7E485C6-F8F4-44BF-A605-1B0197E1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C4062E2-8575-44DC-BE7B-F7B352A1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299B1-08F2-4E29-A6C4-F204BC557B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02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733E4F-50F4-4BC4-81C5-9D081496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4F26FA8-ECE2-4B8E-A368-7CCF74C3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FABCA4-1245-49FE-B224-430719D10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F6137-10E4-4F0B-A812-28EA0A80B1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92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02200-238F-45F9-AE50-8855DE027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929CC-40A2-4381-87BD-7EA12754C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D2E716-0545-4D29-B104-E3FBC4863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4DF71F-9D9D-4169-8C85-C0B335FC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8E7311-F9C4-4AAF-86F6-DF541BC1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1566D8-7AFC-4285-9967-88E1DD637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C5FB-2546-40B9-A7FC-156EA38DDE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43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CD8BC-4247-44CB-AFE8-6176626AF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FCF630-272C-4BCE-9822-C0A29EBAC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4F79CB9-5B4F-4837-9347-8502D08E6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1CC9BB-6989-4C79-A049-BCBFAA44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D408F5-06D2-48B0-8354-483DD335C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4BFFCA3-CEF7-4489-B9BC-831DFF9E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57327-2212-46C1-BE64-384504102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193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205422-FF20-4906-AD10-D0A27BA8B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E63C533-1D75-4A31-A0C0-02071C012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91AD4B-55D0-4FC9-9267-8181CA56A7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E279EE-1F85-45BC-8E2C-D3D55E6DC5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89CC92-032C-486C-B210-AAC01075E0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20F2C2-F989-495A-A114-F1ABA4C0BA7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F7E9872-1076-41BE-883E-72E19F38B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12776"/>
            <a:ext cx="7772400" cy="11883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27. Параллельные прямые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3D22C188-0F26-4E87-A110-E22D999E6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4C50ABD8-36DF-437C-83C3-5BB351FE1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</a:t>
            </a:r>
            <a:r>
              <a:rPr lang="ru-RU" altLang="ru-RU" sz="3200"/>
              <a:t> могут располагаться на плоскости две прямые относительно друг друга</a:t>
            </a:r>
            <a:r>
              <a:rPr lang="ru-RU" altLang="ru-RU" sz="3200">
                <a:cs typeface="Times New Roman" panose="02020603050405020304" pitchFamily="18" charset="0"/>
              </a:rPr>
              <a:t>?</a:t>
            </a:r>
            <a:r>
              <a:rPr lang="ru-RU" altLang="ru-RU" sz="3200"/>
              <a:t> </a:t>
            </a:r>
          </a:p>
        </p:txBody>
      </p:sp>
      <p:sp>
        <p:nvSpPr>
          <p:cNvPr id="229382" name="Text Box 6">
            <a:extLst>
              <a:ext uri="{FF2B5EF4-FFF2-40B4-BE49-F238E27FC236}">
                <a16:creationId xmlns:a16="http://schemas.microsoft.com/office/drawing/2014/main" id="{9519FB81-5DF2-4EB2-AE67-C1C612C0C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ве прямые на плоскости </a:t>
            </a:r>
            <a:r>
              <a:rPr lang="ru-RU" altLang="ru-RU" sz="3200"/>
              <a:t>могут иметь одну общую точку или</a:t>
            </a:r>
            <a:r>
              <a:rPr lang="ru-RU" altLang="ru-RU" sz="3200">
                <a:cs typeface="Times New Roman" panose="02020603050405020304" pitchFamily="18" charset="0"/>
              </a:rPr>
              <a:t> не име</a:t>
            </a:r>
            <a:r>
              <a:rPr lang="ru-RU" altLang="ru-RU" sz="3200"/>
              <a:t>ть</a:t>
            </a:r>
            <a:r>
              <a:rPr lang="ru-RU" altLang="ru-RU" sz="3200">
                <a:cs typeface="Times New Roman" panose="02020603050405020304" pitchFamily="18" charset="0"/>
              </a:rPr>
              <a:t> общих точек.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1026">
            <a:extLst>
              <a:ext uri="{FF2B5EF4-FFF2-40B4-BE49-F238E27FC236}">
                <a16:creationId xmlns:a16="http://schemas.microsoft.com/office/drawing/2014/main" id="{B303FDA8-50E7-4DBF-84BB-95B4D96CC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272387" name="Text Box 1027">
            <a:extLst>
              <a:ext uri="{FF2B5EF4-FFF2-40B4-BE49-F238E27FC236}">
                <a16:creationId xmlns:a16="http://schemas.microsoft.com/office/drawing/2014/main" id="{F5E8C016-FBAC-4A48-90F0-850E703F6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прямые называются параллельными?</a:t>
            </a:r>
            <a:endParaRPr lang="ru-RU" altLang="ru-RU" sz="3200"/>
          </a:p>
        </p:txBody>
      </p:sp>
      <p:sp>
        <p:nvSpPr>
          <p:cNvPr id="272388" name="Text Box 1028">
            <a:extLst>
              <a:ext uri="{FF2B5EF4-FFF2-40B4-BE49-F238E27FC236}">
                <a16:creationId xmlns:a16="http://schemas.microsoft.com/office/drawing/2014/main" id="{1C20BB8A-5349-40D2-9848-B50A28CED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</a:t>
            </a:r>
            <a:r>
              <a:rPr lang="ru-RU" altLang="ru-RU" sz="3200">
                <a:cs typeface="Times New Roman" panose="02020603050405020304" pitchFamily="18" charset="0"/>
              </a:rPr>
              <a:t>ве прямые на плоскости называются параллельными, если они не пересекаются, т.е. не имеют общих точек.</a:t>
            </a:r>
            <a:endParaRPr lang="ru-RU" alt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D4939A04-E301-4113-ADC7-9CD0BE9DF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253955" name="Text Box 3">
            <a:extLst>
              <a:ext uri="{FF2B5EF4-FFF2-40B4-BE49-F238E27FC236}">
                <a16:creationId xmlns:a16="http://schemas.microsoft.com/office/drawing/2014/main" id="{D40793A2-3431-4872-A975-BEBD84CE9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Какая прямая называется секущей</a:t>
            </a:r>
            <a:r>
              <a:rPr lang="ru-RU" altLang="ru-RU" sz="3200"/>
              <a:t> двух данных прямых?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3956" name="Text Box 4">
            <a:extLst>
              <a:ext uri="{FF2B5EF4-FFF2-40B4-BE49-F238E27FC236}">
                <a16:creationId xmlns:a16="http://schemas.microsoft.com/office/drawing/2014/main" id="{30A93E8C-A935-4E51-9038-D2B5157F5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766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Секущей называется прямая, пересекающая две данные прямые.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5958FD66-CE3E-404A-B8AE-D51F36018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8EBDF407-61D6-4CAE-9A26-DE09EB834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Назовите соответственные углы.</a:t>
            </a:r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7BF29E49-2447-4B10-9C34-460993FF6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1 и 5,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4 и 8, 2 и 6, 3 и 7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56005" name="Picture 5">
            <a:extLst>
              <a:ext uri="{FF2B5EF4-FFF2-40B4-BE49-F238E27FC236}">
                <a16:creationId xmlns:a16="http://schemas.microsoft.com/office/drawing/2014/main" id="{B8BD7495-B748-4551-9CA2-2E473FB8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8098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54F86525-0295-4536-B93A-A74D676364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258051" name="Text Box 3">
            <a:extLst>
              <a:ext uri="{FF2B5EF4-FFF2-40B4-BE49-F238E27FC236}">
                <a16:creationId xmlns:a16="http://schemas.microsoft.com/office/drawing/2014/main" id="{461A933A-A3EE-4D02-8003-81F3306F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Назовите внутренние накрест лежащие углы.</a:t>
            </a:r>
          </a:p>
        </p:txBody>
      </p:sp>
      <p:sp>
        <p:nvSpPr>
          <p:cNvPr id="258052" name="Text Box 4">
            <a:extLst>
              <a:ext uri="{FF2B5EF4-FFF2-40B4-BE49-F238E27FC236}">
                <a16:creationId xmlns:a16="http://schemas.microsoft.com/office/drawing/2014/main" id="{9597CF2C-2894-49C7-AEFA-6B9D6A5C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3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5,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4 и 6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58053" name="Picture 5">
            <a:extLst>
              <a:ext uri="{FF2B5EF4-FFF2-40B4-BE49-F238E27FC236}">
                <a16:creationId xmlns:a16="http://schemas.microsoft.com/office/drawing/2014/main" id="{36AE122C-F116-4427-851D-82C9A4352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8098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9D9F6B65-EFC6-4044-8CFB-B88F50FFC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260099" name="Text Box 3">
            <a:extLst>
              <a:ext uri="{FF2B5EF4-FFF2-40B4-BE49-F238E27FC236}">
                <a16:creationId xmlns:a16="http://schemas.microsoft.com/office/drawing/2014/main" id="{F40EFE4B-7800-43CE-8395-860D1EF5F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Назовите внутренние односторонние углы.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C659014D-2E3D-4AEE-91DF-AD74B4263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4 и 5,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3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и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6</a:t>
            </a:r>
            <a:r>
              <a:rPr lang="ru-RU" altLang="ru-RU"/>
              <a:t>.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60101" name="Picture 5">
            <a:extLst>
              <a:ext uri="{FF2B5EF4-FFF2-40B4-BE49-F238E27FC236}">
                <a16:creationId xmlns:a16="http://schemas.microsoft.com/office/drawing/2014/main" id="{FD3C857D-13CB-45C6-9362-7EFE70C1C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752600"/>
            <a:ext cx="28098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81AA2C27-672E-463D-9CC9-40DBE3C718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7</a:t>
            </a:r>
          </a:p>
        </p:txBody>
      </p:sp>
      <p:sp>
        <p:nvSpPr>
          <p:cNvPr id="262147" name="Text Box 3">
            <a:extLst>
              <a:ext uri="{FF2B5EF4-FFF2-40B4-BE49-F238E27FC236}">
                <a16:creationId xmlns:a16="http://schemas.microsoft.com/office/drawing/2014/main" id="{7E2117A9-F40F-4E8A-B6AE-950581BA4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Сформулируйте п</a:t>
            </a:r>
            <a:r>
              <a:rPr lang="ru-RU" altLang="ru-RU" sz="3200">
                <a:cs typeface="Times New Roman" panose="02020603050405020304" pitchFamily="18" charset="0"/>
              </a:rPr>
              <a:t>ризнак параллельности двух прямых.</a:t>
            </a:r>
          </a:p>
        </p:txBody>
      </p:sp>
      <p:sp>
        <p:nvSpPr>
          <p:cNvPr id="262148" name="Text Box 4">
            <a:extLst>
              <a:ext uri="{FF2B5EF4-FFF2-40B4-BE49-F238E27FC236}">
                <a16:creationId xmlns:a16="http://schemas.microsoft.com/office/drawing/2014/main" id="{935B0422-CA52-4133-B2CE-91CF36DF3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Если при пересечении двух прямых третьей прямой, внутренние накрест лежащие углы равны, то эти две прямые параллельны.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B02D1577-6861-41D2-A8AF-E776E36FD7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8</a:t>
            </a:r>
          </a:p>
        </p:txBody>
      </p:sp>
      <p:sp>
        <p:nvSpPr>
          <p:cNvPr id="264195" name="Text Box 3">
            <a:extLst>
              <a:ext uri="{FF2B5EF4-FFF2-40B4-BE49-F238E27FC236}">
                <a16:creationId xmlns:a16="http://schemas.microsoft.com/office/drawing/2014/main" id="{22525285-8D6F-401C-86FC-1A78C9609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Сформулируйте аксиому параллельных.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64196" name="Text Box 4">
            <a:extLst>
              <a:ext uri="{FF2B5EF4-FFF2-40B4-BE49-F238E27FC236}">
                <a16:creationId xmlns:a16="http://schemas.microsoft.com/office/drawing/2014/main" id="{E540C702-5EC7-4FCE-976A-E023D0C73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Через точку, не принадлежащую данной прямой, проходит не более одной прямой, параллельной данной.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EB0B41C9-94CA-4D03-898A-1DC7995529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9</a:t>
            </a:r>
          </a:p>
        </p:txBody>
      </p:sp>
      <p:sp>
        <p:nvSpPr>
          <p:cNvPr id="266243" name="Text Box 3">
            <a:extLst>
              <a:ext uri="{FF2B5EF4-FFF2-40B4-BE49-F238E27FC236}">
                <a16:creationId xmlns:a16="http://schemas.microsoft.com/office/drawing/2014/main" id="{413D7E97-D880-45D5-9544-B22A86749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 связаны между собой внутренние накрест лежащие углы при пересечении двух параллельных прямых третьей?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266244" name="Text Box 4">
            <a:extLst>
              <a:ext uri="{FF2B5EF4-FFF2-40B4-BE49-F238E27FC236}">
                <a16:creationId xmlns:a16="http://schemas.microsoft.com/office/drawing/2014/main" id="{9DE13370-BC0B-4969-BA5C-0288A2BE2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A7DF2E3E-45EC-4B90-A710-4FD7FD816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10</a:t>
            </a:r>
          </a:p>
        </p:txBody>
      </p:sp>
      <p:sp>
        <p:nvSpPr>
          <p:cNvPr id="268291" name="Text Box 3">
            <a:extLst>
              <a:ext uri="{FF2B5EF4-FFF2-40B4-BE49-F238E27FC236}">
                <a16:creationId xmlns:a16="http://schemas.microsoft.com/office/drawing/2014/main" id="{F71F8B27-B59B-4034-B86D-39606A78C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 связаны между собой </a:t>
            </a:r>
            <a:r>
              <a:rPr lang="ru-RU" altLang="ru-RU" sz="3200">
                <a:cs typeface="Times New Roman" panose="02020603050405020304" pitchFamily="18" charset="0"/>
              </a:rPr>
              <a:t>соответственные </a:t>
            </a:r>
            <a:r>
              <a:rPr lang="ru-RU" altLang="ru-RU" sz="3200"/>
              <a:t>углы при пересечении двух параллельных прямых третьей?</a:t>
            </a:r>
          </a:p>
        </p:txBody>
      </p:sp>
      <p:sp>
        <p:nvSpPr>
          <p:cNvPr id="268292" name="Text Box 4">
            <a:extLst>
              <a:ext uri="{FF2B5EF4-FFF2-40B4-BE49-F238E27FC236}">
                <a16:creationId xmlns:a16="http://schemas.microsoft.com/office/drawing/2014/main" id="{C50EA631-0A1F-4B1F-8160-944F8BA1E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F7E9872-1076-41BE-883E-72E19F38B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27. Параллельные прямые</a:t>
            </a:r>
          </a:p>
        </p:txBody>
      </p:sp>
      <p:sp>
        <p:nvSpPr>
          <p:cNvPr id="2" name="Text Box 36">
            <a:extLst>
              <a:ext uri="{FF2B5EF4-FFF2-40B4-BE49-F238E27FC236}">
                <a16:creationId xmlns:a16="http://schemas.microsoft.com/office/drawing/2014/main" id="{7097FA8B-DAB5-EC66-F484-F24B5C264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/>
              <a:t>	Д</a:t>
            </a:r>
            <a:r>
              <a:rPr lang="ru-RU" altLang="ru-RU" dirty="0">
                <a:cs typeface="Times New Roman" panose="02020603050405020304" pitchFamily="18" charset="0"/>
              </a:rPr>
              <a:t>ве прямые на плоскости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параллельными</a:t>
            </a:r>
            <a:r>
              <a:rPr lang="ru-RU" altLang="ru-RU" dirty="0">
                <a:cs typeface="Times New Roman" panose="02020603050405020304" pitchFamily="18" charset="0"/>
              </a:rPr>
              <a:t>, если они не пересекаются, т.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е. не имеют общих точек.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Параллельность прямых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обозначается знаком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 || b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i="1" dirty="0"/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Пусть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– две прямые. Прямая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пересекающая эти прямые, называемая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секущей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Обозначим углы, образованные этими прямыми, цифрами 1, ..., 8, как показано на рисунке.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Picture 51">
            <a:extLst>
              <a:ext uri="{FF2B5EF4-FFF2-40B4-BE49-F238E27FC236}">
                <a16:creationId xmlns:a16="http://schemas.microsoft.com/office/drawing/2014/main" id="{CE3F21EA-8AF7-5E70-402B-5E9561972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6366"/>
            <a:ext cx="2950543" cy="208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7A588D-7F9F-D260-3A51-AF38B51F5555}"/>
              </a:ext>
            </a:extLst>
          </p:cNvPr>
          <p:cNvSpPr txBox="1"/>
          <p:nvPr/>
        </p:nvSpPr>
        <p:spPr>
          <a:xfrm>
            <a:off x="0" y="5013176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Углы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1 и 5,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4 и 8, 2 и 6, 3 и 7 называются соответственными;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8C0366-6AD6-3E5F-C7D3-45F94A8B2C53}"/>
              </a:ext>
            </a:extLst>
          </p:cNvPr>
          <p:cNvSpPr txBox="1"/>
          <p:nvPr/>
        </p:nvSpPr>
        <p:spPr>
          <a:xfrm>
            <a:off x="0" y="5474841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угл</a:t>
            </a:r>
            <a:r>
              <a:rPr lang="ru-RU" altLang="ru-RU" dirty="0"/>
              <a:t>ы</a:t>
            </a:r>
            <a:r>
              <a:rPr lang="ru-RU" altLang="ru-RU" dirty="0">
                <a:cs typeface="Times New Roman" panose="02020603050405020304" pitchFamily="18" charset="0"/>
              </a:rPr>
              <a:t> 3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5,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4 и 6 называются </a:t>
            </a:r>
            <a:r>
              <a:rPr lang="ru-RU" altLang="ru-RU" dirty="0"/>
              <a:t>в</a:t>
            </a:r>
            <a:r>
              <a:rPr lang="ru-RU" altLang="ru-RU" dirty="0">
                <a:cs typeface="Times New Roman" panose="02020603050405020304" pitchFamily="18" charset="0"/>
              </a:rPr>
              <a:t>нутренними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накрест лежащими;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BBF0D3-AF3A-2759-1711-F5C6BFF84F3B}"/>
              </a:ext>
            </a:extLst>
          </p:cNvPr>
          <p:cNvSpPr txBox="1"/>
          <p:nvPr/>
        </p:nvSpPr>
        <p:spPr>
          <a:xfrm>
            <a:off x="0" y="6220611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углы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 4 и 5,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и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6 называются внутренними односторонними.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E2944D13-EF6A-492D-AED9-120D4B7531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11</a:t>
            </a:r>
          </a:p>
        </p:txBody>
      </p:sp>
      <p:sp>
        <p:nvSpPr>
          <p:cNvPr id="270339" name="Text Box 3">
            <a:extLst>
              <a:ext uri="{FF2B5EF4-FFF2-40B4-BE49-F238E27FC236}">
                <a16:creationId xmlns:a16="http://schemas.microsoft.com/office/drawing/2014/main" id="{D560C92A-79B3-4F87-8398-D4E9F6954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/>
              <a:t>Как связаны между собой </a:t>
            </a:r>
            <a:r>
              <a:rPr lang="ru-RU" altLang="ru-RU" sz="3200">
                <a:cs typeface="Times New Roman" panose="02020603050405020304" pitchFamily="18" charset="0"/>
              </a:rPr>
              <a:t>внутренние одност</a:t>
            </a:r>
            <a:r>
              <a:rPr lang="ru-RU" altLang="ru-RU" sz="32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ронние </a:t>
            </a:r>
            <a:r>
              <a:rPr lang="ru-RU" altLang="ru-RU" sz="3200"/>
              <a:t>углы при пересечении двух параллельных прямых третьей?</a:t>
            </a:r>
          </a:p>
        </p:txBody>
      </p:sp>
      <p:sp>
        <p:nvSpPr>
          <p:cNvPr id="270340" name="Text Box 4">
            <a:extLst>
              <a:ext uri="{FF2B5EF4-FFF2-40B4-BE49-F238E27FC236}">
                <a16:creationId xmlns:a16="http://schemas.microsoft.com/office/drawing/2014/main" id="{9C01E951-B5AC-4198-970B-F6CFABAE1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С</a:t>
            </a:r>
            <a:r>
              <a:rPr lang="ru-RU" altLang="ru-RU" sz="3200">
                <a:cs typeface="Times New Roman" panose="02020603050405020304" pitchFamily="18" charset="0"/>
              </a:rPr>
              <a:t>оставляют в сумме 180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>
            <a:extLst>
              <a:ext uri="{FF2B5EF4-FFF2-40B4-BE49-F238E27FC236}">
                <a16:creationId xmlns:a16="http://schemas.microsoft.com/office/drawing/2014/main" id="{92CCBCAE-05F9-4CAB-A7E7-83000636F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12</a:t>
            </a:r>
          </a:p>
        </p:txBody>
      </p:sp>
      <p:sp>
        <p:nvSpPr>
          <p:cNvPr id="290819" name="Text Box 3">
            <a:extLst>
              <a:ext uri="{FF2B5EF4-FFF2-40B4-BE49-F238E27FC236}">
                <a16:creationId xmlns:a16="http://schemas.microsoft.com/office/drawing/2014/main" id="{94D94E5E-D047-4963-A741-783DB540C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Лучи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 не </a:t>
            </a:r>
            <a:r>
              <a:rPr lang="ru-RU" altLang="ru-RU" sz="3200"/>
              <a:t>имеют общих точек</a:t>
            </a:r>
            <a:r>
              <a:rPr lang="ru-RU" altLang="ru-RU" sz="3200">
                <a:cs typeface="Times New Roman" panose="02020603050405020304" pitchFamily="18" charset="0"/>
              </a:rPr>
              <a:t>. Следует ли из этого, что они параллельны?</a:t>
            </a:r>
          </a:p>
        </p:txBody>
      </p:sp>
      <p:sp>
        <p:nvSpPr>
          <p:cNvPr id="290820" name="Text Box 4">
            <a:extLst>
              <a:ext uri="{FF2B5EF4-FFF2-40B4-BE49-F238E27FC236}">
                <a16:creationId xmlns:a16="http://schemas.microsoft.com/office/drawing/2014/main" id="{0BFB3296-2473-4968-9E84-93847875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9624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D07739AF-3098-4F0C-9A9E-057F20E0F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43715" name="Text Box 3">
            <a:extLst>
              <a:ext uri="{FF2B5EF4-FFF2-40B4-BE49-F238E27FC236}">
                <a16:creationId xmlns:a16="http://schemas.microsoft.com/office/drawing/2014/main" id="{EE87C4E6-AD57-4F69-8F83-4C90986A3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Через точку </a:t>
            </a:r>
            <a:r>
              <a:rPr lang="en-US" altLang="ru-RU" sz="3200" i="1">
                <a:cs typeface="Times New Roman" panose="02020603050405020304" pitchFamily="18" charset="0"/>
              </a:rPr>
              <a:t>C </a:t>
            </a:r>
            <a:r>
              <a:rPr lang="ru-RU" altLang="ru-RU" sz="320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243720" name="Picture 8">
            <a:extLst>
              <a:ext uri="{FF2B5EF4-FFF2-40B4-BE49-F238E27FC236}">
                <a16:creationId xmlns:a16="http://schemas.microsoft.com/office/drawing/2014/main" id="{E2EDD812-6394-4A08-A8AB-A8B91972A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3722" name="Group 10">
            <a:extLst>
              <a:ext uri="{FF2B5EF4-FFF2-40B4-BE49-F238E27FC236}">
                <a16:creationId xmlns:a16="http://schemas.microsoft.com/office/drawing/2014/main" id="{50B1872A-ECB7-44E1-B029-B7B1699B59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5486400" cy="3094038"/>
            <a:chOff x="432" y="1344"/>
            <a:chExt cx="3456" cy="1949"/>
          </a:xfrm>
        </p:grpSpPr>
        <p:sp>
          <p:nvSpPr>
            <p:cNvPr id="243716" name="Text Box 4">
              <a:extLst>
                <a:ext uri="{FF2B5EF4-FFF2-40B4-BE49-F238E27FC236}">
                  <a16:creationId xmlns:a16="http://schemas.microsoft.com/office/drawing/2014/main" id="{5CB969C4-3B30-4CB8-BB30-CF3E4B4D29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928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endParaRPr lang="ru-RU" altLang="ru-RU" sz="3200"/>
            </a:p>
          </p:txBody>
        </p:sp>
        <p:pic>
          <p:nvPicPr>
            <p:cNvPr id="243721" name="Picture 9">
              <a:extLst>
                <a:ext uri="{FF2B5EF4-FFF2-40B4-BE49-F238E27FC236}">
                  <a16:creationId xmlns:a16="http://schemas.microsoft.com/office/drawing/2014/main" id="{BE00AA91-42E3-4C1E-8964-3705572AD8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344"/>
              <a:ext cx="1968" cy="1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3CB328C1-3F3E-4721-8657-98F082AC0E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68B120E3-B848-4B0C-9026-2C1D6C931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Через точку </a:t>
            </a:r>
            <a:r>
              <a:rPr lang="en-US" altLang="ru-RU" sz="3200" i="1">
                <a:cs typeface="Times New Roman" panose="02020603050405020304" pitchFamily="18" charset="0"/>
              </a:rPr>
              <a:t>C </a:t>
            </a:r>
            <a:r>
              <a:rPr lang="ru-RU" altLang="ru-RU" sz="320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305158" name="Picture 6">
            <a:extLst>
              <a:ext uri="{FF2B5EF4-FFF2-40B4-BE49-F238E27FC236}">
                <a16:creationId xmlns:a16="http://schemas.microsoft.com/office/drawing/2014/main" id="{4BBD0699-2EF3-43A6-BF36-E5BD7310F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09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5160" name="Group 8">
            <a:extLst>
              <a:ext uri="{FF2B5EF4-FFF2-40B4-BE49-F238E27FC236}">
                <a16:creationId xmlns:a16="http://schemas.microsoft.com/office/drawing/2014/main" id="{8554B77D-7C7C-4A43-B01B-C8D3AD115E0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09800"/>
            <a:ext cx="5410200" cy="3081338"/>
            <a:chOff x="384" y="1392"/>
            <a:chExt cx="3408" cy="1941"/>
          </a:xfrm>
        </p:grpSpPr>
        <p:sp>
          <p:nvSpPr>
            <p:cNvPr id="305156" name="Text Box 4">
              <a:extLst>
                <a:ext uri="{FF2B5EF4-FFF2-40B4-BE49-F238E27FC236}">
                  <a16:creationId xmlns:a16="http://schemas.microsoft.com/office/drawing/2014/main" id="{C0ED4B03-D61A-446C-8263-BEF78A6A7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28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endParaRPr lang="ru-RU" altLang="ru-RU" sz="3200"/>
            </a:p>
          </p:txBody>
        </p:sp>
        <p:pic>
          <p:nvPicPr>
            <p:cNvPr id="305159" name="Picture 7">
              <a:extLst>
                <a:ext uri="{FF2B5EF4-FFF2-40B4-BE49-F238E27FC236}">
                  <a16:creationId xmlns:a16="http://schemas.microsoft.com/office/drawing/2014/main" id="{F1772CA2-2163-456D-8726-6AD3516865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39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C84AF726-8DB7-4F6E-B356-8484F249C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3F9C2169-DE65-4EB5-8606-7E3089C6A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Через точку </a:t>
            </a:r>
            <a:r>
              <a:rPr lang="en-US" altLang="ru-RU" sz="3200" i="1">
                <a:cs typeface="Times New Roman" panose="02020603050405020304" pitchFamily="18" charset="0"/>
              </a:rPr>
              <a:t>C </a:t>
            </a:r>
            <a:r>
              <a:rPr lang="ru-RU" altLang="ru-RU" sz="320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D3024A02-EF50-484A-BDF2-82892F7FA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09800"/>
            <a:ext cx="3132138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08" name="Group 8">
            <a:extLst>
              <a:ext uri="{FF2B5EF4-FFF2-40B4-BE49-F238E27FC236}">
                <a16:creationId xmlns:a16="http://schemas.microsoft.com/office/drawing/2014/main" id="{ECEC164B-96FD-481F-BFE5-70B7A39397D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209800"/>
            <a:ext cx="5486400" cy="3081338"/>
            <a:chOff x="384" y="1392"/>
            <a:chExt cx="3456" cy="1941"/>
          </a:xfrm>
        </p:grpSpPr>
        <p:sp>
          <p:nvSpPr>
            <p:cNvPr id="307204" name="Text Box 4">
              <a:extLst>
                <a:ext uri="{FF2B5EF4-FFF2-40B4-BE49-F238E27FC236}">
                  <a16:creationId xmlns:a16="http://schemas.microsoft.com/office/drawing/2014/main" id="{35820D27-EB47-425A-9766-63E56AA7C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28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endParaRPr lang="ru-RU" altLang="ru-RU" sz="3200"/>
            </a:p>
          </p:txBody>
        </p:sp>
        <p:pic>
          <p:nvPicPr>
            <p:cNvPr id="307207" name="Picture 7">
              <a:extLst>
                <a:ext uri="{FF2B5EF4-FFF2-40B4-BE49-F238E27FC236}">
                  <a16:creationId xmlns:a16="http://schemas.microsoft.com/office/drawing/2014/main" id="{7438F607-AE71-4B1D-8F7C-38D1A01B6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39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819A9EBD-9175-4F67-8CE4-529ABFF4B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09251" name="Text Box 3">
            <a:extLst>
              <a:ext uri="{FF2B5EF4-FFF2-40B4-BE49-F238E27FC236}">
                <a16:creationId xmlns:a16="http://schemas.microsoft.com/office/drawing/2014/main" id="{A5C1BE69-A1D4-4F58-AB18-51E97E02F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Через точку </a:t>
            </a:r>
            <a:r>
              <a:rPr lang="en-US" altLang="ru-RU" sz="3200" i="1">
                <a:cs typeface="Times New Roman" panose="02020603050405020304" pitchFamily="18" charset="0"/>
              </a:rPr>
              <a:t>C </a:t>
            </a:r>
            <a:r>
              <a:rPr lang="ru-RU" altLang="ru-RU" sz="3200">
                <a:cs typeface="Times New Roman" panose="02020603050405020304" pitchFamily="18" charset="0"/>
              </a:rPr>
              <a:t>проведите прямую, параллельную прямой </a:t>
            </a:r>
            <a:r>
              <a:rPr lang="en-US" altLang="ru-RU" sz="3200" i="1">
                <a:cs typeface="Times New Roman" panose="02020603050405020304" pitchFamily="18" charset="0"/>
              </a:rPr>
              <a:t>AB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/>
              <a:t> </a:t>
            </a:r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F4023A8D-D617-4FE6-BC32-794F48A6B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256" name="Group 8">
            <a:extLst>
              <a:ext uri="{FF2B5EF4-FFF2-40B4-BE49-F238E27FC236}">
                <a16:creationId xmlns:a16="http://schemas.microsoft.com/office/drawing/2014/main" id="{345EB7D3-C451-4F42-8F7D-55FD153D5B5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209800"/>
            <a:ext cx="5410200" cy="3081338"/>
            <a:chOff x="336" y="1392"/>
            <a:chExt cx="3408" cy="1941"/>
          </a:xfrm>
        </p:grpSpPr>
        <p:sp>
          <p:nvSpPr>
            <p:cNvPr id="309252" name="Text Box 4">
              <a:extLst>
                <a:ext uri="{FF2B5EF4-FFF2-40B4-BE49-F238E27FC236}">
                  <a16:creationId xmlns:a16="http://schemas.microsoft.com/office/drawing/2014/main" id="{35F673CE-662B-4303-B06A-F50DB70B61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928"/>
              <a:ext cx="13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endParaRPr lang="ru-RU" altLang="ru-RU" sz="3200"/>
            </a:p>
          </p:txBody>
        </p:sp>
        <p:pic>
          <p:nvPicPr>
            <p:cNvPr id="309255" name="Picture 7">
              <a:extLst>
                <a:ext uri="{FF2B5EF4-FFF2-40B4-BE49-F238E27FC236}">
                  <a16:creationId xmlns:a16="http://schemas.microsoft.com/office/drawing/2014/main" id="{9AC0B943-BA0B-445E-8BE2-12BF49ACF2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392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78FD8A20-E136-4293-8ACA-2B4891E03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B51E0E0C-5ACB-4DA7-8FCE-35CA13C48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Укажите пары параллельных прямых.</a:t>
            </a:r>
            <a:r>
              <a:rPr lang="ru-RU" altLang="ru-RU" sz="3200"/>
              <a:t> </a:t>
            </a:r>
          </a:p>
        </p:txBody>
      </p:sp>
      <p:sp>
        <p:nvSpPr>
          <p:cNvPr id="311300" name="Text Box 4">
            <a:extLst>
              <a:ext uri="{FF2B5EF4-FFF2-40B4-BE49-F238E27FC236}">
                <a16:creationId xmlns:a16="http://schemas.microsoft.com/office/drawing/2014/main" id="{9E038397-D571-48C3-B593-EB3999B90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>
                <a:cs typeface="Times New Roman" panose="02020603050405020304" pitchFamily="18" charset="0"/>
              </a:rPr>
              <a:t>a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f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b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e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c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g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d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h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p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q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11302" name="Picture 6">
            <a:extLst>
              <a:ext uri="{FF2B5EF4-FFF2-40B4-BE49-F238E27FC236}">
                <a16:creationId xmlns:a16="http://schemas.microsoft.com/office/drawing/2014/main" id="{1DB56917-A60E-4511-9AFC-D14B8CA582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05000"/>
            <a:ext cx="3121025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39E42D8C-7AFD-41B7-A019-0F5E624FA5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8FC6F2A7-FB54-4A18-89D1-7D622D48D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Какие прямые на рисунке параллельны?</a:t>
            </a:r>
            <a:r>
              <a:rPr lang="ru-RU" altLang="ru-RU" sz="3200"/>
              <a:t> </a:t>
            </a:r>
          </a:p>
        </p:txBody>
      </p:sp>
      <p:sp>
        <p:nvSpPr>
          <p:cNvPr id="303108" name="Text Box 4">
            <a:extLst>
              <a:ext uri="{FF2B5EF4-FFF2-40B4-BE49-F238E27FC236}">
                <a16:creationId xmlns:a16="http://schemas.microsoft.com/office/drawing/2014/main" id="{22692237-BE82-4D86-8DD4-6CE5EAEF1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05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en-US" altLang="ru-RU" sz="3200" i="1"/>
              <a:t>c </a:t>
            </a:r>
            <a:r>
              <a:rPr lang="ru-RU" altLang="ru-RU" sz="3200"/>
              <a:t>и </a:t>
            </a:r>
            <a:r>
              <a:rPr lang="en-US" altLang="ru-RU" sz="3200" i="1"/>
              <a:t>d</a:t>
            </a:r>
            <a:r>
              <a:rPr lang="ru-RU" altLang="ru-RU" sz="3200"/>
              <a:t>.</a:t>
            </a:r>
          </a:p>
        </p:txBody>
      </p:sp>
      <p:pic>
        <p:nvPicPr>
          <p:cNvPr id="303109" name="Picture 5">
            <a:extLst>
              <a:ext uri="{FF2B5EF4-FFF2-40B4-BE49-F238E27FC236}">
                <a16:creationId xmlns:a16="http://schemas.microsoft.com/office/drawing/2014/main" id="{E6E62AF5-D911-450A-BDF9-30661FDAE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092575" cy="259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1D57C19F-CA0D-42C2-BE76-94B4ECFFC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296963" name="Text Box 3">
            <a:extLst>
              <a:ext uri="{FF2B5EF4-FFF2-40B4-BE49-F238E27FC236}">
                <a16:creationId xmlns:a16="http://schemas.microsoft.com/office/drawing/2014/main" id="{9FCC139A-1C07-4C24-91AC-3C81D4A8A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При пересечении двух прямых третьей образуется 8 углов. Сколько из них может оказаться тупых?</a:t>
            </a:r>
            <a:endParaRPr lang="ru-RU" altLang="ru-RU" sz="3200"/>
          </a:p>
        </p:txBody>
      </p:sp>
      <p:grpSp>
        <p:nvGrpSpPr>
          <p:cNvPr id="296966" name="Group 6">
            <a:extLst>
              <a:ext uri="{FF2B5EF4-FFF2-40B4-BE49-F238E27FC236}">
                <a16:creationId xmlns:a16="http://schemas.microsoft.com/office/drawing/2014/main" id="{329D7270-E224-4379-BD2B-1AF04F3913E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048000"/>
            <a:ext cx="8001000" cy="3170238"/>
            <a:chOff x="384" y="1920"/>
            <a:chExt cx="5040" cy="1997"/>
          </a:xfrm>
        </p:grpSpPr>
        <p:sp>
          <p:nvSpPr>
            <p:cNvPr id="296964" name="Text Box 4">
              <a:extLst>
                <a:ext uri="{FF2B5EF4-FFF2-40B4-BE49-F238E27FC236}">
                  <a16:creationId xmlns:a16="http://schemas.microsoft.com/office/drawing/2014/main" id="{91786AF2-FFB9-45FE-8ECF-687B47DE38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552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0, 2 или 4.</a:t>
              </a:r>
            </a:p>
          </p:txBody>
        </p:sp>
        <p:pic>
          <p:nvPicPr>
            <p:cNvPr id="296965" name="Picture 5">
              <a:extLst>
                <a:ext uri="{FF2B5EF4-FFF2-40B4-BE49-F238E27FC236}">
                  <a16:creationId xmlns:a16="http://schemas.microsoft.com/office/drawing/2014/main" id="{D561E825-2473-4663-8A62-354D860DAB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920"/>
              <a:ext cx="4478" cy="1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6F8C757A-224C-4BB7-83C7-54D5A3F26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274435" name="Text Box 3">
            <a:extLst>
              <a:ext uri="{FF2B5EF4-FFF2-40B4-BE49-F238E27FC236}">
                <a16:creationId xmlns:a16="http://schemas.microsoft.com/office/drawing/2014/main" id="{978CA3B5-CC3E-4E36-BECD-E53743F76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Могут ли оба внутренних односторонних угла при пересечении двух прямых третьей быть тупыми?</a:t>
            </a:r>
            <a:r>
              <a:rPr lang="ru-RU" altLang="ru-RU" sz="3200"/>
              <a:t> </a:t>
            </a:r>
          </a:p>
        </p:txBody>
      </p:sp>
      <p:grpSp>
        <p:nvGrpSpPr>
          <p:cNvPr id="274438" name="Group 6">
            <a:extLst>
              <a:ext uri="{FF2B5EF4-FFF2-40B4-BE49-F238E27FC236}">
                <a16:creationId xmlns:a16="http://schemas.microsoft.com/office/drawing/2014/main" id="{C72E0D72-4078-47A0-8BCF-997A7C3B806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667000"/>
            <a:ext cx="8001000" cy="2941638"/>
            <a:chOff x="432" y="1680"/>
            <a:chExt cx="5040" cy="1853"/>
          </a:xfrm>
        </p:grpSpPr>
        <p:sp>
          <p:nvSpPr>
            <p:cNvPr id="274436" name="Text Box 4">
              <a:extLst>
                <a:ext uri="{FF2B5EF4-FFF2-40B4-BE49-F238E27FC236}">
                  <a16:creationId xmlns:a16="http://schemas.microsoft.com/office/drawing/2014/main" id="{90277C45-40F3-4585-B026-927C0F50B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168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Да.</a:t>
              </a:r>
            </a:p>
          </p:txBody>
        </p:sp>
        <p:pic>
          <p:nvPicPr>
            <p:cNvPr id="274437" name="Picture 5">
              <a:extLst>
                <a:ext uri="{FF2B5EF4-FFF2-40B4-BE49-F238E27FC236}">
                  <a16:creationId xmlns:a16="http://schemas.microsoft.com/office/drawing/2014/main" id="{1F099A83-E2C1-4709-873C-A9581229E5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680"/>
              <a:ext cx="1293" cy="1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4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9" name="Text Box 3">
            <a:extLst>
              <a:ext uri="{FF2B5EF4-FFF2-40B4-BE49-F238E27FC236}">
                <a16:creationId xmlns:a16="http://schemas.microsoft.com/office/drawing/2014/main" id="{B8628A0F-83AD-4D70-AA38-556A5A95A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98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(Признак параллельности двух прямых.) Если при пересечении двух прямых третьей прямой, внутренние накрест лежащие углы равны, то эти две прямые параллельны.</a:t>
            </a:r>
          </a:p>
        </p:txBody>
      </p:sp>
      <p:sp>
        <p:nvSpPr>
          <p:cNvPr id="249860" name="Text Box 4">
            <a:extLst>
              <a:ext uri="{FF2B5EF4-FFF2-40B4-BE49-F238E27FC236}">
                <a16:creationId xmlns:a16="http://schemas.microsoft.com/office/drawing/2014/main" id="{04CD6207-3607-4FC9-BBAC-CA10BD34B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1012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Доказательство.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прямые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пересекаются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точках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 и образуют равные внутренние накрест лежащие углы. Предположим, что прямые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параллельны. Тогда они пересекутся в некоторой точке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Для треугольника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угол 5 является внешним и, следовательно, должен быть больше внутреннего угла 3, что противоречит условию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равенства этих углов. Значит,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могут пересекать­ся, т.е. они параллельны. 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B81793F-66C3-D433-352E-DC4DC9926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366001"/>
            <a:ext cx="3430590" cy="20672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520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5BD8BC37-2B55-4396-AD42-445CE6B23C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276483" name="Text Box 3">
            <a:extLst>
              <a:ext uri="{FF2B5EF4-FFF2-40B4-BE49-F238E27FC236}">
                <a16:creationId xmlns:a16="http://schemas.microsoft.com/office/drawing/2014/main" id="{C0C3D0F8-2DAD-45CD-94ED-DCDC891E5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Могут ли быть равны внутренние односторонние углы при пересечении двух прямых третьей? </a:t>
            </a:r>
          </a:p>
        </p:txBody>
      </p:sp>
      <p:grpSp>
        <p:nvGrpSpPr>
          <p:cNvPr id="276486" name="Group 6">
            <a:extLst>
              <a:ext uri="{FF2B5EF4-FFF2-40B4-BE49-F238E27FC236}">
                <a16:creationId xmlns:a16="http://schemas.microsoft.com/office/drawing/2014/main" id="{FA58E364-4BE0-4753-AE6D-F4E97A58D363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895600"/>
            <a:ext cx="8001000" cy="2103438"/>
            <a:chOff x="384" y="1824"/>
            <a:chExt cx="5040" cy="1325"/>
          </a:xfrm>
        </p:grpSpPr>
        <p:sp>
          <p:nvSpPr>
            <p:cNvPr id="276484" name="Text Box 4">
              <a:extLst>
                <a:ext uri="{FF2B5EF4-FFF2-40B4-BE49-F238E27FC236}">
                  <a16:creationId xmlns:a16="http://schemas.microsoft.com/office/drawing/2014/main" id="{BB8854BE-9234-407B-BCD4-B8C47A4A9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78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Да.</a:t>
              </a:r>
            </a:p>
          </p:txBody>
        </p:sp>
        <p:pic>
          <p:nvPicPr>
            <p:cNvPr id="276485" name="Picture 5">
              <a:extLst>
                <a:ext uri="{FF2B5EF4-FFF2-40B4-BE49-F238E27FC236}">
                  <a16:creationId xmlns:a16="http://schemas.microsoft.com/office/drawing/2014/main" id="{1D1FE989-5AFD-4334-A81D-C9ED8A4D97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824"/>
              <a:ext cx="1299" cy="1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47124980-D11D-4BE4-AAFD-2967976E3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78531" name="Text Box 3">
            <a:extLst>
              <a:ext uri="{FF2B5EF4-FFF2-40B4-BE49-F238E27FC236}">
                <a16:creationId xmlns:a16="http://schemas.microsoft.com/office/drawing/2014/main" id="{6663A4CA-0D3B-4926-8FCD-8CA2A59EB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Могут ли все углы, образованные при пересечении двух прямых третьей, быть равными между собой?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grpSp>
        <p:nvGrpSpPr>
          <p:cNvPr id="278534" name="Group 6">
            <a:extLst>
              <a:ext uri="{FF2B5EF4-FFF2-40B4-BE49-F238E27FC236}">
                <a16:creationId xmlns:a16="http://schemas.microsoft.com/office/drawing/2014/main" id="{EE141BDC-DD17-47D1-89DE-57631D2858C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3124200"/>
            <a:ext cx="8001000" cy="2332038"/>
            <a:chOff x="384" y="1968"/>
            <a:chExt cx="5040" cy="1469"/>
          </a:xfrm>
        </p:grpSpPr>
        <p:sp>
          <p:nvSpPr>
            <p:cNvPr id="278532" name="Text Box 4">
              <a:extLst>
                <a:ext uri="{FF2B5EF4-FFF2-40B4-BE49-F238E27FC236}">
                  <a16:creationId xmlns:a16="http://schemas.microsoft.com/office/drawing/2014/main" id="{C0E4E0FC-1563-4C90-88F7-2C929134DE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072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ru-RU" altLang="ru-RU" sz="3200">
                  <a:solidFill>
                    <a:schemeClr val="accent1"/>
                  </a:solidFill>
                </a:rPr>
                <a:t> </a:t>
              </a:r>
              <a:r>
                <a:rPr lang="ru-RU" altLang="ru-RU" sz="3200"/>
                <a:t>Да.</a:t>
              </a:r>
            </a:p>
          </p:txBody>
        </p:sp>
        <p:pic>
          <p:nvPicPr>
            <p:cNvPr id="278533" name="Picture 5">
              <a:extLst>
                <a:ext uri="{FF2B5EF4-FFF2-40B4-BE49-F238E27FC236}">
                  <a16:creationId xmlns:a16="http://schemas.microsoft.com/office/drawing/2014/main" id="{A53F63B5-10A7-4F2C-9F20-2629DD83EF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968"/>
              <a:ext cx="1299" cy="1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8BB413F1-E2F6-49D7-9E21-A06E2940D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80579" name="Text Box 3">
            <a:extLst>
              <a:ext uri="{FF2B5EF4-FFF2-40B4-BE49-F238E27FC236}">
                <a16:creationId xmlns:a16="http://schemas.microsoft.com/office/drawing/2014/main" id="{6771DF96-6856-49A4-92B8-AAE27C2E9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Сумма внутренних накрест лежащих углов при пересечении двух параллельных прямых третьей равна 70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Чему равен каждый из углов?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550EE123-ECCC-492F-B4BF-DDC68ABC8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35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1026">
            <a:extLst>
              <a:ext uri="{FF2B5EF4-FFF2-40B4-BE49-F238E27FC236}">
                <a16:creationId xmlns:a16="http://schemas.microsoft.com/office/drawing/2014/main" id="{178616AC-5860-4EA7-99E1-D1DE47274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94915" name="Text Box 1027">
            <a:extLst>
              <a:ext uri="{FF2B5EF4-FFF2-40B4-BE49-F238E27FC236}">
                <a16:creationId xmlns:a16="http://schemas.microsoft.com/office/drawing/2014/main" id="{8E59C52F-D471-4FD1-9275-3D5D63772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Один из углов, образовавшихся при пересечении двух параллельных прямых третьей, втрое больше одного из остальных. Найдите все углы.</a:t>
            </a:r>
          </a:p>
        </p:txBody>
      </p:sp>
      <p:sp>
        <p:nvSpPr>
          <p:cNvPr id="294916" name="Text Box 1028">
            <a:extLst>
              <a:ext uri="{FF2B5EF4-FFF2-40B4-BE49-F238E27FC236}">
                <a16:creationId xmlns:a16="http://schemas.microsoft.com/office/drawing/2014/main" id="{BE90406C-97E5-465F-AA50-0E975F276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135</a:t>
            </a:r>
            <a:r>
              <a:rPr lang="ru-RU" altLang="ru-RU" sz="3200" baseline="30000"/>
              <a:t>о</a:t>
            </a:r>
            <a:r>
              <a:rPr lang="ru-RU" altLang="ru-RU" sz="3200"/>
              <a:t>, 45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1B16A39C-484A-4BAE-B8FC-973FAAF150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92867" name="Text Box 3">
            <a:extLst>
              <a:ext uri="{FF2B5EF4-FFF2-40B4-BE49-F238E27FC236}">
                <a16:creationId xmlns:a16="http://schemas.microsoft.com/office/drawing/2014/main" id="{871D1685-FA36-4A97-B948-A31D749EE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Найдите углы, образованные при пересечении двух параллельных прямых секущей, если: а) один из углов равен 150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; б) один из углов на 70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 больше другого.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292868" name="Text Box 4">
            <a:extLst>
              <a:ext uri="{FF2B5EF4-FFF2-40B4-BE49-F238E27FC236}">
                <a16:creationId xmlns:a16="http://schemas.microsoft.com/office/drawing/2014/main" id="{625C581A-213E-4D5D-8490-267328363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а) 150</a:t>
            </a:r>
            <a:r>
              <a:rPr lang="ru-RU" altLang="ru-RU" sz="3200" baseline="30000"/>
              <a:t>о</a:t>
            </a:r>
            <a:r>
              <a:rPr lang="ru-RU" altLang="ru-RU" sz="3200"/>
              <a:t>, 30</a:t>
            </a:r>
            <a:r>
              <a:rPr lang="ru-RU" altLang="ru-RU" sz="3200" baseline="30000"/>
              <a:t>о</a:t>
            </a:r>
            <a:r>
              <a:rPr lang="ru-RU" altLang="ru-RU" sz="3200"/>
              <a:t>; </a:t>
            </a:r>
          </a:p>
        </p:txBody>
      </p:sp>
      <p:sp>
        <p:nvSpPr>
          <p:cNvPr id="292869" name="Text Box 5">
            <a:extLst>
              <a:ext uri="{FF2B5EF4-FFF2-40B4-BE49-F238E27FC236}">
                <a16:creationId xmlns:a16="http://schemas.microsoft.com/office/drawing/2014/main" id="{632FCA9D-D92C-4F0F-A0F6-406C9C96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8768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/>
              <a:t>б) 55</a:t>
            </a:r>
            <a:r>
              <a:rPr lang="ru-RU" altLang="ru-RU" sz="3200" baseline="30000"/>
              <a:t>о</a:t>
            </a:r>
            <a:r>
              <a:rPr lang="ru-RU" altLang="ru-RU" sz="3200"/>
              <a:t>, 125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8" grpId="0" autoUpdateAnimBg="0"/>
      <p:bldP spid="29286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AFC98C19-6D62-439F-AF9D-7DD9E65440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82627" name="Text Box 3">
            <a:extLst>
              <a:ext uri="{FF2B5EF4-FFF2-40B4-BE49-F238E27FC236}">
                <a16:creationId xmlns:a16="http://schemas.microsoft.com/office/drawing/2014/main" id="{3A04D8D1-545F-46FC-8520-DF1E6DFAD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Разность двух внутренних односторонних углов, образованных параллельными прямыми и секущей, равна 30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Найдите эти углы.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sp>
        <p:nvSpPr>
          <p:cNvPr id="282628" name="Text Box 4">
            <a:extLst>
              <a:ext uri="{FF2B5EF4-FFF2-40B4-BE49-F238E27FC236}">
                <a16:creationId xmlns:a16="http://schemas.microsoft.com/office/drawing/2014/main" id="{A8C4B63D-F771-4133-BA38-A216C3976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75</a:t>
            </a:r>
            <a:r>
              <a:rPr lang="ru-RU" altLang="ru-RU" sz="3200" baseline="30000"/>
              <a:t>о</a:t>
            </a:r>
            <a:r>
              <a:rPr lang="ru-RU" altLang="ru-RU" sz="3200"/>
              <a:t>, 105</a:t>
            </a:r>
            <a:r>
              <a:rPr lang="ru-RU" altLang="ru-RU" sz="3200" baseline="30000"/>
              <a:t>о</a:t>
            </a:r>
            <a:r>
              <a:rPr lang="ru-RU" altLang="ru-RU" sz="32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8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EC9E93E8-2795-4F96-91C4-D13A6A6E9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r>
              <a:rPr lang="ru-RU" altLang="ru-RU" sz="360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84675" name="Text Box 3">
            <a:extLst>
              <a:ext uri="{FF2B5EF4-FFF2-40B4-BE49-F238E27FC236}">
                <a16:creationId xmlns:a16="http://schemas.microsoft.com/office/drawing/2014/main" id="{23DDA668-6D07-4295-BA78-42D65F230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077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Угол </a:t>
            </a:r>
            <a:r>
              <a:rPr lang="ru-RU" altLang="ru-RU" sz="3200" i="1">
                <a:cs typeface="Times New Roman" panose="02020603050405020304" pitchFamily="18" charset="0"/>
              </a:rPr>
              <a:t>АВС</a:t>
            </a:r>
            <a:r>
              <a:rPr lang="ru-RU" altLang="ru-RU" sz="3200">
                <a:cs typeface="Times New Roman" panose="02020603050405020304" pitchFamily="18" charset="0"/>
              </a:rPr>
              <a:t> равен 80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, а угол </a:t>
            </a:r>
            <a:r>
              <a:rPr lang="en-US" altLang="ru-RU" sz="3200" i="1">
                <a:cs typeface="Times New Roman" panose="02020603050405020304" pitchFamily="18" charset="0"/>
              </a:rPr>
              <a:t>BCD</a:t>
            </a:r>
            <a:r>
              <a:rPr lang="ru-RU" altLang="ru-RU" sz="3200">
                <a:cs typeface="Times New Roman" panose="02020603050405020304" pitchFamily="18" charset="0"/>
              </a:rPr>
              <a:t> равен 120</a:t>
            </a:r>
            <a:r>
              <a:rPr lang="ru-RU" altLang="ru-RU" sz="3200" baseline="30000"/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 Могут ли прямые </a:t>
            </a:r>
            <a:r>
              <a:rPr lang="ru-RU" altLang="ru-RU" sz="3200" i="1">
                <a:cs typeface="Times New Roman" panose="02020603050405020304" pitchFamily="18" charset="0"/>
              </a:rPr>
              <a:t>АВ</a:t>
            </a:r>
            <a:r>
              <a:rPr lang="ru-RU" altLang="ru-RU" sz="3200">
                <a:cs typeface="Times New Roman" panose="02020603050405020304" pitchFamily="18" charset="0"/>
              </a:rPr>
              <a:t> и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 быть параллельными?</a:t>
            </a:r>
          </a:p>
        </p:txBody>
      </p:sp>
      <p:sp>
        <p:nvSpPr>
          <p:cNvPr id="284676" name="Text Box 4">
            <a:extLst>
              <a:ext uri="{FF2B5EF4-FFF2-40B4-BE49-F238E27FC236}">
                <a16:creationId xmlns:a16="http://schemas.microsoft.com/office/drawing/2014/main" id="{9A2FA77C-73B9-4B1F-969D-82C5E7BA6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10ABFA49-20A6-4A34-81C8-DD2AFFE29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286724" name="Text Box 4">
            <a:extLst>
              <a:ext uri="{FF2B5EF4-FFF2-40B4-BE49-F238E27FC236}">
                <a16:creationId xmlns:a16="http://schemas.microsoft.com/office/drawing/2014/main" id="{8D68FD67-1E30-44B3-A035-5637C507E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23" name="Text Box 3">
                <a:extLst>
                  <a:ext uri="{FF2B5EF4-FFF2-40B4-BE49-F238E27FC236}">
                    <a16:creationId xmlns:a16="http://schemas.microsoft.com/office/drawing/2014/main" id="{D27F1EE7-2025-42B7-B610-096DAE900F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400" y="838200"/>
                <a:ext cx="8077200" cy="20621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В треугольнике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= 40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,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B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 =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70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Через вершину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проведена прямая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так, что луч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ВС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- биссектриса угла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  <a:r>
                  <a:rPr lang="ru-RU" altLang="ru-RU" sz="3200" dirty="0"/>
                  <a:t>Будут ли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прямые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АС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и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BD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параллельны</a:t>
                </a:r>
                <a:r>
                  <a:rPr lang="ru-RU" altLang="ru-RU" sz="3200" dirty="0"/>
                  <a:t>ми?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86723" name="Text Box 3">
                <a:extLst>
                  <a:ext uri="{FF2B5EF4-FFF2-40B4-BE49-F238E27FC236}">
                    <a16:creationId xmlns:a16="http://schemas.microsoft.com/office/drawing/2014/main" id="{D27F1EE7-2025-42B7-B610-096DAE900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838200"/>
                <a:ext cx="8077200" cy="2062163"/>
              </a:xfrm>
              <a:prstGeom prst="rect">
                <a:avLst/>
              </a:prstGeom>
              <a:blipFill>
                <a:blip r:embed="rId3"/>
                <a:stretch>
                  <a:fillRect l="-1962" t="-4142" r="-1887" b="-82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>
            <a:extLst>
              <a:ext uri="{FF2B5EF4-FFF2-40B4-BE49-F238E27FC236}">
                <a16:creationId xmlns:a16="http://schemas.microsoft.com/office/drawing/2014/main" id="{38E481E7-2C9B-47AC-A801-3F2D0917F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8771" name="Text Box 3">
                <a:extLst>
                  <a:ext uri="{FF2B5EF4-FFF2-40B4-BE49-F238E27FC236}">
                    <a16:creationId xmlns:a16="http://schemas.microsoft.com/office/drawing/2014/main" id="{45289F97-7649-4D10-85F7-1245FE09D8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838200"/>
                <a:ext cx="86868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Противоположные стороны четырехугольника 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АВС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D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 попарно параллельны. Найдите величины углов этого четырёхугольника, если </a:t>
                </a:r>
                <a14:m>
                  <m:oMath xmlns:m="http://schemas.openxmlformats.org/officeDocument/2006/math">
                    <m:r>
                      <a:rPr lang="en-US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>
                    <a:cs typeface="Times New Roman" panose="02020603050405020304" pitchFamily="18" charset="0"/>
                  </a:rPr>
                  <a:t>A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= 30</a:t>
                </a:r>
                <a:r>
                  <a:rPr lang="ru-RU" altLang="ru-RU" sz="3200" baseline="30000" dirty="0"/>
                  <a:t>о</a:t>
                </a:r>
                <a:r>
                  <a:rPr lang="ru-RU" altLang="ru-RU" sz="3200" i="1" dirty="0">
                    <a:cs typeface="Times New Roman" panose="02020603050405020304" pitchFamily="18" charset="0"/>
                  </a:rPr>
                  <a:t>.</a:t>
                </a:r>
                <a:endParaRPr lang="ru-RU" altLang="ru-RU" sz="32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8771" name="Text Box 3">
                <a:extLst>
                  <a:ext uri="{FF2B5EF4-FFF2-40B4-BE49-F238E27FC236}">
                    <a16:creationId xmlns:a16="http://schemas.microsoft.com/office/drawing/2014/main" id="{45289F97-7649-4D10-85F7-1245FE09D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838200"/>
                <a:ext cx="8686800" cy="1569660"/>
              </a:xfrm>
              <a:prstGeom prst="rect">
                <a:avLst/>
              </a:prstGeom>
              <a:blipFill>
                <a:blip r:embed="rId3"/>
                <a:stretch>
                  <a:fillRect l="-1825" t="-5447" r="-1754" b="-112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8772" name="Text Box 4">
                <a:extLst>
                  <a:ext uri="{FF2B5EF4-FFF2-40B4-BE49-F238E27FC236}">
                    <a16:creationId xmlns:a16="http://schemas.microsoft.com/office/drawing/2014/main" id="{C55A5872-6B75-4923-9727-0777EADBF8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600" y="4419600"/>
                <a:ext cx="8382000" cy="579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32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/>
                  <a:t>B = </a:t>
                </a:r>
                <a:r>
                  <a:rPr lang="en-US" altLang="ru-RU" sz="3200" dirty="0"/>
                  <a:t>150</a:t>
                </a:r>
                <a:r>
                  <a:rPr lang="en-US" altLang="ru-RU" sz="3200" baseline="30000" dirty="0"/>
                  <a:t>o</a:t>
                </a:r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r>
                      <a:rPr lang="en-US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/>
                  <a:t>C = </a:t>
                </a:r>
                <a:r>
                  <a:rPr lang="en-US" altLang="ru-RU" sz="3200" dirty="0"/>
                  <a:t>30</a:t>
                </a:r>
                <a:r>
                  <a:rPr lang="en-US" altLang="ru-RU" sz="3200" baseline="30000" dirty="0"/>
                  <a:t>o</a:t>
                </a:r>
                <a:r>
                  <a:rPr lang="en-US" altLang="ru-RU" sz="3200" dirty="0"/>
                  <a:t>, </a:t>
                </a:r>
                <a14:m>
                  <m:oMath xmlns:m="http://schemas.openxmlformats.org/officeDocument/2006/math">
                    <m:r>
                      <a:rPr lang="en-US" alt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altLang="ru-RU" sz="3200" i="1" dirty="0"/>
                  <a:t>D = </a:t>
                </a:r>
                <a:r>
                  <a:rPr lang="en-US" altLang="ru-RU" sz="3200" dirty="0"/>
                  <a:t>150</a:t>
                </a:r>
                <a:r>
                  <a:rPr lang="en-US" altLang="ru-RU" sz="3200" baseline="30000" dirty="0"/>
                  <a:t>o</a:t>
                </a:r>
                <a:r>
                  <a:rPr lang="ru-RU" altLang="ru-RU" sz="3200" dirty="0"/>
                  <a:t>.</a:t>
                </a:r>
              </a:p>
            </p:txBody>
          </p:sp>
        </mc:Choice>
        <mc:Fallback xmlns="">
          <p:sp>
            <p:nvSpPr>
              <p:cNvPr id="288772" name="Text Box 4">
                <a:extLst>
                  <a:ext uri="{FF2B5EF4-FFF2-40B4-BE49-F238E27FC236}">
                    <a16:creationId xmlns:a16="http://schemas.microsoft.com/office/drawing/2014/main" id="{C55A5872-6B75-4923-9727-0777EADBF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4419600"/>
                <a:ext cx="8382000" cy="579438"/>
              </a:xfrm>
              <a:prstGeom prst="rect">
                <a:avLst/>
              </a:prstGeom>
              <a:blipFill>
                <a:blip r:embed="rId4"/>
                <a:stretch>
                  <a:fillRect l="-1818" t="-14737" b="-336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3F6B5604-15B9-4CD8-9BAE-2345DD029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13348" name="Text Box 4">
            <a:extLst>
              <a:ext uri="{FF2B5EF4-FFF2-40B4-BE49-F238E27FC236}">
                <a16:creationId xmlns:a16="http://schemas.microsoft.com/office/drawing/2014/main" id="{E367F40C-7303-4A4D-BFC7-9B6869951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Найдите величину суммы углов </a:t>
            </a:r>
            <a:r>
              <a:rPr lang="en-US" altLang="ru-RU" sz="3200" i="1">
                <a:cs typeface="Times New Roman" panose="02020603050405020304" pitchFamily="18" charset="0"/>
              </a:rPr>
              <a:t>ABC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BCD</a:t>
            </a:r>
            <a:r>
              <a:rPr lang="ru-RU" altLang="ru-RU" sz="3200">
                <a:cs typeface="Times New Roman" panose="02020603050405020304" pitchFamily="18" charset="0"/>
              </a:rPr>
              <a:t>, изображенных на рисунке. </a:t>
            </a:r>
          </a:p>
        </p:txBody>
      </p:sp>
      <p:sp>
        <p:nvSpPr>
          <p:cNvPr id="313351" name="Text Box 7">
            <a:extLst>
              <a:ext uri="{FF2B5EF4-FFF2-40B4-BE49-F238E27FC236}">
                <a16:creationId xmlns:a16="http://schemas.microsoft.com/office/drawing/2014/main" id="{BAA2C9CB-A449-4362-93C7-7D27E5C25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257800"/>
            <a:ext cx="838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18</a:t>
            </a:r>
            <a:r>
              <a:rPr lang="en-US" altLang="ru-RU" sz="3200"/>
              <a:t>0</a:t>
            </a:r>
            <a:r>
              <a:rPr lang="en-US" altLang="ru-RU" sz="3200" baseline="30000"/>
              <a:t>o</a:t>
            </a:r>
            <a:r>
              <a:rPr lang="ru-RU" altLang="ru-RU" sz="3200"/>
              <a:t>.</a:t>
            </a:r>
          </a:p>
        </p:txBody>
      </p:sp>
      <p:pic>
        <p:nvPicPr>
          <p:cNvPr id="313355" name="Picture 11">
            <a:extLst>
              <a:ext uri="{FF2B5EF4-FFF2-40B4-BE49-F238E27FC236}">
                <a16:creationId xmlns:a16="http://schemas.microsoft.com/office/drawing/2014/main" id="{1B578E50-4992-41AF-A119-3124E873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5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60" name="Text Box 4">
            <a:extLst>
              <a:ext uri="{FF2B5EF4-FFF2-40B4-BE49-F238E27FC236}">
                <a16:creationId xmlns:a16="http://schemas.microsoft.com/office/drawing/2014/main" id="{04CD6207-3607-4FC9-BBAC-CA10BD34B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0603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 1.</a:t>
            </a:r>
            <a:r>
              <a:rPr lang="ru-RU" altLang="ru-RU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при пересечении двух прямых третьей прямой соответственные углы равны, то эти две прямые параллельны.</a:t>
            </a:r>
          </a:p>
        </p:txBody>
      </p:sp>
      <p:sp>
        <p:nvSpPr>
          <p:cNvPr id="249866" name="Text Box 10">
            <a:extLst>
              <a:ext uri="{FF2B5EF4-FFF2-40B4-BE49-F238E27FC236}">
                <a16:creationId xmlns:a16="http://schemas.microsoft.com/office/drawing/2014/main" id="{BE69FC06-D331-45E8-AF2C-EB521A1A0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16832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 2. </a:t>
            </a:r>
            <a:r>
              <a:rPr lang="ru-RU" altLang="ru-RU" dirty="0">
                <a:cs typeface="Times New Roman" panose="02020603050405020304" pitchFamily="18" charset="0"/>
              </a:rPr>
              <a:t>Если при пересечении двух прямых третьей прямой внутренние односторонние углы составляют в сумме 180</a:t>
            </a:r>
            <a:r>
              <a:rPr lang="en-US" altLang="ru-RU" baseline="30000" dirty="0">
                <a:cs typeface="Times New Roman" panose="02020603050405020304" pitchFamily="18" charset="0"/>
              </a:rPr>
              <a:t>o</a:t>
            </a:r>
            <a:r>
              <a:rPr lang="ru-RU" altLang="ru-RU" dirty="0">
                <a:cs typeface="Times New Roman" panose="02020603050405020304" pitchFamily="18" charset="0"/>
              </a:rPr>
              <a:t>, то эти две прямые параллельны.</a:t>
            </a:r>
          </a:p>
        </p:txBody>
      </p:sp>
      <p:sp>
        <p:nvSpPr>
          <p:cNvPr id="249867" name="Text Box 11">
            <a:extLst>
              <a:ext uri="{FF2B5EF4-FFF2-40B4-BE49-F238E27FC236}">
                <a16:creationId xmlns:a16="http://schemas.microsoft.com/office/drawing/2014/main" id="{C5A3C14C-1944-4DE4-BFC5-19954EB29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8763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 3.</a:t>
            </a:r>
            <a:r>
              <a:rPr lang="ru-RU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две прямые перпендикулярны третьей прямой, то эти две прямые параллельны.</a:t>
            </a:r>
          </a:p>
        </p:txBody>
      </p:sp>
    </p:spTree>
    <p:extLst>
      <p:ext uri="{BB962C8B-B14F-4D97-AF65-F5344CB8AC3E}">
        <p14:creationId xmlns:p14="http://schemas.microsoft.com/office/powerpoint/2010/main" val="42117120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Проведите луч </a:t>
            </a:r>
            <a:r>
              <a:rPr lang="en-US" altLang="ru-RU" sz="3200" i="1">
                <a:cs typeface="Times New Roman" panose="02020603050405020304" pitchFamily="18" charset="0"/>
              </a:rPr>
              <a:t>CD</a:t>
            </a:r>
            <a:r>
              <a:rPr lang="ru-RU" altLang="ru-RU" sz="3200">
                <a:cs typeface="Times New Roman" panose="02020603050405020304" pitchFamily="18" charset="0"/>
              </a:rPr>
              <a:t>, для которого сумма углов </a:t>
            </a:r>
            <a:r>
              <a:rPr lang="en-US" altLang="ru-RU" sz="3200" i="1">
                <a:cs typeface="Times New Roman" panose="02020603050405020304" pitchFamily="18" charset="0"/>
              </a:rPr>
              <a:t>ABC </a:t>
            </a:r>
            <a:r>
              <a:rPr lang="ru-RU" altLang="ru-RU" sz="3200">
                <a:cs typeface="Times New Roman" panose="02020603050405020304" pitchFamily="18" charset="0"/>
              </a:rPr>
              <a:t>и </a:t>
            </a:r>
            <a:r>
              <a:rPr lang="en-US" altLang="ru-RU" sz="3200" i="1">
                <a:cs typeface="Times New Roman" panose="02020603050405020304" pitchFamily="18" charset="0"/>
              </a:rPr>
              <a:t>BCD </a:t>
            </a:r>
            <a:r>
              <a:rPr lang="ru-RU" altLang="ru-RU" sz="3200">
                <a:cs typeface="Times New Roman" panose="02020603050405020304" pitchFamily="18" charset="0"/>
              </a:rPr>
              <a:t>равна 180</a:t>
            </a:r>
            <a:r>
              <a:rPr lang="ru-RU" altLang="ru-RU" sz="3200" baseline="30000">
                <a:cs typeface="Times New Roman" panose="02020603050405020304" pitchFamily="18" charset="0"/>
              </a:rPr>
              <a:t>о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5398" name="Picture 6">
            <a:extLst>
              <a:ext uri="{FF2B5EF4-FFF2-40B4-BE49-F238E27FC236}">
                <a16:creationId xmlns:a16="http://schemas.microsoft.com/office/drawing/2014/main" id="{432F03BE-A33E-4B48-BC29-1B06D4A46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133600"/>
            <a:ext cx="312102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5400" name="Group 8">
            <a:extLst>
              <a:ext uri="{FF2B5EF4-FFF2-40B4-BE49-F238E27FC236}">
                <a16:creationId xmlns:a16="http://schemas.microsoft.com/office/drawing/2014/main" id="{74C434A7-E172-4CC5-8027-91D0D3004BB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163763"/>
            <a:ext cx="5562600" cy="3094037"/>
            <a:chOff x="480" y="1344"/>
            <a:chExt cx="3504" cy="1949"/>
          </a:xfrm>
        </p:grpSpPr>
        <p:sp>
          <p:nvSpPr>
            <p:cNvPr id="315396" name="Text Box 4">
              <a:extLst>
                <a:ext uri="{FF2B5EF4-FFF2-40B4-BE49-F238E27FC236}">
                  <a16:creationId xmlns:a16="http://schemas.microsoft.com/office/drawing/2014/main" id="{2703137B-EC94-4DA0-BD37-6488A80B8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2928"/>
              <a:ext cx="14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endParaRPr lang="ru-RU" altLang="ru-RU" sz="3200"/>
            </a:p>
          </p:txBody>
        </p:sp>
        <p:pic>
          <p:nvPicPr>
            <p:cNvPr id="315399" name="Picture 7">
              <a:extLst>
                <a:ext uri="{FF2B5EF4-FFF2-40B4-BE49-F238E27FC236}">
                  <a16:creationId xmlns:a16="http://schemas.microsoft.com/office/drawing/2014/main" id="{26584676-2B13-4CD8-8183-F1556F21AE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20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Докажите, что если некоторая прямая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пересекает одну из двух параллельных прямых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она пересекает и другую.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2703137B-EC94-4DA0-BD37-6488A80B8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70457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Пусть прямые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 </a:t>
            </a:r>
            <a:r>
              <a:rPr lang="ru-RU" altLang="ru-RU" dirty="0"/>
              <a:t>параллельны, прямая </a:t>
            </a:r>
            <a:r>
              <a:rPr lang="en-US" altLang="ru-RU" i="1" dirty="0"/>
              <a:t>c </a:t>
            </a:r>
            <a:r>
              <a:rPr lang="ru-RU" altLang="ru-RU" dirty="0"/>
              <a:t>пересекает прямую </a:t>
            </a:r>
            <a:r>
              <a:rPr lang="en-US" altLang="ru-RU" i="1" dirty="0"/>
              <a:t>a</a:t>
            </a:r>
            <a:r>
              <a:rPr lang="ru-RU" altLang="ru-RU" i="1" dirty="0"/>
              <a:t> </a:t>
            </a:r>
            <a:r>
              <a:rPr lang="ru-RU" altLang="ru-RU" dirty="0"/>
              <a:t>в точке </a:t>
            </a:r>
            <a:r>
              <a:rPr lang="en-US" altLang="ru-RU" i="1" dirty="0"/>
              <a:t>A.</a:t>
            </a:r>
            <a:r>
              <a:rPr lang="en-US" altLang="ru-RU" dirty="0"/>
              <a:t> </a:t>
            </a:r>
            <a:r>
              <a:rPr lang="ru-RU" altLang="ru-RU" dirty="0"/>
              <a:t>Если бы</a:t>
            </a:r>
            <a:r>
              <a:rPr lang="en-US" altLang="ru-RU" dirty="0"/>
              <a:t> </a:t>
            </a:r>
            <a:r>
              <a:rPr lang="ru-RU" altLang="ru-RU" dirty="0"/>
              <a:t>прямая </a:t>
            </a:r>
            <a:r>
              <a:rPr lang="en-US" altLang="ru-RU" i="1" dirty="0"/>
              <a:t>c </a:t>
            </a:r>
            <a:r>
              <a:rPr lang="ru-RU" altLang="ru-RU" dirty="0"/>
              <a:t>не пересекала прямую </a:t>
            </a:r>
            <a:r>
              <a:rPr lang="en-US" altLang="ru-RU" i="1" dirty="0"/>
              <a:t>b</a:t>
            </a:r>
            <a:r>
              <a:rPr lang="ru-RU" altLang="ru-RU" dirty="0"/>
              <a:t>, то через точку </a:t>
            </a:r>
            <a:r>
              <a:rPr lang="en-US" altLang="ru-RU" i="1" dirty="0"/>
              <a:t>A</a:t>
            </a:r>
            <a:r>
              <a:rPr lang="en-US" altLang="ru-RU" dirty="0"/>
              <a:t> </a:t>
            </a:r>
            <a:r>
              <a:rPr lang="ru-RU" altLang="ru-RU" dirty="0"/>
              <a:t>проходило бы две прямые, параллельные прямой </a:t>
            </a:r>
            <a:r>
              <a:rPr lang="en-US" altLang="ru-RU" i="1" dirty="0"/>
              <a:t>b</a:t>
            </a:r>
            <a:r>
              <a:rPr lang="ru-RU" altLang="ru-RU" dirty="0"/>
              <a:t>, что противоречит аксиоме параллельных. Следовательно, прямая </a:t>
            </a:r>
            <a:r>
              <a:rPr lang="en-US" altLang="ru-RU" i="1" dirty="0"/>
              <a:t>c </a:t>
            </a:r>
            <a:r>
              <a:rPr lang="ru-RU" altLang="ru-RU" dirty="0"/>
              <a:t>пересекает прямую </a:t>
            </a:r>
            <a:r>
              <a:rPr lang="en-US" altLang="ru-RU" i="1" dirty="0"/>
              <a:t>b</a:t>
            </a:r>
            <a:r>
              <a:rPr lang="ru-RU" altLang="ru-RU" dirty="0"/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5C71A65-82C4-F1CB-63F9-6863C991B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628800"/>
            <a:ext cx="3848637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97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если прямая перпендикулярна одной из двух параллельных прямых, то она перпендикулярна и другой.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2703137B-EC94-4DA0-BD37-6488A80B8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8099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Пусть прямая </a:t>
            </a:r>
            <a:r>
              <a:rPr lang="en-US" altLang="ru-RU" i="1" dirty="0"/>
              <a:t>c </a:t>
            </a:r>
            <a:r>
              <a:rPr lang="ru-RU" altLang="ru-RU" dirty="0"/>
              <a:t>перпендикулярна прямой </a:t>
            </a:r>
            <a:r>
              <a:rPr lang="en-US" altLang="ru-RU" i="1" dirty="0"/>
              <a:t>a.</a:t>
            </a:r>
            <a:r>
              <a:rPr lang="en-US" altLang="ru-RU" dirty="0"/>
              <a:t> </a:t>
            </a:r>
            <a:r>
              <a:rPr lang="ru-RU" altLang="ru-RU" dirty="0"/>
              <a:t>Тогда углы между этими прямыми равны 90</a:t>
            </a:r>
            <a:r>
              <a:rPr lang="ru-RU" altLang="ru-RU" baseline="30000" dirty="0"/>
              <a:t>о</a:t>
            </a:r>
            <a:r>
              <a:rPr lang="ru-RU" altLang="ru-RU" dirty="0"/>
              <a:t>. Если прямая </a:t>
            </a:r>
            <a:r>
              <a:rPr lang="en-US" altLang="ru-RU" i="1" dirty="0"/>
              <a:t>b </a:t>
            </a:r>
            <a:r>
              <a:rPr lang="ru-RU" altLang="ru-RU" dirty="0"/>
              <a:t>параллельна прямой </a:t>
            </a:r>
            <a:r>
              <a:rPr lang="en-US" altLang="ru-RU" i="1" dirty="0"/>
              <a:t>a</a:t>
            </a:r>
            <a:r>
              <a:rPr lang="ru-RU" altLang="ru-RU" dirty="0"/>
              <a:t>, то углы, образованные прямыми </a:t>
            </a:r>
            <a:r>
              <a:rPr lang="en-US" altLang="ru-RU" i="1" dirty="0"/>
              <a:t>b </a:t>
            </a:r>
            <a:r>
              <a:rPr lang="ru-RU" altLang="ru-RU" dirty="0"/>
              <a:t>и </a:t>
            </a:r>
            <a:r>
              <a:rPr lang="en-US" altLang="ru-RU" i="1" dirty="0"/>
              <a:t>c </a:t>
            </a:r>
            <a:r>
              <a:rPr lang="ru-RU" altLang="ru-RU" dirty="0"/>
              <a:t>также равны 90</a:t>
            </a:r>
            <a:r>
              <a:rPr lang="ru-RU" altLang="ru-RU" baseline="30000" dirty="0"/>
              <a:t>о</a:t>
            </a:r>
            <a:r>
              <a:rPr lang="ru-RU" altLang="ru-RU" dirty="0"/>
              <a:t>, значит, прямые </a:t>
            </a:r>
            <a:r>
              <a:rPr lang="en-US" altLang="ru-RU" i="1" dirty="0"/>
              <a:t>b </a:t>
            </a:r>
            <a:r>
              <a:rPr lang="ru-RU" altLang="ru-RU" dirty="0"/>
              <a:t>и </a:t>
            </a:r>
            <a:r>
              <a:rPr lang="en-US" altLang="ru-RU" i="1" dirty="0"/>
              <a:t>c </a:t>
            </a:r>
            <a:r>
              <a:rPr lang="ru-RU" altLang="ru-RU" dirty="0"/>
              <a:t>перпендикулярны.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13A3EE2-E4AA-4C3E-B567-692E6800F8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1777629"/>
            <a:ext cx="3315163" cy="299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18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биссектрисы внутренних накрест лежащих углов, образованных двумя параллельными прямыми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</a:rPr>
              <a:t>a</a:t>
            </a:r>
            <a:r>
              <a:rPr lang="en-US" dirty="0">
                <a:ea typeface="Times New Roman" panose="02020603050405020304" pitchFamily="18" charset="0"/>
              </a:rPr>
              <a:t>,</a:t>
            </a:r>
            <a:r>
              <a:rPr lang="ru-RU" dirty="0">
                <a:ea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секущей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параллельны, т. е. лежат на па­раллельных прямых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2703137B-EC94-4DA0-BD37-6488A80B8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411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Из равенства внутренних накрест лежащих углов при следует равенство углов, образованные прямыми </a:t>
            </a:r>
            <a:r>
              <a:rPr lang="en-US" altLang="ru-RU" i="1" dirty="0"/>
              <a:t>d</a:t>
            </a:r>
            <a:r>
              <a:rPr lang="en-US" altLang="ru-RU" dirty="0"/>
              <a:t>, </a:t>
            </a:r>
            <a:r>
              <a:rPr lang="en-US" altLang="ru-RU" i="1" dirty="0"/>
              <a:t>e</a:t>
            </a:r>
            <a:r>
              <a:rPr lang="ru-RU" altLang="ru-RU" dirty="0"/>
              <a:t> и секущей </a:t>
            </a:r>
            <a:r>
              <a:rPr lang="en-US" altLang="ru-RU" i="1" dirty="0"/>
              <a:t>c</a:t>
            </a:r>
            <a:r>
              <a:rPr lang="ru-RU" altLang="ru-RU" dirty="0"/>
              <a:t>. Следовательно, прямые </a:t>
            </a:r>
            <a:r>
              <a:rPr lang="en-US" altLang="ru-RU" i="1" dirty="0"/>
              <a:t>d </a:t>
            </a:r>
            <a:r>
              <a:rPr lang="ru-RU" altLang="ru-RU" dirty="0"/>
              <a:t>и </a:t>
            </a:r>
            <a:r>
              <a:rPr lang="en-US" altLang="ru-RU" i="1" dirty="0"/>
              <a:t>e </a:t>
            </a:r>
            <a:r>
              <a:rPr lang="ru-RU" altLang="ru-RU" dirty="0"/>
              <a:t>параллельны.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DE2361A-E570-F938-6C84-A34CA1E9AD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2015043"/>
            <a:ext cx="3334932" cy="266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6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Докажите, что биссектрисы внутренних односторонних углов, образованных двумя параллельными прямыми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</a:rPr>
              <a:t>a</a:t>
            </a:r>
            <a:r>
              <a:rPr lang="en-US" dirty="0">
                <a:ea typeface="Times New Roman" panose="02020603050405020304" pitchFamily="18" charset="0"/>
              </a:rPr>
              <a:t>,</a:t>
            </a:r>
            <a:r>
              <a:rPr lang="ru-RU" dirty="0">
                <a:ea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секущей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пер­пендикулярны, т. е. лежат на перпендикулярных прямых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</a:rPr>
              <a:t>e</a:t>
            </a:r>
            <a:r>
              <a:rPr lang="en-US" dirty="0">
                <a:ea typeface="Times New Roman" panose="02020603050405020304" pitchFamily="18" charset="0"/>
              </a:rPr>
              <a:t>, </a:t>
            </a:r>
            <a:r>
              <a:rPr lang="en-US" i="1" dirty="0">
                <a:ea typeface="Times New Roman" panose="02020603050405020304" pitchFamily="18" charset="0"/>
              </a:rPr>
              <a:t>f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83314C-634A-5D5C-C854-215419C21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1971" y="1950913"/>
            <a:ext cx="3820058" cy="3381847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5C175F6-0397-78BB-1AF0-CBDF312FB234}"/>
              </a:ext>
            </a:extLst>
          </p:cNvPr>
          <p:cNvGrpSpPr/>
          <p:nvPr/>
        </p:nvGrpSpPr>
        <p:grpSpPr>
          <a:xfrm>
            <a:off x="0" y="1950913"/>
            <a:ext cx="9144000" cy="4732978"/>
            <a:chOff x="0" y="1950913"/>
            <a:chExt cx="9144000" cy="4732978"/>
          </a:xfrm>
        </p:grpSpPr>
        <p:sp>
          <p:nvSpPr>
            <p:cNvPr id="315396" name="Text Box 4">
              <a:extLst>
                <a:ext uri="{FF2B5EF4-FFF2-40B4-BE49-F238E27FC236}">
                  <a16:creationId xmlns:a16="http://schemas.microsoft.com/office/drawing/2014/main" id="{2703137B-EC94-4DA0-BD37-6488A80B8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483562"/>
              <a:ext cx="914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Ответ.</a:t>
              </a:r>
              <a:r>
                <a:rPr lang="en-US" altLang="ru-RU" dirty="0">
                  <a:solidFill>
                    <a:srgbClr val="FF3300"/>
                  </a:solidFill>
                </a:rPr>
                <a:t> </a:t>
              </a:r>
              <a:r>
                <a:rPr lang="ru-RU" altLang="ru-RU" dirty="0"/>
                <a:t>Прямая </a:t>
              </a:r>
              <a:r>
                <a:rPr lang="en-US" altLang="ru-RU" i="1" dirty="0"/>
                <a:t>f </a:t>
              </a:r>
              <a:r>
                <a:rPr lang="ru-RU" altLang="ru-RU" dirty="0"/>
                <a:t>перпендикулярна прямой </a:t>
              </a:r>
              <a:r>
                <a:rPr lang="en-US" altLang="ru-RU" i="1" dirty="0"/>
                <a:t>d</a:t>
              </a:r>
              <a:r>
                <a:rPr lang="en-US" altLang="ru-RU" dirty="0"/>
                <a:t>, </a:t>
              </a:r>
              <a:r>
                <a:rPr lang="ru-RU" altLang="ru-RU" dirty="0"/>
                <a:t>содержащей биссектрису угла между прямыми </a:t>
              </a:r>
              <a:r>
                <a:rPr lang="en-US" altLang="ru-RU" i="1" dirty="0"/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Прямая </a:t>
              </a:r>
              <a:r>
                <a:rPr lang="en-US" altLang="ru-RU" i="1" dirty="0"/>
                <a:t>e </a:t>
              </a:r>
              <a:r>
                <a:rPr lang="ru-RU" altLang="ru-RU" dirty="0"/>
                <a:t>параллельна прямой </a:t>
              </a:r>
              <a:r>
                <a:rPr lang="en-US" altLang="ru-RU" i="1" dirty="0"/>
                <a:t>d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Следовательно, прямые </a:t>
              </a:r>
              <a:r>
                <a:rPr lang="en-US" altLang="ru-RU" i="1" dirty="0"/>
                <a:t>e </a:t>
              </a:r>
              <a:r>
                <a:rPr lang="ru-RU" altLang="ru-RU" dirty="0"/>
                <a:t>и </a:t>
              </a:r>
              <a:r>
                <a:rPr lang="en-US" altLang="ru-RU" i="1" dirty="0"/>
                <a:t>f </a:t>
              </a:r>
              <a:r>
                <a:rPr lang="ru-RU" altLang="ru-RU" dirty="0"/>
                <a:t>перпендикулярны.</a:t>
              </a: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DBE165CD-00B0-A293-A9CD-AD98A4203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23814" y="1950913"/>
              <a:ext cx="4058215" cy="33818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871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2FB0052C-9398-4014-BBDE-74F2CBC766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CD48654-B51B-402A-A6E9-3D40A2A63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Укажите способ построения прямой, параллельной данной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проходящей через данную точку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 помощью циркуля и линейки.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F5F1531-23F9-E458-C3DA-DF88FE1BB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1812671"/>
            <a:ext cx="3610479" cy="2829320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7CD6947-A9EF-775D-11A8-EBAA45F46B9B}"/>
              </a:ext>
            </a:extLst>
          </p:cNvPr>
          <p:cNvGrpSpPr/>
          <p:nvPr/>
        </p:nvGrpSpPr>
        <p:grpSpPr>
          <a:xfrm>
            <a:off x="0" y="1790416"/>
            <a:ext cx="9144000" cy="4590912"/>
            <a:chOff x="0" y="1790416"/>
            <a:chExt cx="9144000" cy="4590912"/>
          </a:xfrm>
        </p:grpSpPr>
        <p:sp>
          <p:nvSpPr>
            <p:cNvPr id="315396" name="Text Box 4">
              <a:extLst>
                <a:ext uri="{FF2B5EF4-FFF2-40B4-BE49-F238E27FC236}">
                  <a16:creationId xmlns:a16="http://schemas.microsoft.com/office/drawing/2014/main" id="{2703137B-EC94-4DA0-BD37-6488A80B8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180999"/>
              <a:ext cx="914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Ответ.</a:t>
              </a:r>
              <a:r>
                <a:rPr lang="en-US" altLang="ru-RU" dirty="0">
                  <a:solidFill>
                    <a:srgbClr val="FF3300"/>
                  </a:solidFill>
                </a:rPr>
                <a:t> </a:t>
              </a:r>
              <a:r>
                <a:rPr lang="ru-RU" altLang="ru-RU" dirty="0"/>
                <a:t>Через точку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проведём прямую </a:t>
              </a:r>
              <a:r>
                <a:rPr lang="en-US" altLang="ru-RU" i="1" dirty="0"/>
                <a:t>c</a:t>
              </a:r>
              <a:r>
                <a:rPr lang="en-US" altLang="ru-RU" dirty="0"/>
                <a:t>,</a:t>
              </a:r>
              <a:r>
                <a:rPr lang="en-US" altLang="ru-RU" i="1" dirty="0"/>
                <a:t> </a:t>
              </a:r>
              <a:r>
                <a:rPr lang="ru-RU" altLang="ru-RU" dirty="0"/>
                <a:t>перпендикулярную прямой </a:t>
              </a:r>
              <a:r>
                <a:rPr lang="en-US" altLang="ru-RU" i="1" dirty="0"/>
                <a:t>b</a:t>
              </a:r>
              <a:r>
                <a:rPr lang="ru-RU" altLang="ru-RU" dirty="0"/>
                <a:t>. Через точку </a:t>
              </a:r>
              <a:r>
                <a:rPr lang="en-US" altLang="ru-RU" i="1" dirty="0"/>
                <a:t>A </a:t>
              </a:r>
              <a:r>
                <a:rPr lang="ru-RU" altLang="ru-RU" dirty="0"/>
                <a:t>проведём прямую </a:t>
              </a:r>
              <a:r>
                <a:rPr lang="en-US" altLang="ru-RU" i="1" dirty="0"/>
                <a:t>a</a:t>
              </a:r>
              <a:r>
                <a:rPr lang="en-US" altLang="ru-RU" dirty="0"/>
                <a:t>,</a:t>
              </a:r>
              <a:r>
                <a:rPr lang="en-US" altLang="ru-RU" i="1" dirty="0"/>
                <a:t> </a:t>
              </a:r>
              <a:r>
                <a:rPr lang="ru-RU" altLang="ru-RU" dirty="0"/>
                <a:t>перпендикулярную прямой </a:t>
              </a:r>
              <a:r>
                <a:rPr lang="en-US" altLang="ru-RU" i="1" dirty="0"/>
                <a:t>c</a:t>
              </a:r>
              <a:r>
                <a:rPr lang="ru-RU" altLang="ru-RU" dirty="0"/>
                <a:t>. Прямая </a:t>
              </a:r>
              <a:r>
                <a:rPr lang="en-US" altLang="ru-RU" i="1" dirty="0"/>
                <a:t>a </a:t>
              </a:r>
              <a:r>
                <a:rPr lang="ru-RU" altLang="ru-RU" dirty="0"/>
                <a:t>будет искомой прямой, параллельной прямой </a:t>
              </a:r>
              <a:r>
                <a:rPr lang="en-US" altLang="ru-RU" i="1" dirty="0"/>
                <a:t>b</a:t>
              </a:r>
              <a:r>
                <a:rPr lang="ru-RU" altLang="ru-RU" dirty="0"/>
                <a:t>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99C81BB-A214-A084-4B36-486D7F58C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75389" y="1790416"/>
              <a:ext cx="3662874" cy="29115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23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AD68434F-1F15-4D9D-82FB-8F8352B03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96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F7021E30-448C-4C71-A9C7-7038F502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113" y="341144"/>
            <a:ext cx="91440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 dirty="0"/>
              <a:t>	</a:t>
            </a:r>
            <a:r>
              <a:rPr lang="ru-RU" altLang="ru-RU" sz="2800" dirty="0"/>
              <a:t>Параллельны ли: а) вертикальные; б) горизонтальные  полоски на рисунке? </a:t>
            </a:r>
            <a:endParaRPr lang="ru-RU" altLang="ru-RU" sz="3600" dirty="0"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C5E1C7-7377-42F5-816B-A5A59083E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6255246"/>
            <a:ext cx="47164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dirty="0">
                <a:solidFill>
                  <a:srgbClr val="FF0000"/>
                </a:solidFill>
              </a:rPr>
              <a:t>Ответ.</a:t>
            </a:r>
            <a:r>
              <a:rPr lang="ru-RU" altLang="ru-RU" sz="2800" dirty="0"/>
              <a:t> а), б) Да. </a:t>
            </a:r>
          </a:p>
        </p:txBody>
      </p:sp>
      <p:pic>
        <p:nvPicPr>
          <p:cNvPr id="76805" name="Picture 2">
            <a:extLst>
              <a:ext uri="{FF2B5EF4-FFF2-40B4-BE49-F238E27FC236}">
                <a16:creationId xmlns:a16="http://schemas.microsoft.com/office/drawing/2014/main" id="{E73BF540-3228-49E6-9343-A0409DD57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2060575"/>
            <a:ext cx="52609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57D50BF-2DDB-2E6D-4EF3-DC2DFAD46F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53" y="1295251"/>
            <a:ext cx="8638493" cy="481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5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6FBDB4BF-8A7D-488E-BDF4-C590C1AA7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69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Аксиома параллельных</a:t>
            </a:r>
          </a:p>
        </p:txBody>
      </p:sp>
      <p:grpSp>
        <p:nvGrpSpPr>
          <p:cNvPr id="251913" name="Group 9">
            <a:extLst>
              <a:ext uri="{FF2B5EF4-FFF2-40B4-BE49-F238E27FC236}">
                <a16:creationId xmlns:a16="http://schemas.microsoft.com/office/drawing/2014/main" id="{3E4A76CC-CD28-4A2D-AA31-8643C11DD5A6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378962"/>
            <a:ext cx="8610600" cy="2432050"/>
            <a:chOff x="96" y="938"/>
            <a:chExt cx="5424" cy="1532"/>
          </a:xfrm>
        </p:grpSpPr>
        <p:sp>
          <p:nvSpPr>
            <p:cNvPr id="251907" name="Text Box 3">
              <a:extLst>
                <a:ext uri="{FF2B5EF4-FFF2-40B4-BE49-F238E27FC236}">
                  <a16:creationId xmlns:a16="http://schemas.microsoft.com/office/drawing/2014/main" id="{019BB9DB-FB3A-44DD-A26C-77A0D89EF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938"/>
              <a:ext cx="5424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b="1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Теорема.</a:t>
              </a:r>
              <a:r>
                <a:rPr lang="ru-RU" altLang="ru-RU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Если две параллельные прямые пересечены третьей прямой, то внутренние накрест лежащие углы равны.</a:t>
              </a:r>
            </a:p>
          </p:txBody>
        </p:sp>
        <p:pic>
          <p:nvPicPr>
            <p:cNvPr id="251911" name="Picture 7">
              <a:extLst>
                <a:ext uri="{FF2B5EF4-FFF2-40B4-BE49-F238E27FC236}">
                  <a16:creationId xmlns:a16="http://schemas.microsoft.com/office/drawing/2014/main" id="{723B0863-6063-448A-AD85-188B8F876B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1" y="1454"/>
              <a:ext cx="1770" cy="1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51912" name="Text Box 8">
            <a:extLst>
              <a:ext uri="{FF2B5EF4-FFF2-40B4-BE49-F238E27FC236}">
                <a16:creationId xmlns:a16="http://schemas.microsoft.com/office/drawing/2014/main" id="{6E834D22-9F7F-4240-A20C-0FEA838B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1765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i="1" dirty="0">
                <a:solidFill>
                  <a:srgbClr val="FF0000"/>
                </a:solidFill>
                <a:cs typeface="Times New Roman" panose="02020603050405020304" pitchFamily="18" charset="0"/>
              </a:rPr>
              <a:t>Через точку, не принадлежащую данной прямой, проходит не более одной прямой, параллельной данной.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2B09CAF7-1F4D-4981-B07C-24A3764BA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9832" y="3811012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Доказательство.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Пусть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параллельные прямые, пересеченные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точках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соответственно. Проведем через точку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прямую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так, чтобы внутренние накрест лежащие углы, образованные прямыми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секущей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были равны. Тогда по признаку параллельности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параллельны. А так как через точку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 единственная пря­мая, параллельная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прямая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совпадет с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Значит, внут­ренние накрест лежащие углы, образованные прямыми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секущей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равны.</a:t>
            </a:r>
            <a:endParaRPr lang="ru-RU" altLang="ru-RU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Text Box 4">
            <a:extLst>
              <a:ext uri="{FF2B5EF4-FFF2-40B4-BE49-F238E27FC236}">
                <a16:creationId xmlns:a16="http://schemas.microsoft.com/office/drawing/2014/main" id="{FD0913BD-A33E-436D-91B7-BE8658FB8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6672"/>
            <a:ext cx="8763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 1.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две параллельные прямые пересечены третьей прямой, то соответственные углы равны.</a:t>
            </a:r>
          </a:p>
        </p:txBody>
      </p:sp>
      <p:sp>
        <p:nvSpPr>
          <p:cNvPr id="251909" name="Text Box 5">
            <a:extLst>
              <a:ext uri="{FF2B5EF4-FFF2-40B4-BE49-F238E27FC236}">
                <a16:creationId xmlns:a16="http://schemas.microsoft.com/office/drawing/2014/main" id="{08C93FC2-9EFA-4D83-B239-5EE23E3DA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429000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Следствие 2.</a:t>
            </a:r>
            <a:r>
              <a:rPr lang="ru-RU" altLang="ru-RU" b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Если две параллельные прямые пересечены третьей прямой, то внутренние </a:t>
            </a:r>
            <a:r>
              <a:rPr lang="ru-RU" altLang="ru-RU" dirty="0" err="1">
                <a:cs typeface="Times New Roman" panose="02020603050405020304" pitchFamily="18" charset="0"/>
              </a:rPr>
              <a:t>одностронние</a:t>
            </a:r>
            <a:r>
              <a:rPr lang="ru-RU" altLang="ru-RU" dirty="0">
                <a:cs typeface="Times New Roman" panose="02020603050405020304" pitchFamily="18" charset="0"/>
              </a:rPr>
              <a:t> углы составляют в сумме 180</a:t>
            </a:r>
            <a:r>
              <a:rPr lang="ru-RU" altLang="ru-RU" baseline="30000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" name="Picture 7">
            <a:extLst>
              <a:ext uri="{FF2B5EF4-FFF2-40B4-BE49-F238E27FC236}">
                <a16:creationId xmlns:a16="http://schemas.microsoft.com/office/drawing/2014/main" id="{CF6B8B30-5990-4853-A014-1C17275AC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2" y="1628800"/>
            <a:ext cx="2809875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06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utoUpdateAnimBg="0"/>
      <p:bldP spid="25190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3D3184C4-35E2-49EC-837C-44D32EACB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История параллельных</a:t>
            </a:r>
          </a:p>
        </p:txBody>
      </p:sp>
      <p:sp>
        <p:nvSpPr>
          <p:cNvPr id="299016" name="Text Box 8">
            <a:extLst>
              <a:ext uri="{FF2B5EF4-FFF2-40B4-BE49-F238E27FC236}">
                <a16:creationId xmlns:a16="http://schemas.microsoft.com/office/drawing/2014/main" id="{9B834D1A-BE03-41B1-99BA-1269536AC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Вопрос о количестве прямых, проходящих через данную точку и параллельных данной прямой, имеет давнюю и интересную историю. Среди аксиом в "Началах" Евклида пятый по счету постулат по своему содержанию совпадает с аксиомой параллельности: "Через точку, взятую вне данной прямой, можно провести не более одной прямой, параллельной этой прямой".</a:t>
            </a:r>
          </a:p>
        </p:txBody>
      </p:sp>
      <p:sp>
        <p:nvSpPr>
          <p:cNvPr id="299017" name="Text Box 9">
            <a:extLst>
              <a:ext uri="{FF2B5EF4-FFF2-40B4-BE49-F238E27FC236}">
                <a16:creationId xmlns:a16="http://schemas.microsoft.com/office/drawing/2014/main" id="{4ED3A54B-0F41-43AC-93CA-54B06EAF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90800"/>
            <a:ext cx="91440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На протяжении двух тысячелетий после Евклида математики пытались доказать этот постулат, однако все их попытки заканчивались неудачей, рано</a:t>
            </a:r>
            <a:r>
              <a:rPr lang="ru-RU" altLang="ru-RU" sz="2200" b="1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или поздно в их рассуждениях обнаруживались ошибки. Лишь в 1826 году великий русский геометр Н.И. Лобачевский (1792-1856), профессор Казанского университета, предположил, что этот постулат нельзя логически вывести из других постулатов (аксиом) Евклида, т.е. нельзя доказать. Поэтому его можно взять или в качестве аксиомы, или в качестве аксиомы</a:t>
            </a:r>
            <a:r>
              <a:rPr lang="ru-RU" altLang="ru-RU" sz="2200" b="1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может быть взято другое свойство о</a:t>
            </a:r>
            <a:r>
              <a:rPr lang="ru-RU" altLang="ru-RU" sz="2200" b="1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существовании нескольких прямых, проходящих через данную точку и параллельных данной прямой. Положив в основу геометрии эту новую аксиому параллельности, Лобачевский создал совершенно новую – неевклидову геометрию, которая была названа геометрией Лобачевского.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B65E10AB-FA8F-47C7-BC9F-37713FB25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Н.И. Лобачевский</a:t>
            </a:r>
          </a:p>
        </p:txBody>
      </p:sp>
      <p:sp>
        <p:nvSpPr>
          <p:cNvPr id="301059" name="Text Box 3">
            <a:extLst>
              <a:ext uri="{FF2B5EF4-FFF2-40B4-BE49-F238E27FC236}">
                <a16:creationId xmlns:a16="http://schemas.microsoft.com/office/drawing/2014/main" id="{0608A66B-CDC8-4935-B8DA-F08B71BDD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609600"/>
            <a:ext cx="56388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>
                <a:cs typeface="Times New Roman" panose="02020603050405020304" pitchFamily="18" charset="0"/>
              </a:rPr>
              <a:t>	Идеи Лобачевского были настолько оригинальны и настолько противоречили так называемому здравому смыслу, что их не поняли даже крупные математики того времени. Несмотря на это, Лобачевский не отказался от своих идей. Он не только был убежден в логической непротиворечивости новой геометрии, но и твердо верил в ее применимость к исследованию реального пространства. Признание геометрии Лобачевского пришло только после его смерти. Работы Лобачевского были переведены на другие языки и изучались математиками всего мира. </a:t>
            </a:r>
          </a:p>
        </p:txBody>
      </p:sp>
      <p:sp>
        <p:nvSpPr>
          <p:cNvPr id="301061" name="Text Box 5">
            <a:extLst>
              <a:ext uri="{FF2B5EF4-FFF2-40B4-BE49-F238E27FC236}">
                <a16:creationId xmlns:a16="http://schemas.microsoft.com/office/drawing/2014/main" id="{60260CD8-9F8E-4F15-9C55-358DA69A7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 dirty="0"/>
              <a:t>	</a:t>
            </a:r>
            <a:r>
              <a:rPr lang="ru-RU" altLang="ru-RU" sz="2200" dirty="0">
                <a:cs typeface="Times New Roman" panose="02020603050405020304" pitchFamily="18" charset="0"/>
              </a:rPr>
              <a:t>В настоящее время геометрия Лобачевского является</a:t>
            </a:r>
            <a:r>
              <a:rPr lang="ru-RU" altLang="ru-RU" sz="2200" b="1" dirty="0">
                <a:cs typeface="Times New Roman" panose="02020603050405020304" pitchFamily="18" charset="0"/>
              </a:rPr>
              <a:t> </a:t>
            </a:r>
            <a:r>
              <a:rPr lang="ru-RU" altLang="ru-RU" sz="2200" dirty="0">
                <a:cs typeface="Times New Roman" panose="02020603050405020304" pitchFamily="18" charset="0"/>
              </a:rPr>
              <a:t>неотъемлемой частью современной математики и находит применение во многих областях человеческого знания, способствует более глубокому пониманию окружающего нас мира.</a:t>
            </a:r>
          </a:p>
        </p:txBody>
      </p:sp>
      <p:pic>
        <p:nvPicPr>
          <p:cNvPr id="301062" name="Picture 6">
            <a:extLst>
              <a:ext uri="{FF2B5EF4-FFF2-40B4-BE49-F238E27FC236}">
                <a16:creationId xmlns:a16="http://schemas.microsoft.com/office/drawing/2014/main" id="{D54609E0-6528-41F2-94C2-DEFA2488F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3519488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Text Box 3">
            <a:extLst>
              <a:ext uri="{FF2B5EF4-FFF2-40B4-BE49-F238E27FC236}">
                <a16:creationId xmlns:a16="http://schemas.microsoft.com/office/drawing/2014/main" id="{A5C1BE69-A1D4-4F58-AB18-51E97E02F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474"/>
            <a:ext cx="892574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32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компьютерной программе </a:t>
            </a:r>
            <a:r>
              <a:rPr lang="en-US" altLang="ru-RU" dirty="0">
                <a:cs typeface="Times New Roman" panose="02020603050405020304" pitchFamily="18" charset="0"/>
              </a:rPr>
              <a:t>GeoGebra </a:t>
            </a:r>
            <a:r>
              <a:rPr lang="ru-RU" altLang="ru-RU" dirty="0">
                <a:cs typeface="Times New Roman" panose="02020603050405020304" pitchFamily="18" charset="0"/>
              </a:rPr>
              <a:t>прямую, проходящую через данную точку, параллельную данной прямой, можно получить с помощью инструмента «Параллельная прямая».</a:t>
            </a:r>
            <a:endParaRPr lang="ru-RU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FB5885-02B6-B9DD-61B8-0E185593C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963" y="1484784"/>
            <a:ext cx="5487318" cy="512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3985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2342</Words>
  <Application>Microsoft Office PowerPoint</Application>
  <PresentationFormat>Экран (4:3)</PresentationFormat>
  <Paragraphs>231</Paragraphs>
  <Slides>46</Slides>
  <Notes>46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0" baseType="lpstr">
      <vt:lpstr>Arial</vt:lpstr>
      <vt:lpstr>Cambria Math</vt:lpstr>
      <vt:lpstr>Times New Roman</vt:lpstr>
      <vt:lpstr>Оформление по умолчанию</vt:lpstr>
      <vt:lpstr>27. Параллельные прямые</vt:lpstr>
      <vt:lpstr>27. Параллельные прямые</vt:lpstr>
      <vt:lpstr>Презентация PowerPoint</vt:lpstr>
      <vt:lpstr>Презентация PowerPoint</vt:lpstr>
      <vt:lpstr>Аксиома параллельных</vt:lpstr>
      <vt:lpstr>Презентация PowerPoint</vt:lpstr>
      <vt:lpstr>История параллельных</vt:lpstr>
      <vt:lpstr>Н.И. Лобачевский</vt:lpstr>
      <vt:lpstr>Презентация PowerPoint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Вопрос 7</vt:lpstr>
      <vt:lpstr>Вопрос 8</vt:lpstr>
      <vt:lpstr>Вопрос 9</vt:lpstr>
      <vt:lpstr>Вопрос 10</vt:lpstr>
      <vt:lpstr>Вопрос 11</vt:lpstr>
      <vt:lpstr>Вопрос 12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81</cp:revision>
  <dcterms:created xsi:type="dcterms:W3CDTF">2008-04-30T05:51:18Z</dcterms:created>
  <dcterms:modified xsi:type="dcterms:W3CDTF">2023-12-07T03:11:25Z</dcterms:modified>
</cp:coreProperties>
</file>