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9" r:id="rId2"/>
    <p:sldId id="398" r:id="rId3"/>
    <p:sldId id="370" r:id="rId4"/>
    <p:sldId id="371" r:id="rId5"/>
    <p:sldId id="377" r:id="rId6"/>
    <p:sldId id="375" r:id="rId7"/>
    <p:sldId id="374" r:id="rId8"/>
    <p:sldId id="372" r:id="rId9"/>
    <p:sldId id="352" r:id="rId10"/>
    <p:sldId id="350" r:id="rId11"/>
    <p:sldId id="396" r:id="rId12"/>
    <p:sldId id="353" r:id="rId13"/>
    <p:sldId id="354" r:id="rId14"/>
    <p:sldId id="358" r:id="rId15"/>
    <p:sldId id="357" r:id="rId16"/>
    <p:sldId id="397" r:id="rId17"/>
    <p:sldId id="356" r:id="rId18"/>
    <p:sldId id="359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85BF9E7-314A-4AF0-9AF1-4EC8991A76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0C0CE68-7208-4370-8E5E-5AD0210AED1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CDDAB41-FACA-4ACA-9EB1-1455C6B4D1B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B1DAB41-987B-4198-9D7A-00305EA1B9A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DBA511E-5FFF-4029-9BAB-EDE8737F0F3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A323C59-DE4B-42E8-92A0-581CD68C4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358CCA5-FD66-4B3B-AC6C-26BC5712FCF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5BC0C84-3276-4039-8E9B-F45DC9C11C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2F7847-A735-4071-925C-51A6337F1F95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5EFF299-1427-44C2-9730-53E57C73B1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B65FFBB-3C4D-485A-A358-3B2AE4AFD5E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E51B4B5-FEB5-427B-861C-81E0BB4990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F2D481C-A427-4F7E-8F62-FE20BC1F3C72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ED7FE13-4882-4FBD-9C5F-21A715C657B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921FD8E-7FE4-45A8-AF2A-1F785116EA3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D1BE76C9-FA67-4EC5-8E1E-A43FEB24C0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D9E945-9589-4830-9D78-F4FCB783CEDE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E88B6881-F2A4-445A-AA62-07635E759D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C38F715C-1295-4B57-9941-07DEF492E8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5BDAD76-5311-4F27-952D-D2B1F4C68E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47B3A32-6ABD-4CD7-B697-FB4FC9991C0B}" type="slidenum">
              <a:rPr lang="ru-RU" altLang="ru-RU"/>
              <a:pPr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5034066-0137-4AD3-A402-3C2383679D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20CB277-C9D5-43BC-83E8-6E6CFC870A8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D4304EC-1482-4C2F-AD99-C3593087A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ECC016-C074-4B0C-9244-069F3B1837A3}" type="slidenum">
              <a:rPr lang="ru-RU" altLang="ru-RU"/>
              <a:pPr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1CC56C65-3792-4BC9-8D67-4BE7D92E0C3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78DA707-FED4-4D5D-B43D-F7C6B4A4D6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B1AC6B7-60CC-4523-81CB-BEDBDAFCA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B91379-3CFB-4D6E-B562-07A0EB9451C1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CAF53C8-C36B-441F-AA60-E45701705D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5DCEBFD-4E15-4BDF-8346-C0147492D2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53A8391-18C6-4F9F-B2A2-C2C807FFF2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DB37F6-32F3-4968-8FDF-73AA43A22C15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343A395-5741-4DD3-9A81-C335DA7C4D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088069E-20F7-4EA7-B87F-6327F797A6F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5453B9E4-6274-4056-9AE4-252B71711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264CBF-7A55-483B-877B-AF19A12226B1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C2A90E-46C7-46FC-A603-C5F246AD39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A96BD21-8AFB-45E0-AEE8-2E3399FDCD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B9721581-B0D3-4139-81E9-191B83378B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1EC575-81F3-413A-8B4C-B47B83952751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BEC4C1D-BAF4-47FA-87B7-20ACDF76C0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8F8200EF-8B65-48A5-BAE4-BA6ED5BDBA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96D1C19-A60A-4A32-90C4-2CF04244C1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B1ABBA-E6C8-4D28-8144-ACCC3592F234}" type="slidenum">
              <a:rPr lang="ru-RU" altLang="ru-RU"/>
              <a:pPr>
                <a:spcBef>
                  <a:spcPct val="0"/>
                </a:spcBef>
              </a:pPr>
              <a:t>18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D172F044-613B-4574-9903-68D0B94A09D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0D1C097-C585-47CF-BCE5-806418EA279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5BC0C84-3276-4039-8E9B-F45DC9C11C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C2F7847-A735-4071-925C-51A6337F1F95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5EFF299-1427-44C2-9730-53E57C73B1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B65FFBB-3C4D-485A-A358-3B2AE4AFD5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5630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EE0CC0-249D-49C3-94C0-B17D25C7A1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557345-5EC7-4B55-AA8F-F606244DE5E0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1026">
            <a:extLst>
              <a:ext uri="{FF2B5EF4-FFF2-40B4-BE49-F238E27FC236}">
                <a16:creationId xmlns:a16="http://schemas.microsoft.com/office/drawing/2014/main" id="{D5D30FE6-C5B6-414A-9CC6-C9FBB42F2D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1E77999C-AB92-422A-B386-1E150F3CB28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FE6ABA5-5AF8-4CFB-8981-8F03A27257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DCDF13-2E1A-499D-861A-0A6E9552DE93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6D5F7BD-49FB-430E-9242-86B76A1D0B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DCD155D5-E7EE-47D0-9BBE-7A1DA7906BE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DBF56962-F2E8-4D10-BF1C-D82F1DBBF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021B7A-2303-43BC-AE55-8AEC3B1CDDC7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0243" name="Rectangle 1026">
            <a:extLst>
              <a:ext uri="{FF2B5EF4-FFF2-40B4-BE49-F238E27FC236}">
                <a16:creationId xmlns:a16="http://schemas.microsoft.com/office/drawing/2014/main" id="{AC696DA5-FE69-4796-9A21-BB6FDF151FA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1027">
            <a:extLst>
              <a:ext uri="{FF2B5EF4-FFF2-40B4-BE49-F238E27FC236}">
                <a16:creationId xmlns:a16="http://schemas.microsoft.com/office/drawing/2014/main" id="{90B01879-2A84-4682-9825-39021FA2DAB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A2D2CE96-6492-4CD1-989A-508169435A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9F08D2-3C89-467C-96A3-1F219819ED40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ABF11B6B-D0F8-49FC-A1D5-D9782B9BA7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33DDF2D-0FAF-4F39-B0D3-97E394B7920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490D4442-6B38-4B42-A5CA-9601012472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7301C5-C5BD-4603-ABC9-F52FC3147696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99D360D-D8F9-4668-953F-0E1B72B067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0FC5C48-06AF-4117-A6CB-755BFF788DE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615BDA0-2A1D-467D-BCCD-BACFB5D45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B86B067-FA3C-459F-9B4B-B7EC672EE1D9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6387" name="Rectangle 1026">
            <a:extLst>
              <a:ext uri="{FF2B5EF4-FFF2-40B4-BE49-F238E27FC236}">
                <a16:creationId xmlns:a16="http://schemas.microsoft.com/office/drawing/2014/main" id="{FEEA21F6-9C5E-4F17-8E17-A7A6FC071E0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1027">
            <a:extLst>
              <a:ext uri="{FF2B5EF4-FFF2-40B4-BE49-F238E27FC236}">
                <a16:creationId xmlns:a16="http://schemas.microsoft.com/office/drawing/2014/main" id="{60F8BDAA-46ED-4CA9-9BF3-EF71B15ACBB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F93880C0-277C-4C3E-8C79-9C316D519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AED464-A955-4281-BF23-F54CDF0290C4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EECB1524-927B-4B8D-8202-C5188E1055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851BB875-867B-4D1C-994A-77EB8A5203A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38D1F1-6742-49F7-8C8C-DDA3D60EAF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79B805-5E43-445C-824A-0463DDA0B6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36197E-9D7F-45B7-B3F4-103BCFCF5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E25FE3-6F52-49BC-8C69-A41400D581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106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438B2-F2D2-47AB-AD74-83FCF4577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B9869F-DE7B-47C3-A750-F0D3AB3A23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19CCBE-FCB9-4861-BF03-122C3154A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CA2E3-B906-47FE-B1B8-DF1773E899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15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C4ED1B-42A4-4175-B9CD-6A385E9C0B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0BFE1A-3A4D-4222-BB7E-E07C83592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6168EC-1620-423F-8D7D-BF0A413CF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3BEF5-CADD-4361-99B9-2F9C1B73E8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141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14E3AC-CE6B-43B7-9722-E57415FD74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26CCB3-8B84-442D-AEEB-0AB3C992B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8AD013-63EE-48E0-8230-F58C53B050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BD4CE-DD65-44BE-A234-7BBB364404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96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D36A83-707F-4D5E-9E87-7D2BB531B4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FEB079-28F9-474B-8EB3-13B72F0078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D27DDE-6F90-4E3A-9892-4093D0074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D6B091-AFF5-4902-8ED5-95844E4768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98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63ED74-1287-4A77-8D89-710A15DF0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C61CEC-D5D6-4686-942D-29492D92A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8F458C-766F-42C5-83D7-64C9A8D44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5F0BA-600C-41F9-BA6E-7F811024EF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59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BAAF64-ED81-47B8-8323-FAD1E8802E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54A627D-9F35-4E19-B591-1FEBF4CE8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1B5E272-A1FF-4BAD-B5BF-547836E2C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19207-8536-42A8-846F-7EFF06DA57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4925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3B1C970-63B2-4322-B9E6-202A37F6A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7F4240-7C57-408C-84DE-DB9D0336E5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424031-55CD-4BC0-B8EE-8F2D7B7A7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F6DFB-E4F3-4A4F-B9BC-954E8DDA6A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380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BCA3F01-810A-4800-8B8A-0F4CB0A71F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7F63872-D4A3-48D8-844F-F9183763D4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8E0C19-AC6C-41C8-9FA3-D94AD09C4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7198D-65E4-492E-A7FA-ABAB9508CA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687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CA5A1-1E2A-47F2-B65A-90664256B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2BF122-CC8A-417F-A96D-3814907674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B513DF-65C7-443E-95E3-8671ADC1E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240B0E-C7B5-4F35-A64A-4C9152DCF5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753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2CB91E-1CD8-4408-9619-2D1D79BFD8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D79362-0290-441C-BCFE-9590468E6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D77E65-BFA1-4BFF-BBB6-AF8EFAE61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D2300-4DFD-4CA7-B81D-1B42AD9DBF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160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4FF907C-F9DD-446A-B3B7-E892DD7B7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9FE519-AB54-4EF9-B55A-7A2AA31757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7D41520-96E3-46B2-B636-AC88473086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813A8F5-7967-4D7B-B3F7-690EA5A5E0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523DBF4-B660-4620-961A-D82566D1AB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474E78E-3C79-416D-98CB-CDECFA2C0C7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DA9DBBC-C29C-4A94-817B-6A8EB338E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268760"/>
            <a:ext cx="7772400" cy="972344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26. Проблема четырех красок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3736407E-99B3-43FA-9F1A-7D498BF02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4. Докажите, что любую карту, образованную прямыми, можно правильно раскрасить двумя красками.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439FE45D-C29F-4394-A791-1F6546B70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8"/>
            <a:ext cx="89916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	</a:t>
            </a:r>
            <a:r>
              <a:rPr lang="ru-RU" altLang="ru-RU" sz="2400">
                <a:solidFill>
                  <a:srgbClr val="FF0000"/>
                </a:solidFill>
              </a:rPr>
              <a:t>Доказательство.</a:t>
            </a:r>
            <a:r>
              <a:rPr lang="ru-RU" altLang="ru-RU" sz="2400" b="1"/>
              <a:t> </a:t>
            </a:r>
            <a:r>
              <a:rPr lang="ru-RU" altLang="ru-RU" sz="2400"/>
              <a:t>Ясно, что карту, образованную одной прямой можно раскрасить в два цвета (рис. а). Докажем, что если карта, образованная прямыми, раскрашена в два цвета, то карта, полученная из нее добавлением новой прямой также может быть раскрашена в два цвета (рис. б). </a:t>
            </a:r>
            <a:endParaRPr lang="ru-RU" altLang="ru-RU"/>
          </a:p>
        </p:txBody>
      </p:sp>
      <p:pic>
        <p:nvPicPr>
          <p:cNvPr id="21507" name="Рисунок 1">
            <a:extLst>
              <a:ext uri="{FF2B5EF4-FFF2-40B4-BE49-F238E27FC236}">
                <a16:creationId xmlns:a16="http://schemas.microsoft.com/office/drawing/2014/main" id="{1AE6B329-BC4F-4FCB-84A0-1E38781595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092325"/>
            <a:ext cx="5327650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3">
            <a:extLst>
              <a:ext uri="{FF2B5EF4-FFF2-40B4-BE49-F238E27FC236}">
                <a16:creationId xmlns:a16="http://schemas.microsoft.com/office/drawing/2014/main" id="{420FB6E5-7F5A-4FF1-90C9-0BBD4B09E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87763"/>
            <a:ext cx="8991600" cy="317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/>
              <a:t>	</a:t>
            </a:r>
            <a:r>
              <a:rPr lang="ru-RU" altLang="ru-RU" sz="2400"/>
              <a:t>Действительно, новая прямая делит раскрашенную карту на две карты, каждая из которых раскрашена в два цвета. Причем к самой прямой примыкают пары областей, закрашенные в один цвет. Перекрасим одну из карт-половинок, изменив цвет каждой области на противоположный. Получим раскраску в два цвета всей карты (рис. в). Поскольку любую карту, образованную прямыми можно получить последовательным добавлением прямых, то всякая такая карта может быть раскрашена в два цвета. </a:t>
            </a:r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B3B8081D-98E9-4F96-B2A0-42564CDC9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5. Докажите, что любую карту, образованную окружностями, можно правильно раскрасить двумя красками.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A03F103-146A-4BC0-A25F-B179BFB5E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4538"/>
            <a:ext cx="89916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Решение аналогично решению предыдущей задачи.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F4952501-4B54-4E06-9BE7-E40777485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0525"/>
            <a:ext cx="9144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ru-RU" sz="2800"/>
              <a:t>	</a:t>
            </a:r>
            <a:r>
              <a:rPr lang="ru-RU" altLang="ru-RU" sz="2800"/>
              <a:t>6. Докажите, что если карту можно правильно раскрасить двумя красками, то каждая ее вершина имеет четный индекс (т. е. в ней сходится четное число ребер).</a:t>
            </a:r>
          </a:p>
        </p:txBody>
      </p:sp>
      <p:grpSp>
        <p:nvGrpSpPr>
          <p:cNvPr id="247831" name="Group 23">
            <a:extLst>
              <a:ext uri="{FF2B5EF4-FFF2-40B4-BE49-F238E27FC236}">
                <a16:creationId xmlns:a16="http://schemas.microsoft.com/office/drawing/2014/main" id="{2CB9BA47-03B3-4B6C-8AAE-3B57C7795C65}"/>
              </a:ext>
            </a:extLst>
          </p:cNvPr>
          <p:cNvGrpSpPr>
            <a:grpSpLocks/>
          </p:cNvGrpSpPr>
          <p:nvPr/>
        </p:nvGrpSpPr>
        <p:grpSpPr bwMode="auto">
          <a:xfrm>
            <a:off x="0" y="1828800"/>
            <a:ext cx="9144000" cy="2824163"/>
            <a:chOff x="144" y="1152"/>
            <a:chExt cx="5520" cy="1779"/>
          </a:xfrm>
        </p:grpSpPr>
        <p:sp>
          <p:nvSpPr>
            <p:cNvPr id="25605" name="Text Box 19">
              <a:extLst>
                <a:ext uri="{FF2B5EF4-FFF2-40B4-BE49-F238E27FC236}">
                  <a16:creationId xmlns:a16="http://schemas.microsoft.com/office/drawing/2014/main" id="{C366EAD7-FFB4-40B4-BA2E-4E0816010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152"/>
              <a:ext cx="5520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ru-RU" sz="2400">
                  <a:solidFill>
                    <a:srgbClr val="FF3300"/>
                  </a:solidFill>
                </a:rPr>
                <a:t>	</a:t>
              </a:r>
              <a:r>
                <a:rPr lang="ru-RU" altLang="ru-RU" sz="2400">
                  <a:solidFill>
                    <a:srgbClr val="FF3300"/>
                  </a:solidFill>
                </a:rPr>
                <a:t>Доказательство.</a:t>
              </a:r>
              <a:r>
                <a:rPr lang="ru-RU" altLang="ru-RU" sz="2400">
                  <a:solidFill>
                    <a:schemeClr val="accent1"/>
                  </a:solidFill>
                </a:rPr>
                <a:t> </a:t>
              </a:r>
              <a:r>
                <a:rPr lang="ru-RU" altLang="ru-RU" sz="2400"/>
                <a:t>Если хотя бы одна вершина карты имела бы нечетный индекс, то для правильной раскраски такой карты потребовалось бы более двух красок.</a:t>
              </a:r>
            </a:p>
          </p:txBody>
        </p:sp>
        <p:pic>
          <p:nvPicPr>
            <p:cNvPr id="25606" name="Picture 20">
              <a:extLst>
                <a:ext uri="{FF2B5EF4-FFF2-40B4-BE49-F238E27FC236}">
                  <a16:creationId xmlns:a16="http://schemas.microsoft.com/office/drawing/2014/main" id="{1051BC1C-8DB3-44B3-A642-A7365DA09C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968"/>
              <a:ext cx="2565" cy="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7830" name="Text Box 22">
            <a:extLst>
              <a:ext uri="{FF2B5EF4-FFF2-40B4-BE49-F238E27FC236}">
                <a16:creationId xmlns:a16="http://schemas.microsoft.com/office/drawing/2014/main" id="{A705CE32-EC67-44B2-993D-4E772E449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89916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Верно и обратное. Если каждая вершина карты имеет четный индекс, то такую карту можно правильно раскрасить двумя красками.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Попробуйте доказать это самостоятельно.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3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0E7AEF72-12EE-4E0A-987A-21F008703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875"/>
            <a:ext cx="91440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/>
              <a:t>	7. Докажите, что если регулярную карту (т. е. такую, в каждой вершине которой сходится три ребра), можно правильно раскрасить тремя красками, то каждая ее страна имеет четное число сторон.</a:t>
            </a:r>
          </a:p>
        </p:txBody>
      </p:sp>
      <p:grpSp>
        <p:nvGrpSpPr>
          <p:cNvPr id="258058" name="Group 10">
            <a:extLst>
              <a:ext uri="{FF2B5EF4-FFF2-40B4-BE49-F238E27FC236}">
                <a16:creationId xmlns:a16="http://schemas.microsoft.com/office/drawing/2014/main" id="{32C65ACD-782A-4C2D-8F70-CE4CEA5A4A3E}"/>
              </a:ext>
            </a:extLst>
          </p:cNvPr>
          <p:cNvGrpSpPr>
            <a:grpSpLocks/>
          </p:cNvGrpSpPr>
          <p:nvPr/>
        </p:nvGrpSpPr>
        <p:grpSpPr bwMode="auto">
          <a:xfrm>
            <a:off x="0" y="1700213"/>
            <a:ext cx="9144000" cy="3692525"/>
            <a:chOff x="144" y="1161"/>
            <a:chExt cx="5520" cy="2326"/>
          </a:xfrm>
        </p:grpSpPr>
        <p:sp>
          <p:nvSpPr>
            <p:cNvPr id="27655" name="Text Box 5">
              <a:extLst>
                <a:ext uri="{FF2B5EF4-FFF2-40B4-BE49-F238E27FC236}">
                  <a16:creationId xmlns:a16="http://schemas.microsoft.com/office/drawing/2014/main" id="{828F8F17-2C16-4256-B509-FB849889D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161"/>
              <a:ext cx="5520" cy="7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	</a:t>
              </a:r>
              <a:r>
                <a:rPr lang="ru-RU" altLang="ru-RU" sz="2400">
                  <a:solidFill>
                    <a:srgbClr val="FF3300"/>
                  </a:solidFill>
                </a:rPr>
                <a:t>Доказательство.</a:t>
              </a:r>
              <a:r>
                <a:rPr lang="ru-RU" altLang="ru-RU" sz="2400">
                  <a:solidFill>
                    <a:schemeClr val="accent1"/>
                  </a:solidFill>
                </a:rPr>
                <a:t> </a:t>
              </a:r>
              <a:r>
                <a:rPr lang="ru-RU" altLang="ru-RU" sz="2400"/>
                <a:t>Если хотя бы одна страна карты имела бы нечетное число сторон, то для правильной раскраски такой карты потребовалось бы более трех красок.</a:t>
              </a:r>
            </a:p>
          </p:txBody>
        </p:sp>
        <p:pic>
          <p:nvPicPr>
            <p:cNvPr id="27656" name="Picture 8">
              <a:extLst>
                <a:ext uri="{FF2B5EF4-FFF2-40B4-BE49-F238E27FC236}">
                  <a16:creationId xmlns:a16="http://schemas.microsoft.com/office/drawing/2014/main" id="{450486F4-AB32-4751-898A-4D677CBF92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" y="2305"/>
              <a:ext cx="2457" cy="1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58060" name="Group 12">
            <a:extLst>
              <a:ext uri="{FF2B5EF4-FFF2-40B4-BE49-F238E27FC236}">
                <a16:creationId xmlns:a16="http://schemas.microsoft.com/office/drawing/2014/main" id="{F033F8AB-93E6-488C-B1BB-DE772147800F}"/>
              </a:ext>
            </a:extLst>
          </p:cNvPr>
          <p:cNvGrpSpPr>
            <a:grpSpLocks/>
          </p:cNvGrpSpPr>
          <p:nvPr/>
        </p:nvGrpSpPr>
        <p:grpSpPr bwMode="auto">
          <a:xfrm>
            <a:off x="4264025" y="3140075"/>
            <a:ext cx="4651375" cy="3178175"/>
            <a:chOff x="2686" y="2116"/>
            <a:chExt cx="2930" cy="2002"/>
          </a:xfrm>
        </p:grpSpPr>
        <p:sp>
          <p:nvSpPr>
            <p:cNvPr id="27653" name="Text Box 7">
              <a:extLst>
                <a:ext uri="{FF2B5EF4-FFF2-40B4-BE49-F238E27FC236}">
                  <a16:creationId xmlns:a16="http://schemas.microsoft.com/office/drawing/2014/main" id="{0408D926-DA6A-414F-8612-526741C9D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6" y="2116"/>
              <a:ext cx="2930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/>
                <a:t>Верно и обратное. Если каждая страна регулярной карты имеет четное число сторон, то такую карту можно правильно раскрасить тремя красками.</a:t>
              </a:r>
            </a:p>
          </p:txBody>
        </p:sp>
        <p:sp>
          <p:nvSpPr>
            <p:cNvPr id="27654" name="Text Box 9">
              <a:extLst>
                <a:ext uri="{FF2B5EF4-FFF2-40B4-BE49-F238E27FC236}">
                  <a16:creationId xmlns:a16="http://schemas.microsoft.com/office/drawing/2014/main" id="{10E7D62A-4176-4BD4-8755-CDFD21F098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600"/>
              <a:ext cx="288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/>
                <a:t>Попробуйте доказать это самостоятельно.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3C2476E2-3819-47DF-8F4C-4731F9A9F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8. Какое наименьшее число красок потребуется </a:t>
            </a:r>
            <a:r>
              <a:rPr lang="ru-RU" altLang="ru-RU">
                <a:cs typeface="Times New Roman" panose="02020603050405020304" pitchFamily="18" charset="0"/>
              </a:rPr>
              <a:t>для </a:t>
            </a:r>
            <a:r>
              <a:rPr lang="ru-RU" altLang="ru-RU"/>
              <a:t>правильной </a:t>
            </a:r>
            <a:r>
              <a:rPr lang="ru-RU" altLang="ru-RU">
                <a:cs typeface="Times New Roman" panose="02020603050405020304" pitchFamily="18" charset="0"/>
              </a:rPr>
              <a:t>раскраски </a:t>
            </a:r>
            <a:r>
              <a:rPr lang="ru-RU" altLang="ru-RU"/>
              <a:t>карт, изображенных на рисунке</a:t>
            </a:r>
            <a:r>
              <a:rPr lang="ru-RU" altLang="ru-RU">
                <a:cs typeface="Times New Roman" panose="02020603050405020304" pitchFamily="18" charset="0"/>
              </a:rPr>
              <a:t>?</a:t>
            </a:r>
            <a:r>
              <a:rPr lang="ru-RU" altLang="ru-RU"/>
              <a:t> </a:t>
            </a:r>
          </a:p>
        </p:txBody>
      </p:sp>
      <p:pic>
        <p:nvPicPr>
          <p:cNvPr id="29699" name="Picture 8">
            <a:extLst>
              <a:ext uri="{FF2B5EF4-FFF2-40B4-BE49-F238E27FC236}">
                <a16:creationId xmlns:a16="http://schemas.microsoft.com/office/drawing/2014/main" id="{87D5E9AC-96A0-4B52-A436-2C32CCAE8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590800"/>
            <a:ext cx="6327775" cy="188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3962" name="Group 10">
            <a:extLst>
              <a:ext uri="{FF2B5EF4-FFF2-40B4-BE49-F238E27FC236}">
                <a16:creationId xmlns:a16="http://schemas.microsoft.com/office/drawing/2014/main" id="{B5C4EB52-09B6-4536-839F-C7997B61FB3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90800"/>
            <a:ext cx="6861175" cy="3170238"/>
            <a:chOff x="384" y="1632"/>
            <a:chExt cx="4322" cy="1997"/>
          </a:xfrm>
        </p:grpSpPr>
        <p:sp>
          <p:nvSpPr>
            <p:cNvPr id="29701" name="Text Box 6">
              <a:extLst>
                <a:ext uri="{FF2B5EF4-FFF2-40B4-BE49-F238E27FC236}">
                  <a16:creationId xmlns:a16="http://schemas.microsoft.com/office/drawing/2014/main" id="{606BB4B8-84EF-4725-8189-35A6261968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264"/>
              <a:ext cx="4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а) 4; б) 4; в) 2.</a:t>
              </a:r>
            </a:p>
          </p:txBody>
        </p:sp>
        <p:pic>
          <p:nvPicPr>
            <p:cNvPr id="29702" name="Picture 9">
              <a:extLst>
                <a:ext uri="{FF2B5EF4-FFF2-40B4-BE49-F238E27FC236}">
                  <a16:creationId xmlns:a16="http://schemas.microsoft.com/office/drawing/2014/main" id="{8725375B-0AA7-4895-8E06-EDD3FA25DA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632"/>
              <a:ext cx="3986" cy="1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3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0F1E1CB4-1006-4F4A-8743-65587881E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8205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/>
              <a:t>	 9. Какое наименьшее число красок потребуется </a:t>
            </a:r>
            <a:r>
              <a:rPr lang="ru-RU" altLang="ru-RU" dirty="0">
                <a:cs typeface="Times New Roman" panose="02020603050405020304" pitchFamily="18" charset="0"/>
              </a:rPr>
              <a:t>для </a:t>
            </a:r>
            <a:r>
              <a:rPr lang="ru-RU" altLang="ru-RU" dirty="0"/>
              <a:t>правильной </a:t>
            </a:r>
            <a:r>
              <a:rPr lang="ru-RU" altLang="ru-RU" dirty="0">
                <a:cs typeface="Times New Roman" panose="02020603050405020304" pitchFamily="18" charset="0"/>
              </a:rPr>
              <a:t>раскраски </a:t>
            </a:r>
            <a:r>
              <a:rPr lang="ru-RU" altLang="ru-RU" dirty="0"/>
              <a:t>паркетов, части которых изображены на рисунке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01062" name="Text Box 6">
            <a:extLst>
              <a:ext uri="{FF2B5EF4-FFF2-40B4-BE49-F238E27FC236}">
                <a16:creationId xmlns:a16="http://schemas.microsoft.com/office/drawing/2014/main" id="{53F3DDA3-E818-4673-9BE4-E6631DD0A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8674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2; б) 3; в) 3; г) 2.</a:t>
            </a:r>
          </a:p>
        </p:txBody>
      </p:sp>
      <p:pic>
        <p:nvPicPr>
          <p:cNvPr id="31748" name="Picture 9">
            <a:extLst>
              <a:ext uri="{FF2B5EF4-FFF2-40B4-BE49-F238E27FC236}">
                <a16:creationId xmlns:a16="http://schemas.microsoft.com/office/drawing/2014/main" id="{A90E73F4-3513-412A-A013-EBC2F7878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6081713" cy="376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CE4EA346-1663-401D-9005-1C1FB1471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10. Какое наименьшее число красок потребуется </a:t>
            </a:r>
            <a:r>
              <a:rPr lang="ru-RU" altLang="ru-RU">
                <a:cs typeface="Times New Roman" panose="02020603050405020304" pitchFamily="18" charset="0"/>
              </a:rPr>
              <a:t>для </a:t>
            </a:r>
            <a:r>
              <a:rPr lang="ru-RU" altLang="ru-RU"/>
              <a:t>правильной </a:t>
            </a:r>
            <a:r>
              <a:rPr lang="ru-RU" altLang="ru-RU">
                <a:cs typeface="Times New Roman" panose="02020603050405020304" pitchFamily="18" charset="0"/>
              </a:rPr>
              <a:t>раскраски </a:t>
            </a:r>
            <a:r>
              <a:rPr lang="ru-RU" altLang="ru-RU"/>
              <a:t>карт, изображенных на рисунке</a:t>
            </a:r>
            <a:r>
              <a:rPr lang="ru-RU" altLang="ru-RU">
                <a:cs typeface="Times New Roman" panose="02020603050405020304" pitchFamily="18" charset="0"/>
              </a:rPr>
              <a:t>?</a:t>
            </a:r>
            <a:r>
              <a:rPr lang="ru-RU" altLang="ru-RU"/>
              <a:t> </a:t>
            </a:r>
          </a:p>
        </p:txBody>
      </p:sp>
      <p:pic>
        <p:nvPicPr>
          <p:cNvPr id="33795" name="Picture 4">
            <a:extLst>
              <a:ext uri="{FF2B5EF4-FFF2-40B4-BE49-F238E27FC236}">
                <a16:creationId xmlns:a16="http://schemas.microsoft.com/office/drawing/2014/main" id="{0967014D-B2FB-453B-82BA-D851CECD4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" y="2528888"/>
            <a:ext cx="77279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1909" name="Group 5">
            <a:extLst>
              <a:ext uri="{FF2B5EF4-FFF2-40B4-BE49-F238E27FC236}">
                <a16:creationId xmlns:a16="http://schemas.microsoft.com/office/drawing/2014/main" id="{B63AAAB7-A5E7-4E91-8DDB-EE13A45A6FAF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14600"/>
            <a:ext cx="7804150" cy="2789238"/>
            <a:chOff x="384" y="1584"/>
            <a:chExt cx="4916" cy="1757"/>
          </a:xfrm>
        </p:grpSpPr>
        <p:sp>
          <p:nvSpPr>
            <p:cNvPr id="33797" name="Text Box 6">
              <a:extLst>
                <a:ext uri="{FF2B5EF4-FFF2-40B4-BE49-F238E27FC236}">
                  <a16:creationId xmlns:a16="http://schemas.microsoft.com/office/drawing/2014/main" id="{169DE1F4-270B-4CCC-A119-8EDCFC051C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976"/>
              <a:ext cx="4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а) 3; б) 2; в) 4; г) 3.</a:t>
              </a:r>
            </a:p>
          </p:txBody>
        </p:sp>
        <p:pic>
          <p:nvPicPr>
            <p:cNvPr id="33798" name="Picture 7">
              <a:extLst>
                <a:ext uri="{FF2B5EF4-FFF2-40B4-BE49-F238E27FC236}">
                  <a16:creationId xmlns:a16="http://schemas.microsoft.com/office/drawing/2014/main" id="{A58F5C81-0308-45B6-8DB4-ACFED61042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584"/>
              <a:ext cx="4868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63267072-6D9A-48E0-8E77-B486CBD44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11. Какое наименьшее число красок потребуется </a:t>
            </a:r>
            <a:r>
              <a:rPr lang="ru-RU" altLang="ru-RU">
                <a:cs typeface="Times New Roman" panose="02020603050405020304" pitchFamily="18" charset="0"/>
              </a:rPr>
              <a:t>для </a:t>
            </a:r>
            <a:r>
              <a:rPr lang="ru-RU" altLang="ru-RU"/>
              <a:t>правильной </a:t>
            </a:r>
            <a:r>
              <a:rPr lang="ru-RU" altLang="ru-RU">
                <a:cs typeface="Times New Roman" panose="02020603050405020304" pitchFamily="18" charset="0"/>
              </a:rPr>
              <a:t>раскраски граней правильных многогранников?</a:t>
            </a:r>
            <a:r>
              <a:rPr lang="ru-RU" altLang="ru-RU"/>
              <a:t> </a:t>
            </a:r>
          </a:p>
        </p:txBody>
      </p:sp>
      <p:sp>
        <p:nvSpPr>
          <p:cNvPr id="260100" name="Text Box 4">
            <a:extLst>
              <a:ext uri="{FF2B5EF4-FFF2-40B4-BE49-F238E27FC236}">
                <a16:creationId xmlns:a16="http://schemas.microsoft.com/office/drawing/2014/main" id="{F3B34BA3-F16C-4516-B144-080659995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6781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4; б) 3; в) 2; г) 3; д) 4.</a:t>
            </a:r>
          </a:p>
        </p:txBody>
      </p:sp>
      <p:pic>
        <p:nvPicPr>
          <p:cNvPr id="35844" name="Picture 5">
            <a:extLst>
              <a:ext uri="{FF2B5EF4-FFF2-40B4-BE49-F238E27FC236}">
                <a16:creationId xmlns:a16="http://schemas.microsoft.com/office/drawing/2014/main" id="{A7DE998F-FDAD-4E8D-A64A-9E3F45EC9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769225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6">
            <a:extLst>
              <a:ext uri="{FF2B5EF4-FFF2-40B4-BE49-F238E27FC236}">
                <a16:creationId xmlns:a16="http://schemas.microsoft.com/office/drawing/2014/main" id="{21789CFC-8D36-4C0F-94BC-ED09AB4D5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chemeClr val="accent1"/>
                </a:solidFill>
              </a:rPr>
              <a:t>	</a:t>
            </a:r>
            <a:r>
              <a:rPr lang="ru-RU" altLang="ru-RU" sz="2800">
                <a:cs typeface="Times New Roman" panose="02020603050405020304" pitchFamily="18" charset="0"/>
              </a:rPr>
              <a:t>В 1850 году шотландский физик Фредерик Гутри обратил внимание на то, что задачи раскрашивания карт очень популярны среди студентов-математиков в Лондоне, а сформулировал проблему четырех красок его брат Фрэнсис Гутри, который, раскрасив карту графств Англии четырьмя </a:t>
            </a:r>
            <a:r>
              <a:rPr lang="ru-RU" altLang="ru-RU" sz="2800"/>
              <a:t>красками</a:t>
            </a:r>
            <a:r>
              <a:rPr lang="ru-RU" altLang="ru-RU" sz="2800">
                <a:cs typeface="Times New Roman" panose="02020603050405020304" pitchFamily="18" charset="0"/>
              </a:rPr>
              <a:t>, выдвинул гипотезу о том, что этого количества </a:t>
            </a:r>
            <a:r>
              <a:rPr lang="ru-RU" altLang="ru-RU" sz="2800"/>
              <a:t>красок</a:t>
            </a:r>
            <a:r>
              <a:rPr lang="ru-RU" altLang="ru-RU" sz="2800">
                <a:cs typeface="Times New Roman" panose="02020603050405020304" pitchFamily="18" charset="0"/>
              </a:rPr>
              <a:t> достаточно для раскраски любой карты. Он привлек к проблеме внимание своего преподавателя математики А.</a:t>
            </a:r>
            <a:r>
              <a:rPr lang="ru-RU" altLang="ru-RU" sz="2800"/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Де Моргана, а тот сообщил о ней своему другу В. Гамильтону и тем самым способствовал ее широкому распространению. </a:t>
            </a:r>
          </a:p>
        </p:txBody>
      </p:sp>
    </p:spTree>
    <p:extLst>
      <p:ext uri="{BB962C8B-B14F-4D97-AF65-F5344CB8AC3E}">
        <p14:creationId xmlns:p14="http://schemas.microsoft.com/office/powerpoint/2010/main" val="2030803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051">
            <a:extLst>
              <a:ext uri="{FF2B5EF4-FFF2-40B4-BE49-F238E27FC236}">
                <a16:creationId xmlns:a16="http://schemas.microsoft.com/office/drawing/2014/main" id="{57C13BDA-4406-424B-B6CA-2DD96FE3C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chemeClr val="accent1"/>
                </a:solidFill>
              </a:rPr>
              <a:t>	</a:t>
            </a:r>
            <a:r>
              <a:rPr lang="ru-RU" altLang="ru-RU" sz="2800"/>
              <a:t>Г</a:t>
            </a:r>
            <a:r>
              <a:rPr lang="ru-RU" altLang="ru-RU" sz="2800">
                <a:cs typeface="Times New Roman" panose="02020603050405020304" pitchFamily="18" charset="0"/>
              </a:rPr>
              <a:t>одом рождения проблемы четырех красок считается 1878 год (в некоторых изданиях указывается 1879). Именно тогда на одном из заседаний Британского географического общества выдающийся английский математик А.Кэли четко сформулировал поставленную задачу: "Доказать, что любую географическую карту на плоскости (или на глобусе) можно правильно закрасить четырьмя красками". Раскраска карты называется правильной, если любые две страны, имеющие на карте общую границу, окрашены в различные цвета. Именно с этого момента проблема привлекла к себе внимание многих крупных математиков.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>
            <a:extLst>
              <a:ext uri="{FF2B5EF4-FFF2-40B4-BE49-F238E27FC236}">
                <a16:creationId xmlns:a16="http://schemas.microsoft.com/office/drawing/2014/main" id="{14F73044-63C3-4174-9903-F0076DB2C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chemeClr val="accent1"/>
                </a:solidFill>
              </a:rPr>
              <a:t>	</a:t>
            </a:r>
            <a:r>
              <a:rPr lang="ru-RU" altLang="ru-RU" sz="2400">
                <a:cs typeface="Times New Roman" panose="02020603050405020304" pitchFamily="18" charset="0"/>
              </a:rPr>
              <a:t>В 1890 году английский математик П.</a:t>
            </a:r>
            <a:r>
              <a:rPr lang="ru-RU" altLang="ru-RU" sz="2400"/>
              <a:t> </a:t>
            </a:r>
            <a:r>
              <a:rPr lang="ru-RU" altLang="ru-RU" sz="2400">
                <a:cs typeface="Times New Roman" panose="02020603050405020304" pitchFamily="18" charset="0"/>
              </a:rPr>
              <a:t>Хивуд доказал, что любую карту на плоскости можно раскрасить пять</a:t>
            </a:r>
            <a:r>
              <a:rPr lang="ru-RU" altLang="ru-RU" sz="2400"/>
              <a:t>ю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красками</a:t>
            </a:r>
            <a:r>
              <a:rPr lang="ru-RU" altLang="ru-RU" sz="2400">
                <a:cs typeface="Times New Roman" panose="02020603050405020304" pitchFamily="18" charset="0"/>
              </a:rPr>
              <a:t>. Однако долгое время проблема четырех красок не поддавалась решению. </a:t>
            </a: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</a:t>
            </a:r>
            <a:r>
              <a:rPr lang="ru-RU" altLang="ru-RU" sz="2400">
                <a:cs typeface="Times New Roman" panose="02020603050405020304" pitchFamily="18" charset="0"/>
              </a:rPr>
              <a:t>В 1968 году американские математики Оре и Стемпл показали, что любую карту, имеющую не более 40 стран, можно раскрасить  четы</a:t>
            </a:r>
            <a:r>
              <a:rPr lang="ru-RU" altLang="ru-RU" sz="2400"/>
              <a:t>рьмя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красками</a:t>
            </a:r>
            <a:r>
              <a:rPr lang="ru-RU" altLang="ru-RU" sz="2400">
                <a:cs typeface="Times New Roman" panose="02020603050405020304" pitchFamily="18" charset="0"/>
              </a:rPr>
              <a:t>.</a:t>
            </a:r>
            <a:endParaRPr lang="ru-RU" altLang="ru-RU" sz="240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</a:t>
            </a:r>
            <a:r>
              <a:rPr lang="ru-RU" altLang="ru-RU" sz="2400">
                <a:cs typeface="Times New Roman" panose="02020603050405020304" pitchFamily="18" charset="0"/>
              </a:rPr>
              <a:t>В 1976 году американскими учеными К.</a:t>
            </a:r>
            <a:r>
              <a:rPr lang="ru-RU" altLang="ru-RU" sz="2400"/>
              <a:t> </a:t>
            </a:r>
            <a:r>
              <a:rPr lang="ru-RU" altLang="ru-RU" sz="2400">
                <a:cs typeface="Times New Roman" panose="02020603050405020304" pitchFamily="18" charset="0"/>
              </a:rPr>
              <a:t>Аппелем и В.</a:t>
            </a:r>
            <a:r>
              <a:rPr lang="ru-RU" altLang="ru-RU" sz="2400"/>
              <a:t> </a:t>
            </a:r>
            <a:r>
              <a:rPr lang="ru-RU" altLang="ru-RU" sz="2400">
                <a:cs typeface="Times New Roman" panose="02020603050405020304" pitchFamily="18" charset="0"/>
              </a:rPr>
              <a:t>Хакеном было получено решение</a:t>
            </a:r>
            <a:r>
              <a:rPr lang="ru-RU" altLang="ru-RU" sz="2400"/>
              <a:t> проблемы четырех красок</a:t>
            </a:r>
            <a:r>
              <a:rPr lang="ru-RU" altLang="ru-RU" sz="2400">
                <a:cs typeface="Times New Roman" panose="02020603050405020304" pitchFamily="18" charset="0"/>
              </a:rPr>
              <a:t>. С помощью </a:t>
            </a:r>
            <a:r>
              <a:rPr lang="ru-RU" altLang="ru-RU" sz="2400"/>
              <a:t>компьютера</a:t>
            </a:r>
            <a:r>
              <a:rPr lang="ru-RU" altLang="ru-RU" sz="2400">
                <a:cs typeface="Times New Roman" panose="02020603050405020304" pitchFamily="18" charset="0"/>
              </a:rPr>
              <a:t> они просматривали различные типы карт, и для каждого из них </a:t>
            </a:r>
            <a:r>
              <a:rPr lang="ru-RU" altLang="ru-RU" sz="2400"/>
              <a:t>компьютер</a:t>
            </a:r>
            <a:r>
              <a:rPr lang="ru-RU" altLang="ru-RU" sz="2400">
                <a:cs typeface="Times New Roman" panose="02020603050405020304" pitchFamily="18" charset="0"/>
              </a:rPr>
              <a:t> решал, может ли в данном типе найтись карта, которая не раскрашивается четы</a:t>
            </a:r>
            <a:r>
              <a:rPr lang="ru-RU" altLang="ru-RU" sz="2400"/>
              <a:t>рьмя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красками</a:t>
            </a:r>
            <a:r>
              <a:rPr lang="ru-RU" altLang="ru-RU" sz="2400">
                <a:cs typeface="Times New Roman" panose="02020603050405020304" pitchFamily="18" charset="0"/>
              </a:rPr>
              <a:t>. </a:t>
            </a:r>
            <a:r>
              <a:rPr lang="ru-RU" altLang="ru-RU" sz="2400"/>
              <a:t>Б</a:t>
            </a:r>
            <a:r>
              <a:rPr lang="ru-RU" altLang="ru-RU" sz="2400">
                <a:cs typeface="Times New Roman" panose="02020603050405020304" pitchFamily="18" charset="0"/>
              </a:rPr>
              <a:t>ыло просмотрено почти 2000 типов карт, и для всех был получен ответ: "Нет", - что и позволило объявить о </a:t>
            </a:r>
            <a:r>
              <a:rPr lang="ru-RU" altLang="ru-RU" sz="2400"/>
              <a:t>компьютерно</a:t>
            </a:r>
            <a:r>
              <a:rPr lang="ru-RU" altLang="ru-RU" sz="2400">
                <a:cs typeface="Times New Roman" panose="02020603050405020304" pitchFamily="18" charset="0"/>
              </a:rPr>
              <a:t>м решении проблемы четырех красок.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1FFDC07-6321-4C97-8065-3F57875D0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Определение карты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18219805-A7FD-433E-A4FC-893AD52F6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/>
              <a:t>	</a:t>
            </a:r>
            <a:r>
              <a:rPr lang="ru-RU" altLang="ru-RU" sz="2800"/>
              <a:t>Пусть на плоскости задан связный простой граф, каждая вершина которого имеет индекс, больший двух. Этот граф разбивает плоскость на несколько областей. Области будем называть странами, а само разбиение – картой на плоскости.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22BB1983-C4E8-4B02-B1F3-AD6994966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0480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chemeClr val="accent1"/>
                </a:solidFill>
              </a:rPr>
              <a:t>	</a:t>
            </a:r>
            <a:r>
              <a:rPr lang="ru-RU" altLang="ru-RU" sz="2800"/>
              <a:t>Примеры карт приведены на рисунке.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pic>
        <p:nvPicPr>
          <p:cNvPr id="9221" name="Picture 6">
            <a:extLst>
              <a:ext uri="{FF2B5EF4-FFF2-40B4-BE49-F238E27FC236}">
                <a16:creationId xmlns:a16="http://schemas.microsoft.com/office/drawing/2014/main" id="{869C5FAD-B987-4DB8-8C58-298CFE6F2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962400"/>
            <a:ext cx="4327525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075">
            <a:extLst>
              <a:ext uri="{FF2B5EF4-FFF2-40B4-BE49-F238E27FC236}">
                <a16:creationId xmlns:a16="http://schemas.microsoft.com/office/drawing/2014/main" id="{CFEB7C17-CBF0-4EE5-A538-9AAD04D56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chemeClr val="accent1"/>
                </a:solidFill>
              </a:rPr>
              <a:t>	</a:t>
            </a:r>
            <a:r>
              <a:rPr lang="ru-RU" altLang="ru-RU" sz="2800"/>
              <a:t>Помимо плоскости, карты рассматривают и на других поверхностях, например, на сфере.</a:t>
            </a:r>
          </a:p>
        </p:txBody>
      </p:sp>
      <p:sp>
        <p:nvSpPr>
          <p:cNvPr id="11267" name="Text Box 3076">
            <a:extLst>
              <a:ext uri="{FF2B5EF4-FFF2-40B4-BE49-F238E27FC236}">
                <a16:creationId xmlns:a16="http://schemas.microsoft.com/office/drawing/2014/main" id="{C22FB7BA-E321-4FCD-B90B-382A02CDB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971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chemeClr val="accent1"/>
                </a:solidFill>
              </a:rPr>
              <a:t>	</a:t>
            </a:r>
            <a:r>
              <a:rPr lang="ru-RU" altLang="ru-RU" sz="2800"/>
              <a:t>На рисунке показаны карты, образованные поверхностями правильных многогранников: тетраэдра, куба, октаэдра, икосаэдра и додекаэдра.</a:t>
            </a:r>
            <a:endParaRPr lang="ru-RU" altLang="ru-RU" sz="2800">
              <a:cs typeface="Times New Roman" panose="02020603050405020304" pitchFamily="18" charset="0"/>
            </a:endParaRPr>
          </a:p>
        </p:txBody>
      </p:sp>
      <p:sp>
        <p:nvSpPr>
          <p:cNvPr id="11268" name="Text Box 3078">
            <a:extLst>
              <a:ext uri="{FF2B5EF4-FFF2-40B4-BE49-F238E27FC236}">
                <a16:creationId xmlns:a16="http://schemas.microsoft.com/office/drawing/2014/main" id="{554566E1-9E44-41F6-8D66-76602D648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chemeClr val="accent1"/>
                </a:solidFill>
              </a:rPr>
              <a:t>	</a:t>
            </a:r>
            <a:r>
              <a:rPr lang="ru-RU" altLang="ru-RU" sz="2800"/>
              <a:t>Поверхность многогранника можно рассматривать как карту, странами которой являются грани многогранника, а границами – его ребра.</a:t>
            </a:r>
          </a:p>
        </p:txBody>
      </p:sp>
      <p:pic>
        <p:nvPicPr>
          <p:cNvPr id="11269" name="Picture 3081">
            <a:extLst>
              <a:ext uri="{FF2B5EF4-FFF2-40B4-BE49-F238E27FC236}">
                <a16:creationId xmlns:a16="http://schemas.microsoft.com/office/drawing/2014/main" id="{7E62F996-F715-4B06-803E-1BE2A5EB0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95800"/>
            <a:ext cx="7769225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C0566DA-F586-403D-B2F2-0E97998F1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Упражнения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C276570-CDBE-48E8-8DA5-DFB65E1B0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1. Какое наименьшее число красок потребуется для правильной раскраски карты, изображенной на рисунке?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8D69347A-7E89-4F94-8DAA-F9E3346B0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2590800"/>
            <a:ext cx="3290887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0821" name="Group 5">
            <a:extLst>
              <a:ext uri="{FF2B5EF4-FFF2-40B4-BE49-F238E27FC236}">
                <a16:creationId xmlns:a16="http://schemas.microsoft.com/office/drawing/2014/main" id="{FFC336F8-CFEE-44C9-9C78-29B6344A37D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590800"/>
            <a:ext cx="5607050" cy="3475038"/>
            <a:chOff x="384" y="1536"/>
            <a:chExt cx="3532" cy="2189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1C8FBE9B-4690-4A75-B8DD-BEDDF7CFA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360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>
                  <a:solidFill>
                    <a:schemeClr val="accent1"/>
                  </a:solidFill>
                </a:rPr>
                <a:t> </a:t>
              </a:r>
              <a:r>
                <a:rPr lang="ru-RU" altLang="ru-RU"/>
                <a:t>2.</a:t>
              </a:r>
            </a:p>
          </p:txBody>
        </p:sp>
        <p:pic>
          <p:nvPicPr>
            <p:cNvPr id="13319" name="Picture 7">
              <a:extLst>
                <a:ext uri="{FF2B5EF4-FFF2-40B4-BE49-F238E27FC236}">
                  <a16:creationId xmlns:a16="http://schemas.microsoft.com/office/drawing/2014/main" id="{8C4C41FF-3F21-4072-AC52-023FE3EF24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" y="1536"/>
              <a:ext cx="2073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0B154C19-EFF3-453E-A586-0FAFE5B48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916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2. Какое наименьшее число красок потребуется для правильной раскраски карт, изображенных на рисунке?</a:t>
            </a:r>
          </a:p>
        </p:txBody>
      </p:sp>
      <p:sp>
        <p:nvSpPr>
          <p:cNvPr id="286724" name="Text Box 4">
            <a:extLst>
              <a:ext uri="{FF2B5EF4-FFF2-40B4-BE49-F238E27FC236}">
                <a16:creationId xmlns:a16="http://schemas.microsoft.com/office/drawing/2014/main" id="{B96CAECF-A63C-4B64-A89D-81FD710A5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а) 3; б) 4.</a:t>
            </a:r>
          </a:p>
        </p:txBody>
      </p:sp>
      <p:pic>
        <p:nvPicPr>
          <p:cNvPr id="15364" name="Picture 5">
            <a:extLst>
              <a:ext uri="{FF2B5EF4-FFF2-40B4-BE49-F238E27FC236}">
                <a16:creationId xmlns:a16="http://schemas.microsoft.com/office/drawing/2014/main" id="{A3E3A1DD-9F9B-4731-AC8C-FBF0E72B1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5321300" cy="244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7F5B4237-A422-4F22-B8EB-9A051CE98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89916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/>
              <a:t>	 3. Какое наименьшее число красок потребуется для правильной раскраски карты, образованной двумя концентрическими окружностями, имеющими </a:t>
            </a:r>
            <a:r>
              <a:rPr lang="en-US" altLang="ru-RU" i="1"/>
              <a:t>n</a:t>
            </a:r>
            <a:r>
              <a:rPr lang="ru-RU" altLang="ru-RU"/>
              <a:t> перегородок?</a:t>
            </a:r>
          </a:p>
        </p:txBody>
      </p:sp>
      <p:sp>
        <p:nvSpPr>
          <p:cNvPr id="243716" name="Text Box 4">
            <a:extLst>
              <a:ext uri="{FF2B5EF4-FFF2-40B4-BE49-F238E27FC236}">
                <a16:creationId xmlns:a16="http://schemas.microsoft.com/office/drawing/2014/main" id="{EFA763D9-B1F5-4536-8FD2-C9E8F08B5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562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3, если </a:t>
            </a:r>
            <a:r>
              <a:rPr lang="en-US" altLang="ru-RU" i="1"/>
              <a:t>n</a:t>
            </a:r>
            <a:r>
              <a:rPr lang="ru-RU" altLang="ru-RU"/>
              <a:t> четно и 4, если </a:t>
            </a:r>
            <a:r>
              <a:rPr lang="en-US" altLang="ru-RU" i="1"/>
              <a:t>n</a:t>
            </a:r>
            <a:r>
              <a:rPr lang="ru-RU" altLang="ru-RU"/>
              <a:t> нечетно.</a:t>
            </a:r>
          </a:p>
        </p:txBody>
      </p:sp>
      <p:pic>
        <p:nvPicPr>
          <p:cNvPr id="17412" name="Picture 6">
            <a:extLst>
              <a:ext uri="{FF2B5EF4-FFF2-40B4-BE49-F238E27FC236}">
                <a16:creationId xmlns:a16="http://schemas.microsoft.com/office/drawing/2014/main" id="{195ACBB2-600D-43D5-8CFD-AA2C46CBB1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71800"/>
            <a:ext cx="2660650" cy="262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1180</Words>
  <Application>Microsoft Office PowerPoint</Application>
  <PresentationFormat>Экран (4:3)</PresentationFormat>
  <Paragraphs>76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Times New Roman</vt:lpstr>
      <vt:lpstr>Arial</vt:lpstr>
      <vt:lpstr>Оформление по умолчанию</vt:lpstr>
      <vt:lpstr>26. Проблема четырех красок</vt:lpstr>
      <vt:lpstr>Презентация PowerPoint</vt:lpstr>
      <vt:lpstr>Презентация PowerPoint</vt:lpstr>
      <vt:lpstr>Презентация PowerPoint</vt:lpstr>
      <vt:lpstr>Определение карты</vt:lpstr>
      <vt:lpstr>Презентация PowerPoint</vt:lpstr>
      <vt:lpstr>Упражнения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92</cp:revision>
  <dcterms:created xsi:type="dcterms:W3CDTF">2008-04-30T05:51:18Z</dcterms:created>
  <dcterms:modified xsi:type="dcterms:W3CDTF">2021-07-03T10:06:00Z</dcterms:modified>
</cp:coreProperties>
</file>