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770" r:id="rId3"/>
    <p:sldId id="771" r:id="rId4"/>
    <p:sldId id="772" r:id="rId5"/>
    <p:sldId id="319" r:id="rId6"/>
    <p:sldId id="353" r:id="rId7"/>
    <p:sldId id="781" r:id="rId8"/>
    <p:sldId id="782" r:id="rId9"/>
    <p:sldId id="297" r:id="rId10"/>
    <p:sldId id="349" r:id="rId11"/>
    <p:sldId id="789" r:id="rId12"/>
    <p:sldId id="350" r:id="rId13"/>
    <p:sldId id="351" r:id="rId14"/>
    <p:sldId id="790" r:id="rId15"/>
    <p:sldId id="791" r:id="rId16"/>
    <p:sldId id="352" r:id="rId17"/>
    <p:sldId id="793" r:id="rId18"/>
    <p:sldId id="792" r:id="rId19"/>
    <p:sldId id="794" r:id="rId20"/>
    <p:sldId id="796" r:id="rId21"/>
    <p:sldId id="795" r:id="rId22"/>
    <p:sldId id="356" r:id="rId2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C07A254-6E9C-4D3A-A728-5E6654EE3B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8D728E-A0B7-451A-AD91-AD89B9EFCAF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74B12C3-7B39-443D-B9C0-205DBC959F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B8287E8-3BFC-4C78-9C64-6A024E6539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1D96F61-1158-4DB2-B2F7-12A4353325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3A15CFB-2172-46B1-94A9-7675598DD3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3DF3E-ADDD-4061-99B9-D85DBE02F1E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2C8BF8A-5EE3-4687-8FEA-49FE13D8F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DCED6D-EBC4-461B-92DA-F80CD3E2DF28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63961D-C19C-4274-8F9A-0E56FD268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655BC8E-002C-4B16-94A8-54F0F96DC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AF9A9A8-9140-4824-A523-4A07B28C42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B65BA0-98A8-433B-B73E-0889E70A3600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9F5181D-8627-469B-8ACC-1105A0881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BE86E36-675E-4E9C-974B-EBF8DB12F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AF9A9A8-9140-4824-A523-4A07B28C42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B65BA0-98A8-433B-B73E-0889E70A3600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9F5181D-8627-469B-8ACC-1105A08815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BE86E36-675E-4E9C-974B-EBF8DB12F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87410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CD5B6C9-9151-4002-93D2-86360070F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0FA1D1-8BB7-4B33-927B-44CF95095172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2BCC762-BC74-4D46-8241-C15245A66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BF19059-27E8-44B0-8038-07B2BB6B4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A0D22D7-93BE-43C6-B457-F1D4E861F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5ED015-6F17-496B-ADA2-FE0F8218800F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5C64C85-66E1-4462-92A6-7C64C9E38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24649-BDF6-4F4B-BCBD-6BB3DE17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A0D22D7-93BE-43C6-B457-F1D4E861F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5ED015-6F17-496B-ADA2-FE0F8218800F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5C64C85-66E1-4462-92A6-7C64C9E38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24649-BDF6-4F4B-BCBD-6BB3DE17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610952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5A0D22D7-93BE-43C6-B457-F1D4E861F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5ED015-6F17-496B-ADA2-FE0F8218800F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5C64C85-66E1-4462-92A6-7C64C9E38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D24649-BDF6-4F4B-BCBD-6BB3DE173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9822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54819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41988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7226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EC3C774-4C75-49CA-B5D8-D5E0FAC94B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BDEF4F-A1C2-4E4E-8401-F8E6AC032139}" type="slidenum">
              <a:rPr lang="ru-RU" altLang="ru-RU"/>
              <a:pPr algn="r" eaLnBrk="1" hangingPunct="1"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2B6FDFD-DA42-4803-B17F-111CCC8AA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6F3DF18-302B-494F-A125-0C7297AE5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31700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89839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C0B170D-A682-457A-AD11-2831E3B91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1FC516-70E4-4BAA-A62F-465EE42C9D5D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FC86616-A166-4919-B795-F92B03E18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508467F-3B92-4850-A5A8-B19133921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59623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4629D36-B20C-4D80-9A4D-265DA0ADA1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6DD55C-CB88-4D1E-BF70-FE1DBB8B9A9F}" type="slidenum">
              <a:rPr lang="ru-RU" altLang="ru-RU"/>
              <a:pPr algn="r" eaLnBrk="1" hangingPunct="1"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FB3D561-A9B8-40A5-9844-7502058ED9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213E93D-D9B5-420E-B2F3-44FAAD295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EC3C774-4C75-49CA-B5D8-D5E0FAC94B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BDEF4F-A1C2-4E4E-8401-F8E6AC032139}" type="slidenum">
              <a:rPr lang="ru-RU" altLang="ru-RU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2B6FDFD-DA42-4803-B17F-111CCC8AA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6F3DF18-302B-494F-A125-0C7297AE5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8714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3EC3C774-4C75-49CA-B5D8-D5E0FAC94B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BDEF4F-A1C2-4E4E-8401-F8E6AC032139}" type="slidenum">
              <a:rPr lang="ru-RU" altLang="ru-RU"/>
              <a:pPr algn="r" eaLnBrk="1" hangingPunct="1"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72B6FDFD-DA42-4803-B17F-111CCC8AA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6F3DF18-302B-494F-A125-0C7297AE5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8988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5533549-7519-4271-8D85-F78963141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92DB54-DDFE-4930-BB4A-7A79737E90E7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99915FD-3114-4571-93F6-B6951D05D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BA82058-3FBD-4841-8579-206C1D9A5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BA111FA-260F-4FFF-962C-53F5F5CE07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CD2F60-FC2D-4C60-82FC-0E9BBEE61E04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8195" name="Rectangle 2050">
            <a:extLst>
              <a:ext uri="{FF2B5EF4-FFF2-40B4-BE49-F238E27FC236}">
                <a16:creationId xmlns:a16="http://schemas.microsoft.com/office/drawing/2014/main" id="{8A299738-4100-467B-8D8C-7B0CAE56C7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2051">
            <a:extLst>
              <a:ext uri="{FF2B5EF4-FFF2-40B4-BE49-F238E27FC236}">
                <a16:creationId xmlns:a16="http://schemas.microsoft.com/office/drawing/2014/main" id="{8BF98D8A-3DB1-43F5-88B8-A91F65C8B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2C8BF8A-5EE3-4687-8FEA-49FE13D8F0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DCED6D-EBC4-461B-92DA-F80CD3E2DF28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163961D-C19C-4274-8F9A-0E56FD268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655BC8E-002C-4B16-94A8-54F0F96DC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02511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FF1089B-27C2-489E-9123-9C30EB2A59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8BE8F01-1E3C-4F07-9355-0BFF618D8C64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7371B9C-9077-40F0-A600-6529B7BB30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D747E8E-CA1B-4BCF-A0E4-B0537B10F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EC225E3-1AC4-4192-8C41-0F4A97D0CF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7E7AA0-0D7A-44EF-BB89-454AE3D5BB85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70ECDF4-66B4-4FA1-8D59-523B42E6C7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238173B-DDCE-411D-9C03-76E844EE0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9DC30E-044C-429E-B665-D689C81A4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54ED74-B12B-421C-B371-5AF6B5458A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5E7FE3-34AA-4225-8B02-FDA0250AF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F4CC1E-D125-4E2A-954F-847B028DD1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82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6FB0D6-BBCE-41D8-ABCE-146C26FD5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395EA0-2A6A-4D65-BC75-0F222AAF83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4AC9B5-D1B2-42C1-9904-A0CB728690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E4991-D8AD-48CD-A57C-A22BD65F6E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255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EED99E-B52A-403D-96B5-55FCCC1B96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560311-5812-41D0-9496-6C78257E7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5A3F00-3271-4BBB-BD6F-7276B0268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D7818-5A16-41F6-9CE1-2C3E7B2BB3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398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B8EECF-F67E-4F7E-B2F1-05867850E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49CD3E-CE77-415B-8018-41AF4BE4B2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91BA34-8E22-4BF2-88FE-81A657745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C36ED-8582-4DEA-86A6-D525C2F8C4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1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9163A7-E964-473A-82FB-5A8CAC4C7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8F1DAE-A628-486C-8D37-95658A503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8B9AC5-2535-483B-86D3-4161ED4B4C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FB1EB6-DFC5-49E3-9EF7-92D8268E85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1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CA7229-72D4-4D9A-874D-5998EBC66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4B8F16-E4F8-431E-BF26-882574607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731A1-D0DF-43D2-8AEA-D22B34559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76753-87A1-4E35-8530-2235ABDE49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62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06B67A-78E0-449D-B8DE-73CE3AA3F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EAD4DD2-0524-4960-8927-658A949AE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9388EC-2FD8-4DD0-8ED0-5B5E221FFB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25114-82A3-4575-9A32-09A7004026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181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4C8A7-9598-4E35-B849-4C5FD8813A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3161C1-0F3D-4A75-BC24-FE0B20011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5D59319-7B63-4B26-8959-7A9D291571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8E7B0-F4DD-43D1-B113-1ACD2AFC8B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29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16BCF7C-88B6-4642-857C-11FE59A4CF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D15DF1-2C7E-4D31-B730-594E3FD07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21F433-1DAB-4E20-A7E1-213798755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5B002F-3FC8-4850-A3C3-17374B3B30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45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E76EC-1C71-4CED-BBB4-682F6731E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FEA843-8A6D-40E6-BB21-16E8DC9678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C903DA-D39D-4B14-B1BA-531EC1659F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C116A-2F4C-4550-9ACA-CD00466171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862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5ADBA0-8D66-430B-9788-1B8B5216B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C8812A-9F01-4777-A99F-46067ABAE4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C5CA4D-3919-4E3E-887D-865158C3C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E9EF4-C12E-430D-B470-DF3C183798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113D2E-0CB7-4C80-A324-64A00777A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476C21C-B043-40F1-BA20-86F8056D7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35571D-2FD1-457A-8AE5-B12642EBCB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9AFB35C-1F27-4A8D-BB79-A3E9931A92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ECAF23-478D-4E57-8ED3-B60E4B25DA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ACEE82E-1960-49F1-8334-7F1FC8DE7AB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70EF0CD-3155-46D6-B3D2-A6983800C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2060848"/>
            <a:ext cx="7772400" cy="1044352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25. Теорема Эйлера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187D990A-EC9F-4844-847A-1C0D309B9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2</a:t>
            </a:r>
            <a:r>
              <a:rPr lang="ru-RU" altLang="ru-RU" dirty="0"/>
              <a:t>. Два соседа имеют три общих колодца. Можно ли провести непересекающиеся дорожки от каждого дома к каждому колодцу?</a:t>
            </a:r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C816D35C-E979-4B1A-B2F4-85DD24117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292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Да.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17B223-B07C-6A61-8A60-D35C79DAC2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614" y="2529618"/>
            <a:ext cx="3058611" cy="192052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E3BCC37-7F21-2C74-029E-4E2A8FFFF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4907" y="2708920"/>
            <a:ext cx="3184024" cy="1920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187D990A-EC9F-4844-847A-1C0D309B9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3</a:t>
            </a:r>
            <a:r>
              <a:rPr lang="ru-RU" altLang="ru-RU" dirty="0"/>
              <a:t>. Два соседа имеют четыре общих колодца. Можно ли провести непересекающиеся дорожки от каждого дома к каждому колодцу?</a:t>
            </a:r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C816D35C-E979-4B1A-B2F4-85DD24117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38804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Да.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4A005E-AE48-18AA-8C05-87623DD01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699370"/>
            <a:ext cx="4165530" cy="180629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4BC9DE-46C9-630E-84BB-37B73AE473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2699370"/>
            <a:ext cx="4477375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5A994CF8-B942-439F-B56B-3041F98AD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4</a:t>
            </a:r>
            <a:r>
              <a:rPr lang="ru-RU" altLang="ru-RU" dirty="0"/>
              <a:t>. Три соседа имеют два общих колодца. Можно ли провести непересекающиеся дорожки от каждого дома к каждому колодцу?</a:t>
            </a:r>
          </a:p>
        </p:txBody>
      </p:sp>
      <p:sp>
        <p:nvSpPr>
          <p:cNvPr id="17413" name="Text Box 6">
            <a:extLst>
              <a:ext uri="{FF2B5EF4-FFF2-40B4-BE49-F238E27FC236}">
                <a16:creationId xmlns:a16="http://schemas.microsoft.com/office/drawing/2014/main" id="{F77D31B2-467E-4979-BEBF-C62475820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59179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Нет. Если бы это можно было сделать, то и три домика можно было бы соединить непересекающимися дорожками с тремя колодцами, а этого сделать нельзя.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D4653B-713B-4783-138E-514CD8C3E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477" y="2780928"/>
            <a:ext cx="4702928" cy="18949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2334C59D-C204-4F54-BCCC-5EFE6F97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5</a:t>
            </a:r>
            <a:r>
              <a:rPr lang="ru-RU" altLang="ru-RU" dirty="0"/>
              <a:t>. Четыре соседа имеют четыре общих колодца. Можно ли провести непересекающиеся дорожки так, чтобы каждый домик был соединён с тремя колодцами?</a:t>
            </a: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AC63EA7D-7FA6-4A2E-AF97-4060BE74F45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048000"/>
            <a:ext cx="5486400" cy="3017838"/>
            <a:chOff x="384" y="2208"/>
            <a:chExt cx="3456" cy="1901"/>
          </a:xfrm>
        </p:grpSpPr>
        <p:sp>
          <p:nvSpPr>
            <p:cNvPr id="19460" name="Text Box 6">
              <a:extLst>
                <a:ext uri="{FF2B5EF4-FFF2-40B4-BE49-F238E27FC236}">
                  <a16:creationId xmlns:a16="http://schemas.microsoft.com/office/drawing/2014/main" id="{F99434E6-DBAF-40CE-8CCE-F7394C054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744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Да.</a:t>
              </a:r>
            </a:p>
          </p:txBody>
        </p:sp>
        <p:graphicFrame>
          <p:nvGraphicFramePr>
            <p:cNvPr id="19461" name="Object 9">
              <a:extLst>
                <a:ext uri="{FF2B5EF4-FFF2-40B4-BE49-F238E27FC236}">
                  <a16:creationId xmlns:a16="http://schemas.microsoft.com/office/drawing/2014/main" id="{2A10C3DC-FA31-446D-91DD-5F1E429A6B9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16" y="2208"/>
            <a:ext cx="1824" cy="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2895238" imgH="2857899" progId="Paint.Picture">
                    <p:embed/>
                  </p:oleObj>
                </mc:Choice>
                <mc:Fallback>
                  <p:oleObj name="Точечный рисунок" r:id="rId3" imgW="2895238" imgH="2857899" progId="Paint.Picture">
                    <p:embed/>
                    <p:pic>
                      <p:nvPicPr>
                        <p:cNvPr id="19461" name="Object 9">
                          <a:extLst>
                            <a:ext uri="{FF2B5EF4-FFF2-40B4-BE49-F238E27FC236}">
                              <a16:creationId xmlns:a16="http://schemas.microsoft.com/office/drawing/2014/main" id="{2A10C3DC-FA31-446D-91DD-5F1E429A6B9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208"/>
                          <a:ext cx="1824" cy="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2334C59D-C204-4F54-BCCC-5EFE6F97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6</a:t>
            </a:r>
            <a:r>
              <a:rPr lang="ru-RU" altLang="ru-RU" dirty="0"/>
              <a:t>. Пять соседей имеют пять общих колодцев. Можно ли провести непересекающиеся дорожки так, чтобы каждый домик был соединён с тремя колодцами?</a:t>
            </a:r>
          </a:p>
        </p:txBody>
      </p:sp>
      <p:sp>
        <p:nvSpPr>
          <p:cNvPr id="19460" name="Text Box 6">
            <a:extLst>
              <a:ext uri="{FF2B5EF4-FFF2-40B4-BE49-F238E27FC236}">
                <a16:creationId xmlns:a16="http://schemas.microsoft.com/office/drawing/2014/main" id="{F99434E6-DBAF-40CE-8CCE-F7394C054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Да.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F7DD31-439E-5A58-2A6A-776DF205B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796936"/>
            <a:ext cx="3888432" cy="252638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7585DC7-AA18-6B3A-F706-3AA640185E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2758585"/>
            <a:ext cx="3879981" cy="256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1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2334C59D-C204-4F54-BCCC-5EFE6F97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991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</a:t>
            </a:r>
            <a:r>
              <a:rPr lang="en-US" altLang="ru-RU" dirty="0"/>
              <a:t>7</a:t>
            </a:r>
            <a:r>
              <a:rPr lang="ru-RU" altLang="ru-RU" dirty="0"/>
              <a:t>. Пять соседей имеют пять общих колодцев. Можно ли провести непересекающиеся дорожки так, чтобы каждый домик был соединён с четырьмя колодцами?</a:t>
            </a:r>
          </a:p>
        </p:txBody>
      </p:sp>
      <p:sp>
        <p:nvSpPr>
          <p:cNvPr id="19460" name="Text Box 6">
            <a:extLst>
              <a:ext uri="{FF2B5EF4-FFF2-40B4-BE49-F238E27FC236}">
                <a16:creationId xmlns:a16="http://schemas.microsoft.com/office/drawing/2014/main" id="{F99434E6-DBAF-40CE-8CCE-F7394C054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395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None/>
            </a:pPr>
            <a:r>
              <a:rPr lang="ru-RU" altLang="ru-RU" sz="2800" dirty="0"/>
              <a:t>Каждая область ограничена,</a:t>
            </a:r>
            <a:r>
              <a:rPr lang="ru-RU" altLang="ru-RU" sz="2800" dirty="0">
                <a:cs typeface="Times New Roman" panose="02020603050405020304" pitchFamily="18" charset="0"/>
              </a:rPr>
              <a:t> по крайней мере</a:t>
            </a:r>
            <a:r>
              <a:rPr lang="ru-RU" altLang="ru-RU" sz="2800" dirty="0"/>
              <a:t>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четырьмя</a:t>
            </a:r>
            <a:r>
              <a:rPr lang="ru-RU" altLang="ru-RU" sz="2800" dirty="0">
                <a:cs typeface="Times New Roman" panose="02020603050405020304" pitchFamily="18" charset="0"/>
              </a:rPr>
              <a:t> рёбра</a:t>
            </a:r>
            <a:r>
              <a:rPr lang="ru-RU" altLang="ru-RU" sz="2800" dirty="0"/>
              <a:t>ми</a:t>
            </a:r>
            <a:r>
              <a:rPr lang="ru-RU" altLang="ru-RU" sz="2800" dirty="0">
                <a:cs typeface="Times New Roman" panose="02020603050405020304" pitchFamily="18" charset="0"/>
              </a:rPr>
              <a:t>. Так как каждое ребро </a:t>
            </a:r>
            <a:r>
              <a:rPr lang="ru-RU" altLang="ru-RU" sz="2800" dirty="0"/>
              <a:t>разделяет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две области</a:t>
            </a:r>
            <a:r>
              <a:rPr lang="ru-RU" altLang="ru-RU" sz="2800" dirty="0">
                <a:cs typeface="Times New Roman" panose="02020603050405020304" pitchFamily="18" charset="0"/>
              </a:rPr>
              <a:t>, то количество рёбер должно быть не меньше (12∙4)/2 = 24, что противоречит </a:t>
            </a:r>
            <a:r>
              <a:rPr lang="ru-RU" altLang="ru-RU" sz="2800" dirty="0"/>
              <a:t>тому, что их </a:t>
            </a:r>
            <a:r>
              <a:rPr lang="ru-RU" altLang="ru-RU" sz="2800" dirty="0">
                <a:cs typeface="Times New Roman" panose="02020603050405020304" pitchFamily="18" charset="0"/>
              </a:rPr>
              <a:t>число равно 20. </a:t>
            </a:r>
            <a:endParaRPr lang="ru-RU" altLang="ru-RU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F7DD31-439E-5A58-2A6A-776DF205B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59" y="2116005"/>
            <a:ext cx="4124705" cy="2679893"/>
          </a:xfrm>
          <a:prstGeom prst="rect">
            <a:avLst/>
          </a:prstGeom>
        </p:spPr>
      </p:pic>
      <p:sp>
        <p:nvSpPr>
          <p:cNvPr id="2" name="Text Box 6">
            <a:extLst>
              <a:ext uri="{FF2B5EF4-FFF2-40B4-BE49-F238E27FC236}">
                <a16:creationId xmlns:a16="http://schemas.microsoft.com/office/drawing/2014/main" id="{99F47730-02B3-8F7A-FBB6-EAF274E56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4" y="2039102"/>
            <a:ext cx="4283966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None/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Нет. Если бы это можно было сделать, то мы бы имели связный простой граф, у которого В = 10, Р = 20. Следовательно, Г = 12. </a:t>
            </a:r>
          </a:p>
        </p:txBody>
      </p:sp>
    </p:spTree>
    <p:extLst>
      <p:ext uri="{BB962C8B-B14F-4D97-AF65-F5344CB8AC3E}">
        <p14:creationId xmlns:p14="http://schemas.microsoft.com/office/powerpoint/2010/main" val="101128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en-US" altLang="ru-RU" sz="2800" dirty="0"/>
              <a:t>8</a:t>
            </a:r>
            <a:r>
              <a:rPr lang="ru-RU" altLang="ru-RU" sz="2800" dirty="0"/>
              <a:t>. Можно ли четыре домика соединить непересекающимися дорожками так, чтобы каждый домик был соединён со всеми другими домиками?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E9A20F2F-92CF-461E-A257-903B40BA1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589915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Ответ: Да.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C82AD40-F7AD-6A7D-D7BD-176F84D78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952" y="2511071"/>
            <a:ext cx="2856096" cy="252364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EF648FF-9477-8EE5-13C2-6661F87F6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952" y="2276872"/>
            <a:ext cx="3033624" cy="2757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en-US" altLang="ru-RU" sz="2800" dirty="0"/>
              <a:t>9</a:t>
            </a:r>
            <a:r>
              <a:rPr lang="ru-RU" altLang="ru-RU" sz="2800" dirty="0"/>
              <a:t>. Можно ли пять домиков соединить непересекающимися дорожками так, чтобы каждый домик был соединён не менее чем с тремя домиками?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E9A20F2F-92CF-461E-A257-903B40BA1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589915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Ответ: Да.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2B45DE-AAFE-289E-A7BD-3B50FB970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59" y="2333472"/>
            <a:ext cx="3118369" cy="282372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4B604D3-02D5-7542-6E91-5BC0BF1228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373" y="2333472"/>
            <a:ext cx="3241139" cy="282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4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1</a:t>
            </a:r>
            <a:r>
              <a:rPr lang="en-US" altLang="ru-RU" sz="2800" dirty="0"/>
              <a:t>0</a:t>
            </a:r>
            <a:r>
              <a:rPr lang="ru-RU" altLang="ru-RU" sz="2800" dirty="0"/>
              <a:t>. Можно ли пять домиков соединить непересекающимися дорожками так, чтобы каждый домик был соединён со всеми другими домиками?</a:t>
            </a:r>
          </a:p>
        </p:txBody>
      </p:sp>
      <p:pic>
        <p:nvPicPr>
          <p:cNvPr id="21507" name="Picture 5">
            <a:extLst>
              <a:ext uri="{FF2B5EF4-FFF2-40B4-BE49-F238E27FC236}">
                <a16:creationId xmlns:a16="http://schemas.microsoft.com/office/drawing/2014/main" id="{125AC434-0305-406F-AC98-4A7FC5CA2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14600"/>
            <a:ext cx="3462338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273" name="Group 9">
            <a:extLst>
              <a:ext uri="{FF2B5EF4-FFF2-40B4-BE49-F238E27FC236}">
                <a16:creationId xmlns:a16="http://schemas.microsoft.com/office/drawing/2014/main" id="{A6E200B8-5B9C-4D2A-996A-E781E224177F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2209800"/>
            <a:ext cx="9067800" cy="4148138"/>
            <a:chOff x="48" y="1392"/>
            <a:chExt cx="5712" cy="261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09" name="Text Box 6">
                  <a:extLst>
                    <a:ext uri="{FF2B5EF4-FFF2-40B4-BE49-F238E27FC236}">
                      <a16:creationId xmlns:a16="http://schemas.microsoft.com/office/drawing/2014/main" id="{E9A20F2F-92CF-461E-A257-903B40BA16A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56" y="1392"/>
                  <a:ext cx="3504" cy="26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ru-RU" altLang="ru-RU" sz="2800" dirty="0"/>
                    <a:t>	Предположим, что это сделать можно. Тогда мы имеем связный простой граф, у которого В = 5, Р = 10 и, следовательно, Г = 7. С другой стороны, поскольку каждая область ограничена, по крайней мере тремя рёбрами, то число рёбер должно быть больше или равно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7⋅3</m:t>
                          </m:r>
                        </m:num>
                        <m:den>
                          <m:r>
                            <a:rPr lang="ru-RU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&gt;10.</m:t>
                      </m:r>
                    </m:oMath>
                  </a14:m>
                  <a:r>
                    <a:rPr lang="ru-RU" altLang="ru-RU" sz="2800" dirty="0"/>
                    <a:t> Противоречие.</a:t>
                  </a:r>
                </a:p>
              </p:txBody>
            </p:sp>
          </mc:Choice>
          <mc:Fallback xmlns="">
            <p:sp>
              <p:nvSpPr>
                <p:cNvPr id="21509" name="Text Box 6">
                  <a:extLst>
                    <a:ext uri="{FF2B5EF4-FFF2-40B4-BE49-F238E27FC236}">
                      <a16:creationId xmlns:a16="http://schemas.microsoft.com/office/drawing/2014/main" id="{E9A20F2F-92CF-461E-A257-903B40BA16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56" y="1392"/>
                  <a:ext cx="3504" cy="2613"/>
                </a:xfrm>
                <a:prstGeom prst="rect">
                  <a:avLst/>
                </a:prstGeom>
                <a:blipFill>
                  <a:blip r:embed="rId4"/>
                  <a:stretch>
                    <a:fillRect l="-2303" t="-1618" r="-2193" b="-88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1511" name="Picture 8">
              <a:extLst>
                <a:ext uri="{FF2B5EF4-FFF2-40B4-BE49-F238E27FC236}">
                  <a16:creationId xmlns:a16="http://schemas.microsoft.com/office/drawing/2014/main" id="{02717951-027E-42ED-ACC5-28DC300F3A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536"/>
              <a:ext cx="2181" cy="18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3330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11. Можно ли шесть домиков соединить непересекающимися дорожками так, чтобы каждый домик был соединён с тремя домиками?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E9A20F2F-92CF-461E-A257-903B40BA1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589915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Ответ: Да.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D22BA5-A9E4-BF4A-4C63-BEB79F378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9261" y="2257261"/>
            <a:ext cx="2705478" cy="234347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CF7466-44F9-F89F-FA78-64B4866C0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2103" y="2257261"/>
            <a:ext cx="2819794" cy="234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3">
            <a:extLst>
              <a:ext uri="{FF2B5EF4-FFF2-40B4-BE49-F238E27FC236}">
                <a16:creationId xmlns:a16="http://schemas.microsoft.com/office/drawing/2014/main" id="{3BBF9CB1-C3EE-4E40-89C7-87325CEE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Связный граф, не содержащий ни одной замкнутой ломаной, называется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деревом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 рисунке изображён </a:t>
            </a:r>
            <a:r>
              <a:rPr lang="ru-RU" sz="2800" dirty="0">
                <a:ea typeface="Times New Roman" panose="02020603050405020304" pitchFamily="18" charset="0"/>
              </a:rPr>
              <a:t>граф, являющейся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деревом.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6CF6092-CE83-4AC6-B4D6-D554E6753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368600"/>
            <a:ext cx="3077560" cy="258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21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12. Можно ли шесть домиков соединить непересекающимися дорожками так, чтобы каждый домик был соединён с четырьмя домиками?</a:t>
            </a:r>
          </a:p>
        </p:txBody>
      </p:sp>
      <p:sp>
        <p:nvSpPr>
          <p:cNvPr id="21509" name="Text Box 6">
            <a:extLst>
              <a:ext uri="{FF2B5EF4-FFF2-40B4-BE49-F238E27FC236}">
                <a16:creationId xmlns:a16="http://schemas.microsoft.com/office/drawing/2014/main" id="{E9A20F2F-92CF-461E-A257-903B40BA1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5589915"/>
            <a:ext cx="556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Ответ: Да.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C26FBD-AB7B-9AB2-923C-722D27C59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2339624"/>
            <a:ext cx="2805306" cy="302197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CB96C5E-ED93-BB40-C3D4-FE706F446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3729" y="2339624"/>
            <a:ext cx="3003651" cy="317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5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55CDE9FB-94F3-4F3E-B762-70B6840E8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715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13. Можно ли шесть домиков соединить непересекающимися дорожками так, чтобы каждый домик был соединён со всеми другими домиками?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9" name="Text Box 6">
                <a:extLst>
                  <a:ext uri="{FF2B5EF4-FFF2-40B4-BE49-F238E27FC236}">
                    <a16:creationId xmlns:a16="http://schemas.microsoft.com/office/drawing/2014/main" id="{E9A20F2F-92CF-461E-A257-903B40BA16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578768"/>
                <a:ext cx="9144000" cy="2153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800" dirty="0"/>
                  <a:t>	</a:t>
                </a:r>
                <a:r>
                  <a:rPr lang="ru-RU" altLang="ru-RU" sz="2400" dirty="0">
                    <a:solidFill>
                      <a:srgbClr val="FF0000"/>
                    </a:solidFill>
                  </a:rPr>
                  <a:t>Ответ:</a:t>
                </a:r>
                <a:r>
                  <a:rPr lang="ru-RU" altLang="ru-RU" sz="2400" dirty="0"/>
                  <a:t> Нет. Предположим, что это сделать можно. Тогда мы имеем связный простой граф, у которого В = 6, Р = 15 и, следовательно, Г = 11. С другой стороны, поскольку каждая область ограничена, по крайней мере тремя рёбрами, то число рёбер должно быть больше или равно</a:t>
                </a:r>
                <a:r>
                  <a:rPr lang="en-US" alt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400" dirty="0"/>
                  <a:t> Противоречие.</a:t>
                </a:r>
              </a:p>
            </p:txBody>
          </p:sp>
        </mc:Choice>
        <mc:Fallback xmlns="">
          <p:sp>
            <p:nvSpPr>
              <p:cNvPr id="21509" name="Text Box 6">
                <a:extLst>
                  <a:ext uri="{FF2B5EF4-FFF2-40B4-BE49-F238E27FC236}">
                    <a16:creationId xmlns:a16="http://schemas.microsoft.com/office/drawing/2014/main" id="{E9A20F2F-92CF-461E-A257-903B40BA16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578768"/>
                <a:ext cx="9144000" cy="2153538"/>
              </a:xfrm>
              <a:prstGeom prst="rect">
                <a:avLst/>
              </a:prstGeom>
              <a:blipFill>
                <a:blip r:embed="rId3"/>
                <a:stretch>
                  <a:fillRect l="-1000" r="-1000" b="-19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BC26FBD-AB7B-9AB2-923C-722D27C59E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1556792"/>
            <a:ext cx="2805306" cy="302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0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A8D677AE-51D9-4BF1-ACE5-ACE5D7C3A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14. Имеется 100 домиков и 100 колодцев. Можно ли провести непересекающиеся дорожки так, чтобы каждый домик был соединён с тремя колодцами?</a:t>
            </a:r>
          </a:p>
        </p:txBody>
      </p:sp>
      <p:sp>
        <p:nvSpPr>
          <p:cNvPr id="40964" name="Text Box 6">
            <a:extLst>
              <a:ext uri="{FF2B5EF4-FFF2-40B4-BE49-F238E27FC236}">
                <a16:creationId xmlns:a16="http://schemas.microsoft.com/office/drawing/2014/main" id="{E0ACE490-DB2F-4447-A7F8-84DBFAA17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52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Ответ.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Да. Разобьём домики и колодцы на 25 групп по 4 домика и 4 колодца в каждой. В этих группах, согласно упражнению 6, можно провести дорожки. Следовательно, дорожки можно провести для всех домиков и колодцев.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3">
            <a:extLst>
              <a:ext uri="{FF2B5EF4-FFF2-40B4-BE49-F238E27FC236}">
                <a16:creationId xmlns:a16="http://schemas.microsoft.com/office/drawing/2014/main" id="{3BBF9CB1-C3EE-4E40-89C7-87325CEE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0802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для любого дерева, имеющего В вершин и Р ребер, справедливо соотношение Эйлера: </a:t>
            </a: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- Р = 1.</a:t>
            </a:r>
            <a:endParaRPr lang="ru-RU" altLang="ru-RU" sz="2800" dirty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6B27370-FDD9-4076-AF34-4D7DF4C179C2}"/>
              </a:ext>
            </a:extLst>
          </p:cNvPr>
          <p:cNvGrpSpPr/>
          <p:nvPr/>
        </p:nvGrpSpPr>
        <p:grpSpPr>
          <a:xfrm>
            <a:off x="27039" y="1465921"/>
            <a:ext cx="8991600" cy="3148003"/>
            <a:chOff x="27039" y="1465921"/>
            <a:chExt cx="8991600" cy="3148003"/>
          </a:xfrm>
        </p:grpSpPr>
        <p:sp>
          <p:nvSpPr>
            <p:cNvPr id="3" name="Text Box 3">
              <a:extLst>
                <a:ext uri="{FF2B5EF4-FFF2-40B4-BE49-F238E27FC236}">
                  <a16:creationId xmlns:a16="http://schemas.microsoft.com/office/drawing/2014/main" id="{01875ECC-B6D5-47CE-9F3B-BA115DAC4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9" y="3352040"/>
              <a:ext cx="8991600" cy="1261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altLang="ru-RU" sz="2400" dirty="0">
                  <a:solidFill>
                    <a:srgbClr val="FF0000"/>
                  </a:solidFill>
                </a:rPr>
                <a:t>Доказательство.</a:t>
              </a:r>
              <a:r>
                <a:rPr lang="ru-RU" altLang="ru-RU" sz="2400" dirty="0"/>
                <a:t> Рассмотрим какое-нибудь крайнее ребро дерева, т. е. такое, у которого имеется вершина индекса 1 (самостоятельно обоснуйте существование такого ребра).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altLang="ru-RU" sz="2400" dirty="0"/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B60F444D-E3BA-48F1-95B7-6D46EAB56B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41" y="1465921"/>
              <a:ext cx="2304256" cy="1936611"/>
            </a:xfrm>
            <a:prstGeom prst="rect">
              <a:avLst/>
            </a:prstGeom>
          </p:spPr>
        </p:pic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42BFEBD-A362-4032-A7C0-C0545D5D2E1E}"/>
              </a:ext>
            </a:extLst>
          </p:cNvPr>
          <p:cNvGrpSpPr/>
          <p:nvPr/>
        </p:nvGrpSpPr>
        <p:grpSpPr>
          <a:xfrm>
            <a:off x="27039" y="1465921"/>
            <a:ext cx="8991600" cy="4266630"/>
            <a:chOff x="27039" y="1465921"/>
            <a:chExt cx="8991600" cy="4266630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F65B33E-BB1B-483D-8A3B-CCF23F90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92948" y="1465921"/>
              <a:ext cx="1778626" cy="1936612"/>
            </a:xfrm>
            <a:prstGeom prst="rect">
              <a:avLst/>
            </a:prstGeom>
          </p:spPr>
        </p:pic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9294FBC5-ED7D-47B5-8E2A-2A524836C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9" y="4470667"/>
              <a:ext cx="8991600" cy="1261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Удалим это ребро. При этом граф останется деревом, а число вершин и число рёбер уменьшатся на единицу. Значит, В – Р не изменится. </a:t>
              </a:r>
              <a:endParaRPr lang="ru-RU" altLang="ru-RU" sz="2400" dirty="0"/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0F9B8E5B-9B30-4302-A5BF-F4CAB9976784}"/>
              </a:ext>
            </a:extLst>
          </p:cNvPr>
          <p:cNvGrpSpPr/>
          <p:nvPr/>
        </p:nvGrpSpPr>
        <p:grpSpPr>
          <a:xfrm>
            <a:off x="27039" y="2199458"/>
            <a:ext cx="8991600" cy="4628800"/>
            <a:chOff x="27039" y="2199458"/>
            <a:chExt cx="8991600" cy="4628800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81BA2894-9A50-4A78-99C7-D20C277E68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43719" y="2199458"/>
              <a:ext cx="590729" cy="1229542"/>
            </a:xfrm>
            <a:prstGeom prst="rect">
              <a:avLst/>
            </a:prstGeom>
          </p:spPr>
        </p:pic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F81B7EE7-0536-4EA0-B14E-A679F0428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9" y="5566374"/>
              <a:ext cx="8991600" cy="12618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Повторяя удаление крайних рёбер, мы придём к графу, состоящему из одного ребра и двух его вершин. Для этого графа В – Р = 1. Следовательно, В – Р = 1 и для исходного графа.</a:t>
              </a:r>
              <a:endParaRPr lang="ru-RU" altLang="ru-RU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372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3">
            <a:extLst>
              <a:ext uri="{FF2B5EF4-FFF2-40B4-BE49-F238E27FC236}">
                <a16:creationId xmlns:a16="http://schemas.microsoft.com/office/drawing/2014/main" id="{3BBF9CB1-C3EE-4E40-89C7-87325CEE9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Граф, не содержащий ни одной замкнутой ломаной, называ­ется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лесом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Пусть лес состоит из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деревьев и имеет В вершин и Р ре­бер. Чему равно В - Р?</a:t>
            </a:r>
            <a:endParaRPr lang="ru-RU" altLang="ru-RU" sz="2800" dirty="0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43317210-3A8D-4C3D-8630-63AB6D1A4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7192"/>
            <a:ext cx="899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	Ответ</a:t>
            </a:r>
            <a:r>
              <a:rPr lang="en-US" altLang="ru-RU" sz="2800" dirty="0">
                <a:solidFill>
                  <a:srgbClr val="FF0000"/>
                </a:solidFill>
              </a:rPr>
              <a:t>:</a:t>
            </a:r>
            <a:r>
              <a:rPr lang="ru-RU" altLang="ru-RU" sz="2800" dirty="0"/>
              <a:t> </a:t>
            </a:r>
            <a:r>
              <a:rPr lang="en-US" altLang="ru-RU" sz="2800" i="1" dirty="0"/>
              <a:t>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i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940C2F-10F7-44B1-AB47-EF872D207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271" y="2138915"/>
            <a:ext cx="3199729" cy="278268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E98CF6C-5ECA-4067-A09B-24C394161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818" y="3031287"/>
            <a:ext cx="2263625" cy="19685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026731-87A4-4C91-BD13-0276A452C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888" y="3429000"/>
            <a:ext cx="1699318" cy="147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8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>
            <a:extLst>
              <a:ext uri="{FF2B5EF4-FFF2-40B4-BE49-F238E27FC236}">
                <a16:creationId xmlns:a16="http://schemas.microsoft.com/office/drawing/2014/main" id="{E80A369F-467E-40B2-A814-9B7646FF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876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 Эйлера.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 </a:t>
            </a:r>
            <a:r>
              <a:rPr lang="ru-RU" altLang="ru-RU" sz="2800" dirty="0"/>
              <a:t>Для связного простого графа имеет место равенство</a:t>
            </a:r>
            <a:r>
              <a:rPr lang="ru-RU" altLang="ru-RU" sz="2800" dirty="0">
                <a:cs typeface="Times New Roman" panose="02020603050405020304" pitchFamily="18" charset="0"/>
              </a:rPr>
              <a:t> В - Р + Г = </a:t>
            </a:r>
            <a:r>
              <a:rPr lang="ru-RU" altLang="ru-RU" sz="2800" dirty="0"/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где В - число вершин, Р - общее число ребер, Г - число </a:t>
            </a:r>
            <a:r>
              <a:rPr lang="ru-RU" altLang="ru-RU" sz="2800" dirty="0"/>
              <a:t>областей </a:t>
            </a:r>
            <a:r>
              <a:rPr lang="ru-RU" altLang="ru-RU" sz="2800" dirty="0">
                <a:cs typeface="Times New Roman" panose="02020603050405020304" pitchFamily="18" charset="0"/>
              </a:rPr>
              <a:t>(граней)</a:t>
            </a:r>
            <a:r>
              <a:rPr lang="ru-RU" altLang="ru-RU" sz="2800" dirty="0"/>
              <a:t>, на которые граф разбивает плоскость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124" name="Picture 11">
            <a:extLst>
              <a:ext uri="{FF2B5EF4-FFF2-40B4-BE49-F238E27FC236}">
                <a16:creationId xmlns:a16="http://schemas.microsoft.com/office/drawing/2014/main" id="{1229361F-ECD6-43A9-AC47-17A98A617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2286000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Text Box 17">
            <a:extLst>
              <a:ext uri="{FF2B5EF4-FFF2-40B4-BE49-F238E27FC236}">
                <a16:creationId xmlns:a16="http://schemas.microsoft.com/office/drawing/2014/main" id="{49F77F17-2433-4277-AB1D-44D917F78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9756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/>
              <a:t>Например, для графа, изображенного на рисунке, В = 8, Р = 12, Г = 6.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46E18FA-284B-41DB-B795-4FEBD47B6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685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/>
              <a:t>	Граф называется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solidFill>
                  <a:srgbClr val="FF3300"/>
                </a:solidFill>
              </a:rPr>
              <a:t>простым</a:t>
            </a:r>
            <a:r>
              <a:rPr lang="ru-RU" altLang="ru-RU" sz="2800" dirty="0"/>
              <a:t>, если его ребра или не имеют общих точек, или имеют только общие вершины.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052">
            <a:extLst>
              <a:ext uri="{FF2B5EF4-FFF2-40B4-BE49-F238E27FC236}">
                <a16:creationId xmlns:a16="http://schemas.microsoft.com/office/drawing/2014/main" id="{BF83C964-FF9E-495F-944D-2F00CB15B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Доказательство. </a:t>
            </a:r>
            <a:r>
              <a:rPr lang="ru-RU" altLang="ru-RU" sz="2400" dirty="0"/>
              <a:t>Стянем какое-нибудь ребро связного простого графа, соединяющее две его вершины, в точку. При этом число ребер и число вершин уменьшаться на единицу, а число областей не изменится. Следовательно, В – Р + Г не измениться. Продолжая стягивать ребра, мы придем к графу, у которого имеется одна вершина, а ребрами являются петли. Уберем какое-нибудь ребро. При этом число ребер и число областей уменьшаться на единицу. Следовательно, В – Р + Г не изменится. Продолжая убирать ребра, мы придем к графу, у которого имеется одна вершина и одно ребро. У этого графа В = 1, Р = 1, Г = 2 и, следовательно, В – Р + Г = 2. Значит, для исходного графа также выполняется равенство В – Р + Г = 2.</a:t>
            </a:r>
          </a:p>
        </p:txBody>
      </p:sp>
      <p:pic>
        <p:nvPicPr>
          <p:cNvPr id="7172" name="Picture 2053">
            <a:extLst>
              <a:ext uri="{FF2B5EF4-FFF2-40B4-BE49-F238E27FC236}">
                <a16:creationId xmlns:a16="http://schemas.microsoft.com/office/drawing/2014/main" id="{E71E4C42-BBE4-4340-8966-CD90D13DC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2054">
            <a:extLst>
              <a:ext uri="{FF2B5EF4-FFF2-40B4-BE49-F238E27FC236}">
                <a16:creationId xmlns:a16="http://schemas.microsoft.com/office/drawing/2014/main" id="{289F1791-60E4-4731-86B7-49932720E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29200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2055">
            <a:extLst>
              <a:ext uri="{FF2B5EF4-FFF2-40B4-BE49-F238E27FC236}">
                <a16:creationId xmlns:a16="http://schemas.microsoft.com/office/drawing/2014/main" id="{BCD8A0D0-861D-4317-9873-B5CE93ABF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029200"/>
            <a:ext cx="2116138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2056">
            <a:extLst>
              <a:ext uri="{FF2B5EF4-FFF2-40B4-BE49-F238E27FC236}">
                <a16:creationId xmlns:a16="http://schemas.microsoft.com/office/drawing/2014/main" id="{96B9CB09-6822-40AC-B1CD-BDF8AF5D5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29200"/>
            <a:ext cx="49212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2057">
            <a:extLst>
              <a:ext uri="{FF2B5EF4-FFF2-40B4-BE49-F238E27FC236}">
                <a16:creationId xmlns:a16="http://schemas.microsoft.com/office/drawing/2014/main" id="{C4F83C93-7410-4F2E-B5C4-26A86AE01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029200"/>
            <a:ext cx="1571625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70EF0CD-3155-46D6-B3D2-A6983800C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Задача Эйлера</a:t>
            </a:r>
          </a:p>
        </p:txBody>
      </p:sp>
      <p:pic>
        <p:nvPicPr>
          <p:cNvPr id="3075" name="Picture 39">
            <a:extLst>
              <a:ext uri="{FF2B5EF4-FFF2-40B4-BE49-F238E27FC236}">
                <a16:creationId xmlns:a16="http://schemas.microsoft.com/office/drawing/2014/main" id="{E28716DA-27BA-44CC-BCB1-672DC5824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3305175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Text Box 43">
            <a:extLst>
              <a:ext uri="{FF2B5EF4-FFF2-40B4-BE49-F238E27FC236}">
                <a16:creationId xmlns:a16="http://schemas.microsoft.com/office/drawing/2014/main" id="{E122C25D-6935-4475-AF2C-24DE5CD8E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"/>
            <a:ext cx="906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>
                <a:solidFill>
                  <a:srgbClr val="FF3300"/>
                </a:solidFill>
                <a:cs typeface="Times New Roman" panose="02020603050405020304" pitchFamily="18" charset="0"/>
              </a:rPr>
              <a:t>Задача.</a:t>
            </a:r>
            <a:r>
              <a:rPr lang="ru-RU" altLang="ru-RU" sz="2800" b="1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Три соседа имеют три общих колодца. Можно ли провести непересекающиеся дорожки от каждого дома к каждому колодцу?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E0453D9-0D86-4B09-9F57-60C3B775D1F0}"/>
              </a:ext>
            </a:extLst>
          </p:cNvPr>
          <p:cNvGrpSpPr>
            <a:grpSpLocks/>
          </p:cNvGrpSpPr>
          <p:nvPr/>
        </p:nvGrpSpPr>
        <p:grpSpPr bwMode="auto">
          <a:xfrm>
            <a:off x="97864" y="1999709"/>
            <a:ext cx="9144000" cy="4875212"/>
            <a:chOff x="0" y="1982788"/>
            <a:chExt cx="9144000" cy="4875212"/>
          </a:xfrm>
        </p:grpSpPr>
        <p:sp>
          <p:nvSpPr>
            <p:cNvPr id="3078" name="Text Box 36">
              <a:extLst>
                <a:ext uri="{FF2B5EF4-FFF2-40B4-BE49-F238E27FC236}">
                  <a16:creationId xmlns:a16="http://schemas.microsoft.com/office/drawing/2014/main" id="{08F8FA7E-345B-43AB-8EF4-9680DDF9DF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057775"/>
              <a:ext cx="9144000" cy="180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cs typeface="Times New Roman" panose="02020603050405020304" pitchFamily="18" charset="0"/>
                </a:rPr>
                <a:t>	Т</a:t>
              </a:r>
              <a:r>
                <a:rPr lang="ru-RU" altLang="ru-RU" sz="2800"/>
                <a:t>о, что не получилось на рисунке, не является доказательством невозможности соединения дорожками домиков и колодцев. Для доказательства воспользуемся следующей теоремой Эйлера.</a:t>
              </a:r>
              <a:endParaRPr lang="ru-RU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3079" name="Рисунок 2">
              <a:extLst>
                <a:ext uri="{FF2B5EF4-FFF2-40B4-BE49-F238E27FC236}">
                  <a16:creationId xmlns:a16="http://schemas.microsoft.com/office/drawing/2014/main" id="{1857CC5A-9DD2-4FED-B46F-75EDE56CFC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8320" y="1982788"/>
              <a:ext cx="4470933" cy="3228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5266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4AB87EC7-EA70-4940-BF6C-473A7BD94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0678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0000"/>
                </a:solidFill>
              </a:rPr>
              <a:t>	Решение. </a:t>
            </a:r>
            <a:r>
              <a:rPr lang="ru-RU" altLang="ru-RU" sz="2400" dirty="0"/>
              <a:t>Предположим, что м</a:t>
            </a:r>
            <a:r>
              <a:rPr lang="ru-RU" altLang="ru-RU" sz="2400" dirty="0">
                <a:cs typeface="Times New Roman" panose="02020603050405020304" pitchFamily="18" charset="0"/>
              </a:rPr>
              <a:t>ожно провести непересекающиеся дорожки от каждого дома к каждому колодцу</a:t>
            </a:r>
            <a:r>
              <a:rPr lang="ru-RU" altLang="ru-RU" sz="2400" dirty="0"/>
              <a:t>. Рассмотрим граф, вершинами которого являются домики и колодцы, а ребрами – дорожки. У него В = 6, Р = 9 и, следовательно, Г = 5. </a:t>
            </a:r>
            <a:r>
              <a:rPr lang="ru-RU" altLang="ru-RU" sz="2400" dirty="0">
                <a:cs typeface="Times New Roman" panose="02020603050405020304" pitchFamily="18" charset="0"/>
              </a:rPr>
              <a:t>Каждая из пяти </a:t>
            </a:r>
            <a:r>
              <a:rPr lang="ru-RU" altLang="ru-RU" sz="2400" dirty="0"/>
              <a:t>областей ограничена,</a:t>
            </a:r>
            <a:r>
              <a:rPr lang="ru-RU" altLang="ru-RU" sz="2400" dirty="0">
                <a:cs typeface="Times New Roman" panose="02020603050405020304" pitchFamily="18" charset="0"/>
              </a:rPr>
              <a:t> по крайней мере</a:t>
            </a:r>
            <a:r>
              <a:rPr lang="ru-RU" altLang="ru-RU" sz="2400" dirty="0"/>
              <a:t>,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четырьмя</a:t>
            </a:r>
            <a:r>
              <a:rPr lang="ru-RU" altLang="ru-RU" sz="2400" dirty="0">
                <a:cs typeface="Times New Roman" panose="02020603050405020304" pitchFamily="18" charset="0"/>
              </a:rPr>
              <a:t> ребра</a:t>
            </a:r>
            <a:r>
              <a:rPr lang="ru-RU" altLang="ru-RU" sz="2400" dirty="0"/>
              <a:t>ми</a:t>
            </a:r>
            <a:r>
              <a:rPr lang="ru-RU" altLang="ru-RU" sz="2400" dirty="0">
                <a:cs typeface="Times New Roman" panose="02020603050405020304" pitchFamily="18" charset="0"/>
              </a:rPr>
              <a:t>, поскольку, по условию задачи, ни одна из дорожек не должна непосредственно соединять два дома или два колодца. Так как каждое ребро </a:t>
            </a:r>
            <a:r>
              <a:rPr lang="ru-RU" altLang="ru-RU" sz="2400" dirty="0"/>
              <a:t>разделяет</a:t>
            </a:r>
            <a:r>
              <a:rPr lang="ru-RU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две области</a:t>
            </a:r>
            <a:r>
              <a:rPr lang="ru-RU" altLang="ru-RU" sz="2400" dirty="0">
                <a:cs typeface="Times New Roman" panose="02020603050405020304" pitchFamily="18" charset="0"/>
              </a:rPr>
              <a:t>, то количество ребер должно быть не меньше (5∙4)/2 = 10, что противоречит </a:t>
            </a:r>
            <a:r>
              <a:rPr lang="ru-RU" altLang="ru-RU" sz="2400" dirty="0"/>
              <a:t>тому, что их </a:t>
            </a:r>
            <a:r>
              <a:rPr lang="ru-RU" altLang="ru-RU" sz="2400" dirty="0">
                <a:cs typeface="Times New Roman" panose="02020603050405020304" pitchFamily="18" charset="0"/>
              </a:rPr>
              <a:t>число равно 9. </a:t>
            </a:r>
          </a:p>
        </p:txBody>
      </p:sp>
      <p:pic>
        <p:nvPicPr>
          <p:cNvPr id="9220" name="Рисунок 1">
            <a:extLst>
              <a:ext uri="{FF2B5EF4-FFF2-40B4-BE49-F238E27FC236}">
                <a16:creationId xmlns:a16="http://schemas.microsoft.com/office/drawing/2014/main" id="{EF6795F2-93BC-4054-9A0B-E37698DF0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4068763"/>
            <a:ext cx="3822700" cy="276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4B4AB4B-CCF5-466B-B3CE-417A5FE52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8CBAE073-0762-42C3-99F8-AAE923EBF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1. Посчитайте число вершин (В), ребер (Р) и областей (Г) для графов, изображенных на рисунке.</a:t>
            </a:r>
          </a:p>
        </p:txBody>
      </p:sp>
      <p:sp>
        <p:nvSpPr>
          <p:cNvPr id="126983" name="Text Box 7">
            <a:extLst>
              <a:ext uri="{FF2B5EF4-FFF2-40B4-BE49-F238E27FC236}">
                <a16:creationId xmlns:a16="http://schemas.microsoft.com/office/drawing/2014/main" id="{7426F8B6-04B5-4EA6-BB6C-663C23DDA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В = 6, Р = 12, Г = 8; б) В = 20, Р = 30, Г = 12; в) В = 12, Р = 30, Г = 20.</a:t>
            </a:r>
          </a:p>
        </p:txBody>
      </p:sp>
      <p:pic>
        <p:nvPicPr>
          <p:cNvPr id="11269" name="Picture 13">
            <a:extLst>
              <a:ext uri="{FF2B5EF4-FFF2-40B4-BE49-F238E27FC236}">
                <a16:creationId xmlns:a16="http://schemas.microsoft.com/office/drawing/2014/main" id="{EE718EDF-3C0A-467B-A65A-591F9E6E0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43200"/>
            <a:ext cx="6969125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1484</Words>
  <Application>Microsoft Office PowerPoint</Application>
  <PresentationFormat>Экран (4:3)</PresentationFormat>
  <Paragraphs>91</Paragraphs>
  <Slides>22</Slides>
  <Notes>22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Cambria Math</vt:lpstr>
      <vt:lpstr>Times New Roman</vt:lpstr>
      <vt:lpstr>Оформление по умолчанию</vt:lpstr>
      <vt:lpstr>Точечный рисунок</vt:lpstr>
      <vt:lpstr>25. Теорема Эйлера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Эйлера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78</cp:revision>
  <dcterms:created xsi:type="dcterms:W3CDTF">2008-04-30T05:51:18Z</dcterms:created>
  <dcterms:modified xsi:type="dcterms:W3CDTF">2024-10-06T03:04:35Z</dcterms:modified>
</cp:coreProperties>
</file>