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0" r:id="rId2"/>
    <p:sldId id="1458" r:id="rId3"/>
    <p:sldId id="327" r:id="rId4"/>
    <p:sldId id="312" r:id="rId5"/>
    <p:sldId id="319" r:id="rId6"/>
    <p:sldId id="328" r:id="rId7"/>
    <p:sldId id="1461" r:id="rId8"/>
    <p:sldId id="1457" r:id="rId9"/>
    <p:sldId id="307" r:id="rId10"/>
    <p:sldId id="313" r:id="rId11"/>
    <p:sldId id="1462" r:id="rId12"/>
    <p:sldId id="1463" r:id="rId13"/>
    <p:sldId id="321" r:id="rId14"/>
    <p:sldId id="325" r:id="rId15"/>
    <p:sldId id="326" r:id="rId16"/>
    <p:sldId id="1464" r:id="rId17"/>
    <p:sldId id="1235" r:id="rId18"/>
    <p:sldId id="1459" r:id="rId19"/>
    <p:sldId id="1234" r:id="rId20"/>
    <p:sldId id="755" r:id="rId21"/>
    <p:sldId id="598" r:id="rId22"/>
    <p:sldId id="390" r:id="rId23"/>
    <p:sldId id="1460" r:id="rId24"/>
    <p:sldId id="305" r:id="rId25"/>
    <p:sldId id="311" r:id="rId26"/>
    <p:sldId id="317" r:id="rId27"/>
    <p:sldId id="318" r:id="rId28"/>
    <p:sldId id="316" r:id="rId29"/>
    <p:sldId id="315" r:id="rId30"/>
    <p:sldId id="1236" r:id="rId31"/>
    <p:sldId id="1237" r:id="rId32"/>
    <p:sldId id="308" r:id="rId33"/>
    <p:sldId id="309" r:id="rId34"/>
    <p:sldId id="1409" r:id="rId35"/>
    <p:sldId id="1466" r:id="rId36"/>
    <p:sldId id="1467" r:id="rId37"/>
    <p:sldId id="1465" r:id="rId38"/>
    <p:sldId id="1469" r:id="rId39"/>
    <p:sldId id="1470" r:id="rId40"/>
    <p:sldId id="1471" r:id="rId41"/>
    <p:sldId id="1472" r:id="rId42"/>
    <p:sldId id="1408" r:id="rId43"/>
    <p:sldId id="146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94649" autoAdjust="0"/>
  </p:normalViewPr>
  <p:slideViewPr>
    <p:cSldViewPr>
      <p:cViewPr varScale="1">
        <p:scale>
          <a:sx n="99" d="100"/>
          <a:sy n="99" d="100"/>
        </p:scale>
        <p:origin x="2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58544C9-9A07-422F-8F14-E0B6AEB914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BBD39D1-B985-4BE5-9312-7EB9DAB02B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8C23FFA-695A-4E32-8578-63F904BB88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32089E7-AA22-49B2-AB68-97BD542D8C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B5C2D1C-AEDF-4B46-B92F-8649A3B074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106992F-488B-402C-97F2-A91F5E863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B53D7-2AA3-49F7-B4CC-40AB7D648B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528F5B-1476-4999-98D9-3805CB4D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09E1-C5AA-4064-B4B9-FA1E6A1F0E1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CB48E35-C5E8-4FAB-9D6A-40A61FDE2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BF4062-CB8D-4AA4-84ED-0442BBAC7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AE46B-B79E-4095-AEB7-30DE86D32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BA489-3696-49BF-BC92-D0BE98D7730D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D9DC32B-7E38-4A8A-B582-E71E1B864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C2F0B17-945E-439E-BF45-736C62FE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AE46B-B79E-4095-AEB7-30DE86D32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BA489-3696-49BF-BC92-D0BE98D7730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D9DC32B-7E38-4A8A-B582-E71E1B864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C2F0B17-945E-439E-BF45-736C62FE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2836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EAE46B-B79E-4095-AEB7-30DE86D32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BA489-3696-49BF-BC92-D0BE98D7730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AD9DC32B-7E38-4A8A-B582-E71E1B864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C2F0B17-945E-439E-BF45-736C62FE1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9310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0F454-8416-460C-9A90-028C0B06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05D04-E483-44A6-BAE4-20353B45041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E6C0BD2-A6C9-40B7-8DA1-6B8EEE592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1B10EA-429B-4404-8418-CBE9D683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C816AC-ADD5-4061-A2BF-5D234B7F9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D3E37-099D-4023-A0A1-8CC8049298B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1B37824C-F637-4D89-826B-4A5EB2DBC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F9DC7B9-5BA4-434F-8269-0BD1A6E45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167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DAD1F6-C715-4EAA-8DCA-ECE56E6D3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7FAB1-EF1E-4BC3-B0BD-3418564D63E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4A6DF6AA-D840-4026-AD9D-91204E992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7DDC7991-7755-4397-85B4-6F4E71052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5879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0F454-8416-460C-9A90-028C0B06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05D04-E483-44A6-BAE4-20353B45041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E6C0BD2-A6C9-40B7-8DA1-6B8EEE592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1B10EA-429B-4404-8418-CBE9D683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187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0F454-8416-460C-9A90-028C0B06C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05D04-E483-44A6-BAE4-20353B45041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E6C0BD2-A6C9-40B7-8DA1-6B8EEE592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571B10EA-429B-4404-8418-CBE9D683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3492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2551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19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0000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252BDC-3C4E-4395-AD34-27CA1E4C8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89DF8-C7C7-4141-919B-C22F98412BA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8722" name="Rectangle 1026">
            <a:extLst>
              <a:ext uri="{FF2B5EF4-FFF2-40B4-BE49-F238E27FC236}">
                <a16:creationId xmlns:a16="http://schemas.microsoft.com/office/drawing/2014/main" id="{2F80E6A7-60CD-445C-B7C9-87F70318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1027">
            <a:extLst>
              <a:ext uri="{FF2B5EF4-FFF2-40B4-BE49-F238E27FC236}">
                <a16:creationId xmlns:a16="http://schemas.microsoft.com/office/drawing/2014/main" id="{47A3A734-9BFA-46A7-901E-74DAFEB9F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6814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20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9041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BF710-6B3A-4E82-8579-C960BD0EDD21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6E8FD7-4A63-4367-A96E-0A43E18A6F59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</a:rPr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2638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4355D6-1F24-4DCA-86F5-923166790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D5484-B2FB-4550-AD5E-2306051AD20E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F87CB8D-068B-4A74-9404-BF7A744B7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6B984578-64FF-42D5-9EFF-F5DD2B84C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3504E5-3BF6-4DD9-8FF1-244A848E6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B3977-593A-42EA-AB38-B16A11A12A2A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2F69F980-99C2-4C5F-BD56-2478A154D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24318709-1D23-499A-9979-4521EE560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AD102-2D43-4B3D-AAC3-0EF6BBD15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63EF8-DE4B-4312-882F-AA21A7A9FC8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A2D46AA-2598-4AD2-9E14-AFBB373FA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265EF20-DBCD-4659-A118-486A399F2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75F4B1-93C5-49EE-AF32-E3C3ADF71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1A30D-5AC6-42DB-B917-B860B250BDDC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76F62C06-8E7F-4D88-8EB3-085DC94B0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06A15B3-2D0E-4E41-89B4-AE703FF6D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E16CCA-FDCC-4056-A628-5F787D45C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7D31-DBE4-4103-988F-AFD2DC900E98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125A80C0-2D0F-488B-A12A-47E3940EB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3003D4C2-32F0-464F-BD2A-DDC98F299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9958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528F5B-1476-4999-98D9-3805CB4D1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09E1-C5AA-4064-B4B9-FA1E6A1F0E1D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CB48E35-C5E8-4FAB-9D6A-40A61FDE2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BF4062-CB8D-4AA4-84ED-0442BBAC7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1641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1828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544EC5-54C6-46AE-8568-394DCB51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E2A54-6F54-42E2-A7A7-E352457C1E52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AF2E80A-27FA-4AE6-8A52-6FF4DE9C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84DFEA6-C550-4EB0-93AB-9C0514FF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71269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395B9B-E7B7-42E4-989E-0198096E7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2DFD1-0E31-4D96-9751-C69B84432390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1B8C82A-43B9-4257-836F-9323E4B7F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AF6067E-AF8C-4656-A034-D0B551039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E02B57-B994-4835-90E2-7B191DB85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22555-8CA0-4C20-AB46-4C05E3CCF7ED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E0732F7-117F-4BE1-A995-F434DAD63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0BBEAED-300E-4B53-979F-64CA082A5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58100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7865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7013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517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4127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7099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252BDC-3C4E-4395-AD34-27CA1E4C8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89DF8-C7C7-4141-919B-C22F98412BA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58722" name="Rectangle 1026">
            <a:extLst>
              <a:ext uri="{FF2B5EF4-FFF2-40B4-BE49-F238E27FC236}">
                <a16:creationId xmlns:a16="http://schemas.microsoft.com/office/drawing/2014/main" id="{2F80E6A7-60CD-445C-B7C9-87F703184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1027">
            <a:extLst>
              <a:ext uri="{FF2B5EF4-FFF2-40B4-BE49-F238E27FC236}">
                <a16:creationId xmlns:a16="http://schemas.microsoft.com/office/drawing/2014/main" id="{47A3A734-9BFA-46A7-901E-74DAFEB9F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40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1613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41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915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1057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834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108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12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1BDAD1-5F58-4546-8225-F1FB3BD3B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FCF23-0250-4996-A58F-D7FD615919F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7684931-1EEC-4AA4-8FC9-4CAB239CB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DD2F22-3861-49AA-9443-9E0DC679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8684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598F4A-EAE5-4FC9-B091-5C3F9A2AB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65B83-FB4E-46C9-9B17-1323F921E52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949D14E1-8DDD-45FA-B54C-B937C684D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3779BBB-2C99-439C-9B07-CAC8FD97B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410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7D97-E4FA-499A-B92A-75C3D30E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B3584D-6D51-4F14-87F4-2B40D7AD8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DDCC6-0A96-40D7-B888-BC8F0408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0D9BD-6D13-4341-BC8A-507AC092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F4011-6059-43EB-9563-4CF8C03F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37CB5-C8CF-4F50-80EC-472D7ACE1D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6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988D2-D7DD-4EB3-BB7F-BE33B41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C6983A-21E0-4EEE-BB15-762E65B0A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51669-3F34-4A42-B470-63463F50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5FDCFF-E6B3-48B7-B40E-464FB12E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37976-CCCA-433D-9BF0-17AEFBBA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C6CAA-252C-41DE-83F6-039C63714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8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356362-88BF-459C-AEF4-BD0BDB124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5312E-421B-440D-B80B-1ED78DC3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4F3B6-87F5-401F-B7D6-620F86BE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3D9D3-BEC7-4E4E-9CBD-C7B30C73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FBA6D-A18B-4CEC-A00A-F5BC548C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0F3F-8F44-4CD9-8B40-CD74B1731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36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43766-5B7F-4BCC-A4E2-2E90FFAF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38835-7C73-4854-AB93-9A164EA4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2FA01-E3A3-49DB-906F-FF040339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46D7F-7453-4BB8-B3E0-59DEE957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216961-4407-4D67-843C-BFBDFED0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F969-969E-4936-97ED-8F4B1BEFDA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1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2259E-2DA0-4548-B0F8-C743329D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85116C-3171-4FD3-ADC7-DB46E3329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690B7-F55E-47E2-83A7-2F54E09A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F1CFE-008A-485F-A327-BD7DF48E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0B1AF-FCB6-409F-8299-18C8536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2A0D-C261-44E4-AE8B-1FCCF163A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4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530FE-B38C-4A0A-9788-318673D7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86397-0EDC-4A86-B0E8-461F35206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68452A-BD8C-4DEA-AA44-C0F4AE082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AE8290-A3EC-4521-9754-8ABA747D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D11648-285D-465C-9CFC-3238CD3F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8382C-2A75-4079-A29A-6BA25B0B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50F6-97E1-40E1-8CDE-12B22F10ED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6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0C9EB-E252-475E-B7C8-05B37247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678D3-3409-42FB-8745-D35FE96F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6CA9BC-D753-4470-AD63-D5092228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5A7234-5B5C-420B-BA3A-6335DD032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F137A-79A7-4FE5-AF84-4EED3D96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A8A93A-6AB7-4093-A01E-06752291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8889FF-3E1D-4585-9030-BE865A63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E7A9DC-C92C-46DC-BB00-23757BAD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8C7B-9D7A-4D49-9B97-09DEAC06A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54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E133F-AD0F-4A3F-A397-782FB9AB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B7874B-3AB6-4A4E-A330-62D79C0D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D3DE69-94E6-49DC-832D-CA14AC27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6271F8-4596-410E-B5B5-EDE6909A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2044-278B-4500-A6F2-6F76A77F4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DC4018-CD39-45E3-96C8-AD4D334A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51CF96-F092-4782-A4EF-2177B0C3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47DBE8-D414-4D86-801E-28A00B283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7D4B-2EC2-4725-9A5C-445682DA03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73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73EB-B90E-48A1-87FC-F57DDA22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A30BE-A4E3-4E11-A1CB-0199C5D8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CDCBE-EB96-4E8B-8BD6-0A53C683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01A86A-1F4D-428F-BB8E-F8E0806C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59EC4D-7722-47EB-8595-65C3498D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5675F-9FD9-4593-A5C0-A34ABBB8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FE40-5F0F-425B-91E7-DD7A1472D4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3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94C48-5239-467D-9269-96B75FA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FB14DC-5E11-4E63-8C5C-EFAD76A97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43BD1-40CD-4B7B-BA39-C61E8D9EC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311D9C-0632-4F9F-A8FA-634F848B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3B9BB-86A5-436E-B3A3-38F99677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C81DF-E797-4E37-A38A-BBFE1E41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2008-8E22-4960-9C8F-612227513B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6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3F3DE4-7C96-4296-92F0-1DAE5F579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08FF83-A891-4653-820B-E4A67830C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4CA8F4-29A6-4054-A582-60585AF49C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225B25-B278-45E0-934B-F4B8056E4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23F99D-FD94-454D-AC04-A27A7907F4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E2AEA5-D147-474F-A016-8DF6363AB4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40BB68DF-0019-4273-9E30-59E5E8C6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10730"/>
            <a:ext cx="7772400" cy="1548408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21. Парабола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1027">
            <a:extLst>
              <a:ext uri="{FF2B5EF4-FFF2-40B4-BE49-F238E27FC236}">
                <a16:creationId xmlns:a16="http://schemas.microsoft.com/office/drawing/2014/main" id="{1D26C5C0-F96C-40AE-93EA-D166A8FA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Ранее, при рассмотрении серединного перпендикуляра к отрезку, доказывалось, что серединный перпендикуляр </a:t>
            </a:r>
            <a:r>
              <a:rPr lang="en-US" altLang="ru-RU" i="1" dirty="0"/>
              <a:t>c </a:t>
            </a:r>
            <a:r>
              <a:rPr lang="ru-RU" altLang="ru-RU" dirty="0"/>
              <a:t>к отрезку </a:t>
            </a:r>
            <a:r>
              <a:rPr lang="en-US" altLang="ru-RU" i="1" dirty="0"/>
              <a:t>AB </a:t>
            </a:r>
            <a:r>
              <a:rPr lang="ru-RU" altLang="ru-RU" dirty="0"/>
              <a:t>разбивает плоскость на две области. Для точек </a:t>
            </a:r>
            <a:r>
              <a:rPr lang="en-US" altLang="ru-RU" i="1" dirty="0"/>
              <a:t>D’ </a:t>
            </a:r>
            <a:r>
              <a:rPr lang="ru-RU" altLang="ru-RU" dirty="0"/>
              <a:t>области, которая содержит точку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ru-RU" dirty="0"/>
              <a:t>расстояние до точки </a:t>
            </a:r>
            <a:r>
              <a:rPr lang="ru-RU" i="1" dirty="0"/>
              <a:t>A </a:t>
            </a:r>
            <a:r>
              <a:rPr lang="ru-RU" dirty="0"/>
              <a:t>меньше расстояния до точки </a:t>
            </a:r>
            <a:r>
              <a:rPr lang="ru-RU" i="1" dirty="0"/>
              <a:t>B</a:t>
            </a:r>
            <a:r>
              <a:rPr lang="ru-RU" dirty="0"/>
              <a:t>, а для точек </a:t>
            </a:r>
            <a:r>
              <a:rPr lang="en-US" i="1" dirty="0"/>
              <a:t>D’’</a:t>
            </a:r>
            <a:r>
              <a:rPr lang="en-US" dirty="0"/>
              <a:t> </a:t>
            </a:r>
            <a:r>
              <a:rPr lang="ru-RU" dirty="0"/>
              <a:t>области, которая содержит точку </a:t>
            </a:r>
            <a:r>
              <a:rPr lang="en-US" i="1" dirty="0"/>
              <a:t>B</a:t>
            </a:r>
            <a:r>
              <a:rPr lang="en-US" dirty="0"/>
              <a:t>,</a:t>
            </a:r>
            <a:r>
              <a:rPr lang="ru-RU" dirty="0"/>
              <a:t> расстояние до точки </a:t>
            </a:r>
            <a:r>
              <a:rPr lang="ru-RU" i="1" dirty="0"/>
              <a:t>A </a:t>
            </a:r>
            <a:r>
              <a:rPr lang="ru-RU" dirty="0"/>
              <a:t>больше расстояния до точки </a:t>
            </a:r>
            <a:r>
              <a:rPr lang="ru-RU" i="1" dirty="0"/>
              <a:t>B</a:t>
            </a:r>
            <a:r>
              <a:rPr lang="ru-RU" dirty="0"/>
              <a:t>.</a:t>
            </a:r>
            <a:endParaRPr lang="en-US" altLang="ru-RU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1D9A7-126A-9134-9076-C18D571E7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80928"/>
            <a:ext cx="3096344" cy="31233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>
            <a:extLst>
              <a:ext uri="{FF2B5EF4-FFF2-40B4-BE49-F238E27FC236}">
                <a16:creationId xmlns:a16="http://schemas.microsoft.com/office/drawing/2014/main" id="{44CA281D-D27F-4B4F-A954-B3CAF25A8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3" name="Text Box 1027">
            <a:extLst>
              <a:ext uri="{FF2B5EF4-FFF2-40B4-BE49-F238E27FC236}">
                <a16:creationId xmlns:a16="http://schemas.microsoft.com/office/drawing/2014/main" id="{41631866-1ED1-C745-2E54-5807D357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269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По аналогии с этим, выясните, какие условия выполняются для областей, на которые парабола с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 </a:t>
            </a:r>
            <a:r>
              <a:rPr lang="ru-RU" altLang="ru-RU" sz="2800" dirty="0"/>
              <a:t>разбивает</a:t>
            </a:r>
            <a:r>
              <a:rPr lang="en-US" altLang="ru-RU" sz="2800" dirty="0"/>
              <a:t> </a:t>
            </a:r>
            <a:r>
              <a:rPr lang="ru-RU" altLang="ru-RU" sz="2800" dirty="0"/>
              <a:t>плоскость.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073C3-C723-F62C-1845-2BE2B59A5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564904"/>
            <a:ext cx="4525886" cy="24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2" name="Text Box 1032">
            <a:extLst>
              <a:ext uri="{FF2B5EF4-FFF2-40B4-BE49-F238E27FC236}">
                <a16:creationId xmlns:a16="http://schemas.microsoft.com/office/drawing/2014/main" id="{A08E3F38-AE92-475E-8FD7-A2BC7DD2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12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Для точек </a:t>
            </a:r>
            <a:r>
              <a:rPr lang="en-US" altLang="ru-RU" sz="2800" i="1" dirty="0"/>
              <a:t>A’ </a:t>
            </a:r>
            <a:r>
              <a:rPr lang="ru-RU" altLang="ru-RU" sz="2800" dirty="0"/>
              <a:t>области, содержащей</a:t>
            </a:r>
            <a:r>
              <a:rPr lang="en-US" altLang="ru-RU" sz="2800" dirty="0"/>
              <a:t> </a:t>
            </a:r>
            <a:r>
              <a:rPr lang="ru-RU" altLang="ru-RU" sz="2800" dirty="0"/>
              <a:t>фокус </a:t>
            </a:r>
            <a:r>
              <a:rPr lang="en-US" altLang="ru-RU" sz="2800" i="1" dirty="0"/>
              <a:t>F</a:t>
            </a:r>
            <a:r>
              <a:rPr lang="ru-RU" altLang="ru-RU" sz="2800" dirty="0"/>
              <a:t>, выполняются неравенства </a:t>
            </a:r>
            <a:r>
              <a:rPr lang="en-US" altLang="ru-RU" sz="2800" i="1" dirty="0"/>
              <a:t>A’F &lt; A’A + AF = A’A + AD = A’D.</a:t>
            </a:r>
            <a:r>
              <a:rPr lang="ru-RU" altLang="ru-RU" sz="2800" i="1" dirty="0"/>
              <a:t> </a:t>
            </a:r>
            <a:r>
              <a:rPr lang="ru-RU" altLang="ru-RU" sz="2800" dirty="0"/>
              <a:t>Следовательно, для этих точек расстояние до фокуса меньше расстояния до директрисы.</a:t>
            </a:r>
          </a:p>
        </p:txBody>
      </p:sp>
      <p:pic>
        <p:nvPicPr>
          <p:cNvPr id="2" name="Picture 1031">
            <a:extLst>
              <a:ext uri="{FF2B5EF4-FFF2-40B4-BE49-F238E27FC236}">
                <a16:creationId xmlns:a16="http://schemas.microsoft.com/office/drawing/2014/main" id="{6E4A8A43-5461-6544-5683-85861581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29646"/>
            <a:ext cx="3722046" cy="257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4FD3013-CFF8-5FD4-D0B4-DC79D2EE1CA9}"/>
              </a:ext>
            </a:extLst>
          </p:cNvPr>
          <p:cNvGrpSpPr/>
          <p:nvPr/>
        </p:nvGrpSpPr>
        <p:grpSpPr>
          <a:xfrm>
            <a:off x="0" y="1941678"/>
            <a:ext cx="9144000" cy="4599348"/>
            <a:chOff x="0" y="1941678"/>
            <a:chExt cx="9144000" cy="4599348"/>
          </a:xfrm>
        </p:grpSpPr>
        <p:sp>
          <p:nvSpPr>
            <p:cNvPr id="4" name="Text Box 1032">
              <a:extLst>
                <a:ext uri="{FF2B5EF4-FFF2-40B4-BE49-F238E27FC236}">
                  <a16:creationId xmlns:a16="http://schemas.microsoft.com/office/drawing/2014/main" id="{C5EAA25B-E07D-FAFC-4B51-EB76F8755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5144"/>
              <a:ext cx="91440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800" dirty="0"/>
                <a:t>	Для точек </a:t>
              </a:r>
              <a:r>
                <a:rPr lang="en-US" altLang="ru-RU" sz="2800" i="1" dirty="0"/>
                <a:t>A’’</a:t>
              </a:r>
              <a:r>
                <a:rPr lang="en-US" altLang="ru-RU" sz="2800" dirty="0"/>
                <a:t> </a:t>
              </a:r>
              <a:r>
                <a:rPr lang="ru-RU" altLang="ru-RU" sz="2800" dirty="0"/>
                <a:t>другой области выполняются неравенства </a:t>
              </a:r>
              <a:r>
                <a:rPr lang="en-US" altLang="ru-RU" sz="2800" i="1" dirty="0"/>
                <a:t>A”F &gt;</a:t>
              </a:r>
              <a:r>
                <a:rPr lang="ru-RU" altLang="ru-RU" sz="2800" i="1" dirty="0"/>
                <a:t> </a:t>
              </a:r>
              <a:r>
                <a:rPr lang="en-US" altLang="ru-RU" sz="2800" i="1" dirty="0"/>
                <a:t>AF – AA” = AD – AA’’ = A”D</a:t>
              </a:r>
              <a:r>
                <a:rPr lang="en-US" altLang="ru-RU" sz="2800" dirty="0"/>
                <a:t>.</a:t>
              </a:r>
              <a:r>
                <a:rPr lang="ru-RU" altLang="ru-RU" sz="2800" i="1" dirty="0"/>
                <a:t> </a:t>
              </a:r>
              <a:r>
                <a:rPr lang="ru-RU" altLang="ru-RU" sz="2800" dirty="0"/>
                <a:t>Следовательно, для этих точек расстояние до фокуса больше расстояния до директрисы.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B90DF24-1E2F-7516-840F-297BEF8A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0807" y="1941678"/>
              <a:ext cx="3727656" cy="2579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6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14EA616-AC52-4663-BDA8-20AEFEBB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CE1B6962-5A6E-4E6E-AD15-0E1F8007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667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Найдите геометрическое место центров </a:t>
            </a:r>
            <a:r>
              <a:rPr lang="en-US" altLang="ru-RU" i="1" dirty="0"/>
              <a:t>O </a:t>
            </a:r>
            <a:r>
              <a:rPr lang="ru-RU" altLang="ru-RU" dirty="0"/>
              <a:t>окружностей, касающихся данной прямой </a:t>
            </a:r>
            <a:r>
              <a:rPr lang="en-US" altLang="ru-RU" i="1" dirty="0"/>
              <a:t>a </a:t>
            </a:r>
            <a:r>
              <a:rPr lang="ru-RU" altLang="ru-RU" dirty="0"/>
              <a:t>и проходящих через данную точку</a:t>
            </a:r>
            <a:r>
              <a:rPr lang="en-US" altLang="ru-RU" dirty="0"/>
              <a:t> </a:t>
            </a:r>
            <a:r>
              <a:rPr lang="en-US" altLang="ru-RU" i="1" dirty="0"/>
              <a:t>B</a:t>
            </a:r>
            <a:r>
              <a:rPr lang="ru-RU" altLang="ru-RU" dirty="0"/>
              <a:t>, не принадлежащую этой прямой.</a:t>
            </a:r>
            <a:endParaRPr lang="en-US" alt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4DB029-B0FD-60F4-8B29-1149EAC9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17" y="2253477"/>
            <a:ext cx="4030365" cy="2351046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67980E19-6C0B-3518-97D3-24DC0E73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1" y="542667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000" dirty="0">
                <a:solidFill>
                  <a:srgbClr val="FF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Ответ. </a:t>
            </a:r>
            <a:r>
              <a:rPr lang="ru-RU" altLang="ru-RU" dirty="0"/>
              <a:t>Парабола с фокусом </a:t>
            </a:r>
            <a:r>
              <a:rPr lang="en-US" altLang="ru-RU" i="1" dirty="0"/>
              <a:t>B</a:t>
            </a:r>
            <a:r>
              <a:rPr lang="ru-RU" altLang="ru-RU" dirty="0"/>
              <a:t> и директрисой </a:t>
            </a:r>
            <a:r>
              <a:rPr lang="en-US" altLang="ru-RU" i="1" dirty="0"/>
              <a:t>a</a:t>
            </a:r>
            <a:r>
              <a:rPr lang="ru-RU" altLang="ru-RU" dirty="0"/>
              <a:t>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4705C5-AF6F-B2EF-AD62-29E56E5E6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46" y="2253477"/>
            <a:ext cx="4824536" cy="258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78D94DD2-347C-4E56-987E-ACBE6BE7F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90467" name="Text Box 3">
            <a:extLst>
              <a:ext uri="{FF2B5EF4-FFF2-40B4-BE49-F238E27FC236}">
                <a16:creationId xmlns:a16="http://schemas.microsoft.com/office/drawing/2014/main" id="{411923BA-D5C9-44AB-BACD-E5EEF432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66" y="508417"/>
            <a:ext cx="874008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геометрическое место точек, </a:t>
            </a:r>
            <a:r>
              <a:rPr lang="ru-RU" altLang="ru-RU" dirty="0"/>
              <a:t>равноудаленных от данной прямой </a:t>
            </a:r>
            <a:r>
              <a:rPr lang="en-US" altLang="ru-RU" i="1" dirty="0"/>
              <a:t>c </a:t>
            </a:r>
            <a:r>
              <a:rPr lang="ru-RU" altLang="ru-RU" dirty="0"/>
              <a:t>и данной окружности</a:t>
            </a:r>
            <a:r>
              <a:rPr lang="en-US" altLang="ru-RU" dirty="0"/>
              <a:t> </a:t>
            </a:r>
            <a:r>
              <a:rPr lang="ru-RU" altLang="ru-RU" dirty="0"/>
              <a:t>с центром </a:t>
            </a:r>
            <a:r>
              <a:rPr lang="en-US" altLang="ru-RU" i="1" dirty="0"/>
              <a:t>O</a:t>
            </a:r>
            <a:r>
              <a:rPr lang="ru-RU" altLang="ru-RU" dirty="0"/>
              <a:t>.</a:t>
            </a:r>
          </a:p>
        </p:txBody>
      </p:sp>
      <p:pic>
        <p:nvPicPr>
          <p:cNvPr id="190477" name="Picture 13">
            <a:extLst>
              <a:ext uri="{FF2B5EF4-FFF2-40B4-BE49-F238E27FC236}">
                <a16:creationId xmlns:a16="http://schemas.microsoft.com/office/drawing/2014/main" id="{01A53D46-D2F3-4CC0-98B4-64E5E52D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01775"/>
            <a:ext cx="42846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0479" name="Group 15">
            <a:extLst>
              <a:ext uri="{FF2B5EF4-FFF2-40B4-BE49-F238E27FC236}">
                <a16:creationId xmlns:a16="http://schemas.microsoft.com/office/drawing/2014/main" id="{4FA6AFEA-8CEF-4583-82D4-5CFA43E90AB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0"/>
            <a:ext cx="8991600" cy="4868863"/>
            <a:chOff x="96" y="960"/>
            <a:chExt cx="5664" cy="3067"/>
          </a:xfrm>
        </p:grpSpPr>
        <p:sp>
          <p:nvSpPr>
            <p:cNvPr id="190470" name="Text Box 6">
              <a:extLst>
                <a:ext uri="{FF2B5EF4-FFF2-40B4-BE49-F238E27FC236}">
                  <a16:creationId xmlns:a16="http://schemas.microsoft.com/office/drawing/2014/main" id="{DF9AD37D-CF67-4C8E-846D-38499AA8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504"/>
              <a:ext cx="56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Искомым ГМТ является парабола</a:t>
              </a:r>
              <a:r>
                <a:rPr lang="en-US" altLang="ru-RU" dirty="0"/>
                <a:t> </a:t>
              </a:r>
              <a:r>
                <a:rPr lang="ru-RU" altLang="ru-RU" dirty="0"/>
                <a:t>с фокусом </a:t>
              </a:r>
              <a:r>
                <a:rPr lang="en-US" altLang="ru-RU" i="1" dirty="0"/>
                <a:t>O </a:t>
              </a:r>
              <a:r>
                <a:rPr lang="ru-RU" altLang="ru-RU" dirty="0"/>
                <a:t>и директрисой </a:t>
              </a:r>
              <a:r>
                <a:rPr lang="en-US" altLang="ru-RU" i="1" dirty="0"/>
                <a:t>d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90478" name="Picture 14">
              <a:extLst>
                <a:ext uri="{FF2B5EF4-FFF2-40B4-BE49-F238E27FC236}">
                  <a16:creationId xmlns:a16="http://schemas.microsoft.com/office/drawing/2014/main" id="{182698AF-7859-4CEC-B2B2-C8ADB1EB3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60"/>
              <a:ext cx="2699" cy="2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9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B0D019AE-8D54-45C9-A72B-5E9ECCBEE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92515" name="Text Box 3">
            <a:extLst>
              <a:ext uri="{FF2B5EF4-FFF2-40B4-BE49-F238E27FC236}">
                <a16:creationId xmlns:a16="http://schemas.microsoft.com/office/drawing/2014/main" id="{7D54EDF3-6CF4-4F06-BDC8-1A8A4A7F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4868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Найдите геометрическое место </a:t>
            </a:r>
            <a:r>
              <a:rPr lang="ru-RU" altLang="ru-RU" dirty="0"/>
              <a:t>центров окружностей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касающихся данной прямой </a:t>
            </a:r>
            <a:r>
              <a:rPr lang="en-US" altLang="ru-RU" i="1" dirty="0"/>
              <a:t>c </a:t>
            </a:r>
            <a:r>
              <a:rPr lang="ru-RU" altLang="ru-RU" dirty="0"/>
              <a:t>и данной окружности</a:t>
            </a:r>
            <a:r>
              <a:rPr lang="en-US" altLang="ru-RU" dirty="0"/>
              <a:t> </a:t>
            </a:r>
            <a:r>
              <a:rPr lang="ru-RU" altLang="ru-RU" dirty="0"/>
              <a:t>с центром </a:t>
            </a:r>
            <a:r>
              <a:rPr lang="en-US" altLang="ru-RU" i="1" dirty="0"/>
              <a:t>O</a:t>
            </a:r>
            <a:r>
              <a:rPr lang="ru-RU" altLang="ru-RU" dirty="0"/>
              <a:t>.</a:t>
            </a:r>
          </a:p>
        </p:txBody>
      </p:sp>
      <p:pic>
        <p:nvPicPr>
          <p:cNvPr id="192522" name="Picture 10">
            <a:extLst>
              <a:ext uri="{FF2B5EF4-FFF2-40B4-BE49-F238E27FC236}">
                <a16:creationId xmlns:a16="http://schemas.microsoft.com/office/drawing/2014/main" id="{205CD4B0-D633-44AC-AA5E-4188E54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00200"/>
            <a:ext cx="4316413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2524" name="Group 12">
            <a:extLst>
              <a:ext uri="{FF2B5EF4-FFF2-40B4-BE49-F238E27FC236}">
                <a16:creationId xmlns:a16="http://schemas.microsoft.com/office/drawing/2014/main" id="{C689C5CD-0DAF-4654-AC5B-580596F09B88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991600" cy="4945063"/>
            <a:chOff x="96" y="1008"/>
            <a:chExt cx="5664" cy="3115"/>
          </a:xfrm>
        </p:grpSpPr>
        <p:sp>
          <p:nvSpPr>
            <p:cNvPr id="192518" name="Text Box 6">
              <a:extLst>
                <a:ext uri="{FF2B5EF4-FFF2-40B4-BE49-F238E27FC236}">
                  <a16:creationId xmlns:a16="http://schemas.microsoft.com/office/drawing/2014/main" id="{13134E78-A0F4-47A7-8F4C-E310608D7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00"/>
              <a:ext cx="566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Искомое ГМТ состоит из двух парабол с фокусом </a:t>
              </a:r>
              <a:r>
                <a:rPr lang="en-US" altLang="ru-RU" i="1" dirty="0"/>
                <a:t>O </a:t>
              </a:r>
              <a:r>
                <a:rPr lang="ru-RU" altLang="ru-RU" dirty="0"/>
                <a:t>и директрисами </a:t>
              </a:r>
              <a:r>
                <a:rPr lang="en-US" altLang="ru-RU" i="1" dirty="0"/>
                <a:t>d</a:t>
              </a:r>
              <a:r>
                <a:rPr lang="ru-RU" altLang="ru-RU" baseline="-25000" dirty="0"/>
                <a:t>1 </a:t>
              </a:r>
              <a:r>
                <a:rPr lang="ru-RU" altLang="ru-RU" dirty="0"/>
                <a:t>и </a:t>
              </a:r>
              <a:r>
                <a:rPr lang="en-US" altLang="ru-RU" i="1" dirty="0"/>
                <a:t>d</a:t>
              </a:r>
              <a:r>
                <a:rPr lang="en-US" altLang="ru-RU" baseline="-25000" dirty="0"/>
                <a:t>2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192523" name="Picture 11">
              <a:extLst>
                <a:ext uri="{FF2B5EF4-FFF2-40B4-BE49-F238E27FC236}">
                  <a16:creationId xmlns:a16="http://schemas.microsoft.com/office/drawing/2014/main" id="{8C0742BA-5C72-4DED-B338-C0EC64298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" y="1008"/>
              <a:ext cx="2726" cy="2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4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14EA616-AC52-4663-BDA8-20AEFEBB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CE1B6962-5A6E-4E6E-AD15-0E1F8007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Даны директриса </a:t>
            </a:r>
            <a:r>
              <a:rPr lang="en-US" altLang="ru-RU" i="1" dirty="0"/>
              <a:t>d</a:t>
            </a:r>
            <a:r>
              <a:rPr lang="ru-RU" altLang="ru-RU" dirty="0"/>
              <a:t> и две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параболы, лежащие по одну сторону от директрисы. Постройте её фокус. В каком случае задача имеет решение?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C92D1A-80F0-AC0D-7430-5E490452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68945"/>
            <a:ext cx="3960439" cy="249551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AE57487-E027-1763-64D0-9B14503642CB}"/>
              </a:ext>
            </a:extLst>
          </p:cNvPr>
          <p:cNvGrpSpPr/>
          <p:nvPr/>
        </p:nvGrpSpPr>
        <p:grpSpPr>
          <a:xfrm>
            <a:off x="155994" y="1196752"/>
            <a:ext cx="9007257" cy="3231654"/>
            <a:chOff x="155994" y="1196752"/>
            <a:chExt cx="9007257" cy="3231654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77318C6E-556C-BF7E-79A8-E368D7817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203" y="1196752"/>
              <a:ext cx="5004048" cy="3231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000" dirty="0"/>
                <a:t>Опустим из точек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перпендикуляры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2 </a:t>
              </a:r>
              <a:r>
                <a:rPr lang="ru-RU" altLang="ru-RU" sz="2000" dirty="0"/>
                <a:t>на директрису. С центрами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радиусами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D</a:t>
              </a:r>
              <a:r>
                <a:rPr lang="en-US" altLang="ru-RU" sz="2000" baseline="-25000" dirty="0"/>
                <a:t>2 </a:t>
              </a:r>
              <a:r>
                <a:rPr lang="ru-RU" altLang="ru-RU" sz="2000" dirty="0"/>
                <a:t>соответственно проведём окружности. Если расстояние между центрами этих окружностей меньше суммы их радиусов и больше их разностей, то имеются две точки </a:t>
              </a:r>
              <a:r>
                <a:rPr lang="en-US" altLang="ru-RU" sz="2000" i="1" dirty="0"/>
                <a:t>F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и </a:t>
              </a:r>
              <a:r>
                <a:rPr lang="en-US" altLang="ru-RU" sz="2000" i="1" dirty="0"/>
                <a:t>F</a:t>
              </a:r>
              <a:r>
                <a:rPr lang="ru-RU" altLang="ru-RU" sz="2000" baseline="-25000" dirty="0"/>
                <a:t>2 </a:t>
              </a:r>
              <a:r>
                <a:rPr lang="ru-RU" altLang="ru-RU" sz="2000" dirty="0"/>
                <a:t>пересечения этих окружностей</a:t>
              </a:r>
              <a:r>
                <a:rPr lang="en-US" altLang="ru-RU" sz="2000" dirty="0"/>
                <a:t>.</a:t>
              </a:r>
              <a:r>
                <a:rPr lang="ru-RU" altLang="ru-RU" sz="2000" baseline="-25000" dirty="0"/>
                <a:t> </a:t>
              </a:r>
              <a:r>
                <a:rPr lang="ru-RU" altLang="ru-RU" sz="2000" dirty="0"/>
                <a:t>Они и будут искомыми фокусами. В этом случае имеется два решения.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2D09F95-E36E-2820-F9B7-D41D55EB1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994" y="1636794"/>
              <a:ext cx="4003209" cy="271784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A121D97-C850-BB0D-A571-1C549449EBED}"/>
              </a:ext>
            </a:extLst>
          </p:cNvPr>
          <p:cNvGrpSpPr/>
          <p:nvPr/>
        </p:nvGrpSpPr>
        <p:grpSpPr>
          <a:xfrm>
            <a:off x="19251" y="1551584"/>
            <a:ext cx="9144000" cy="3837526"/>
            <a:chOff x="19251" y="1551584"/>
            <a:chExt cx="9144000" cy="3837526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528A6D6D-2028-4329-BE8B-25C9F1BD4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4373447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Если расстояние между центрами этих окружностей равно сумме или разности их радиусов, то окружности касаются в точке </a:t>
              </a:r>
              <a:r>
                <a:rPr lang="en-US" altLang="ru-RU" sz="2000" i="1" dirty="0"/>
                <a:t>F</a:t>
              </a:r>
              <a:r>
                <a:rPr lang="en-US" altLang="ru-RU" sz="2000" dirty="0"/>
                <a:t>, </a:t>
              </a:r>
              <a:r>
                <a:rPr lang="ru-RU" altLang="ru-RU" sz="2000" dirty="0"/>
                <a:t>которая будет искомым фокусом. В этом случае имеется одно решение. 	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DBFFB3D-14B5-B11F-1207-91301741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34" y="1551584"/>
              <a:ext cx="4172419" cy="278430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D500E3-3C4B-299D-EF8B-2C413B2D481E}"/>
              </a:ext>
            </a:extLst>
          </p:cNvPr>
          <p:cNvGrpSpPr/>
          <p:nvPr/>
        </p:nvGrpSpPr>
        <p:grpSpPr>
          <a:xfrm>
            <a:off x="19251" y="1566573"/>
            <a:ext cx="9144000" cy="4875760"/>
            <a:chOff x="19251" y="1566573"/>
            <a:chExt cx="9144000" cy="4875760"/>
          </a:xfrm>
        </p:grpSpPr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67980E19-6C0B-3518-97D3-24DC0E735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5426670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 Если расстояние между центрами этих окружностей больше или меньше разности их радиусов, то окружности не имеют общих точек. В этом случае решения нет.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D0A4E46-FFA2-CC79-E71C-336414C2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543" y="1566573"/>
              <a:ext cx="3897666" cy="285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F14EA616-AC52-4663-BDA8-20AEFEBBD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78179" name="Text Box 3">
            <a:extLst>
              <a:ext uri="{FF2B5EF4-FFF2-40B4-BE49-F238E27FC236}">
                <a16:creationId xmlns:a16="http://schemas.microsoft.com/office/drawing/2014/main" id="{CE1B6962-5A6E-4E6E-AD15-0E1F8007B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Даны фокус </a:t>
            </a:r>
            <a:r>
              <a:rPr lang="en-US" altLang="ru-RU" i="1" dirty="0"/>
              <a:t>F</a:t>
            </a:r>
            <a:r>
              <a:rPr lang="ru-RU" altLang="ru-RU" dirty="0"/>
              <a:t> и две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i="1" dirty="0"/>
              <a:t> </a:t>
            </a:r>
            <a:r>
              <a:rPr lang="ru-RU" altLang="ru-RU" dirty="0"/>
              <a:t>параболы. Постройте её директрису. </a:t>
            </a:r>
            <a:endParaRPr lang="en-US" alt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DE1ACB-5753-41C9-C27C-8803B20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563489"/>
            <a:ext cx="4987108" cy="315432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784FA8D-DB5E-1CB2-5CD0-A60FA80F23BB}"/>
              </a:ext>
            </a:extLst>
          </p:cNvPr>
          <p:cNvGrpSpPr/>
          <p:nvPr/>
        </p:nvGrpSpPr>
        <p:grpSpPr>
          <a:xfrm>
            <a:off x="19251" y="1344008"/>
            <a:ext cx="9144000" cy="4544272"/>
            <a:chOff x="19251" y="1344008"/>
            <a:chExt cx="9144000" cy="4544272"/>
          </a:xfrm>
        </p:grpSpPr>
        <p:sp>
          <p:nvSpPr>
            <p:cNvPr id="178182" name="Text Box 6">
              <a:extLst>
                <a:ext uri="{FF2B5EF4-FFF2-40B4-BE49-F238E27FC236}">
                  <a16:creationId xmlns:a16="http://schemas.microsoft.com/office/drawing/2014/main" id="{528A6D6D-2028-4329-BE8B-25C9F1BD4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1" y="4872617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 Решение. </a:t>
              </a:r>
              <a:r>
                <a:rPr lang="ru-RU" altLang="ru-RU" sz="2000" dirty="0"/>
                <a:t>С центрами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, 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 </a:t>
              </a:r>
              <a:r>
                <a:rPr lang="ru-RU" altLang="ru-RU" sz="2000" dirty="0"/>
                <a:t>и радиусами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i="1" dirty="0"/>
                <a:t>F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en-US" altLang="ru-RU" sz="2000" i="1" dirty="0"/>
                <a:t>F</a:t>
              </a:r>
              <a:r>
                <a:rPr lang="en-US" altLang="ru-RU" sz="2000" baseline="-25000" dirty="0"/>
                <a:t> </a:t>
              </a:r>
              <a:r>
                <a:rPr lang="ru-RU" altLang="ru-RU" sz="2000" dirty="0"/>
                <a:t>соответственно проведём окружности. Общая касательная к этим окружностям будет искомой директрисой.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	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5EE1470-807A-F437-BECB-B45D88E7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9712" y="1344008"/>
              <a:ext cx="4983274" cy="330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3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По аналогии с определением касательной к окружности попробуйте определить понятие касательной к параболе.</a:t>
            </a:r>
            <a:endParaRPr lang="ru-RU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A5A25-311C-7D38-E30A-3C0E7C4B2C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4596671" cy="2769135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859E4A0-B21E-B3DE-1EB6-FD690C92A399}"/>
              </a:ext>
            </a:extLst>
          </p:cNvPr>
          <p:cNvGrpSpPr/>
          <p:nvPr/>
        </p:nvGrpSpPr>
        <p:grpSpPr>
          <a:xfrm>
            <a:off x="0" y="2204864"/>
            <a:ext cx="9144000" cy="4376192"/>
            <a:chOff x="0" y="2204864"/>
            <a:chExt cx="9144000" cy="437619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215DB82-6847-12E0-5C51-3B2692237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9672" y="2204864"/>
              <a:ext cx="4596671" cy="2914962"/>
            </a:xfrm>
            <a:prstGeom prst="rect">
              <a:avLst/>
            </a:prstGeom>
          </p:spPr>
        </p:pic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EC9940A7-F811-35C2-B886-C8B4615F0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80727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cs typeface="Times New Roman" pitchFamily="18" charset="0"/>
                </a:rPr>
                <a:t>	Определение касательной как прямой, имеющей с параболой только одну общую точку, нуждается в уточнении, так как прямая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dirty="0">
                  <a:cs typeface="Times New Roman" pitchFamily="18" charset="0"/>
                </a:rPr>
                <a:t>, перпендикулярная директрисе,</a:t>
              </a:r>
              <a:r>
                <a:rPr lang="en-US" i="1" dirty="0"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не является касательной.</a:t>
              </a:r>
              <a:endParaRPr lang="ru-RU" sz="28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0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98072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Касательной к параболе </a:t>
            </a:r>
            <a:r>
              <a:rPr lang="ru-RU" sz="2800" dirty="0">
                <a:cs typeface="Times New Roman" pitchFamily="18" charset="0"/>
              </a:rPr>
              <a:t>называется прямая, имеющая с параболой только одну общую точку и не перпендикулярная её директрисе. </a:t>
            </a:r>
            <a:endParaRPr lang="ru-RU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A5A25-311C-7D38-E30A-3C0E7C4B2C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5144" y="2820555"/>
            <a:ext cx="4067944" cy="2450619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21E6D52-DCD0-BB79-C56F-142913590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В качестве определения касательной можно взять одно из следующих определений.</a:t>
            </a:r>
            <a:endParaRPr lang="ru-RU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DCC6A69-51DA-47A6-65E9-6CF64AE0E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1198"/>
            <a:ext cx="4572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Касательной к параболе </a:t>
            </a:r>
            <a:r>
              <a:rPr lang="ru-RU" sz="2800" dirty="0">
                <a:cs typeface="Times New Roman" pitchFamily="18" charset="0"/>
              </a:rPr>
              <a:t>называется прямая, имеющая с параболой только одну общую точку и расположенная во внешней области параболы.</a:t>
            </a:r>
            <a:endParaRPr lang="ru-RU" sz="2800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5D28E39-3ACA-47B8-D00A-76C1273D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" y="5605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 Общая точка называется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точкой касания.</a:t>
            </a:r>
          </a:p>
        </p:txBody>
      </p:sp>
    </p:spTree>
    <p:extLst>
      <p:ext uri="{BB962C8B-B14F-4D97-AF65-F5344CB8AC3E}">
        <p14:creationId xmlns:p14="http://schemas.microsoft.com/office/powerpoint/2010/main" val="19439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>
            <a:extLst>
              <a:ext uri="{FF2B5EF4-FFF2-40B4-BE49-F238E27FC236}">
                <a16:creationId xmlns:a16="http://schemas.microsoft.com/office/drawing/2014/main" id="{AD5EA6C5-BD64-4C83-834C-1632E357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Ранее в качестве геометрических мест точек (ГМТ) были рассмотрены: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- ГМТ, удалённых от данной точки на данное расстояние – окружность;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 - ГМТ, равноудалённых от двух данных точек, – серединный перпендикуляр к отрезку с концами в данных точках;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- ГМТ, равноудалённых от двух пересекающихся прямых, – две перпендикулярные прямые, содержащие биссектрисы углов, образованных данными прямыми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Рассмотрим теперь ГМТ, равноудалённых от </a:t>
            </a:r>
            <a:r>
              <a:rPr lang="ru-RU" altLang="ru-RU" sz="2800" dirty="0"/>
              <a:t>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не проходящей через эту точку.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4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3A5B6C-F24A-4DE1-8983-10920894C7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513" y="1209675"/>
            <a:ext cx="5874792" cy="528642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F2EA06B-C49F-4EF6-99B3-CF979EE5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kern="0" dirty="0">
                <a:solidFill>
                  <a:srgbClr val="FF3300"/>
                </a:solidFill>
              </a:rPr>
              <a:t>Получение касательной к параболе с</a:t>
            </a:r>
            <a:r>
              <a:rPr lang="ru-RU" sz="2800" dirty="0"/>
              <a:t> </a:t>
            </a:r>
            <a:r>
              <a:rPr lang="ru-RU" sz="2800" kern="0" dirty="0">
                <a:solidFill>
                  <a:srgbClr val="FF3300"/>
                </a:solidFill>
              </a:rPr>
              <a:t>использованием программы </a:t>
            </a:r>
            <a:r>
              <a:rPr lang="en-US" sz="2800" kern="0" dirty="0">
                <a:solidFill>
                  <a:srgbClr val="FF3300"/>
                </a:solidFill>
              </a:rPr>
              <a:t>GeoGebra</a:t>
            </a:r>
            <a:endParaRPr lang="ru-RU" sz="2800" kern="0" dirty="0">
              <a:solidFill>
                <a:srgbClr val="FF33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25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0" y="-11473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Теорема.</a:t>
            </a:r>
            <a:r>
              <a:rPr lang="ru-RU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Касательной к параболе, проходящей через</a:t>
            </a:r>
            <a:r>
              <a:rPr lang="ru-RU" sz="2800" dirty="0"/>
              <a:t> </a:t>
            </a:r>
            <a:r>
              <a:rPr lang="ru-RU" sz="2800" dirty="0">
                <a:cs typeface="Times New Roman" pitchFamily="18" charset="0"/>
              </a:rPr>
              <a:t>точку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является прямая, содержащая биссектрису угла </a:t>
            </a:r>
            <a:r>
              <a:rPr lang="en-US" sz="2800" i="1" dirty="0">
                <a:cs typeface="Times New Roman" pitchFamily="18" charset="0"/>
              </a:rPr>
              <a:t>FAD</a:t>
            </a:r>
            <a:r>
              <a:rPr lang="ru-RU" sz="2800" dirty="0"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98DA7B-F702-090D-AFFE-D013B534BF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635" y="1135832"/>
            <a:ext cx="4320614" cy="285194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C0BF7D4-2F63-5EF2-D8E6-F24C344E5884}"/>
              </a:ext>
            </a:extLst>
          </p:cNvPr>
          <p:cNvGrpSpPr/>
          <p:nvPr/>
        </p:nvGrpSpPr>
        <p:grpSpPr>
          <a:xfrm>
            <a:off x="0" y="1135832"/>
            <a:ext cx="9144000" cy="5583696"/>
            <a:chOff x="0" y="1135832"/>
            <a:chExt cx="9144000" cy="5583696"/>
          </a:xfrm>
        </p:grpSpPr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F0269D98-F7A8-99FD-E686-9FCF6721B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41872"/>
              <a:ext cx="9144000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0000"/>
                  </a:solidFill>
                </a:rPr>
                <a:t>	Доказательство. </a:t>
              </a:r>
              <a:r>
                <a:rPr lang="ru-RU" altLang="ru-RU" dirty="0"/>
                <a:t>Ясно, что эта прямая не перпендикулярна директрисе. Докажем, что никакая другая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прямой </a:t>
              </a:r>
              <a:r>
                <a:rPr lang="en-US" altLang="ru-RU" i="1" dirty="0"/>
                <a:t>a </a:t>
              </a:r>
              <a:r>
                <a:rPr lang="ru-RU" altLang="ru-RU" dirty="0"/>
                <a:t>не принадлежит параболе. Из точки </a:t>
              </a:r>
              <a:r>
                <a:rPr lang="en-US" altLang="ru-RU" i="1" dirty="0"/>
                <a:t>A’ </a:t>
              </a:r>
              <a:r>
                <a:rPr lang="ru-RU" altLang="ru-RU" dirty="0"/>
                <a:t>опустим перпендикуляр </a:t>
              </a:r>
              <a:r>
                <a:rPr lang="en-US" altLang="ru-RU" i="1" dirty="0"/>
                <a:t>A’D’ </a:t>
              </a:r>
              <a:r>
                <a:rPr lang="ru-RU" altLang="ru-RU" dirty="0"/>
                <a:t>на директрису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является серединным перпендикуляром к отрезку </a:t>
              </a:r>
              <a:r>
                <a:rPr lang="en-US" altLang="ru-RU" i="1" dirty="0"/>
                <a:t>FD</a:t>
              </a:r>
              <a:r>
                <a:rPr lang="en-US" altLang="ru-RU" dirty="0"/>
                <a:t>. </a:t>
              </a:r>
              <a:r>
                <a:rPr lang="ru-RU" altLang="ru-RU" dirty="0"/>
                <a:t>Следовательно,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</a:t>
              </a:r>
              <a:r>
                <a:rPr lang="en-US" altLang="ru-RU" dirty="0"/>
                <a:t>. </a:t>
              </a:r>
              <a:r>
                <a:rPr lang="ru-RU" altLang="ru-RU" dirty="0"/>
                <a:t>Тогда </a:t>
              </a:r>
              <a:r>
                <a:rPr lang="en-US" altLang="ru-RU" i="1" dirty="0"/>
                <a:t>A’F</a:t>
              </a:r>
              <a:r>
                <a:rPr lang="en-US" altLang="ru-RU" dirty="0"/>
                <a:t> = </a:t>
              </a:r>
              <a:r>
                <a:rPr lang="en-US" altLang="ru-RU" i="1" dirty="0"/>
                <a:t>A’D &gt; A’D’</a:t>
              </a:r>
              <a:r>
                <a:rPr lang="en-US" altLang="ru-RU" dirty="0"/>
                <a:t>. </a:t>
              </a:r>
              <a:r>
                <a:rPr lang="ru-RU" altLang="ru-RU" dirty="0"/>
                <a:t>Значит, точка </a:t>
              </a:r>
              <a:r>
                <a:rPr lang="en-US" altLang="ru-RU" i="1" dirty="0"/>
                <a:t>A’ </a:t>
              </a:r>
              <a:r>
                <a:rPr lang="ru-RU" altLang="ru-RU" dirty="0"/>
                <a:t>не принадлежит параболе. Более того, она принадлежит внешней области параболы.</a:t>
              </a:r>
              <a:endParaRPr lang="ru-RU" altLang="ru-RU" i="1" dirty="0"/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394DFC1-4296-5D13-4138-92A88CA25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845" y="1135832"/>
              <a:ext cx="4166395" cy="2835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505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20320" y="459177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Докажите, что если источник света поместить в фокус параболы, то лучи, отразившись от параболы, пойдут в одном направлении, перпендикулярном директрисе. Используйте то, что лучи отражаются от параболы так же, как от касательной, проведённой к этой параболе, а угол падения равен углу отражения. </a:t>
            </a: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68" y="2502144"/>
            <a:ext cx="4226145" cy="28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DF989DC6-DED9-37E2-DE40-6D74E77B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19" y="5224247"/>
            <a:ext cx="91643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Это свойство параболы используется при  изготовлении различных отражающих поверхностей и приёмопередающих устройств: прожекторов, автомобильных фар, карманных фонариков телескопов, параболических антенн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8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3"/>
              <p:cNvSpPr txBox="1">
                <a:spLocks noChangeArrowheads="1"/>
              </p:cNvSpPr>
              <p:nvPr/>
            </p:nvSpPr>
            <p:spPr bwMode="auto">
              <a:xfrm>
                <a:off x="-19251" y="9302"/>
                <a:ext cx="9144000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:r>
                  <a:rPr lang="ru-RU" dirty="0">
                    <a:cs typeface="Times New Roman" pitchFamily="18" charset="0"/>
                  </a:rPr>
                  <a:t>Пусть луч света, исходящий из фокуса </a:t>
                </a:r>
                <a:r>
                  <a:rPr lang="en-US" i="1" dirty="0">
                    <a:cs typeface="Times New Roman" pitchFamily="18" charset="0"/>
                  </a:rPr>
                  <a:t>F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ru-RU" dirty="0">
                    <a:cs typeface="Times New Roman" pitchFamily="18" charset="0"/>
                  </a:rPr>
                  <a:t>отражается от параболы в точке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ru-RU" i="1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Через точку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проведём прямую, перпендикулярную директрисе </a:t>
                </a:r>
                <a:r>
                  <a:rPr lang="en-US" i="1" dirty="0">
                    <a:cs typeface="Times New Roman" pitchFamily="18" charset="0"/>
                  </a:rPr>
                  <a:t>d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Обозначим </a:t>
                </a:r>
                <a:r>
                  <a:rPr lang="en-US" i="1" dirty="0">
                    <a:cs typeface="Times New Roman" pitchFamily="18" charset="0"/>
                  </a:rPr>
                  <a:t>D </a:t>
                </a:r>
                <a:r>
                  <a:rPr lang="ru-RU" dirty="0">
                    <a:cs typeface="Times New Roman" pitchFamily="18" charset="0"/>
                  </a:rPr>
                  <a:t>точку пересечения этой прямой и директрисы.</a:t>
                </a:r>
                <a:r>
                  <a:rPr lang="en-US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Так как касательная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ru-RU" dirty="0">
                    <a:cs typeface="Times New Roman" pitchFamily="18" charset="0"/>
                  </a:rPr>
                  <a:t>проведённая через точку </a:t>
                </a:r>
                <a:r>
                  <a:rPr lang="en-US" i="1" dirty="0">
                    <a:cs typeface="Times New Roman" pitchFamily="18" charset="0"/>
                  </a:rPr>
                  <a:t>A</a:t>
                </a:r>
                <a:r>
                  <a:rPr lang="ru-RU" dirty="0">
                    <a:cs typeface="Times New Roman" pitchFamily="18" charset="0"/>
                  </a:rPr>
                  <a:t>, является биссектрисой угла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i="1" dirty="0">
                    <a:cs typeface="Times New Roman" pitchFamily="18" charset="0"/>
                  </a:rPr>
                  <a:t>FAD</a:t>
                </a:r>
                <a:r>
                  <a:rPr lang="en-US" dirty="0">
                    <a:cs typeface="Times New Roman" pitchFamily="18" charset="0"/>
                  </a:rPr>
                  <a:t>, </a:t>
                </a:r>
                <a:r>
                  <a:rPr lang="ru-RU" dirty="0">
                    <a:cs typeface="Times New Roman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Кроме того,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как вертикальные углы.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 Так как угол 1 является углом падения, то угол 3 будет углом отражения. Значит, отражённый луч пойдёт в направлении, перпендикулярном директрисе.</a:t>
                </a:r>
              </a:p>
            </p:txBody>
          </p:sp>
        </mc:Choice>
        <mc:Fallback xmlns="">
          <p:sp>
            <p:nvSpPr>
              <p:cNvPr id="133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251" y="9302"/>
                <a:ext cx="9144000" cy="3477875"/>
              </a:xfrm>
              <a:prstGeom prst="rect">
                <a:avLst/>
              </a:prstGeom>
              <a:blipFill>
                <a:blip r:embed="rId3"/>
                <a:stretch>
                  <a:fillRect l="-1067" r="-1000" b="-3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87177"/>
            <a:ext cx="4808538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9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DEC3C00A-FFD8-4B06-88F9-FE7E4DAA0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143363" name="Text Box 3">
            <a:extLst>
              <a:ext uri="{FF2B5EF4-FFF2-40B4-BE49-F238E27FC236}">
                <a16:creationId xmlns:a16="http://schemas.microsoft.com/office/drawing/2014/main" id="{E958CAC4-3120-45C6-87CA-4A2BFA5C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" y="69269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По данному рисунку укажите способ построения касательной к параболе, заданной фокусом </a:t>
            </a:r>
            <a:r>
              <a:rPr lang="en-US" altLang="ru-RU" sz="2800" i="1" dirty="0"/>
              <a:t>F</a:t>
            </a:r>
            <a:r>
              <a:rPr lang="ru-RU" altLang="ru-RU" sz="2800" dirty="0"/>
              <a:t> 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, проходящей через точку </a:t>
            </a:r>
            <a:r>
              <a:rPr lang="en-US" altLang="ru-RU" sz="2800" i="1" dirty="0"/>
              <a:t>C</a:t>
            </a:r>
            <a:r>
              <a:rPr lang="ru-RU" altLang="ru-RU" sz="2800" dirty="0"/>
              <a:t>, с помощью циркуля и линейки.</a:t>
            </a:r>
          </a:p>
        </p:txBody>
      </p:sp>
      <p:pic>
        <p:nvPicPr>
          <p:cNvPr id="143366" name="Picture 6">
            <a:extLst>
              <a:ext uri="{FF2B5EF4-FFF2-40B4-BE49-F238E27FC236}">
                <a16:creationId xmlns:a16="http://schemas.microsoft.com/office/drawing/2014/main" id="{D0B3472A-CC23-4D58-AB88-8F704936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87637"/>
            <a:ext cx="47656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D38695A3-8238-40E0-8F29-4721183ED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155651" name="Text Box 3">
            <a:extLst>
              <a:ext uri="{FF2B5EF4-FFF2-40B4-BE49-F238E27FC236}">
                <a16:creationId xmlns:a16="http://schemas.microsoft.com/office/drawing/2014/main" id="{B469F667-9BBB-4AFE-A603-B9AF01E3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касательную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</a:t>
            </a:r>
          </a:p>
        </p:txBody>
      </p:sp>
      <p:pic>
        <p:nvPicPr>
          <p:cNvPr id="155660" name="Picture 12">
            <a:extLst>
              <a:ext uri="{FF2B5EF4-FFF2-40B4-BE49-F238E27FC236}">
                <a16:creationId xmlns:a16="http://schemas.microsoft.com/office/drawing/2014/main" id="{31940A46-F7EB-479D-8112-0F3670F9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46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662" name="Group 14">
            <a:extLst>
              <a:ext uri="{FF2B5EF4-FFF2-40B4-BE49-F238E27FC236}">
                <a16:creationId xmlns:a16="http://schemas.microsoft.com/office/drawing/2014/main" id="{95BDBA02-5E60-4E7A-8453-8F5741EAF1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57400"/>
            <a:ext cx="5761037" cy="3186113"/>
            <a:chOff x="567" y="1296"/>
            <a:chExt cx="3629" cy="2007"/>
          </a:xfrm>
        </p:grpSpPr>
        <p:sp>
          <p:nvSpPr>
            <p:cNvPr id="155653" name="Text Box 5">
              <a:extLst>
                <a:ext uri="{FF2B5EF4-FFF2-40B4-BE49-F238E27FC236}">
                  <a16:creationId xmlns:a16="http://schemas.microsoft.com/office/drawing/2014/main" id="{27AA534B-9AFE-47F0-A3AE-BB1703050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55661" name="Picture 13">
              <a:extLst>
                <a:ext uri="{FF2B5EF4-FFF2-40B4-BE49-F238E27FC236}">
                  <a16:creationId xmlns:a16="http://schemas.microsoft.com/office/drawing/2014/main" id="{384C29E7-83E9-439B-8693-0595E309F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261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D57D02C-1011-41FA-AF24-EBC11FB53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69987" name="Text Box 3">
            <a:extLst>
              <a:ext uri="{FF2B5EF4-FFF2-40B4-BE49-F238E27FC236}">
                <a16:creationId xmlns:a16="http://schemas.microsoft.com/office/drawing/2014/main" id="{1A9047FF-CE6C-4B07-88C9-F5676317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69988" name="Picture 4">
            <a:extLst>
              <a:ext uri="{FF2B5EF4-FFF2-40B4-BE49-F238E27FC236}">
                <a16:creationId xmlns:a16="http://schemas.microsoft.com/office/drawing/2014/main" id="{71D72A35-5319-47F6-BD31-423C3582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46550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989" name="Group 5">
            <a:extLst>
              <a:ext uri="{FF2B5EF4-FFF2-40B4-BE49-F238E27FC236}">
                <a16:creationId xmlns:a16="http://schemas.microsoft.com/office/drawing/2014/main" id="{0464098A-80DE-4C2D-B41C-7823EE87A935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209800"/>
            <a:ext cx="5761037" cy="3375025"/>
            <a:chOff x="567" y="1392"/>
            <a:chExt cx="3629" cy="2126"/>
          </a:xfrm>
        </p:grpSpPr>
        <p:sp>
          <p:nvSpPr>
            <p:cNvPr id="169990" name="Text Box 6">
              <a:extLst>
                <a:ext uri="{FF2B5EF4-FFF2-40B4-BE49-F238E27FC236}">
                  <a16:creationId xmlns:a16="http://schemas.microsoft.com/office/drawing/2014/main" id="{13FC5BE4-56C9-4855-A04C-A3D67DE22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69991" name="Picture 7">
              <a:extLst>
                <a:ext uri="{FF2B5EF4-FFF2-40B4-BE49-F238E27FC236}">
                  <a16:creationId xmlns:a16="http://schemas.microsoft.com/office/drawing/2014/main" id="{8E4ACC6C-58C3-4E01-9446-53DE8DD32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92"/>
              <a:ext cx="2612" cy="2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1C752F9-0584-43D2-A4FC-A04B8BCDC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72035" name="Text Box 3">
            <a:extLst>
              <a:ext uri="{FF2B5EF4-FFF2-40B4-BE49-F238E27FC236}">
                <a16:creationId xmlns:a16="http://schemas.microsoft.com/office/drawing/2014/main" id="{4AE8E4F9-7410-40E1-B591-091A3BAC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Через точку </a:t>
            </a:r>
            <a:r>
              <a:rPr lang="en-US" altLang="ru-RU" sz="2800" i="1" dirty="0"/>
              <a:t>C </a:t>
            </a:r>
            <a:r>
              <a:rPr lang="ru-RU" altLang="ru-RU" sz="2800" dirty="0"/>
              <a:t>проведите касательные к параболе, с заданным фокусом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 директрисой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Отметьте точки касания.</a:t>
            </a:r>
          </a:p>
        </p:txBody>
      </p:sp>
      <p:pic>
        <p:nvPicPr>
          <p:cNvPr id="172043" name="Picture 11">
            <a:extLst>
              <a:ext uri="{FF2B5EF4-FFF2-40B4-BE49-F238E27FC236}">
                <a16:creationId xmlns:a16="http://schemas.microsoft.com/office/drawing/2014/main" id="{4761C59B-8713-41FD-9CBC-55778043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47" name="Group 15">
            <a:extLst>
              <a:ext uri="{FF2B5EF4-FFF2-40B4-BE49-F238E27FC236}">
                <a16:creationId xmlns:a16="http://schemas.microsoft.com/office/drawing/2014/main" id="{F69F274D-89F3-4F89-87D5-5F3E85AEEC9D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362200"/>
            <a:ext cx="5495925" cy="3238500"/>
            <a:chOff x="567" y="1488"/>
            <a:chExt cx="3462" cy="2040"/>
          </a:xfrm>
        </p:grpSpPr>
        <p:sp>
          <p:nvSpPr>
            <p:cNvPr id="172038" name="Text Box 6">
              <a:extLst>
                <a:ext uri="{FF2B5EF4-FFF2-40B4-BE49-F238E27FC236}">
                  <a16:creationId xmlns:a16="http://schemas.microsoft.com/office/drawing/2014/main" id="{3D59DD1D-E896-451F-955D-C5D086B45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9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/>
            </a:p>
          </p:txBody>
        </p:sp>
        <p:pic>
          <p:nvPicPr>
            <p:cNvPr id="172046" name="Picture 14">
              <a:extLst>
                <a:ext uri="{FF2B5EF4-FFF2-40B4-BE49-F238E27FC236}">
                  <a16:creationId xmlns:a16="http://schemas.microsoft.com/office/drawing/2014/main" id="{5239A425-8AC9-4E43-BBBF-3BE84E2D9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965" cy="2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10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701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Сколько касательных можно провести к параболе из точки: а) принадлежащей параболе; б) лежащей ниже параболы; в) лежащей выше параболы?</a:t>
            </a:r>
          </a:p>
        </p:txBody>
      </p:sp>
      <p:sp>
        <p:nvSpPr>
          <p:cNvPr id="167940" name="Text Box 4">
            <a:extLst>
              <a:ext uri="{FF2B5EF4-FFF2-40B4-BE49-F238E27FC236}">
                <a16:creationId xmlns:a16="http://schemas.microsoft.com/office/drawing/2014/main" id="{4488FE77-5FE6-403A-870B-5DE4227C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24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Одну; </a:t>
            </a:r>
          </a:p>
        </p:txBody>
      </p:sp>
      <p:pic>
        <p:nvPicPr>
          <p:cNvPr id="167941" name="Picture 5">
            <a:extLst>
              <a:ext uri="{FF2B5EF4-FFF2-40B4-BE49-F238E27FC236}">
                <a16:creationId xmlns:a16="http://schemas.microsoft.com/office/drawing/2014/main" id="{05568E32-B0C5-422F-92C1-ED1865CD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5675"/>
            <a:ext cx="4071937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2" name="Text Box 6">
            <a:extLst>
              <a:ext uri="{FF2B5EF4-FFF2-40B4-BE49-F238E27FC236}">
                <a16:creationId xmlns:a16="http://schemas.microsoft.com/office/drawing/2014/main" id="{BEFA2D7F-708E-4B1A-9EAB-5BCE1ADC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229225"/>
            <a:ext cx="630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б) две;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7943" name="Text Box 7">
            <a:extLst>
              <a:ext uri="{FF2B5EF4-FFF2-40B4-BE49-F238E27FC236}">
                <a16:creationId xmlns:a16="http://schemas.microsoft.com/office/drawing/2014/main" id="{AEC0E062-0657-442B-9FC3-0DD683AF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4050"/>
            <a:ext cx="630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в) ни одной.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autoUpdateAnimBg="0"/>
      <p:bldP spid="167942" grpId="0" autoUpdateAnimBg="0"/>
      <p:bldP spid="16794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D52C8107-EAB0-4387-86C1-4025D5E6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Лабораторная работа</a:t>
            </a:r>
          </a:p>
        </p:txBody>
      </p:sp>
      <p:sp>
        <p:nvSpPr>
          <p:cNvPr id="165891" name="Text Box 3">
            <a:extLst>
              <a:ext uri="{FF2B5EF4-FFF2-40B4-BE49-F238E27FC236}">
                <a16:creationId xmlns:a16="http://schemas.microsoft.com/office/drawing/2014/main" id="{42AA7FAC-B112-491D-AAE1-F363F339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87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Возьмем лист бумаги прямоугольной формы и отметим около его большой стороны точку </a:t>
            </a:r>
            <a:r>
              <a:rPr lang="ru-RU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38F624F5-27FC-4EBF-8F5F-421A406C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43000"/>
            <a:ext cx="3886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Сложим лист так, чтобы точка </a:t>
            </a:r>
            <a:r>
              <a:rPr lang="ru-RU" altLang="ru-RU" sz="2200" i="1">
                <a:cs typeface="Times New Roman" panose="02020603050405020304" pitchFamily="18" charset="0"/>
              </a:rPr>
              <a:t>F</a:t>
            </a:r>
            <a:r>
              <a:rPr lang="ru-RU" altLang="ru-RU" sz="2200">
                <a:cs typeface="Times New Roman" panose="02020603050405020304" pitchFamily="18" charset="0"/>
              </a:rPr>
              <a:t> совместилась с какой-нибудь </a:t>
            </a:r>
            <a:r>
              <a:rPr lang="ru-RU" altLang="ru-RU" sz="2200"/>
              <a:t>точкой </a:t>
            </a:r>
            <a:r>
              <a:rPr lang="en-US" altLang="ru-RU" sz="2200" i="1"/>
              <a:t>D</a:t>
            </a:r>
            <a:r>
              <a:rPr lang="ru-RU" altLang="ru-RU" sz="2200"/>
              <a:t> большой  стороны листа</a:t>
            </a:r>
            <a:r>
              <a:rPr lang="en-US" altLang="ru-RU" sz="2200"/>
              <a:t>.</a:t>
            </a:r>
            <a:r>
              <a:rPr lang="en-US" altLang="ru-RU" sz="2000"/>
              <a:t> 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4197C269-7209-4D3E-B36C-2A2A1B00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/>
              <a:t>С</a:t>
            </a:r>
            <a:r>
              <a:rPr lang="ru-RU" altLang="ru-RU" sz="2200">
                <a:cs typeface="Times New Roman" panose="02020603050405020304" pitchFamily="18" charset="0"/>
              </a:rPr>
              <a:t>нова согнем </a:t>
            </a:r>
            <a:r>
              <a:rPr lang="ru-RU" altLang="ru-RU" sz="2200"/>
              <a:t>и разогнем лист</a:t>
            </a:r>
            <a:r>
              <a:rPr lang="ru-RU" altLang="ru-RU" sz="2200">
                <a:cs typeface="Times New Roman" panose="02020603050405020304" pitchFamily="18" charset="0"/>
              </a:rPr>
              <a:t>, совместив точку </a:t>
            </a:r>
            <a:r>
              <a:rPr lang="ru-RU" altLang="ru-RU" sz="2200" i="1">
                <a:cs typeface="Times New Roman" panose="02020603050405020304" pitchFamily="18" charset="0"/>
              </a:rPr>
              <a:t>F</a:t>
            </a:r>
            <a:r>
              <a:rPr lang="ru-RU" altLang="ru-RU" sz="2200">
                <a:cs typeface="Times New Roman" panose="02020603050405020304" pitchFamily="18" charset="0"/>
              </a:rPr>
              <a:t> с другой точкой </a:t>
            </a:r>
            <a:r>
              <a:rPr lang="en-US" altLang="ru-RU" sz="2200" i="1"/>
              <a:t>D</a:t>
            </a:r>
            <a:r>
              <a:rPr lang="en-US" altLang="ru-RU" sz="2200" baseline="-25000"/>
              <a:t>1</a:t>
            </a:r>
            <a:r>
              <a:rPr lang="ru-RU" altLang="ru-RU" sz="2200" i="1"/>
              <a:t> </a:t>
            </a:r>
            <a:r>
              <a:rPr lang="ru-RU" altLang="ru-RU" sz="2200">
                <a:cs typeface="Times New Roman" panose="02020603050405020304" pitchFamily="18" charset="0"/>
              </a:rPr>
              <a:t>большой стороны. </a:t>
            </a:r>
          </a:p>
        </p:txBody>
      </p:sp>
      <p:pic>
        <p:nvPicPr>
          <p:cNvPr id="165902" name="Picture 14">
            <a:extLst>
              <a:ext uri="{FF2B5EF4-FFF2-40B4-BE49-F238E27FC236}">
                <a16:creationId xmlns:a16="http://schemas.microsoft.com/office/drawing/2014/main" id="{1C88D486-F137-4B35-8B42-CAEA3AB1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04" name="Picture 16">
            <a:extLst>
              <a:ext uri="{FF2B5EF4-FFF2-40B4-BE49-F238E27FC236}">
                <a16:creationId xmlns:a16="http://schemas.microsoft.com/office/drawing/2014/main" id="{87FF69DB-B4A0-4586-A5E0-07C74AA9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0117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AF4424F9-D10D-4902-8AF0-4F360A86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0"/>
            <a:ext cx="3810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/>
              <a:t>Разогнем лист.</a:t>
            </a:r>
            <a:r>
              <a:rPr lang="ru-RU" altLang="ru-RU" sz="2200">
                <a:cs typeface="Times New Roman" panose="02020603050405020304" pitchFamily="18" charset="0"/>
              </a:rPr>
              <a:t> Линия сгиба будет</a:t>
            </a:r>
            <a:r>
              <a:rPr lang="ru-RU" altLang="ru-RU" sz="2200"/>
              <a:t> </a:t>
            </a:r>
            <a:r>
              <a:rPr lang="ru-RU" altLang="ru-RU" sz="2200">
                <a:cs typeface="Times New Roman" panose="02020603050405020304" pitchFamily="18" charset="0"/>
              </a:rPr>
              <a:t>серединным перпендикуляром к отрезку </a:t>
            </a:r>
            <a:r>
              <a:rPr lang="ru-RU" altLang="ru-RU" sz="2200" i="1">
                <a:cs typeface="Times New Roman" panose="02020603050405020304" pitchFamily="18" charset="0"/>
              </a:rPr>
              <a:t>FD </a:t>
            </a:r>
            <a:r>
              <a:rPr lang="ru-RU" altLang="ru-RU" sz="2200">
                <a:cs typeface="Times New Roman" panose="02020603050405020304" pitchFamily="18" charset="0"/>
              </a:rPr>
              <a:t>и, следовательно, касательной к параболе.</a:t>
            </a:r>
          </a:p>
        </p:txBody>
      </p:sp>
      <p:pic>
        <p:nvPicPr>
          <p:cNvPr id="165908" name="Picture 20">
            <a:extLst>
              <a:ext uri="{FF2B5EF4-FFF2-40B4-BE49-F238E27FC236}">
                <a16:creationId xmlns:a16="http://schemas.microsoft.com/office/drawing/2014/main" id="{19D2BA81-0924-48AC-9E17-2C27C6D4E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910" name="Picture 22">
            <a:extLst>
              <a:ext uri="{FF2B5EF4-FFF2-40B4-BE49-F238E27FC236}">
                <a16:creationId xmlns:a16="http://schemas.microsoft.com/office/drawing/2014/main" id="{8BDD9EC4-1FC1-442F-A342-8F181DE81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911" name="Text Box 23">
            <a:extLst>
              <a:ext uri="{FF2B5EF4-FFF2-40B4-BE49-F238E27FC236}">
                <a16:creationId xmlns:a16="http://schemas.microsoft.com/office/drawing/2014/main" id="{9597497C-4141-4D66-805D-B310DCFD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92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>
                <a:cs typeface="Times New Roman" panose="02020603050405020304" pitchFamily="18" charset="0"/>
              </a:rPr>
              <a:t>Сделаем так несколько раз, пока вся бумага не покроется линиями сгибов. Линии сгибов будут касательными к параболе. </a:t>
            </a:r>
            <a:r>
              <a:rPr lang="ru-RU" altLang="ru-RU" sz="2200"/>
              <a:t>Чем больше будет линий сгибов тем больше г</a:t>
            </a:r>
            <a:r>
              <a:rPr lang="ru-RU" altLang="ru-RU" sz="2200">
                <a:cs typeface="Times New Roman" panose="02020603050405020304" pitchFamily="18" charset="0"/>
              </a:rPr>
              <a:t>раница участка внутри этих сгибов будет </a:t>
            </a:r>
            <a:r>
              <a:rPr lang="ru-RU" altLang="ru-RU" sz="2200"/>
              <a:t>приближаться к</a:t>
            </a:r>
            <a:r>
              <a:rPr lang="ru-RU" altLang="ru-RU" sz="2200">
                <a:cs typeface="Times New Roman" panose="02020603050405020304" pitchFamily="18" charset="0"/>
              </a:rPr>
              <a:t> парабол</a:t>
            </a:r>
            <a:r>
              <a:rPr lang="ru-RU" altLang="ru-RU" sz="2200"/>
              <a:t>е</a:t>
            </a:r>
            <a:r>
              <a:rPr lang="ru-RU" altLang="ru-RU" sz="220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5912" name="Picture 24">
            <a:extLst>
              <a:ext uri="{FF2B5EF4-FFF2-40B4-BE49-F238E27FC236}">
                <a16:creationId xmlns:a16="http://schemas.microsoft.com/office/drawing/2014/main" id="{8A9141F4-6A03-40D1-99F0-68EF5918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024438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0" grpId="0" autoUpdateAnimBg="0"/>
      <p:bldP spid="165901" grpId="0" autoUpdateAnimBg="0"/>
      <p:bldP spid="165905" grpId="0" autoUpdateAnimBg="0"/>
      <p:bldP spid="1659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>
            <a:extLst>
              <a:ext uri="{FF2B5EF4-FFF2-40B4-BE49-F238E27FC236}">
                <a16:creationId xmlns:a16="http://schemas.microsoft.com/office/drawing/2014/main" id="{40BB68DF-0019-4273-9E30-59E5E8C62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766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92176" name="Text Box 1040">
            <a:extLst>
              <a:ext uri="{FF2B5EF4-FFF2-40B4-BE49-F238E27FC236}">
                <a16:creationId xmlns:a16="http://schemas.microsoft.com/office/drawing/2014/main" id="{5500F6DE-D522-4C78-A4EA-46E99665D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23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На клетчатой бумаге постройте несколько точек, равноудаленных от данной точки </a:t>
            </a:r>
            <a:r>
              <a:rPr lang="en-US" altLang="ru-RU" sz="2800" i="1" dirty="0"/>
              <a:t>F </a:t>
            </a:r>
            <a:r>
              <a:rPr lang="ru-RU" altLang="ru-RU" sz="2800" dirty="0"/>
              <a:t>и</a:t>
            </a:r>
            <a:r>
              <a:rPr lang="en-US" altLang="ru-RU" sz="2800" dirty="0"/>
              <a:t> </a:t>
            </a:r>
            <a:r>
              <a:rPr lang="ru-RU" altLang="ru-RU" sz="2800" dirty="0"/>
              <a:t>данной прямой </a:t>
            </a:r>
            <a:r>
              <a:rPr lang="en-US" altLang="ru-RU" sz="2800" i="1" dirty="0"/>
              <a:t>d</a:t>
            </a:r>
            <a:r>
              <a:rPr lang="ru-RU" altLang="ru-RU" sz="2800" dirty="0"/>
              <a:t>. Укажите способ построения таких точек. Соедините их плавной кривой.</a:t>
            </a:r>
            <a:endParaRPr lang="en-US" altLang="ru-RU" sz="2800" dirty="0"/>
          </a:p>
        </p:txBody>
      </p:sp>
      <p:pic>
        <p:nvPicPr>
          <p:cNvPr id="92197" name="Picture 1061">
            <a:extLst>
              <a:ext uri="{FF2B5EF4-FFF2-40B4-BE49-F238E27FC236}">
                <a16:creationId xmlns:a16="http://schemas.microsoft.com/office/drawing/2014/main" id="{1E38D068-EEC0-4101-B18A-114CC273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8" y="2215833"/>
            <a:ext cx="4530823" cy="32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8" name="Picture 1062">
            <a:extLst>
              <a:ext uri="{FF2B5EF4-FFF2-40B4-BE49-F238E27FC236}">
                <a16:creationId xmlns:a16="http://schemas.microsoft.com/office/drawing/2014/main" id="{4820B761-5638-4B41-9C7D-B2A77AD93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23" y="2251562"/>
            <a:ext cx="4481567" cy="32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9" name="Picture 1063">
            <a:extLst>
              <a:ext uri="{FF2B5EF4-FFF2-40B4-BE49-F238E27FC236}">
                <a16:creationId xmlns:a16="http://schemas.microsoft.com/office/drawing/2014/main" id="{F8B88B34-D05B-4491-A1DA-DCDF497C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68" y="2257667"/>
            <a:ext cx="4484055" cy="332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0" name="Picture 1064">
            <a:extLst>
              <a:ext uri="{FF2B5EF4-FFF2-40B4-BE49-F238E27FC236}">
                <a16:creationId xmlns:a16="http://schemas.microsoft.com/office/drawing/2014/main" id="{732828F8-991E-4CBB-90D2-B193E098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5" y="2219810"/>
            <a:ext cx="4538245" cy="373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1" name="Picture 1065">
            <a:extLst>
              <a:ext uri="{FF2B5EF4-FFF2-40B4-BE49-F238E27FC236}">
                <a16:creationId xmlns:a16="http://schemas.microsoft.com/office/drawing/2014/main" id="{580DE732-5937-43C0-8F33-8E493694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44" y="2251562"/>
            <a:ext cx="4542615" cy="41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2" name="Picture 1066">
            <a:extLst>
              <a:ext uri="{FF2B5EF4-FFF2-40B4-BE49-F238E27FC236}">
                <a16:creationId xmlns:a16="http://schemas.microsoft.com/office/drawing/2014/main" id="{032A3B71-A614-4102-94EF-90C96229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14" y="2219810"/>
            <a:ext cx="4530824" cy="44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3" name="Picture 1067">
            <a:extLst>
              <a:ext uri="{FF2B5EF4-FFF2-40B4-BE49-F238E27FC236}">
                <a16:creationId xmlns:a16="http://schemas.microsoft.com/office/drawing/2014/main" id="{6E2C29F4-912D-4847-9349-F60DC80B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51562"/>
            <a:ext cx="4530824" cy="44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Даны фокус </a:t>
            </a:r>
            <a:r>
              <a:rPr lang="en-US" altLang="ru-RU" i="1" dirty="0"/>
              <a:t>F </a:t>
            </a:r>
            <a:r>
              <a:rPr lang="ru-RU" altLang="ru-RU" dirty="0"/>
              <a:t>и две касательные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параболы. Постройте её директрису.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3936C-F0EA-D18F-35CD-E89DB3E9D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83" y="1676400"/>
            <a:ext cx="4363059" cy="265784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61E2A18-9378-A749-DF97-9010F28D8133}"/>
              </a:ext>
            </a:extLst>
          </p:cNvPr>
          <p:cNvGrpSpPr/>
          <p:nvPr/>
        </p:nvGrpSpPr>
        <p:grpSpPr>
          <a:xfrm>
            <a:off x="0" y="1673358"/>
            <a:ext cx="9144000" cy="5184642"/>
            <a:chOff x="0" y="1673358"/>
            <a:chExt cx="9144000" cy="5184642"/>
          </a:xfrm>
        </p:grpSpPr>
        <p:sp>
          <p:nvSpPr>
            <p:cNvPr id="167940" name="Text Box 4">
              <a:extLst>
                <a:ext uri="{FF2B5EF4-FFF2-40B4-BE49-F238E27FC236}">
                  <a16:creationId xmlns:a16="http://schemas.microsoft.com/office/drawing/2014/main" id="{4488FE77-5FE6-403A-870B-5DE4227C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365010"/>
              <a:ext cx="9144000" cy="249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2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200" dirty="0"/>
                <a:t>Из точки </a:t>
              </a:r>
              <a:r>
                <a:rPr lang="en-US" altLang="ru-RU" sz="2200" i="1" dirty="0"/>
                <a:t>F </a:t>
              </a:r>
              <a:r>
                <a:rPr lang="ru-RU" altLang="ru-RU" sz="2200" dirty="0"/>
                <a:t>опустим перпендикуляры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2</a:t>
              </a:r>
              <a:r>
                <a:rPr lang="ru-RU" altLang="ru-RU" sz="2200" baseline="-25000" dirty="0"/>
                <a:t> </a:t>
              </a:r>
              <a:r>
                <a:rPr lang="ru-RU" altLang="ru-RU" sz="2200" dirty="0"/>
                <a:t>на касательные соответственно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 </a:t>
              </a:r>
              <a:r>
                <a:rPr lang="ru-RU" altLang="ru-RU" sz="2200" dirty="0"/>
                <a:t>На их продолжениях отложим отрезки соответственно </a:t>
              </a:r>
              <a:r>
                <a:rPr lang="en-US" altLang="ru-RU" sz="2200" i="1" dirty="0"/>
                <a:t>G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G</a:t>
              </a:r>
              <a:r>
                <a:rPr lang="en-US" altLang="ru-RU" sz="2200" baseline="-25000" dirty="0"/>
                <a:t>2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ru-RU" altLang="ru-RU" sz="2200" dirty="0"/>
                <a:t>, равные отрезкам соответственно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FG</a:t>
              </a:r>
              <a:r>
                <a:rPr lang="en-US" altLang="ru-RU" sz="2200" baseline="-25000" dirty="0"/>
                <a:t>2</a:t>
              </a:r>
              <a:r>
                <a:rPr lang="ru-RU" altLang="ru-RU" sz="2200" dirty="0"/>
                <a:t>. Данные касательные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будут серединными перпендикулярами к отрезкам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соответственно </a:t>
              </a:r>
              <a:r>
                <a:rPr lang="en-US" altLang="ru-RU" sz="2200" i="1" dirty="0"/>
                <a:t>FD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FD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 </a:t>
              </a:r>
              <a:r>
                <a:rPr lang="ru-RU" altLang="ru-RU" sz="2200" dirty="0"/>
                <a:t>Следовательно, точки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принадлежат искомой директрисе. Значит, этой директрисой будет прямая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.</a:t>
              </a:r>
              <a:endParaRPr lang="ru-RU" altLang="ru-RU" sz="2200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4FAA08-54D3-5A8C-578B-7B98C736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1673358"/>
              <a:ext cx="4577162" cy="2763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2DE6637-A2F6-4C9E-A4A4-B63C511D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2812603C-5695-4806-B5C8-005025157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371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Даны директриса </a:t>
            </a:r>
            <a:r>
              <a:rPr lang="en-US" altLang="ru-RU" i="1" dirty="0"/>
              <a:t>d </a:t>
            </a:r>
            <a:r>
              <a:rPr lang="ru-RU" altLang="ru-RU" dirty="0"/>
              <a:t>и две касательные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параболы. Постройте её фокус.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1CF54B-D741-D684-D7CF-3B7BBD76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4" y="1592997"/>
            <a:ext cx="4676312" cy="279827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FE24AC9-4A0C-1520-4A63-D680E9B970E2}"/>
              </a:ext>
            </a:extLst>
          </p:cNvPr>
          <p:cNvGrpSpPr/>
          <p:nvPr/>
        </p:nvGrpSpPr>
        <p:grpSpPr>
          <a:xfrm>
            <a:off x="0" y="1600057"/>
            <a:ext cx="9144000" cy="4519327"/>
            <a:chOff x="0" y="1600057"/>
            <a:chExt cx="9144000" cy="4519327"/>
          </a:xfrm>
        </p:grpSpPr>
        <p:sp>
          <p:nvSpPr>
            <p:cNvPr id="167940" name="Text Box 4">
              <a:extLst>
                <a:ext uri="{FF2B5EF4-FFF2-40B4-BE49-F238E27FC236}">
                  <a16:creationId xmlns:a16="http://schemas.microsoft.com/office/drawing/2014/main" id="{4488FE77-5FE6-403A-870B-5DE4227C0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642056"/>
              <a:ext cx="9144000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sz="2200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sz="2200" dirty="0"/>
                <a:t>Обозначим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точки пересечения касательных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2</a:t>
              </a:r>
              <a:r>
                <a:rPr lang="ru-RU" altLang="ru-RU" sz="2000" dirty="0"/>
                <a:t> </a:t>
              </a:r>
              <a:r>
                <a:rPr lang="en-US" altLang="ru-RU" sz="2000" dirty="0"/>
                <a:t>c </a:t>
              </a:r>
              <a:r>
                <a:rPr lang="ru-RU" altLang="ru-RU" sz="2000" dirty="0"/>
                <a:t>директрисой.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Через эти точки проведём прямые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1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d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, </a:t>
              </a:r>
              <a:r>
                <a:rPr lang="ru-RU" altLang="ru-RU" sz="2200" dirty="0"/>
                <a:t>образующие углы с прямыми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, 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, </a:t>
              </a:r>
              <a:r>
                <a:rPr lang="ru-RU" altLang="ru-RU" sz="2200" dirty="0"/>
                <a:t>равные углам между прямыми соответственно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1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и </a:t>
              </a:r>
              <a:r>
                <a:rPr lang="en-US" altLang="ru-RU" sz="2200" i="1" dirty="0"/>
                <a:t>d</a:t>
              </a:r>
              <a:r>
                <a:rPr lang="en-US" altLang="ru-RU" sz="2200" dirty="0"/>
                <a:t>, </a:t>
              </a:r>
              <a:r>
                <a:rPr lang="en-US" altLang="ru-RU" sz="2200" i="1" dirty="0"/>
                <a:t>a</a:t>
              </a:r>
              <a:r>
                <a:rPr lang="en-US" altLang="ru-RU" sz="2200" baseline="-25000" dirty="0"/>
                <a:t>2</a:t>
              </a:r>
              <a:r>
                <a:rPr lang="en-US" altLang="ru-RU" sz="2200" dirty="0"/>
                <a:t> </a:t>
              </a:r>
              <a:r>
                <a:rPr lang="ru-RU" altLang="ru-RU" sz="2200" dirty="0"/>
                <a:t>и </a:t>
              </a:r>
              <a:r>
                <a:rPr lang="en-US" altLang="ru-RU" sz="2200" i="1" dirty="0"/>
                <a:t>d</a:t>
              </a:r>
              <a:r>
                <a:rPr lang="en-US" altLang="ru-RU" sz="2200" dirty="0"/>
                <a:t>.</a:t>
              </a:r>
              <a:r>
                <a:rPr lang="en-US" altLang="ru-RU" sz="2200" i="1" dirty="0"/>
                <a:t> </a:t>
              </a:r>
              <a:r>
                <a:rPr lang="ru-RU" altLang="ru-RU" sz="2200" dirty="0"/>
                <a:t>Точка </a:t>
              </a:r>
              <a:r>
                <a:rPr lang="en-US" altLang="ru-RU" sz="2200" i="1" dirty="0"/>
                <a:t>F </a:t>
              </a:r>
              <a:r>
                <a:rPr lang="ru-RU" altLang="ru-RU" sz="2200" dirty="0"/>
                <a:t>их пересечения будет искомым фокусом параболы.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6DCE94D-5A05-C947-56A9-B7279CF19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29" y="1600057"/>
              <a:ext cx="4763165" cy="2791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98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057B08A2-251E-4703-AD55-A87F1AB8E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FEA5F395-194C-43F1-B30C-10EAA0F9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геометрическое место точек, из которых парабола видна под прямым углом.</a:t>
            </a:r>
          </a:p>
        </p:txBody>
      </p:sp>
      <p:pic>
        <p:nvPicPr>
          <p:cNvPr id="149515" name="Picture 11">
            <a:extLst>
              <a:ext uri="{FF2B5EF4-FFF2-40B4-BE49-F238E27FC236}">
                <a16:creationId xmlns:a16="http://schemas.microsoft.com/office/drawing/2014/main" id="{C404C580-9B09-4B96-A334-435049B0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162550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517" name="Group 13">
            <a:extLst>
              <a:ext uri="{FF2B5EF4-FFF2-40B4-BE49-F238E27FC236}">
                <a16:creationId xmlns:a16="http://schemas.microsoft.com/office/drawing/2014/main" id="{942AC75D-C1D2-430B-8A43-1FBFA465D61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7696200" cy="3429000"/>
            <a:chOff x="480" y="1632"/>
            <a:chExt cx="4848" cy="2160"/>
          </a:xfrm>
        </p:grpSpPr>
        <p:sp>
          <p:nvSpPr>
            <p:cNvPr id="149510" name="Text Box 6">
              <a:extLst>
                <a:ext uri="{FF2B5EF4-FFF2-40B4-BE49-F238E27FC236}">
                  <a16:creationId xmlns:a16="http://schemas.microsoft.com/office/drawing/2014/main" id="{97DF7515-4B32-498F-83B7-766516D0B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Директриса.</a:t>
              </a:r>
            </a:p>
          </p:txBody>
        </p:sp>
        <p:pic>
          <p:nvPicPr>
            <p:cNvPr id="149516" name="Picture 12">
              <a:extLst>
                <a:ext uri="{FF2B5EF4-FFF2-40B4-BE49-F238E27FC236}">
                  <a16:creationId xmlns:a16="http://schemas.microsoft.com/office/drawing/2014/main" id="{72569790-6177-43C0-8BD4-E33F1BF23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32"/>
              <a:ext cx="3252" cy="1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56A4E492-945B-42B9-A8A4-B2F90D04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151555" name="Text Box 3">
            <a:extLst>
              <a:ext uri="{FF2B5EF4-FFF2-40B4-BE49-F238E27FC236}">
                <a16:creationId xmlns:a16="http://schemas.microsoft.com/office/drawing/2014/main" id="{466D2CAB-2473-43E0-9DF5-F393E3F0C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геометрическое место точек, из которых парабола видна</a:t>
            </a:r>
            <a:r>
              <a:rPr lang="ru-RU" altLang="ru-RU" sz="2800" dirty="0"/>
              <a:t>: а) </a:t>
            </a:r>
            <a:r>
              <a:rPr lang="ru-RU" altLang="ru-RU" sz="2800" dirty="0">
                <a:cs typeface="Times New Roman" panose="02020603050405020304" pitchFamily="18" charset="0"/>
              </a:rPr>
              <a:t>под </a:t>
            </a:r>
            <a:r>
              <a:rPr lang="ru-RU" altLang="ru-RU" sz="2800" dirty="0"/>
              <a:t>тупым углом; б) под острым</a:t>
            </a:r>
            <a:r>
              <a:rPr lang="ru-RU" altLang="ru-RU" sz="2800" dirty="0">
                <a:cs typeface="Times New Roman" panose="02020603050405020304" pitchFamily="18" charset="0"/>
              </a:rPr>
              <a:t> углом.</a:t>
            </a:r>
          </a:p>
        </p:txBody>
      </p:sp>
      <p:pic>
        <p:nvPicPr>
          <p:cNvPr id="151556" name="Picture 4">
            <a:extLst>
              <a:ext uri="{FF2B5EF4-FFF2-40B4-BE49-F238E27FC236}">
                <a16:creationId xmlns:a16="http://schemas.microsoft.com/office/drawing/2014/main" id="{E4DFC93E-A1B9-442A-AC6E-73768EF7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59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1565" name="Group 13">
            <a:extLst>
              <a:ext uri="{FF2B5EF4-FFF2-40B4-BE49-F238E27FC236}">
                <a16:creationId xmlns:a16="http://schemas.microsoft.com/office/drawing/2014/main" id="{CB43FCCB-FC1C-4DDE-9BA5-FD0AB3B3C64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86000"/>
            <a:ext cx="8077200" cy="4106863"/>
            <a:chOff x="528" y="1440"/>
            <a:chExt cx="5088" cy="2587"/>
          </a:xfrm>
        </p:grpSpPr>
        <p:sp>
          <p:nvSpPr>
            <p:cNvPr id="151559" name="Text Box 7">
              <a:extLst>
                <a:ext uri="{FF2B5EF4-FFF2-40B4-BE49-F238E27FC236}">
                  <a16:creationId xmlns:a16="http://schemas.microsoft.com/office/drawing/2014/main" id="{0F475CB3-D3E1-4098-BF04-5836D7260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04"/>
              <a:ext cx="50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а) Все точки </a:t>
              </a:r>
              <a:r>
                <a:rPr lang="en-US" altLang="ru-RU" i="1" dirty="0"/>
                <a:t>C’</a:t>
              </a:r>
              <a:r>
                <a:rPr lang="ru-RU" altLang="ru-RU" dirty="0"/>
                <a:t>, лежащие ниже параболы и выше директрисы.</a:t>
              </a:r>
            </a:p>
          </p:txBody>
        </p:sp>
        <p:pic>
          <p:nvPicPr>
            <p:cNvPr id="151564" name="Picture 12">
              <a:extLst>
                <a:ext uri="{FF2B5EF4-FFF2-40B4-BE49-F238E27FC236}">
                  <a16:creationId xmlns:a16="http://schemas.microsoft.com/office/drawing/2014/main" id="{A6D0389F-5D7F-4904-873D-69CA499DE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894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1567" name="Group 15">
            <a:extLst>
              <a:ext uri="{FF2B5EF4-FFF2-40B4-BE49-F238E27FC236}">
                <a16:creationId xmlns:a16="http://schemas.microsoft.com/office/drawing/2014/main" id="{596B1C30-D961-402B-A73B-FD34DDE89CB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286000"/>
            <a:ext cx="6400800" cy="4419600"/>
            <a:chOff x="1104" y="1440"/>
            <a:chExt cx="4032" cy="2784"/>
          </a:xfrm>
        </p:grpSpPr>
        <p:sp>
          <p:nvSpPr>
            <p:cNvPr id="151557" name="Text Box 5">
              <a:extLst>
                <a:ext uri="{FF2B5EF4-FFF2-40B4-BE49-F238E27FC236}">
                  <a16:creationId xmlns:a16="http://schemas.microsoft.com/office/drawing/2014/main" id="{6A8F2D63-A514-4527-A29B-A68F0D2B9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936"/>
              <a:ext cx="40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б) Все точки </a:t>
              </a:r>
              <a:r>
                <a:rPr lang="en-US" altLang="ru-RU" i="1" dirty="0"/>
                <a:t>C”</a:t>
              </a:r>
              <a:r>
                <a:rPr lang="ru-RU" altLang="ru-RU" dirty="0"/>
                <a:t>, лежащие ниже директрисы.</a:t>
              </a:r>
            </a:p>
          </p:txBody>
        </p:sp>
        <p:pic>
          <p:nvPicPr>
            <p:cNvPr id="151566" name="Picture 14">
              <a:extLst>
                <a:ext uri="{FF2B5EF4-FFF2-40B4-BE49-F238E27FC236}">
                  <a16:creationId xmlns:a16="http://schemas.microsoft.com/office/drawing/2014/main" id="{E7D695C0-6407-41C4-9DF2-350ADE807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440"/>
              <a:ext cx="2894" cy="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окружности имеет место следующее свойство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	Отрезки касательных, проведённых к окружности из одной точки, равны.</a:t>
            </a:r>
            <a:endParaRPr lang="ru-RU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9C5728-A18F-A76E-5FD5-BB8A2D5DD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5368D-0611-6DF5-6961-913F0E6701BB}"/>
              </a:ext>
            </a:extLst>
          </p:cNvPr>
          <p:cNvSpPr txBox="1"/>
          <p:nvPr/>
        </p:nvSpPr>
        <p:spPr>
          <a:xfrm>
            <a:off x="45121" y="5607060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Выполняется ли это свойство для отрезков касательных, проведённых к параболе из одной точки?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62CB13-EB95-A4B2-F8EA-63B7A5BE5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86" y="1490392"/>
            <a:ext cx="449642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9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Нет. Это можно проверить 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GeoGebra.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50407C-BC18-AE51-7606-1E2D5ED6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681" y="1819050"/>
            <a:ext cx="4210638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39DA82-0D48-D466-7169-A05E2E3CC1D0}"/>
                  </a:ext>
                </a:extLst>
              </p:cNvPr>
              <p:cNvSpPr txBox="1"/>
              <p:nvPr/>
            </p:nvSpPr>
            <p:spPr>
              <a:xfrm>
                <a:off x="35496" y="419943"/>
                <a:ext cx="907300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Для окружности имеет место следующее свойство</a:t>
                </a:r>
                <a:r>
                  <a:rPr lang="ru-RU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Углы, под которыми из центра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окружности видны отрезки касательных, проведённых к окружности из одной точки</a:t>
                </a:r>
                <a:r>
                  <a:rPr lang="en-US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равны, т. е.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𝐴𝑂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𝐴𝑂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39DA82-0D48-D466-7169-A05E2E3C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9943"/>
                <a:ext cx="9073008" cy="1477328"/>
              </a:xfrm>
              <a:prstGeom prst="rect">
                <a:avLst/>
              </a:prstGeom>
              <a:blipFill>
                <a:blip r:embed="rId3"/>
                <a:stretch>
                  <a:fillRect l="-874" t="-3306" r="-874" b="-7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CC9C5728-A18F-A76E-5FD5-BB8A2D5DD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5368D-0611-6DF5-6961-913F0E6701BB}"/>
              </a:ext>
            </a:extLst>
          </p:cNvPr>
          <p:cNvSpPr txBox="1"/>
          <p:nvPr/>
        </p:nvSpPr>
        <p:spPr>
          <a:xfrm>
            <a:off x="45121" y="580526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Выполняется ли это свойство для параболы?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328567-BD99-76F9-2BB0-8DCCB9D4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918928"/>
            <a:ext cx="3816424" cy="36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1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13120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Решение.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Равенство углов,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под которыми из фокуса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видны отрезки касательных, проведённых к параболе из одной точки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равны, можно проверить в компьютерной программе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GeoGebra.</a:t>
            </a:r>
            <a:endParaRPr lang="ru-RU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95812-BAF5-9294-BA73-F8098CF647FE}"/>
              </a:ext>
            </a:extLst>
          </p:cNvPr>
          <p:cNvSpPr txBox="1"/>
          <p:nvPr/>
        </p:nvSpPr>
        <p:spPr>
          <a:xfrm>
            <a:off x="35496" y="4720362"/>
            <a:ext cx="9073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доказательства этого из точек касания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опустим перпендикуляры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директрису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Касательные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 биссектрисы углов соответственно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Треугольники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равны. Следовательно, равны углы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равенства отрезков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следует равенство углов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Значит, равны углы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AFD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D8549-A110-3C9F-1079-C17037016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67" y="1239426"/>
            <a:ext cx="4787265" cy="348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окружности имеет место следующее свойство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a typeface="Times New Roman" panose="02020603050405020304" pitchFamily="18" charset="0"/>
              </a:rPr>
              <a:t> Через точку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dirty="0">
                <a:ea typeface="Times New Roman" panose="02020603050405020304" pitchFamily="18" charset="0"/>
              </a:rPr>
              <a:t> окружности, расположенную внутри угла </a:t>
            </a:r>
            <a:r>
              <a:rPr lang="en-US" sz="2200" i="1" dirty="0">
                <a:ea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, образованного касательными к окружности, проведём касательную</a:t>
            </a:r>
            <a:r>
              <a:rPr lang="en-US" sz="2200" i="1" dirty="0">
                <a:ea typeface="Times New Roman" panose="02020603050405020304" pitchFamily="18" charset="0"/>
              </a:rPr>
              <a:t> </a:t>
            </a:r>
            <a:r>
              <a:rPr lang="ru-RU" sz="2200" dirty="0">
                <a:ea typeface="Times New Roman" panose="02020603050405020304" pitchFamily="18" charset="0"/>
              </a:rPr>
              <a:t>к окружности. Обозначим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a typeface="Times New Roman" panose="02020603050405020304" pitchFamily="18" charset="0"/>
              </a:rPr>
              <a:t>1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 её точки пересечения с касательными соответственно 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.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Тогда периметр треугольника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не зависит от положения точки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9C5728-A18F-A76E-5FD5-BB8A2D5DD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5368D-0611-6DF5-6961-913F0E6701BB}"/>
              </a:ext>
            </a:extLst>
          </p:cNvPr>
          <p:cNvSpPr txBox="1"/>
          <p:nvPr/>
        </p:nvSpPr>
        <p:spPr>
          <a:xfrm>
            <a:off x="179512" y="6207224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Выполняется ли это свойство для параболы?</a:t>
            </a: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8F2AE-E17F-B008-87AC-89E85457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58" y="2496917"/>
            <a:ext cx="4634283" cy="34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2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Ответ.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Нет. Это можно проверить 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GeoGebra.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Периметр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baseline="-25000" dirty="0">
                <a:ea typeface="Calibri" panose="020F0502020204030204" pitchFamily="34" charset="0"/>
              </a:rPr>
              <a:t>1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en-US" baseline="-25000" dirty="0">
                <a:ea typeface="Calibri" panose="020F0502020204030204" pitchFamily="34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зависит от положения точки </a:t>
            </a:r>
            <a:r>
              <a:rPr lang="en-US" i="1" dirty="0">
                <a:ea typeface="Calibri" panose="020F0502020204030204" pitchFamily="34" charset="0"/>
              </a:rPr>
              <a:t>B</a:t>
            </a:r>
            <a:r>
              <a:rPr lang="ru-RU" i="1" dirty="0">
                <a:ea typeface="Calibri" panose="020F0502020204030204" pitchFamily="34" charset="0"/>
              </a:rPr>
              <a:t>.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7E450-C4D2-4DCA-F4C5-CD0482A7E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8" y="2060848"/>
            <a:ext cx="5363323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75AC891-630A-4551-AD71-DA69AC436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Определение параболы</a:t>
            </a:r>
          </a:p>
        </p:txBody>
      </p:sp>
      <p:sp>
        <p:nvSpPr>
          <p:cNvPr id="157699" name="Text Box 3">
            <a:extLst>
              <a:ext uri="{FF2B5EF4-FFF2-40B4-BE49-F238E27FC236}">
                <a16:creationId xmlns:a16="http://schemas.microsoft.com/office/drawing/2014/main" id="{AD5EA6C5-BD64-4C83-834C-1632E3570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Пусть на плоскости задана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 и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, не принадлежащая этой прямой. Геометрическое место точек, равноудаленных от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параболой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фокусом</a:t>
            </a:r>
            <a:r>
              <a:rPr lang="ru-RU" altLang="ru-RU" sz="2800" i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параболы, а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d </a:t>
            </a:r>
            <a:r>
              <a:rPr lang="ru-RU" altLang="ru-RU" sz="2800" dirty="0">
                <a:cs typeface="Times New Roman" panose="02020603050405020304" pitchFamily="18" charset="0"/>
              </a:rPr>
              <a:t>–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директрисой</a:t>
            </a:r>
            <a:r>
              <a:rPr lang="ru-RU" altLang="ru-RU" sz="2800" dirty="0"/>
              <a:t>.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en-US" altLang="ru-RU" sz="2800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7701" name="Picture 5">
            <a:extLst>
              <a:ext uri="{FF2B5EF4-FFF2-40B4-BE49-F238E27FC236}">
                <a16:creationId xmlns:a16="http://schemas.microsoft.com/office/drawing/2014/main" id="{22A7030E-FA0D-4FB4-8E50-52F356C8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816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Докажите, что для окружности имеет место следующее свойство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ea typeface="Times New Roman" panose="02020603050405020304" pitchFamily="18" charset="0"/>
              </a:rPr>
              <a:t> Через точку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dirty="0">
                <a:ea typeface="Times New Roman" panose="02020603050405020304" pitchFamily="18" charset="0"/>
              </a:rPr>
              <a:t> окружности, расположенную внутри угла </a:t>
            </a:r>
            <a:r>
              <a:rPr lang="en-US" sz="2200" i="1" dirty="0">
                <a:ea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, образованного касательными к окружности, проведём касательную</a:t>
            </a:r>
            <a:r>
              <a:rPr lang="en-US" sz="2200" i="1" dirty="0">
                <a:ea typeface="Times New Roman" panose="02020603050405020304" pitchFamily="18" charset="0"/>
              </a:rPr>
              <a:t> </a:t>
            </a:r>
            <a:r>
              <a:rPr lang="ru-RU" sz="2200" dirty="0">
                <a:ea typeface="Times New Roman" panose="02020603050405020304" pitchFamily="18" charset="0"/>
              </a:rPr>
              <a:t>к окружности. Обозначим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a typeface="Times New Roman" panose="02020603050405020304" pitchFamily="18" charset="0"/>
              </a:rPr>
              <a:t>1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 её точки пересечения с касательными соответственно 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ru-RU" sz="2200" dirty="0"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.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величина угла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под которым виден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из центра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отрезок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касательной к окружности,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зависит от положения точки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9C5728-A18F-A76E-5FD5-BB8A2D5DD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86A1C9-C0A9-20BD-0BB1-4ED00A92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140968"/>
            <a:ext cx="4968552" cy="35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83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419943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Решение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оспользуемся равенствами углов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BOB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 них следует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угол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равен половине угла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Значит, он не зависит от положения точки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08652C-BAC2-AA5E-102D-AA5C3BF7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27" y="2204864"/>
            <a:ext cx="5696745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6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4B3182-48A4-2639-D8C1-2B884423B073}"/>
              </a:ext>
            </a:extLst>
          </p:cNvPr>
          <p:cNvSpPr txBox="1"/>
          <p:nvPr/>
        </p:nvSpPr>
        <p:spPr>
          <a:xfrm>
            <a:off x="35496" y="428842"/>
            <a:ext cx="9073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200" dirty="0">
                <a:ea typeface="Times New Roman" panose="02020603050405020304" pitchFamily="18" charset="0"/>
              </a:rPr>
              <a:t> Через точку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dirty="0">
                <a:ea typeface="Times New Roman" panose="02020603050405020304" pitchFamily="18" charset="0"/>
              </a:rPr>
              <a:t> параболы, расположенную внутри угла </a:t>
            </a:r>
            <a:r>
              <a:rPr lang="en-US" sz="2200" i="1" dirty="0">
                <a:ea typeface="Times New Roman" panose="02020603050405020304" pitchFamily="18" charset="0"/>
              </a:rPr>
              <a:t>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2</a:t>
            </a:r>
            <a:r>
              <a:rPr lang="ru-RU" sz="2200" dirty="0">
                <a:ea typeface="Times New Roman" panose="02020603050405020304" pitchFamily="18" charset="0"/>
              </a:rPr>
              <a:t>, образованного касательными к</a:t>
            </a:r>
            <a:r>
              <a:rPr lang="en-US" sz="2200" dirty="0">
                <a:ea typeface="Times New Roman" panose="02020603050405020304" pitchFamily="18" charset="0"/>
              </a:rPr>
              <a:t> </a:t>
            </a:r>
            <a:r>
              <a:rPr lang="ru-RU" sz="2200" dirty="0">
                <a:ea typeface="Times New Roman" panose="02020603050405020304" pitchFamily="18" charset="0"/>
              </a:rPr>
              <a:t>параболе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проведём касательную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к параболе. Обозначим </a:t>
            </a:r>
            <a:r>
              <a:rPr lang="en-US" sz="2200" i="1" dirty="0"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 её точки пересечения с касательными соответственно </a:t>
            </a:r>
            <a:r>
              <a:rPr lang="en-US" sz="2200" i="1" dirty="0"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a typeface="Times New Roman" panose="02020603050405020304" pitchFamily="18" charset="0"/>
              </a:rPr>
              <a:t>1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AA</a:t>
            </a:r>
            <a:r>
              <a:rPr lang="en-US" sz="22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ru-RU" sz="22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 ли, что величина угла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FB</a:t>
            </a:r>
            <a:r>
              <a:rPr lang="ru-RU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под которым виден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из фокуса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отрезок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касательной к параболе,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зависит от положения точки </a:t>
            </a:r>
            <a:r>
              <a:rPr lang="en-US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/>
              <a:t>	</a:t>
            </a:r>
            <a:endParaRPr lang="ru-RU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E9200-AA7C-2E61-4353-E59551411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195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0E66D-8AEB-3B63-4FCB-3D1E4E35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28" y="2780928"/>
            <a:ext cx="4972744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7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9DA82-0D48-D466-7169-A05E2E3CC1D0}"/>
              </a:ext>
            </a:extLst>
          </p:cNvPr>
          <p:cNvSpPr txBox="1"/>
          <p:nvPr/>
        </p:nvSpPr>
        <p:spPr>
          <a:xfrm>
            <a:off x="35496" y="13120"/>
            <a:ext cx="90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Решение.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Да. Независимость угла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FB</a:t>
            </a:r>
            <a:r>
              <a:rPr lang="en-US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положения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можно проверить в компьютерной программе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GeoGebra. </a:t>
            </a:r>
            <a:endParaRPr lang="ru-RU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59364-C20A-2205-E7BD-B38869291AEB}"/>
              </a:ext>
            </a:extLst>
          </p:cNvPr>
          <p:cNvSpPr txBox="1"/>
          <p:nvPr/>
        </p:nvSpPr>
        <p:spPr>
          <a:xfrm>
            <a:off x="35496" y="844117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доказательства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воспользуемся равенствами углов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FB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sz="24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FB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Из них следует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угол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FB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равен половине угла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FA</a:t>
            </a:r>
            <a:r>
              <a:rPr lang="en-US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Значит, он не зависит от положения точки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F09855-3C68-ACFD-FC35-F7F5E792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636912"/>
            <a:ext cx="4991797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9FD474A-9875-4F14-9EA6-C2214B69A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Рисуем параболу</a:t>
            </a:r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64E6F8A3-0C18-4291-A1DF-A7609C32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809456" cy="37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42357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Параболу можно нарисовать с помощью линейки, угольника, кнопок, нитки и карандаша.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89535" indent="450215" algn="just"/>
            <a:r>
              <a:rPr lang="ru-RU" altLang="ru-RU" sz="2800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араболу можно получить в компьютерной программе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GeoGebra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этого в строке «Ввод» наберём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0. Получим прямую, задаваемую этим уравнением. Обозначим её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«Точка» отметим точку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2).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инструмент «Ползунок», создадим ползунок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изменяющийся от 0 до 6.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строке «Ввод» наберём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Получим прямую, точки которой находятся на расстоянии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прямой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«Окружность по центру и радиусу» построим окружность с центром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радиусом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A29293-9CB9-B09C-3AE1-AA2DE7FD1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49" y="3275606"/>
            <a:ext cx="4635471" cy="3384376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FFA0E55C-0BAA-CDDF-1F08-81998A8F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52923"/>
            <a:ext cx="421196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89535" indent="450215" algn="just"/>
            <a:r>
              <a:rPr lang="ru-RU" altLang="ru-RU" sz="2800" dirty="0"/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инструмента «Пересечение» найдём точки пересечения построенных прямой и окружности. Эти точки будут равноудалены от точки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прямой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свойствах полученных точек выберем опцию «Оставлять след».</a:t>
            </a:r>
          </a:p>
          <a:p>
            <a:pPr marR="89535" indent="450215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изменении значения ползунка полученные точки будут оставлять след в виде параболы.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186100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Параболу можно получить и другим способом.</a:t>
            </a:r>
          </a:p>
          <a:p>
            <a:pPr algn="just">
              <a:spcBef>
                <a:spcPts val="0"/>
              </a:spcBef>
            </a:pPr>
            <a:r>
              <a:rPr lang="ru-RU" altLang="ru-RU" dirty="0"/>
              <a:t>	Проведём прямую</a:t>
            </a:r>
            <a:r>
              <a:rPr lang="en-US" altLang="ru-RU" dirty="0"/>
              <a:t> </a:t>
            </a:r>
            <a:r>
              <a:rPr lang="en-US" altLang="ru-RU" i="1" dirty="0"/>
              <a:t>d</a:t>
            </a:r>
            <a:r>
              <a:rPr lang="ru-RU" altLang="ru-RU" dirty="0"/>
              <a:t> (директрису) и отметим точку </a:t>
            </a:r>
            <a:r>
              <a:rPr lang="en-US" altLang="ru-RU" i="1" dirty="0"/>
              <a:t>F</a:t>
            </a:r>
            <a:r>
              <a:rPr lang="ru-RU" altLang="ru-RU" dirty="0"/>
              <a:t>, не принадлежащую этой прямой (фокус).</a:t>
            </a:r>
            <a:r>
              <a:rPr lang="en-US" altLang="ru-RU" dirty="0"/>
              <a:t> </a:t>
            </a:r>
            <a:r>
              <a:rPr lang="ru-RU" altLang="ru-RU" dirty="0"/>
              <a:t>Выберем какую-нибудь точку </a:t>
            </a:r>
            <a:r>
              <a:rPr lang="en-US" altLang="ru-RU" i="1" dirty="0"/>
              <a:t>D </a:t>
            </a:r>
            <a:r>
              <a:rPr lang="ru-RU" altLang="ru-RU" dirty="0"/>
              <a:t>на директрисе. Проведём через неё прямую</a:t>
            </a:r>
            <a:r>
              <a:rPr lang="en-US" altLang="ru-RU" dirty="0"/>
              <a:t> </a:t>
            </a:r>
            <a:r>
              <a:rPr lang="en-US" altLang="ru-RU" i="1" dirty="0"/>
              <a:t>a</a:t>
            </a:r>
            <a:r>
              <a:rPr lang="ru-RU" altLang="ru-RU" dirty="0"/>
              <a:t>, перпендикулярную директрисе.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3401EAA-5085-1DDA-1476-3EB92BF6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6550"/>
            <a:ext cx="426846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 Для нахождения точки </a:t>
            </a:r>
            <a:r>
              <a:rPr lang="en-US" altLang="ru-RU" i="1" dirty="0"/>
              <a:t>A </a:t>
            </a:r>
            <a:r>
              <a:rPr lang="ru-RU" altLang="ru-RU" dirty="0"/>
              <a:t>этой прямой, равноудалённой от точек </a:t>
            </a:r>
            <a:r>
              <a:rPr lang="en-US" altLang="ru-RU" i="1" dirty="0"/>
              <a:t>D </a:t>
            </a:r>
            <a:r>
              <a:rPr lang="ru-RU" altLang="ru-RU" dirty="0"/>
              <a:t>и </a:t>
            </a:r>
            <a:r>
              <a:rPr lang="en-US" altLang="ru-RU" i="1" dirty="0"/>
              <a:t>F</a:t>
            </a:r>
            <a:r>
              <a:rPr lang="en-US" altLang="ru-RU" dirty="0"/>
              <a:t>, </a:t>
            </a:r>
            <a:r>
              <a:rPr lang="ru-RU" altLang="ru-RU" dirty="0"/>
              <a:t>проведём серединный перпендикуляр к отрезку </a:t>
            </a:r>
            <a:r>
              <a:rPr lang="en-US" altLang="ru-RU" i="1" dirty="0"/>
              <a:t>DF</a:t>
            </a:r>
            <a:r>
              <a:rPr lang="ru-RU" altLang="ru-RU" i="1" dirty="0"/>
              <a:t>.</a:t>
            </a:r>
            <a:r>
              <a:rPr lang="en-US" altLang="ru-RU" i="1" dirty="0"/>
              <a:t> </a:t>
            </a:r>
            <a:r>
              <a:rPr lang="ru-RU" altLang="ru-RU" dirty="0"/>
              <a:t>Искомой точкой будет его пересечение с прямой </a:t>
            </a:r>
            <a:r>
              <a:rPr lang="en-US" altLang="ru-RU" i="1" dirty="0"/>
              <a:t>a</a:t>
            </a:r>
            <a:r>
              <a:rPr lang="ru-RU" altLang="ru-RU" i="1" dirty="0"/>
              <a:t>.</a:t>
            </a:r>
            <a:endParaRPr lang="ru-RU" alt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62ECD1-9248-27D4-CD60-84458589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38" y="2024231"/>
            <a:ext cx="4316198" cy="37231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E7EF7-6C23-C0E0-BBFF-00BDD009F72C}"/>
              </a:ext>
            </a:extLst>
          </p:cNvPr>
          <p:cNvSpPr txBox="1"/>
          <p:nvPr/>
        </p:nvSpPr>
        <p:spPr>
          <a:xfrm>
            <a:off x="40491" y="4452165"/>
            <a:ext cx="432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ru-RU" dirty="0"/>
              <a:t>	</a:t>
            </a:r>
            <a:r>
              <a:rPr lang="ru-RU" altLang="ru-RU" dirty="0"/>
              <a:t>В свойствах точки </a:t>
            </a:r>
            <a:r>
              <a:rPr lang="en-US" altLang="ru-RU" i="1" dirty="0"/>
              <a:t>A </a:t>
            </a:r>
            <a:r>
              <a:rPr lang="ru-RU" altLang="ru-RU" dirty="0"/>
              <a:t>выберем строчку «Оставлять след».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DD7DE-2166-3923-8B7D-7B853F0D407C}"/>
              </a:ext>
            </a:extLst>
          </p:cNvPr>
          <p:cNvSpPr txBox="1"/>
          <p:nvPr/>
        </p:nvSpPr>
        <p:spPr>
          <a:xfrm>
            <a:off x="40491" y="5634098"/>
            <a:ext cx="910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ru-RU" dirty="0"/>
              <a:t>	</a:t>
            </a:r>
            <a:r>
              <a:rPr lang="ru-RU" altLang="ru-RU" dirty="0"/>
              <a:t>Будем менять положение точки </a:t>
            </a:r>
            <a:r>
              <a:rPr lang="en-US" altLang="ru-RU" i="1" dirty="0"/>
              <a:t>D</a:t>
            </a:r>
            <a:r>
              <a:rPr lang="en-US" altLang="ru-RU" dirty="0"/>
              <a:t>. </a:t>
            </a:r>
            <a:r>
              <a:rPr lang="ru-RU" altLang="ru-RU" dirty="0"/>
              <a:t>Положение точки </a:t>
            </a:r>
            <a:r>
              <a:rPr lang="en-US" altLang="ru-RU" i="1" dirty="0"/>
              <a:t>A </a:t>
            </a:r>
            <a:r>
              <a:rPr lang="ru-RU" altLang="ru-RU" dirty="0"/>
              <a:t>также будет меняться, и она будет оставлять след в форме параболы.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5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>
            <a:extLst>
              <a:ext uri="{FF2B5EF4-FFF2-40B4-BE49-F238E27FC236}">
                <a16:creationId xmlns:a16="http://schemas.microsoft.com/office/drawing/2014/main" id="{D9C8A7D9-5A01-4218-AAF1-4C5B96BB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359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Для получения параболы в программе </a:t>
            </a:r>
            <a:r>
              <a:rPr lang="en-US" altLang="ru-RU" dirty="0"/>
              <a:t>GeoGebra</a:t>
            </a:r>
            <a:r>
              <a:rPr lang="ru-RU" altLang="ru-RU" dirty="0"/>
              <a:t> имеется инструмент «Парабола». Если выбрать этот инструмент, а затем кликнуть левой кнопкой «мыши» по отмеченной точке и проведённой прямой, то на экране появится парабола. Цвет и размеры точек и линий можно менять.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13883-7E53-447F-9011-33309C82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92189"/>
            <a:ext cx="5823258" cy="46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F753715-189A-4FD1-BA13-8A83D7255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47459" name="Text Box 3">
            <a:extLst>
              <a:ext uri="{FF2B5EF4-FFF2-40B4-BE49-F238E27FC236}">
                <a16:creationId xmlns:a16="http://schemas.microsoft.com/office/drawing/2014/main" id="{14A2E175-976A-4A3E-B6B3-8741C244F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будет происходить с параболой, если фокус: а) удаляется от директрисы; б) приближается к директрисе?</a:t>
            </a: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F81E3807-52C6-498C-BEA7-0C13151D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5942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468" name="Group 12">
            <a:extLst>
              <a:ext uri="{FF2B5EF4-FFF2-40B4-BE49-F238E27FC236}">
                <a16:creationId xmlns:a16="http://schemas.microsoft.com/office/drawing/2014/main" id="{E47EED66-406F-4DAD-96F0-248447EF947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7696200" cy="3717925"/>
            <a:chOff x="480" y="1680"/>
            <a:chExt cx="4848" cy="2342"/>
          </a:xfrm>
        </p:grpSpPr>
        <p:sp>
          <p:nvSpPr>
            <p:cNvPr id="147462" name="Text Box 6">
              <a:extLst>
                <a:ext uri="{FF2B5EF4-FFF2-40B4-BE49-F238E27FC236}">
                  <a16:creationId xmlns:a16="http://schemas.microsoft.com/office/drawing/2014/main" id="{C329F251-6704-4D01-BE12-DDE1CB345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504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  <a:r>
                <a:rPr lang="ru-RU" altLang="ru-RU">
                  <a:solidFill>
                    <a:schemeClr val="accent1"/>
                  </a:solidFill>
                </a:rPr>
                <a:t> </a:t>
              </a:r>
              <a:r>
                <a:rPr lang="ru-RU" altLang="ru-RU"/>
                <a:t>а) Ветви параболы разжимаются; б) ветви параболы сжимаются.</a:t>
              </a:r>
            </a:p>
          </p:txBody>
        </p:sp>
        <p:pic>
          <p:nvPicPr>
            <p:cNvPr id="147467" name="Picture 11">
              <a:extLst>
                <a:ext uri="{FF2B5EF4-FFF2-40B4-BE49-F238E27FC236}">
                  <a16:creationId xmlns:a16="http://schemas.microsoft.com/office/drawing/2014/main" id="{DD2BAA40-881A-485D-8102-31739DD3F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80"/>
              <a:ext cx="2955" cy="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8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2871</Words>
  <Application>Microsoft Office PowerPoint</Application>
  <PresentationFormat>Экран (4:3)</PresentationFormat>
  <Paragraphs>216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Cambria Math</vt:lpstr>
      <vt:lpstr>Times New Roman</vt:lpstr>
      <vt:lpstr>Оформление по умолчанию</vt:lpstr>
      <vt:lpstr>21. Парабола</vt:lpstr>
      <vt:lpstr>Презентация PowerPoint</vt:lpstr>
      <vt:lpstr>Упражнение 1</vt:lpstr>
      <vt:lpstr>Определение параболы</vt:lpstr>
      <vt:lpstr>Рисуем параболу</vt:lpstr>
      <vt:lpstr>Презентация PowerPoint</vt:lpstr>
      <vt:lpstr>Презентация PowerPoint</vt:lpstr>
      <vt:lpstr>Презентация PowerPoint</vt:lpstr>
      <vt:lpstr>Упражнение 3</vt:lpstr>
      <vt:lpstr>Презентация PowerPoint</vt:lpstr>
      <vt:lpstr>Упражнение 4</vt:lpstr>
      <vt:lpstr>Презентация PowerPoint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Презентация PowerPoint</vt:lpstr>
      <vt:lpstr>Презентация PowerPoint</vt:lpstr>
      <vt:lpstr>Презентация PowerPoint</vt:lpstr>
      <vt:lpstr>Упражнение 11</vt:lpstr>
      <vt:lpstr>Презентация PowerPoint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Лабораторная работа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Презентация PowerPoint</vt:lpstr>
      <vt:lpstr>Упражнение 22</vt:lpstr>
      <vt:lpstr>Презентация PowerPoint</vt:lpstr>
      <vt:lpstr>Упражнение 23</vt:lpstr>
      <vt:lpstr>Презентация PowerPoint</vt:lpstr>
      <vt:lpstr>Упражнение 24</vt:lpstr>
      <vt:lpstr>Презентация PowerPoint</vt:lpstr>
      <vt:lpstr>Упражнение 25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81</cp:revision>
  <dcterms:created xsi:type="dcterms:W3CDTF">2008-04-30T05:51:18Z</dcterms:created>
  <dcterms:modified xsi:type="dcterms:W3CDTF">2025-09-10T07:01:53Z</dcterms:modified>
</cp:coreProperties>
</file>