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0" r:id="rId2"/>
    <p:sldId id="320" r:id="rId3"/>
    <p:sldId id="279" r:id="rId4"/>
    <p:sldId id="317" r:id="rId5"/>
    <p:sldId id="297" r:id="rId6"/>
    <p:sldId id="318" r:id="rId7"/>
    <p:sldId id="298" r:id="rId8"/>
    <p:sldId id="299" r:id="rId9"/>
    <p:sldId id="301" r:id="rId10"/>
    <p:sldId id="303" r:id="rId11"/>
    <p:sldId id="305" r:id="rId12"/>
    <p:sldId id="306" r:id="rId13"/>
    <p:sldId id="313" r:id="rId14"/>
    <p:sldId id="304" r:id="rId15"/>
    <p:sldId id="307" r:id="rId16"/>
    <p:sldId id="308" r:id="rId17"/>
    <p:sldId id="316" r:id="rId18"/>
    <p:sldId id="314" r:id="rId19"/>
    <p:sldId id="315" r:id="rId20"/>
    <p:sldId id="310" r:id="rId21"/>
    <p:sldId id="311" r:id="rId22"/>
    <p:sldId id="319" r:id="rId23"/>
    <p:sldId id="321" r:id="rId24"/>
    <p:sldId id="322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8328EDD-51A1-4AB2-BC21-5D6B17FDB1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5CBBCB0-A0A0-4E67-B7D7-66F3366CCFB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565E943-0883-49AC-A31B-6284499BDD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F593017-0535-4414-A564-61C188DD3EC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B9FF97E-73C8-45FC-81F5-FAC071F4CC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398CB16-9930-408E-8A92-E7C1279BF4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620957-4206-4C11-BB64-6D0ECE8D66E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C45EB3-DC56-49BF-9164-F4C9CB80A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DFF58-0392-49C6-A736-FDA5F470DFB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8C1046BD-3788-4465-B905-FCBC24792B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645022B0-E18D-409D-9D48-480F95530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FADEB2-C8C4-4FB4-95F3-34F50DF212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FE7F8-2ED3-4AD4-9A04-8E1DA826C40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0319700D-0BFA-414B-A228-39FF6D9080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7B71B92C-AEDA-44C6-9565-DA8BB479A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B035DF-5AFD-4528-A1AA-39C542B14C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B19D9-1BD4-40D1-88C3-3D262AA8453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2AEC0368-6DAA-4DD9-9442-1EA96560B2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87D4F7F6-4403-422A-8B76-15E7C4C8D4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178798-E562-4F3A-BBE0-E34AFA43D1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DF8E4-CA0A-408B-9FB5-BCEE3252358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722DB71E-95A3-4531-82E1-1471B36941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83764A39-CE03-4B31-B9CB-258BDF0F4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273488-9E55-4B53-B632-24CE6B09F6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0D7221-B617-4D10-8138-7F3BEBCDA0E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4545B0B9-B81C-458B-8291-654D846312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D40A6630-FE96-4F25-957A-A43BA56F57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82CB5C-5393-49C5-BABE-78242D9134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1CD2D8-2C7D-4C0A-8DF6-3FE079C4A32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341A6299-9128-4C8B-827A-ABBAF91178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9A8D624C-EB88-4B03-B0BD-CEE7A8A02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E2F016-1720-46F9-96EC-E34C56E186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259CDA-039A-4066-B1A8-624D19F51D7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B75E8105-CE2B-4042-972F-79C0940CD7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D54CA224-8FC3-4902-8A08-262EA0EDE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5A016F-68CD-49CE-A608-D88DA2EA85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B37BD-3853-47E3-9156-E8D63502682E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67195C62-57C1-4C94-834F-4439274F1C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D3AC2975-1D9E-4051-8B73-CA9440E32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F05C6D-B0DD-4D85-8834-6EC5391A4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97F18-D709-470D-BF01-B61E700363C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13630620-2AC3-493E-A76B-69D6720D90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51381A9F-B91B-49D3-9341-2BC8DADFD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400C3B-610A-4A3A-BD95-8F70DD019A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161FF5-1C1F-4646-BFB1-F4576D2FF2DA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F5CECDDE-3451-4652-AED2-CA3A51D46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8D84874B-548E-4B7C-8069-55029FCB3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3686EB-60D1-443C-9501-39A5AE9AC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B88DEC-C5E1-4D09-AE0E-FF538C4CD926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66914" name="Rectangle 1026">
            <a:extLst>
              <a:ext uri="{FF2B5EF4-FFF2-40B4-BE49-F238E27FC236}">
                <a16:creationId xmlns:a16="http://schemas.microsoft.com/office/drawing/2014/main" id="{7257BC61-4B6C-4045-BB74-A17A5EEA04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Rectangle 1027">
            <a:extLst>
              <a:ext uri="{FF2B5EF4-FFF2-40B4-BE49-F238E27FC236}">
                <a16:creationId xmlns:a16="http://schemas.microsoft.com/office/drawing/2014/main" id="{47D9C449-0E08-410C-9E34-F3A8ECFE4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C45EB3-DC56-49BF-9164-F4C9CB80A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DFF58-0392-49C6-A736-FDA5F470DFB7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8C1046BD-3788-4465-B905-FCBC24792B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645022B0-E18D-409D-9D48-480F95530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65723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6C05FC-9571-49F1-92CA-AD1F025A7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3C6A7-048E-4CE6-873A-7AF6817368A4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C5FA307E-2C2D-4B92-B880-CA6B93C44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0297232C-C3F5-4363-83E0-73F25C8F4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1A36F0-C1FB-4411-A5AF-2837260102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6E8C9C-0D4F-4D6E-BAFB-B0CADD30ED19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6FE39E96-47A6-4760-A88D-CAA36AC3FF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2D208DE7-3C43-4202-87FF-CD5CD635B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2267D6-97A2-4DE8-A2E1-E78C440AF4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F83F3-E995-4726-A69C-3A5BBEBB5487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A5C4ABD1-3250-4660-AACA-2B689635B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D06D33ED-4E23-4E9A-BDC6-59837B7BD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2267D6-97A2-4DE8-A2E1-E78C440AF4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F83F3-E995-4726-A69C-3A5BBEBB5487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A5C4ABD1-3250-4660-AACA-2B689635B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D06D33ED-4E23-4E9A-BDC6-59837B7BD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511564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2267D6-97A2-4DE8-A2E1-E78C440AF4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F83F3-E995-4726-A69C-3A5BBEBB5487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A5C4ABD1-3250-4660-AACA-2B689635B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D06D33ED-4E23-4E9A-BDC6-59837B7BD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10160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7B811A-8ECA-43D3-9593-D551E8BDB8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12795-AAB5-42EC-A971-2C860E59F100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F8DCF735-DA85-42EF-A98C-FF84792047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DA74710-89DB-455D-A11A-9FFD75998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FFBD03-4D57-4E2A-A890-AD9EEF6DB3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C8473-6E7C-4F94-87B4-49D0566255D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6FE74AC8-FB9B-4931-BA22-C09B82E40D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0D05D02B-7AB1-423C-AF8B-1D8B64282C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E2F3BD-DE39-4033-A0C2-A1746DF99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14DE43-611F-49C2-B446-7E12C635100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3B852DC-7F90-42A2-85AD-16B4956708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8F270668-80F3-48D7-BF9E-296D3E471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BE2080-CD7E-4B3F-AD70-3AAB0422F2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16C51-A49A-4637-9DDC-9906EDB4B7CB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43C141AE-7836-43BA-88DB-C1A3A3788F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08EBF412-FD4D-4D46-A477-F5E73496B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66FAC1-6E84-458E-8842-C8C51715B4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94581-B8AF-45AE-9753-CAD7EB8181A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87489375-8E02-4C97-A911-AA2A1340E1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30727F2B-4807-4C63-98B2-5A831127C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D08633-EBB3-4F89-8E99-0DD2EA7DA9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22D19C-DCF7-404D-BAC9-F8A27649A90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123C6BB5-4CC0-46E1-9CDD-88E75A155D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A8FACF12-DB9E-4013-974E-C2498F0878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8453BF-5BA4-4675-BAC2-1592B7F907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AB423-B706-42BA-8898-88651707109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78D966E5-1259-4AF8-BBD0-E970B93423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53C58071-BADE-425D-9284-CDD82EE03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C6573D-E150-434F-ACB4-7E88B3FB9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A0AC852-641D-4060-B230-344A1C016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96DF85-F6DD-485E-9427-91BD038F3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08ACFA-CE33-4CEB-BD3D-40F4C2FE3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F5AA71-21FA-4BEE-B229-8B384AA9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57A4B-3DA3-432B-B7D7-CE3BB956D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582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B591D8-9EBC-4B4E-9657-82D80783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D32EF6-A53A-4253-BD6B-A04F31C50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029637-1323-455D-B2B0-44BAF4FD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05FCEB-1F33-4055-BE2E-1F877AB3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A7C779-4135-4D84-A91C-489A52F9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F2D25-8225-49EB-B356-7030D22243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479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287DE0-71C9-4CEC-83EC-A71CA7746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280F86C-8A82-415A-A409-2A014D01E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EB690E-1BA6-40E8-95B6-748888377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F8CF67-221A-42C2-B4BF-1BED61DB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EE7CB8-38AC-4271-85E1-C56D4B16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8583F-B88C-4AFF-9449-11231CC3F3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44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0F8809-FC79-4AAD-9CE0-104A9A138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D516E-A46B-46DF-BF5A-84B93B3BF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F5E246-F448-428F-9FCB-FF881F810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CE3D3A-90E2-4F82-8F3B-02959FD0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DFB201-9ACC-4E7C-9888-9BF951DB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40667-6F42-47D8-846D-8A6CC8DABC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674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9B3CAA-10B3-4A5E-9729-E5428808D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2DA9CF-EEBE-4043-9D80-4EFD6B425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86C81E-96CF-43D4-B101-12E04129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2CF3D1-23F0-40A4-B57D-9F76B9438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E8E8C7-1AF0-4102-91E2-E11B6A424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6E347-8E65-4E27-BB62-B2363919C3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170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F8697D-4519-4CD9-8293-85230AD52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93057-A750-49AC-9BC1-1751AC636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3C65E4-3DB6-4A4B-BE0F-6A069D044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6FC91B-2CD5-44F7-88A0-181ECFD8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D9429F-0FDD-4BE8-BA9D-A11C25AA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60744B-353C-4453-8978-77C5098B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53D89-D171-4D1F-BD4E-FB4A1027CF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737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96F32-69F3-48D8-8C5A-7FED294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7BC08E-659F-45AB-96E2-6642BE373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B56FDD-8F7B-4D41-BCDB-754BE6002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2728A40-E6BF-405E-B07A-374BF2D66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215C713-69E6-4D22-B38E-B0B0657771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BD8FA9-172A-4CCF-8448-8DA60374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F363F54-EB94-4D08-A3C0-1F6EB14F1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9EE54B1-D911-49C2-82A5-370FDF556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53DD1-3643-4EFE-9A58-98509B4B65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21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F924-4A38-4C75-A4A4-528B81C6F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C287F3-DD4D-45BB-B316-04BDDD11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105942-8511-4815-AC11-20256C898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80775C-BE92-4410-A5B6-C342B33D0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6ED12-6DED-4890-80B3-F04D26A1B4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580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8E17261-995D-4231-B9BE-8E60F881E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4BBCB2-08F6-4B24-9EEC-D7991894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DA672A-FF51-4606-865A-39A90D476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5DA7E-173A-4731-AE90-06EEE69D87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891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8829B-4F4E-4552-9EA2-2BCD83EC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537034-59AB-4277-84A2-4FC0ACC1E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A86E2D-86F7-4C0F-A234-47DFFAC46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D1BFD8-900F-419C-B5F8-62F06DD0D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6D009D-D0BA-426C-A217-C38156BF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31C9DD-4937-4B4F-AF1A-56458A5E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E03C3-EF4E-4A07-90AF-C36D8E07BC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8969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68651-51C9-4F31-8E35-6FD59866A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B333D7-34CF-42FE-8B9F-F2076A5BB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CC23AF-BC30-44E4-9A72-6709C6361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442F0E-D016-4F5B-8EEF-420045F4C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FCB9E9-3C35-4F80-9EBB-421CCC854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AF5EF7-DD67-4821-A40E-4E864CCB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97DA7-E89B-49DE-8E53-D5D5CAC0E1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41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109F71B-A884-48D1-86CE-1474559D2A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0309DD-598E-4D7D-BB7A-E93EE7748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1E9F6C4-C463-4112-B89D-6D7D3CC7DF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0EDE22B-BEA7-47D0-BC03-11FFE77012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DD28DA-333E-4546-B034-0FB8604D25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3E11CA-7754-4608-BBED-62DC4732984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3456AC99-19B0-4FEE-B2F1-7DCE3D567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0768"/>
            <a:ext cx="7772400" cy="104435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20. Задачи на построение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FC1B2965-BF31-4A0F-9591-9A406C79F0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8</a:t>
            </a: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id="{887EF1B1-141C-4E74-9476-592B01F9B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92696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двум данным сторонам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en-US" altLang="ru-RU" sz="2800" dirty="0"/>
              <a:t> </a:t>
            </a:r>
            <a:r>
              <a:rPr lang="ru-RU" altLang="ru-RU" sz="2800" dirty="0"/>
              <a:t>и углу между ними.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41319" name="Picture 7">
            <a:extLst>
              <a:ext uri="{FF2B5EF4-FFF2-40B4-BE49-F238E27FC236}">
                <a16:creationId xmlns:a16="http://schemas.microsoft.com/office/drawing/2014/main" id="{FD5BF3BB-C5DB-470B-B242-8B19D8776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23021"/>
            <a:ext cx="6894513" cy="271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1321" name="Group 9">
            <a:extLst>
              <a:ext uri="{FF2B5EF4-FFF2-40B4-BE49-F238E27FC236}">
                <a16:creationId xmlns:a16="http://schemas.microsoft.com/office/drawing/2014/main" id="{D85A8CE3-773D-4B2D-94D6-FFDA7EC51ED8}"/>
              </a:ext>
            </a:extLst>
          </p:cNvPr>
          <p:cNvGrpSpPr>
            <a:grpSpLocks/>
          </p:cNvGrpSpPr>
          <p:nvPr/>
        </p:nvGrpSpPr>
        <p:grpSpPr bwMode="auto">
          <a:xfrm>
            <a:off x="0" y="2023021"/>
            <a:ext cx="9144000" cy="4137025"/>
            <a:chOff x="0" y="1222"/>
            <a:chExt cx="5760" cy="2606"/>
          </a:xfrm>
        </p:grpSpPr>
        <p:sp>
          <p:nvSpPr>
            <p:cNvPr id="141317" name="Text Box 5">
              <a:extLst>
                <a:ext uri="{FF2B5EF4-FFF2-40B4-BE49-F238E27FC236}">
                  <a16:creationId xmlns:a16="http://schemas.microsoft.com/office/drawing/2014/main" id="{773F53E2-F1E5-4789-91F0-F0FE20F0F5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072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На сторонах данного угла отложим отрезки </a:t>
              </a:r>
              <a:r>
                <a:rPr lang="en-US" altLang="ru-RU" i="1" dirty="0"/>
                <a:t>AB = c </a:t>
              </a:r>
              <a:r>
                <a:rPr lang="ru-RU" altLang="ru-RU" dirty="0"/>
                <a:t>и </a:t>
              </a:r>
              <a:r>
                <a:rPr lang="en-US" altLang="ru-RU" i="1" dirty="0"/>
                <a:t>AC = b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Проведем отрезок </a:t>
              </a:r>
              <a:r>
                <a:rPr lang="en-US" altLang="ru-RU" i="1" dirty="0"/>
                <a:t>BC</a:t>
              </a:r>
              <a:r>
                <a:rPr lang="ru-RU" altLang="ru-RU" dirty="0"/>
                <a:t>. Получим искомый треугольник </a:t>
              </a:r>
              <a:r>
                <a:rPr lang="en-US" altLang="ru-RU" i="1" dirty="0"/>
                <a:t>ABC</a:t>
              </a:r>
              <a:r>
                <a:rPr lang="ru-RU" altLang="ru-RU" dirty="0"/>
                <a:t>.</a:t>
              </a:r>
            </a:p>
          </p:txBody>
        </p:sp>
        <p:pic>
          <p:nvPicPr>
            <p:cNvPr id="141320" name="Picture 8">
              <a:extLst>
                <a:ext uri="{FF2B5EF4-FFF2-40B4-BE49-F238E27FC236}">
                  <a16:creationId xmlns:a16="http://schemas.microsoft.com/office/drawing/2014/main" id="{53395DD9-5C58-4A16-89D8-1454279C5F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222"/>
              <a:ext cx="4343" cy="18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AB8EC84F-3145-4B2D-8AF8-28CDB7C77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Задача 9</a:t>
            </a:r>
          </a:p>
        </p:txBody>
      </p:sp>
      <p:sp>
        <p:nvSpPr>
          <p:cNvPr id="145411" name="Text Box 3">
            <a:extLst>
              <a:ext uri="{FF2B5EF4-FFF2-40B4-BE49-F238E27FC236}">
                <a16:creationId xmlns:a16="http://schemas.microsoft.com/office/drawing/2014/main" id="{98021EBD-B52D-464B-8FB3-7D29176EB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прямоугольный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двум данным катетам</a:t>
            </a:r>
            <a:r>
              <a:rPr lang="en-US" altLang="ru-RU" sz="2800" dirty="0"/>
              <a:t> </a:t>
            </a:r>
            <a:r>
              <a:rPr lang="en-US" altLang="ru-RU" sz="2800" i="1" dirty="0"/>
              <a:t>BC = a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45418" name="Picture 10">
            <a:extLst>
              <a:ext uri="{FF2B5EF4-FFF2-40B4-BE49-F238E27FC236}">
                <a16:creationId xmlns:a16="http://schemas.microsoft.com/office/drawing/2014/main" id="{53D5A37B-2088-41F6-806D-86C29A26DB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19400"/>
            <a:ext cx="25749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5420" name="Group 12">
            <a:extLst>
              <a:ext uri="{FF2B5EF4-FFF2-40B4-BE49-F238E27FC236}">
                <a16:creationId xmlns:a16="http://schemas.microsoft.com/office/drawing/2014/main" id="{7A8E95F4-FF66-40EC-8F5F-7BFFD9B3C242}"/>
              </a:ext>
            </a:extLst>
          </p:cNvPr>
          <p:cNvGrpSpPr>
            <a:grpSpLocks/>
          </p:cNvGrpSpPr>
          <p:nvPr/>
        </p:nvGrpSpPr>
        <p:grpSpPr bwMode="auto">
          <a:xfrm>
            <a:off x="0" y="1600200"/>
            <a:ext cx="9144000" cy="4476750"/>
            <a:chOff x="0" y="1008"/>
            <a:chExt cx="5760" cy="2820"/>
          </a:xfrm>
        </p:grpSpPr>
        <p:sp>
          <p:nvSpPr>
            <p:cNvPr id="145414" name="Text Box 6">
              <a:extLst>
                <a:ext uri="{FF2B5EF4-FFF2-40B4-BE49-F238E27FC236}">
                  <a16:creationId xmlns:a16="http://schemas.microsoft.com/office/drawing/2014/main" id="{D3E1D442-9F3B-40DC-8E21-3A4DE6B162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072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Построим прямой угол с вершиной </a:t>
              </a:r>
              <a:r>
                <a:rPr lang="en-US" altLang="ru-RU" i="1" dirty="0"/>
                <a:t>C</a:t>
              </a:r>
              <a:r>
                <a:rPr lang="ru-RU" altLang="ru-RU" dirty="0"/>
                <a:t>. На его сторонах отложим отрезки </a:t>
              </a:r>
              <a:r>
                <a:rPr lang="en-US" altLang="ru-RU" i="1" dirty="0"/>
                <a:t>BC = a </a:t>
              </a:r>
              <a:r>
                <a:rPr lang="ru-RU" altLang="ru-RU" dirty="0"/>
                <a:t>и </a:t>
              </a:r>
              <a:r>
                <a:rPr lang="en-US" altLang="ru-RU" i="1" dirty="0"/>
                <a:t>AC = b</a:t>
              </a:r>
              <a:r>
                <a:rPr lang="en-US" altLang="ru-RU" dirty="0"/>
                <a:t>.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Проведем отрезок </a:t>
              </a:r>
              <a:r>
                <a:rPr lang="en-US" altLang="ru-RU" i="1" dirty="0"/>
                <a:t>AB</a:t>
              </a:r>
              <a:r>
                <a:rPr lang="ru-RU" altLang="ru-RU" dirty="0"/>
                <a:t>. Получим искомый треугольник </a:t>
              </a:r>
              <a:r>
                <a:rPr lang="en-US" altLang="ru-RU" i="1" dirty="0"/>
                <a:t>ABC</a:t>
              </a:r>
              <a:r>
                <a:rPr lang="ru-RU" altLang="ru-RU" dirty="0"/>
                <a:t>.</a:t>
              </a:r>
            </a:p>
          </p:txBody>
        </p:sp>
        <p:pic>
          <p:nvPicPr>
            <p:cNvPr id="145419" name="Picture 11">
              <a:extLst>
                <a:ext uri="{FF2B5EF4-FFF2-40B4-BE49-F238E27FC236}">
                  <a16:creationId xmlns:a16="http://schemas.microsoft.com/office/drawing/2014/main" id="{B197AD78-0B53-4AF1-AA04-61DA3DA5A7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1008"/>
              <a:ext cx="2033" cy="1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1E026279-7C7E-4C84-B128-2AE111288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10</a:t>
            </a:r>
          </a:p>
        </p:txBody>
      </p:sp>
      <p:sp>
        <p:nvSpPr>
          <p:cNvPr id="147459" name="Text Box 3">
            <a:extLst>
              <a:ext uri="{FF2B5EF4-FFF2-40B4-BE49-F238E27FC236}">
                <a16:creationId xmlns:a16="http://schemas.microsoft.com/office/drawing/2014/main" id="{9D3C3A52-7460-426A-9CAD-16AEFC4DE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прямоугольный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катету</a:t>
            </a:r>
            <a:r>
              <a:rPr lang="en-US" altLang="ru-RU" sz="2800" dirty="0"/>
              <a:t> </a:t>
            </a:r>
            <a:r>
              <a:rPr lang="en-US" altLang="ru-RU" sz="2800" i="1" dirty="0"/>
              <a:t>AC = b</a:t>
            </a:r>
            <a:r>
              <a:rPr lang="ru-RU" altLang="ru-RU" sz="2800" dirty="0"/>
              <a:t> и гипотенузе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47463" name="Picture 7">
            <a:extLst>
              <a:ext uri="{FF2B5EF4-FFF2-40B4-BE49-F238E27FC236}">
                <a16:creationId xmlns:a16="http://schemas.microsoft.com/office/drawing/2014/main" id="{3E4704DE-26D6-4EC5-BDA5-2AF01EC6B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67025"/>
            <a:ext cx="306705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7467" name="Group 11">
            <a:extLst>
              <a:ext uri="{FF2B5EF4-FFF2-40B4-BE49-F238E27FC236}">
                <a16:creationId xmlns:a16="http://schemas.microsoft.com/office/drawing/2014/main" id="{6BBB0F2B-CACA-4D40-BF78-A87865E691AD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0"/>
            <a:ext cx="9144000" cy="5203825"/>
            <a:chOff x="0" y="960"/>
            <a:chExt cx="5760" cy="3278"/>
          </a:xfrm>
        </p:grpSpPr>
        <p:sp>
          <p:nvSpPr>
            <p:cNvPr id="147460" name="Text Box 4">
              <a:extLst>
                <a:ext uri="{FF2B5EF4-FFF2-40B4-BE49-F238E27FC236}">
                  <a16:creationId xmlns:a16="http://schemas.microsoft.com/office/drawing/2014/main" id="{B16C024B-F99F-4242-A0E1-A6D397D8D2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84"/>
              <a:ext cx="57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Построим прямой угол с вершиной </a:t>
              </a:r>
              <a:r>
                <a:rPr lang="en-US" altLang="ru-RU" i="1" dirty="0"/>
                <a:t>C</a:t>
              </a:r>
              <a:r>
                <a:rPr lang="ru-RU" altLang="ru-RU" dirty="0"/>
                <a:t>. На одной его стороне отложим </a:t>
              </a:r>
              <a:r>
                <a:rPr lang="ru-RU" altLang="ru-RU" dirty="0" err="1"/>
                <a:t>отложим</a:t>
              </a:r>
              <a:r>
                <a:rPr lang="ru-RU" altLang="ru-RU" dirty="0"/>
                <a:t> отрезок </a:t>
              </a:r>
              <a:r>
                <a:rPr lang="en-US" altLang="ru-RU" i="1" dirty="0"/>
                <a:t>AC = b</a:t>
              </a:r>
              <a:r>
                <a:rPr lang="en-US" altLang="ru-RU" dirty="0"/>
                <a:t>.</a:t>
              </a:r>
              <a:r>
                <a:rPr lang="en-US" altLang="ru-RU" dirty="0">
                  <a:cs typeface="Times New Roman" panose="02020603050405020304" pitchFamily="18" charset="0"/>
                </a:rPr>
                <a:t> C </a:t>
              </a:r>
              <a:r>
                <a:rPr lang="ru-RU" altLang="ru-RU" dirty="0"/>
                <a:t>центром в точке </a:t>
              </a:r>
              <a:r>
                <a:rPr lang="en-US" altLang="ru-RU" i="1" dirty="0"/>
                <a:t>A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c</a:t>
              </a:r>
              <a:r>
                <a:rPr lang="en-US" altLang="ru-RU" dirty="0"/>
                <a:t>.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B </a:t>
              </a:r>
              <a:r>
                <a:rPr lang="ru-RU" altLang="ru-RU" dirty="0"/>
                <a:t>ее точку пересечения со второй стороной данного угла.</a:t>
              </a:r>
              <a:r>
                <a:rPr lang="en-US" altLang="ru-RU" dirty="0"/>
                <a:t> </a:t>
              </a:r>
              <a:r>
                <a:rPr lang="ru-RU" altLang="ru-RU" dirty="0"/>
                <a:t>Проведем отрезок </a:t>
              </a:r>
              <a:r>
                <a:rPr lang="en-US" altLang="ru-RU" i="1" dirty="0"/>
                <a:t>AB</a:t>
              </a:r>
              <a:r>
                <a:rPr lang="ru-RU" altLang="ru-RU" dirty="0"/>
                <a:t>. Получим искомый треугольник </a:t>
              </a:r>
              <a:r>
                <a:rPr lang="en-US" altLang="ru-RU" i="1" dirty="0"/>
                <a:t>ABC</a:t>
              </a:r>
              <a:r>
                <a:rPr lang="ru-RU" altLang="ru-RU" dirty="0"/>
                <a:t>. Заметим, что решение существует в случае, если </a:t>
              </a:r>
              <a:r>
                <a:rPr lang="en-US" altLang="ru-RU" i="1" dirty="0"/>
                <a:t>c &gt; b</a:t>
              </a:r>
              <a:r>
                <a:rPr lang="ru-RU" altLang="ru-RU" dirty="0"/>
                <a:t>.</a:t>
              </a:r>
            </a:p>
          </p:txBody>
        </p:sp>
        <p:pic>
          <p:nvPicPr>
            <p:cNvPr id="147465" name="Picture 9">
              <a:extLst>
                <a:ext uri="{FF2B5EF4-FFF2-40B4-BE49-F238E27FC236}">
                  <a16:creationId xmlns:a16="http://schemas.microsoft.com/office/drawing/2014/main" id="{6D395D65-6CCC-4BE4-B159-C2EDF8497C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960"/>
              <a:ext cx="1737" cy="1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711C8633-8D39-49E4-B48A-9CD3B9A7E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61795" name="Text Box 3">
            <a:extLst>
              <a:ext uri="{FF2B5EF4-FFF2-40B4-BE49-F238E27FC236}">
                <a16:creationId xmlns:a16="http://schemas.microsoft.com/office/drawing/2014/main" id="{0C1893E6-E48D-4487-8690-023F908FB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прямоугольный треугольник </a:t>
            </a:r>
            <a:r>
              <a:rPr lang="en-US" altLang="ru-RU" sz="2800" i="1" dirty="0"/>
              <a:t>ABC</a:t>
            </a:r>
            <a:r>
              <a:rPr lang="en-US" altLang="ru-RU" sz="2800" dirty="0"/>
              <a:t> </a:t>
            </a:r>
            <a:r>
              <a:rPr lang="ru-RU" altLang="ru-RU" sz="2800" dirty="0"/>
              <a:t>по</a:t>
            </a:r>
            <a:r>
              <a:rPr lang="ru-RU" altLang="ru-RU" sz="2800" i="1" dirty="0"/>
              <a:t> </a:t>
            </a:r>
            <a:r>
              <a:rPr lang="ru-RU" altLang="ru-RU" sz="2800" dirty="0"/>
              <a:t>гипотенузе </a:t>
            </a:r>
            <a:r>
              <a:rPr lang="en-US" altLang="ru-RU" sz="2800" i="1" dirty="0"/>
              <a:t>AB = c</a:t>
            </a:r>
            <a:r>
              <a:rPr lang="ru-RU" altLang="ru-RU" sz="2800" dirty="0"/>
              <a:t> и острому углу </a:t>
            </a:r>
            <a:r>
              <a:rPr lang="en-US" altLang="ru-RU" sz="2800" i="1" dirty="0"/>
              <a:t>A</a:t>
            </a:r>
            <a:r>
              <a:rPr lang="en-US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61801" name="Picture 9">
            <a:extLst>
              <a:ext uri="{FF2B5EF4-FFF2-40B4-BE49-F238E27FC236}">
                <a16:creationId xmlns:a16="http://schemas.microsoft.com/office/drawing/2014/main" id="{8CEF0849-4F5D-4E6A-AF86-9D4CDF6A6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2362200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1804" name="Group 12">
            <a:extLst>
              <a:ext uri="{FF2B5EF4-FFF2-40B4-BE49-F238E27FC236}">
                <a16:creationId xmlns:a16="http://schemas.microsoft.com/office/drawing/2014/main" id="{718782D6-8B0D-4074-B2D5-5985123D0916}"/>
              </a:ext>
            </a:extLst>
          </p:cNvPr>
          <p:cNvGrpSpPr>
            <a:grpSpLocks/>
          </p:cNvGrpSpPr>
          <p:nvPr/>
        </p:nvGrpSpPr>
        <p:grpSpPr bwMode="auto">
          <a:xfrm>
            <a:off x="0" y="2057400"/>
            <a:ext cx="9144000" cy="3562350"/>
            <a:chOff x="0" y="1296"/>
            <a:chExt cx="5760" cy="2244"/>
          </a:xfrm>
        </p:grpSpPr>
        <p:sp>
          <p:nvSpPr>
            <p:cNvPr id="161798" name="Text Box 6">
              <a:extLst>
                <a:ext uri="{FF2B5EF4-FFF2-40B4-BE49-F238E27FC236}">
                  <a16:creationId xmlns:a16="http://schemas.microsoft.com/office/drawing/2014/main" id="{66F4AE03-9443-4131-AB3A-7C7B38C61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84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На одной стороне данного угла отложим отрезок </a:t>
              </a:r>
              <a:r>
                <a:rPr lang="en-US" altLang="ru-RU" i="1" dirty="0"/>
                <a:t>AB = c </a:t>
              </a:r>
              <a:r>
                <a:rPr lang="ru-RU" altLang="ru-RU" dirty="0"/>
                <a:t>Из точки </a:t>
              </a:r>
              <a:r>
                <a:rPr lang="en-US" altLang="ru-RU" i="1" dirty="0"/>
                <a:t>B </a:t>
              </a:r>
              <a:r>
                <a:rPr lang="ru-RU" altLang="ru-RU" dirty="0"/>
                <a:t>опустим перпендикуляр </a:t>
              </a:r>
              <a:r>
                <a:rPr lang="en-US" altLang="ru-RU" i="1" dirty="0"/>
                <a:t>BC </a:t>
              </a:r>
              <a:r>
                <a:rPr lang="ru-RU" altLang="ru-RU" dirty="0"/>
                <a:t>на другую сторону угла. Получим искомый треугольник </a:t>
              </a:r>
              <a:r>
                <a:rPr lang="en-US" altLang="ru-RU" i="1" dirty="0"/>
                <a:t>ABC</a:t>
              </a:r>
              <a:r>
                <a:rPr lang="ru-RU" altLang="ru-RU" dirty="0"/>
                <a:t>. </a:t>
              </a:r>
            </a:p>
          </p:txBody>
        </p:sp>
        <p:pic>
          <p:nvPicPr>
            <p:cNvPr id="161803" name="Picture 11">
              <a:extLst>
                <a:ext uri="{FF2B5EF4-FFF2-40B4-BE49-F238E27FC236}">
                  <a16:creationId xmlns:a16="http://schemas.microsoft.com/office/drawing/2014/main" id="{83BF9D16-14A5-4ECD-9CE5-120EDDFE75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1296"/>
              <a:ext cx="1360" cy="1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FE7F23CA-6D82-4763-9D2F-5FE5DC97B5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143363" name="Text Box 3">
            <a:extLst>
              <a:ext uri="{FF2B5EF4-FFF2-40B4-BE49-F238E27FC236}">
                <a16:creationId xmlns:a16="http://schemas.microsoft.com/office/drawing/2014/main" id="{57215CD7-2797-4833-A29E-5D0B724F2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данной стороне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двум данным углам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43372" name="Picture 12">
            <a:extLst>
              <a:ext uri="{FF2B5EF4-FFF2-40B4-BE49-F238E27FC236}">
                <a16:creationId xmlns:a16="http://schemas.microsoft.com/office/drawing/2014/main" id="{57BBEC60-F5B9-4690-8803-71D94D97C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41370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374" name="Group 14">
            <a:extLst>
              <a:ext uri="{FF2B5EF4-FFF2-40B4-BE49-F238E27FC236}">
                <a16:creationId xmlns:a16="http://schemas.microsoft.com/office/drawing/2014/main" id="{D4090942-7782-46E8-888A-041E4042039E}"/>
              </a:ext>
            </a:extLst>
          </p:cNvPr>
          <p:cNvGrpSpPr>
            <a:grpSpLocks/>
          </p:cNvGrpSpPr>
          <p:nvPr/>
        </p:nvGrpSpPr>
        <p:grpSpPr bwMode="auto">
          <a:xfrm>
            <a:off x="0" y="1447800"/>
            <a:ext cx="9144000" cy="4910138"/>
            <a:chOff x="0" y="912"/>
            <a:chExt cx="5760" cy="3093"/>
          </a:xfrm>
        </p:grpSpPr>
        <p:sp>
          <p:nvSpPr>
            <p:cNvPr id="143366" name="Text Box 6">
              <a:extLst>
                <a:ext uri="{FF2B5EF4-FFF2-40B4-BE49-F238E27FC236}">
                  <a16:creationId xmlns:a16="http://schemas.microsoft.com/office/drawing/2014/main" id="{F2C5E8ED-5591-4E75-A51F-458FE3E2C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84"/>
              <a:ext cx="5760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На прямой отложим отрезок </a:t>
              </a:r>
              <a:r>
                <a:rPr lang="en-US" altLang="ru-RU" i="1" dirty="0"/>
                <a:t>AB = c</a:t>
              </a:r>
              <a:r>
                <a:rPr lang="en-US" altLang="ru-RU" dirty="0"/>
                <a:t>. </a:t>
              </a:r>
              <a:r>
                <a:rPr lang="ru-RU" altLang="ru-RU" dirty="0"/>
                <a:t>С вершинами в концах этого отрезка в одну сторону от прямой отложим данные углы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B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C </a:t>
              </a:r>
              <a:r>
                <a:rPr lang="ru-RU" altLang="ru-RU" dirty="0"/>
                <a:t>их точку пересечения. Полученный треугольник </a:t>
              </a:r>
              <a:r>
                <a:rPr lang="en-US" altLang="ru-RU" i="1" dirty="0"/>
                <a:t>ABC </a:t>
              </a:r>
              <a:r>
                <a:rPr lang="ru-RU" altLang="ru-RU" dirty="0"/>
                <a:t>будет искомым. Заметим, что решение существует в случае, если </a:t>
              </a:r>
              <a:r>
                <a:rPr lang="ru-RU" altLang="ru-RU" dirty="0" err="1"/>
                <a:t>если</a:t>
              </a:r>
              <a:r>
                <a:rPr lang="ru-RU" altLang="ru-RU" dirty="0"/>
                <a:t> стороны углов пересекаются.</a:t>
              </a:r>
            </a:p>
          </p:txBody>
        </p:sp>
        <p:pic>
          <p:nvPicPr>
            <p:cNvPr id="143373" name="Picture 13">
              <a:extLst>
                <a:ext uri="{FF2B5EF4-FFF2-40B4-BE49-F238E27FC236}">
                  <a16:creationId xmlns:a16="http://schemas.microsoft.com/office/drawing/2014/main" id="{62FAEFFC-0617-4A41-A5DC-FF410256FE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912"/>
              <a:ext cx="2295" cy="16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4AA79C92-7D32-45E7-B411-E7C7504BF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149507" name="Text Box 3">
            <a:extLst>
              <a:ext uri="{FF2B5EF4-FFF2-40B4-BE49-F238E27FC236}">
                <a16:creationId xmlns:a16="http://schemas.microsoft.com/office/drawing/2014/main" id="{667BD231-18C4-4214-9650-6FBF12267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трем данным сторонам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49508" name="Picture 4">
            <a:extLst>
              <a:ext uri="{FF2B5EF4-FFF2-40B4-BE49-F238E27FC236}">
                <a16:creationId xmlns:a16="http://schemas.microsoft.com/office/drawing/2014/main" id="{86274CC9-5CD8-4E41-BAB0-C760F6459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76488"/>
            <a:ext cx="30035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9509" name="Group 5">
            <a:extLst>
              <a:ext uri="{FF2B5EF4-FFF2-40B4-BE49-F238E27FC236}">
                <a16:creationId xmlns:a16="http://schemas.microsoft.com/office/drawing/2014/main" id="{AD1BACE5-AA16-49AE-B21E-523AF5C11AAD}"/>
              </a:ext>
            </a:extLst>
          </p:cNvPr>
          <p:cNvGrpSpPr>
            <a:grpSpLocks/>
          </p:cNvGrpSpPr>
          <p:nvPr/>
        </p:nvGrpSpPr>
        <p:grpSpPr bwMode="auto">
          <a:xfrm>
            <a:off x="0" y="1600200"/>
            <a:ext cx="9144000" cy="5127625"/>
            <a:chOff x="0" y="1008"/>
            <a:chExt cx="5760" cy="3230"/>
          </a:xfrm>
        </p:grpSpPr>
        <p:sp>
          <p:nvSpPr>
            <p:cNvPr id="149510" name="Text Box 6">
              <a:extLst>
                <a:ext uri="{FF2B5EF4-FFF2-40B4-BE49-F238E27FC236}">
                  <a16:creationId xmlns:a16="http://schemas.microsoft.com/office/drawing/2014/main" id="{8A12A787-A926-4E5F-A0B8-70D5FB526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84"/>
              <a:ext cx="57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На прямой отложим отрезок </a:t>
              </a:r>
              <a:r>
                <a:rPr lang="en-US" altLang="ru-RU" i="1" dirty="0"/>
                <a:t>AB = c</a:t>
              </a:r>
              <a:r>
                <a:rPr lang="en-US" altLang="ru-RU" dirty="0"/>
                <a:t>. </a:t>
              </a:r>
              <a:r>
                <a:rPr lang="ru-RU" altLang="ru-RU" dirty="0"/>
                <a:t>С центром в точке </a:t>
              </a:r>
              <a:r>
                <a:rPr lang="en-US" altLang="ru-RU" i="1" dirty="0"/>
                <a:t>A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b</a:t>
              </a:r>
              <a:r>
                <a:rPr lang="en-US" altLang="ru-RU" dirty="0"/>
                <a:t>. </a:t>
              </a:r>
              <a:r>
                <a:rPr lang="ru-RU" altLang="ru-RU" dirty="0"/>
                <a:t>С центром в точке </a:t>
              </a:r>
              <a:r>
                <a:rPr lang="en-US" altLang="ru-RU" i="1" dirty="0"/>
                <a:t>B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a</a:t>
              </a:r>
              <a:r>
                <a:rPr lang="ru-RU" altLang="ru-RU" dirty="0"/>
                <a:t>. Обозначим </a:t>
              </a:r>
              <a:r>
                <a:rPr lang="en-US" altLang="ru-RU" i="1" dirty="0"/>
                <a:t>C </a:t>
              </a:r>
              <a:r>
                <a:rPr lang="ru-RU" altLang="ru-RU" dirty="0"/>
                <a:t>их точку пересечения. Соединим ее отрезками с точками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B</a:t>
              </a:r>
              <a:r>
                <a:rPr lang="ru-RU" altLang="ru-RU" dirty="0"/>
                <a:t>. Полученный треугольник будет искомым. Заметим, что решение существует в случае, если </a:t>
              </a:r>
              <a:r>
                <a:rPr lang="en-US" altLang="ru-RU" i="1" dirty="0"/>
                <a:t>a – b &lt; c &lt; a + b</a:t>
              </a:r>
              <a:r>
                <a:rPr lang="ru-RU" altLang="ru-RU" dirty="0"/>
                <a:t>.</a:t>
              </a:r>
            </a:p>
          </p:txBody>
        </p:sp>
        <p:pic>
          <p:nvPicPr>
            <p:cNvPr id="149511" name="Picture 7">
              <a:extLst>
                <a:ext uri="{FF2B5EF4-FFF2-40B4-BE49-F238E27FC236}">
                  <a16:creationId xmlns:a16="http://schemas.microsoft.com/office/drawing/2014/main" id="{5EB3E82A-876F-45FC-ADCC-03FE18F0B6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1008"/>
              <a:ext cx="2127" cy="17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92886369-3987-41D5-9C03-49B160F073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151555" name="Text Box 3">
            <a:extLst>
              <a:ext uri="{FF2B5EF4-FFF2-40B4-BE49-F238E27FC236}">
                <a16:creationId xmlns:a16="http://schemas.microsoft.com/office/drawing/2014/main" id="{337F3CBA-7EF2-4685-9060-F0A7D7825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двум данным сторонам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медиане </a:t>
            </a:r>
            <a:r>
              <a:rPr lang="en-US" altLang="ru-RU" sz="2800" i="1" dirty="0"/>
              <a:t>CD = m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51560" name="Picture 8">
            <a:extLst>
              <a:ext uri="{FF2B5EF4-FFF2-40B4-BE49-F238E27FC236}">
                <a16:creationId xmlns:a16="http://schemas.microsoft.com/office/drawing/2014/main" id="{92BD974A-3561-4755-B130-B5620C4E9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62200"/>
            <a:ext cx="2062163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1562" name="Group 10">
            <a:extLst>
              <a:ext uri="{FF2B5EF4-FFF2-40B4-BE49-F238E27FC236}">
                <a16:creationId xmlns:a16="http://schemas.microsoft.com/office/drawing/2014/main" id="{457147F2-0320-4320-A0E4-9938AE25B3CF}"/>
              </a:ext>
            </a:extLst>
          </p:cNvPr>
          <p:cNvGrpSpPr>
            <a:grpSpLocks/>
          </p:cNvGrpSpPr>
          <p:nvPr/>
        </p:nvGrpSpPr>
        <p:grpSpPr bwMode="auto">
          <a:xfrm>
            <a:off x="0" y="1600200"/>
            <a:ext cx="9144000" cy="4757738"/>
            <a:chOff x="0" y="1008"/>
            <a:chExt cx="5760" cy="2997"/>
          </a:xfrm>
        </p:grpSpPr>
        <p:sp>
          <p:nvSpPr>
            <p:cNvPr id="151558" name="Text Box 6">
              <a:extLst>
                <a:ext uri="{FF2B5EF4-FFF2-40B4-BE49-F238E27FC236}">
                  <a16:creationId xmlns:a16="http://schemas.microsoft.com/office/drawing/2014/main" id="{5472DB6E-BE1B-4ADA-BD2A-CA9F01055B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84"/>
              <a:ext cx="5760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На прямой отложим отрезок </a:t>
              </a:r>
              <a:r>
                <a:rPr lang="en-US" altLang="ru-RU" i="1" dirty="0"/>
                <a:t>AB = c</a:t>
              </a:r>
              <a:r>
                <a:rPr lang="en-US" altLang="ru-RU" dirty="0"/>
                <a:t>. </a:t>
              </a:r>
              <a:r>
                <a:rPr lang="ru-RU" altLang="ru-RU" dirty="0"/>
                <a:t>С центром в точке </a:t>
              </a:r>
              <a:r>
                <a:rPr lang="en-US" altLang="ru-RU" i="1" dirty="0"/>
                <a:t>A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b</a:t>
              </a:r>
              <a:r>
                <a:rPr lang="en-US" altLang="ru-RU" dirty="0"/>
                <a:t>. </a:t>
              </a:r>
              <a:r>
                <a:rPr lang="ru-RU" altLang="ru-RU" dirty="0"/>
                <a:t>С центром в середине </a:t>
              </a:r>
              <a:r>
                <a:rPr lang="en-US" altLang="ru-RU" i="1" dirty="0"/>
                <a:t>D </a:t>
              </a:r>
              <a:r>
                <a:rPr lang="ru-RU" altLang="ru-RU" dirty="0"/>
                <a:t>отрезка </a:t>
              </a:r>
              <a:r>
                <a:rPr lang="en-US" altLang="ru-RU" i="1" dirty="0"/>
                <a:t>AB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m</a:t>
              </a:r>
              <a:r>
                <a:rPr lang="ru-RU" altLang="ru-RU" dirty="0"/>
                <a:t>. Обозначим </a:t>
              </a:r>
              <a:r>
                <a:rPr lang="en-US" altLang="ru-RU" i="1" dirty="0"/>
                <a:t>C </a:t>
              </a:r>
              <a:r>
                <a:rPr lang="ru-RU" altLang="ru-RU" dirty="0"/>
                <a:t>их точку пересечения. Соединим ее отрезками с точками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B</a:t>
              </a:r>
              <a:r>
                <a:rPr lang="ru-RU" altLang="ru-RU" dirty="0"/>
                <a:t>. Полученный треугольник будет искомым. </a:t>
              </a:r>
            </a:p>
          </p:txBody>
        </p:sp>
        <p:pic>
          <p:nvPicPr>
            <p:cNvPr id="151561" name="Picture 9">
              <a:extLst>
                <a:ext uri="{FF2B5EF4-FFF2-40B4-BE49-F238E27FC236}">
                  <a16:creationId xmlns:a16="http://schemas.microsoft.com/office/drawing/2014/main" id="{0B6ABBC9-2838-4E5F-BA78-43A28E9C7D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1008"/>
              <a:ext cx="1609" cy="1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6BC0A571-D888-45AB-B623-4E8769FB3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0312FCEC-D697-4BE7-B7FB-C00AE813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двум данным сторонам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медиане </a:t>
            </a:r>
            <a:r>
              <a:rPr lang="en-US" altLang="ru-RU" sz="2800" i="1" dirty="0"/>
              <a:t>AD = m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67940" name="Picture 4">
            <a:extLst>
              <a:ext uri="{FF2B5EF4-FFF2-40B4-BE49-F238E27FC236}">
                <a16:creationId xmlns:a16="http://schemas.microsoft.com/office/drawing/2014/main" id="{EFC3C34C-6780-4128-8677-8EBD97E17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38400"/>
            <a:ext cx="2062163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7941" name="Group 5">
            <a:extLst>
              <a:ext uri="{FF2B5EF4-FFF2-40B4-BE49-F238E27FC236}">
                <a16:creationId xmlns:a16="http://schemas.microsoft.com/office/drawing/2014/main" id="{ABA6FEBE-B96B-451E-8075-4C4428862294}"/>
              </a:ext>
            </a:extLst>
          </p:cNvPr>
          <p:cNvGrpSpPr>
            <a:grpSpLocks/>
          </p:cNvGrpSpPr>
          <p:nvPr/>
        </p:nvGrpSpPr>
        <p:grpSpPr bwMode="auto">
          <a:xfrm>
            <a:off x="0" y="1676400"/>
            <a:ext cx="9144000" cy="5051425"/>
            <a:chOff x="0" y="1056"/>
            <a:chExt cx="5760" cy="3182"/>
          </a:xfrm>
        </p:grpSpPr>
        <p:sp>
          <p:nvSpPr>
            <p:cNvPr id="167942" name="Text Box 6">
              <a:extLst>
                <a:ext uri="{FF2B5EF4-FFF2-40B4-BE49-F238E27FC236}">
                  <a16:creationId xmlns:a16="http://schemas.microsoft.com/office/drawing/2014/main" id="{0E8DDCFC-1A65-44F5-BEAB-EFC9EDAB4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84"/>
              <a:ext cx="57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На прямой отложим отрезок </a:t>
              </a:r>
              <a:r>
                <a:rPr lang="en-US" altLang="ru-RU" i="1" dirty="0"/>
                <a:t>AB = c</a:t>
              </a:r>
              <a:r>
                <a:rPr lang="en-US" altLang="ru-RU" dirty="0"/>
                <a:t>. </a:t>
              </a:r>
              <a:r>
                <a:rPr lang="ru-RU" altLang="ru-RU" dirty="0"/>
                <a:t>С центром в точке </a:t>
              </a:r>
              <a:r>
                <a:rPr lang="en-US" altLang="ru-RU" i="1" dirty="0"/>
                <a:t>B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b</a:t>
              </a:r>
              <a:r>
                <a:rPr lang="en-US" altLang="ru-RU" dirty="0"/>
                <a:t>. </a:t>
              </a:r>
              <a:r>
                <a:rPr lang="ru-RU" altLang="ru-RU" dirty="0"/>
                <a:t>С центром в точке </a:t>
              </a:r>
              <a:r>
                <a:rPr lang="en-US" altLang="ru-RU" i="1" dirty="0"/>
                <a:t>A </a:t>
              </a:r>
              <a:r>
                <a:rPr lang="ru-RU" altLang="ru-RU" dirty="0"/>
                <a:t>проведем дугу окружности радиуса 2</a:t>
              </a:r>
              <a:r>
                <a:rPr lang="en-US" altLang="ru-RU" i="1" dirty="0"/>
                <a:t>m</a:t>
              </a:r>
              <a:r>
                <a:rPr lang="en-US" altLang="ru-RU" dirty="0"/>
                <a:t>.</a:t>
              </a:r>
              <a:r>
                <a:rPr lang="ru-RU" altLang="ru-RU" dirty="0"/>
                <a:t> Обозначим </a:t>
              </a:r>
              <a:r>
                <a:rPr lang="en-US" altLang="ru-RU" i="1" dirty="0"/>
                <a:t>E </a:t>
              </a:r>
              <a:r>
                <a:rPr lang="ru-RU" altLang="ru-RU" dirty="0"/>
                <a:t>их точку пересечения. Через точку </a:t>
              </a:r>
              <a:r>
                <a:rPr lang="en-US" altLang="ru-RU" i="1" dirty="0"/>
                <a:t>B </a:t>
              </a:r>
              <a:r>
                <a:rPr lang="ru-RU" altLang="ru-RU" dirty="0"/>
                <a:t>и середину </a:t>
              </a:r>
              <a:r>
                <a:rPr lang="en-US" altLang="ru-RU" i="1" dirty="0"/>
                <a:t>D </a:t>
              </a:r>
              <a:r>
                <a:rPr lang="ru-RU" altLang="ru-RU" dirty="0"/>
                <a:t>отрезка </a:t>
              </a:r>
              <a:r>
                <a:rPr lang="en-US" altLang="ru-RU" i="1" dirty="0"/>
                <a:t>AE </a:t>
              </a:r>
              <a:r>
                <a:rPr lang="ru-RU" altLang="ru-RU" dirty="0"/>
                <a:t>проведем прямую и отложим на ней отрезок </a:t>
              </a:r>
              <a:r>
                <a:rPr lang="en-US" altLang="ru-RU" i="1" dirty="0"/>
                <a:t>DC</a:t>
              </a:r>
              <a:r>
                <a:rPr lang="ru-RU" altLang="ru-RU" dirty="0"/>
                <a:t>,</a:t>
              </a:r>
              <a:r>
                <a:rPr lang="en-US" altLang="ru-RU" i="1" dirty="0"/>
                <a:t> </a:t>
              </a:r>
              <a:r>
                <a:rPr lang="ru-RU" altLang="ru-RU" dirty="0"/>
                <a:t>равный отрезку </a:t>
              </a:r>
              <a:r>
                <a:rPr lang="en-US" altLang="ru-RU" i="1" dirty="0"/>
                <a:t>BD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Соединим отрезком точки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C</a:t>
              </a:r>
              <a:r>
                <a:rPr lang="ru-RU" altLang="ru-RU" dirty="0"/>
                <a:t>. Треугольник </a:t>
              </a:r>
              <a:r>
                <a:rPr lang="en-US" altLang="ru-RU" i="1" dirty="0"/>
                <a:t>ABC </a:t>
              </a:r>
              <a:r>
                <a:rPr lang="ru-RU" altLang="ru-RU" dirty="0"/>
                <a:t>будет искомым. </a:t>
              </a:r>
            </a:p>
          </p:txBody>
        </p:sp>
        <p:pic>
          <p:nvPicPr>
            <p:cNvPr id="167943" name="Picture 7">
              <a:extLst>
                <a:ext uri="{FF2B5EF4-FFF2-40B4-BE49-F238E27FC236}">
                  <a16:creationId xmlns:a16="http://schemas.microsoft.com/office/drawing/2014/main" id="{7C8EBDB8-F344-4904-90CF-C74D6D856A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56"/>
              <a:ext cx="1925" cy="1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864C4FF3-9B4C-4A27-832C-D5C8F64EE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163843" name="Text Box 3">
            <a:extLst>
              <a:ext uri="{FF2B5EF4-FFF2-40B4-BE49-F238E27FC236}">
                <a16:creationId xmlns:a16="http://schemas.microsoft.com/office/drawing/2014/main" id="{AA21148C-EC54-4AB8-9890-7473BCEC3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данным стороне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ru-RU" altLang="ru-RU" sz="2800" dirty="0"/>
              <a:t>углу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медиане </a:t>
            </a:r>
            <a:r>
              <a:rPr lang="en-US" altLang="ru-RU" sz="2800" i="1" dirty="0"/>
              <a:t>BD = m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63848" name="Picture 8">
            <a:extLst>
              <a:ext uri="{FF2B5EF4-FFF2-40B4-BE49-F238E27FC236}">
                <a16:creationId xmlns:a16="http://schemas.microsoft.com/office/drawing/2014/main" id="{8D40C601-3969-43CF-BCA7-8E2F2DFF4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352583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851" name="Group 11">
            <a:extLst>
              <a:ext uri="{FF2B5EF4-FFF2-40B4-BE49-F238E27FC236}">
                <a16:creationId xmlns:a16="http://schemas.microsoft.com/office/drawing/2014/main" id="{2DC1FF82-6C9E-4233-800F-EC7ACED8DF30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0"/>
            <a:ext cx="9144000" cy="4822825"/>
            <a:chOff x="0" y="960"/>
            <a:chExt cx="5760" cy="3038"/>
          </a:xfrm>
        </p:grpSpPr>
        <p:sp>
          <p:nvSpPr>
            <p:cNvPr id="163846" name="Text Box 6">
              <a:extLst>
                <a:ext uri="{FF2B5EF4-FFF2-40B4-BE49-F238E27FC236}">
                  <a16:creationId xmlns:a16="http://schemas.microsoft.com/office/drawing/2014/main" id="{43163DE2-9EDB-4132-B838-4427C90ACC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544"/>
              <a:ext cx="57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На одной стороне данного угла отложим отрезок </a:t>
              </a:r>
              <a:r>
                <a:rPr lang="en-US" altLang="ru-RU" i="1" dirty="0"/>
                <a:t>AB = c</a:t>
              </a:r>
              <a:r>
                <a:rPr lang="en-US" altLang="ru-RU" dirty="0"/>
                <a:t>. </a:t>
              </a:r>
              <a:r>
                <a:rPr lang="ru-RU" altLang="ru-RU" dirty="0"/>
                <a:t>С центром в точке </a:t>
              </a:r>
              <a:r>
                <a:rPr lang="en-US" altLang="ru-RU" i="1" dirty="0"/>
                <a:t>B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m</a:t>
              </a:r>
              <a:r>
                <a:rPr lang="en-US" altLang="ru-RU" dirty="0"/>
                <a:t>.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D</a:t>
              </a:r>
              <a:r>
                <a:rPr lang="en-US" altLang="ru-RU" dirty="0"/>
                <a:t> </a:t>
              </a:r>
              <a:r>
                <a:rPr lang="ru-RU" altLang="ru-RU" dirty="0"/>
                <a:t>ее точку пересечения со второй стороной угла. На луче </a:t>
              </a:r>
              <a:r>
                <a:rPr lang="en-US" altLang="ru-RU" i="1" dirty="0"/>
                <a:t>AD </a:t>
              </a:r>
              <a:r>
                <a:rPr lang="ru-RU" altLang="ru-RU" dirty="0"/>
                <a:t>отложим отрезок </a:t>
              </a:r>
              <a:r>
                <a:rPr lang="en-US" altLang="ru-RU" i="1" dirty="0"/>
                <a:t>DC</a:t>
              </a:r>
              <a:r>
                <a:rPr lang="ru-RU" altLang="ru-RU" dirty="0"/>
                <a:t>, равный </a:t>
              </a:r>
              <a:r>
                <a:rPr lang="en-US" altLang="ru-RU" i="1" dirty="0"/>
                <a:t>AD</a:t>
              </a:r>
              <a:r>
                <a:rPr lang="ru-RU" altLang="ru-RU" dirty="0"/>
                <a:t>. Соединим отрезком точки </a:t>
              </a:r>
              <a:r>
                <a:rPr lang="en-US" altLang="ru-RU" i="1" dirty="0"/>
                <a:t>B </a:t>
              </a:r>
              <a:r>
                <a:rPr lang="ru-RU" altLang="ru-RU" dirty="0"/>
                <a:t>и </a:t>
              </a:r>
              <a:r>
                <a:rPr lang="en-US" altLang="ru-RU" i="1" dirty="0"/>
                <a:t>C</a:t>
              </a:r>
              <a:r>
                <a:rPr lang="ru-RU" altLang="ru-RU" dirty="0"/>
                <a:t>. Полученный треугольник </a:t>
              </a:r>
              <a:r>
                <a:rPr lang="en-US" altLang="ru-RU" i="1" dirty="0"/>
                <a:t>ABC </a:t>
              </a:r>
              <a:r>
                <a:rPr lang="ru-RU" altLang="ru-RU" dirty="0"/>
                <a:t>будет искомым. Заметим, что в случае острого угла </a:t>
              </a:r>
              <a:r>
                <a:rPr lang="en-US" altLang="ru-RU" i="1" dirty="0"/>
                <a:t>A </a:t>
              </a:r>
              <a:r>
                <a:rPr lang="ru-RU" altLang="ru-RU" dirty="0"/>
                <a:t>может быть два треугольника.</a:t>
              </a:r>
            </a:p>
          </p:txBody>
        </p:sp>
        <p:pic>
          <p:nvPicPr>
            <p:cNvPr id="163850" name="Picture 10">
              <a:extLst>
                <a:ext uri="{FF2B5EF4-FFF2-40B4-BE49-F238E27FC236}">
                  <a16:creationId xmlns:a16="http://schemas.microsoft.com/office/drawing/2014/main" id="{01BED7F4-6948-4E4F-98B4-F19583440C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960"/>
              <a:ext cx="2201" cy="1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22B19E83-4044-4E08-8E8E-44D5CF674C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165891" name="Text Box 3">
            <a:extLst>
              <a:ext uri="{FF2B5EF4-FFF2-40B4-BE49-F238E27FC236}">
                <a16:creationId xmlns:a16="http://schemas.microsoft.com/office/drawing/2014/main" id="{33697F3F-E164-417C-A0B5-C7783A530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данным стороне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ru-RU" altLang="ru-RU" sz="2800" dirty="0"/>
              <a:t>углу </a:t>
            </a:r>
            <a:r>
              <a:rPr lang="en-US" altLang="ru-RU" sz="2800" i="1" dirty="0"/>
              <a:t>A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медиане </a:t>
            </a:r>
            <a:r>
              <a:rPr lang="en-US" altLang="ru-RU" sz="2800" i="1" dirty="0"/>
              <a:t>CD = m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65895" name="Picture 7">
            <a:extLst>
              <a:ext uri="{FF2B5EF4-FFF2-40B4-BE49-F238E27FC236}">
                <a16:creationId xmlns:a16="http://schemas.microsoft.com/office/drawing/2014/main" id="{D71C630F-F797-40DB-A403-2DB1DB60B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2522538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5898" name="Group 10">
            <a:extLst>
              <a:ext uri="{FF2B5EF4-FFF2-40B4-BE49-F238E27FC236}">
                <a16:creationId xmlns:a16="http://schemas.microsoft.com/office/drawing/2014/main" id="{A71880F1-94C6-4B46-BB8C-3D817339ADDF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4379913"/>
            <a:chOff x="0" y="1344"/>
            <a:chExt cx="5760" cy="2759"/>
          </a:xfrm>
        </p:grpSpPr>
        <p:sp>
          <p:nvSpPr>
            <p:cNvPr id="165892" name="Text Box 4">
              <a:extLst>
                <a:ext uri="{FF2B5EF4-FFF2-40B4-BE49-F238E27FC236}">
                  <a16:creationId xmlns:a16="http://schemas.microsoft.com/office/drawing/2014/main" id="{2B4F6B71-28A1-489A-A4A4-58229803AF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882"/>
              <a:ext cx="5760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На одной стороне данного угла отложим отрезок </a:t>
              </a:r>
              <a:r>
                <a:rPr lang="en-US" altLang="ru-RU" i="1" dirty="0"/>
                <a:t>AB = c</a:t>
              </a:r>
              <a:r>
                <a:rPr lang="en-US" altLang="ru-RU" dirty="0"/>
                <a:t>. </a:t>
              </a:r>
              <a:r>
                <a:rPr lang="ru-RU" altLang="ru-RU" dirty="0"/>
                <a:t>С центром в середине </a:t>
              </a:r>
              <a:r>
                <a:rPr lang="en-US" altLang="ru-RU" i="1" dirty="0"/>
                <a:t>D </a:t>
              </a:r>
              <a:r>
                <a:rPr lang="ru-RU" altLang="ru-RU" dirty="0"/>
                <a:t>отрезка </a:t>
              </a:r>
              <a:r>
                <a:rPr lang="en-US" altLang="ru-RU" i="1" dirty="0"/>
                <a:t>AB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m</a:t>
              </a:r>
              <a:r>
                <a:rPr lang="en-US" altLang="ru-RU" dirty="0"/>
                <a:t>.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C</a:t>
              </a:r>
              <a:r>
                <a:rPr lang="en-US" altLang="ru-RU" dirty="0"/>
                <a:t> </a:t>
              </a:r>
              <a:r>
                <a:rPr lang="ru-RU" altLang="ru-RU" dirty="0"/>
                <a:t>ее точку пересечения со второй стороной угла. Соединим отрезком точки </a:t>
              </a:r>
              <a:r>
                <a:rPr lang="en-US" altLang="ru-RU" i="1" dirty="0"/>
                <a:t>B </a:t>
              </a:r>
              <a:r>
                <a:rPr lang="ru-RU" altLang="ru-RU" dirty="0"/>
                <a:t>и </a:t>
              </a:r>
              <a:r>
                <a:rPr lang="en-US" altLang="ru-RU" i="1" dirty="0"/>
                <a:t>C</a:t>
              </a:r>
              <a:r>
                <a:rPr lang="ru-RU" altLang="ru-RU" dirty="0"/>
                <a:t>. Полученный треугольник </a:t>
              </a:r>
              <a:r>
                <a:rPr lang="en-US" altLang="ru-RU" i="1" dirty="0"/>
                <a:t>ABC </a:t>
              </a:r>
              <a:r>
                <a:rPr lang="ru-RU" altLang="ru-RU" dirty="0"/>
                <a:t>будет искомым. </a:t>
              </a:r>
            </a:p>
          </p:txBody>
        </p:sp>
        <p:pic>
          <p:nvPicPr>
            <p:cNvPr id="165897" name="Picture 9">
              <a:extLst>
                <a:ext uri="{FF2B5EF4-FFF2-40B4-BE49-F238E27FC236}">
                  <a16:creationId xmlns:a16="http://schemas.microsoft.com/office/drawing/2014/main" id="{3D14DD43-8297-44F8-87BE-1FDB8195C3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344"/>
              <a:ext cx="1602" cy="1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B20D0C63-A785-44D2-A1B7-1E23A160C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305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Основными чертежными инструментами, с помощью которых производятся геометрические построения, являются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линейка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циркуль.</a:t>
            </a:r>
            <a:endParaRPr lang="en-US" altLang="ru-RU" sz="2800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92177" name="Text Box 17">
            <a:extLst>
              <a:ext uri="{FF2B5EF4-FFF2-40B4-BE49-F238E27FC236}">
                <a16:creationId xmlns:a16="http://schemas.microsoft.com/office/drawing/2014/main" id="{E3945E7E-7595-4CD0-AC4A-72F319BDA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657600"/>
            <a:ext cx="8534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 помощью циркуля проводят окружности с данным центром и данного радиуса. В частности, с помощью циркуля на луче от его начала можно отложить отрезок, равный данному.</a:t>
            </a:r>
          </a:p>
        </p:txBody>
      </p:sp>
      <p:sp>
        <p:nvSpPr>
          <p:cNvPr id="92178" name="Text Box 18">
            <a:extLst>
              <a:ext uri="{FF2B5EF4-FFF2-40B4-BE49-F238E27FC236}">
                <a16:creationId xmlns:a16="http://schemas.microsoft.com/office/drawing/2014/main" id="{DD09ED2E-18D4-4CFC-B95F-6A16F572E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 помощью линейки через две заданные точки проводят прямую.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08289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0CAF8283-70EF-4E5A-9620-B56BD5200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155651" name="Text Box 3">
            <a:extLst>
              <a:ext uri="{FF2B5EF4-FFF2-40B4-BE49-F238E27FC236}">
                <a16:creationId xmlns:a16="http://schemas.microsoft.com/office/drawing/2014/main" id="{3C9967F0-14DA-4686-8727-0F5F7D04C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двум данным сторонам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en-US" altLang="ru-RU" sz="2800" i="1" dirty="0"/>
              <a:t>AC = b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высоте </a:t>
            </a:r>
            <a:r>
              <a:rPr lang="en-US" altLang="ru-RU" sz="2800" i="1" dirty="0"/>
              <a:t>CH = h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grpSp>
        <p:nvGrpSpPr>
          <p:cNvPr id="155658" name="Group 10">
            <a:extLst>
              <a:ext uri="{FF2B5EF4-FFF2-40B4-BE49-F238E27FC236}">
                <a16:creationId xmlns:a16="http://schemas.microsoft.com/office/drawing/2014/main" id="{BED7E694-FB59-4E79-AEA1-858F9D41CE62}"/>
              </a:ext>
            </a:extLst>
          </p:cNvPr>
          <p:cNvGrpSpPr>
            <a:grpSpLocks/>
          </p:cNvGrpSpPr>
          <p:nvPr/>
        </p:nvGrpSpPr>
        <p:grpSpPr bwMode="auto">
          <a:xfrm>
            <a:off x="0" y="1676400"/>
            <a:ext cx="9144000" cy="5211763"/>
            <a:chOff x="0" y="1056"/>
            <a:chExt cx="5760" cy="3283"/>
          </a:xfrm>
        </p:grpSpPr>
        <p:sp>
          <p:nvSpPr>
            <p:cNvPr id="155654" name="Text Box 6">
              <a:extLst>
                <a:ext uri="{FF2B5EF4-FFF2-40B4-BE49-F238E27FC236}">
                  <a16:creationId xmlns:a16="http://schemas.microsoft.com/office/drawing/2014/main" id="{D954EF7C-485E-421E-AECE-43CD191D4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52"/>
              <a:ext cx="5760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/>
                <a:t> Проведем отрезок </a:t>
              </a:r>
              <a:r>
                <a:rPr lang="en-US" altLang="ru-RU" i="1" dirty="0"/>
                <a:t>CH = h</a:t>
              </a:r>
              <a:r>
                <a:rPr lang="en-US" altLang="ru-RU" dirty="0"/>
                <a:t>. </a:t>
              </a:r>
              <a:r>
                <a:rPr lang="ru-RU" altLang="ru-RU" dirty="0"/>
                <a:t>Через точку </a:t>
              </a:r>
              <a:r>
                <a:rPr lang="en-US" altLang="ru-RU" i="1" dirty="0"/>
                <a:t>H</a:t>
              </a:r>
              <a:r>
                <a:rPr lang="ru-RU" altLang="ru-RU" dirty="0"/>
                <a:t> проведем прямую, перпендикулярную прямой </a:t>
              </a:r>
              <a:r>
                <a:rPr lang="en-US" altLang="ru-RU" i="1" dirty="0"/>
                <a:t>CH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С центром в точке </a:t>
              </a:r>
              <a:r>
                <a:rPr lang="en-US" altLang="ru-RU" i="1" dirty="0"/>
                <a:t>C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b</a:t>
              </a:r>
              <a:r>
                <a:rPr lang="en-US" altLang="ru-RU" dirty="0"/>
                <a:t>.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A </a:t>
              </a:r>
              <a:r>
                <a:rPr lang="ru-RU" altLang="ru-RU" dirty="0"/>
                <a:t>ее точку пересечения с проведенной прямой. С центром в точке </a:t>
              </a:r>
              <a:r>
                <a:rPr lang="en-US" altLang="ru-RU" i="1" dirty="0"/>
                <a:t>A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a</a:t>
              </a:r>
              <a:r>
                <a:rPr lang="en-US" altLang="ru-RU" dirty="0"/>
                <a:t>.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,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 </a:t>
              </a:r>
              <a:r>
                <a:rPr lang="ru-RU" altLang="ru-RU" dirty="0"/>
                <a:t>ее точки пересечения с проведенной прямой.</a:t>
              </a:r>
              <a:r>
                <a:rPr lang="en-US" altLang="ru-RU" i="1" dirty="0"/>
                <a:t> </a:t>
              </a:r>
              <a:r>
                <a:rPr lang="ru-RU" altLang="ru-RU" dirty="0"/>
                <a:t>Соединим отрезками точку </a:t>
              </a:r>
              <a:r>
                <a:rPr lang="en-US" altLang="ru-RU" i="1" dirty="0"/>
                <a:t>C </a:t>
              </a:r>
              <a:r>
                <a:rPr lang="ru-RU" altLang="ru-RU" dirty="0"/>
                <a:t>с точками </a:t>
              </a:r>
              <a:r>
                <a:rPr lang="en-US" altLang="ru-RU" i="1" dirty="0"/>
                <a:t>A</a:t>
              </a:r>
              <a:r>
                <a:rPr lang="en-US" altLang="ru-RU" dirty="0"/>
                <a:t>,</a:t>
              </a:r>
              <a:r>
                <a:rPr lang="en-US" altLang="ru-RU" i="1" dirty="0"/>
                <a:t> 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,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2</a:t>
              </a:r>
              <a:r>
                <a:rPr lang="ru-RU" altLang="ru-RU" dirty="0"/>
                <a:t>. Треугольники </a:t>
              </a:r>
              <a:r>
                <a:rPr lang="en-US" altLang="ru-RU" i="1" dirty="0"/>
                <a:t>AB</a:t>
              </a:r>
              <a:r>
                <a:rPr lang="ru-RU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ru-RU" altLang="ru-RU" i="1" dirty="0"/>
                <a:t> </a:t>
              </a:r>
              <a:r>
                <a:rPr lang="ru-RU" altLang="ru-RU" dirty="0"/>
                <a:t>и </a:t>
              </a:r>
              <a:r>
                <a:rPr lang="en-US" altLang="ru-RU" i="1" dirty="0"/>
                <a:t>AB</a:t>
              </a:r>
              <a:r>
                <a:rPr lang="ru-RU" altLang="ru-RU" baseline="-25000" dirty="0"/>
                <a:t>2</a:t>
              </a:r>
              <a:r>
                <a:rPr lang="en-US" altLang="ru-RU" i="1" dirty="0"/>
                <a:t>C </a:t>
              </a:r>
              <a:r>
                <a:rPr lang="ru-RU" altLang="ru-RU" dirty="0"/>
                <a:t>будут искомыми. </a:t>
              </a:r>
            </a:p>
          </p:txBody>
        </p:sp>
        <p:pic>
          <p:nvPicPr>
            <p:cNvPr id="155656" name="Picture 8">
              <a:extLst>
                <a:ext uri="{FF2B5EF4-FFF2-40B4-BE49-F238E27FC236}">
                  <a16:creationId xmlns:a16="http://schemas.microsoft.com/office/drawing/2014/main" id="{D6DC94EC-779E-4C8F-BEAF-00FF68296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" y="1056"/>
              <a:ext cx="3077" cy="1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55657" name="Picture 9">
            <a:extLst>
              <a:ext uri="{FF2B5EF4-FFF2-40B4-BE49-F238E27FC236}">
                <a16:creationId xmlns:a16="http://schemas.microsoft.com/office/drawing/2014/main" id="{21776EBA-3E0E-44E5-8ED7-83E4A7128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14600"/>
            <a:ext cx="2062163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8815DF84-B6AF-4EDE-8A46-DC4347988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2DF0485E-0D20-415C-BD4B-5D82740E3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двум данным сторонам</a:t>
            </a:r>
            <a:r>
              <a:rPr lang="en-US" altLang="ru-RU" sz="2800" dirty="0"/>
              <a:t> </a:t>
            </a:r>
            <a:r>
              <a:rPr lang="en-US" altLang="ru-RU" sz="2800" i="1" dirty="0"/>
              <a:t>AC = b</a:t>
            </a:r>
            <a:r>
              <a:rPr lang="en-US" altLang="ru-RU" sz="2800" dirty="0"/>
              <a:t>, </a:t>
            </a:r>
            <a:r>
              <a:rPr lang="en-US" altLang="ru-RU" sz="2800" i="1" dirty="0"/>
              <a:t>BC = a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высоте </a:t>
            </a:r>
            <a:r>
              <a:rPr lang="en-US" altLang="ru-RU" sz="2800" i="1" dirty="0"/>
              <a:t>CH = h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57704" name="Picture 8">
            <a:extLst>
              <a:ext uri="{FF2B5EF4-FFF2-40B4-BE49-F238E27FC236}">
                <a16:creationId xmlns:a16="http://schemas.microsoft.com/office/drawing/2014/main" id="{717E657A-8321-4198-B7E4-F6E8A0B43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38400"/>
            <a:ext cx="2414588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7706" name="Group 10">
            <a:extLst>
              <a:ext uri="{FF2B5EF4-FFF2-40B4-BE49-F238E27FC236}">
                <a16:creationId xmlns:a16="http://schemas.microsoft.com/office/drawing/2014/main" id="{2E66740C-810C-4737-B644-1D8316262DA8}"/>
              </a:ext>
            </a:extLst>
          </p:cNvPr>
          <p:cNvGrpSpPr>
            <a:grpSpLocks/>
          </p:cNvGrpSpPr>
          <p:nvPr/>
        </p:nvGrpSpPr>
        <p:grpSpPr bwMode="auto">
          <a:xfrm>
            <a:off x="0" y="1676400"/>
            <a:ext cx="9144000" cy="5211763"/>
            <a:chOff x="0" y="1056"/>
            <a:chExt cx="5760" cy="3283"/>
          </a:xfrm>
        </p:grpSpPr>
        <p:sp>
          <p:nvSpPr>
            <p:cNvPr id="157701" name="Text Box 5">
              <a:extLst>
                <a:ext uri="{FF2B5EF4-FFF2-40B4-BE49-F238E27FC236}">
                  <a16:creationId xmlns:a16="http://schemas.microsoft.com/office/drawing/2014/main" id="{28ADFA46-68E7-435A-A28F-5027001C58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52"/>
              <a:ext cx="5760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dirty="0"/>
                <a:t> Проведем отрезок </a:t>
              </a:r>
              <a:r>
                <a:rPr lang="en-US" altLang="ru-RU" i="1" dirty="0"/>
                <a:t>CH = h</a:t>
              </a:r>
              <a:r>
                <a:rPr lang="en-US" altLang="ru-RU" dirty="0"/>
                <a:t>. </a:t>
              </a:r>
              <a:r>
                <a:rPr lang="ru-RU" altLang="ru-RU" dirty="0"/>
                <a:t>Через точку </a:t>
              </a:r>
              <a:r>
                <a:rPr lang="en-US" altLang="ru-RU" i="1" dirty="0"/>
                <a:t>H</a:t>
              </a:r>
              <a:r>
                <a:rPr lang="ru-RU" altLang="ru-RU" dirty="0"/>
                <a:t> проведем прямую, перпендикулярную прямой </a:t>
              </a:r>
              <a:r>
                <a:rPr lang="en-US" altLang="ru-RU" i="1" dirty="0"/>
                <a:t>CH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С центром в точке </a:t>
              </a:r>
              <a:r>
                <a:rPr lang="en-US" altLang="ru-RU" i="1" dirty="0"/>
                <a:t>C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a</a:t>
              </a:r>
              <a:r>
                <a:rPr lang="en-US" altLang="ru-RU" dirty="0"/>
                <a:t>.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,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2</a:t>
              </a:r>
              <a:r>
                <a:rPr lang="en-US" altLang="ru-RU" i="1" dirty="0"/>
                <a:t> </a:t>
              </a:r>
              <a:r>
                <a:rPr lang="ru-RU" altLang="ru-RU" dirty="0"/>
                <a:t>ее точки пересечения с проведенной прямой. С центром в точке </a:t>
              </a:r>
              <a:r>
                <a:rPr lang="en-US" altLang="ru-RU" i="1" dirty="0"/>
                <a:t>C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b</a:t>
              </a:r>
              <a:r>
                <a:rPr lang="en-US" altLang="ru-RU" dirty="0"/>
                <a:t>.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B</a:t>
              </a:r>
              <a:r>
                <a:rPr lang="en-US" altLang="ru-RU" dirty="0"/>
                <a:t> </a:t>
              </a:r>
              <a:r>
                <a:rPr lang="ru-RU" altLang="ru-RU" dirty="0"/>
                <a:t>ее точку пересечения с проведенной прямой.</a:t>
              </a:r>
              <a:r>
                <a:rPr lang="en-US" altLang="ru-RU" i="1" dirty="0"/>
                <a:t> </a:t>
              </a:r>
              <a:r>
                <a:rPr lang="ru-RU" altLang="ru-RU" dirty="0"/>
                <a:t>Соединим отрезками точку </a:t>
              </a:r>
              <a:r>
                <a:rPr lang="en-US" altLang="ru-RU" i="1" dirty="0"/>
                <a:t>C </a:t>
              </a:r>
              <a:r>
                <a:rPr lang="ru-RU" altLang="ru-RU" dirty="0"/>
                <a:t>с точками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,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, </a:t>
              </a:r>
              <a:r>
                <a:rPr lang="en-US" altLang="ru-RU" i="1" dirty="0"/>
                <a:t>B</a:t>
              </a:r>
              <a:r>
                <a:rPr lang="ru-RU" altLang="ru-RU" dirty="0"/>
                <a:t>. Треугольники </a:t>
              </a:r>
              <a:r>
                <a:rPr lang="en-US" altLang="ru-RU" i="1" dirty="0"/>
                <a:t>A</a:t>
              </a:r>
              <a:r>
                <a:rPr lang="ru-RU" altLang="ru-RU" baseline="-25000" dirty="0"/>
                <a:t>1</a:t>
              </a:r>
              <a:r>
                <a:rPr lang="en-US" altLang="ru-RU" i="1" dirty="0"/>
                <a:t>BC</a:t>
              </a:r>
              <a:r>
                <a:rPr lang="ru-RU" altLang="ru-RU" i="1" dirty="0"/>
                <a:t> </a:t>
              </a:r>
              <a:r>
                <a:rPr lang="ru-RU" altLang="ru-RU" dirty="0"/>
                <a:t>и </a:t>
              </a:r>
              <a:r>
                <a:rPr lang="en-US" altLang="ru-RU" i="1" dirty="0"/>
                <a:t>A</a:t>
              </a:r>
              <a:r>
                <a:rPr lang="ru-RU" altLang="ru-RU" baseline="-25000" dirty="0"/>
                <a:t>2</a:t>
              </a:r>
              <a:r>
                <a:rPr lang="en-US" altLang="ru-RU" i="1" dirty="0"/>
                <a:t>BC </a:t>
              </a:r>
              <a:r>
                <a:rPr lang="ru-RU" altLang="ru-RU" dirty="0"/>
                <a:t>будут искомыми. </a:t>
              </a:r>
            </a:p>
          </p:txBody>
        </p:sp>
        <p:pic>
          <p:nvPicPr>
            <p:cNvPr id="157705" name="Picture 9">
              <a:extLst>
                <a:ext uri="{FF2B5EF4-FFF2-40B4-BE49-F238E27FC236}">
                  <a16:creationId xmlns:a16="http://schemas.microsoft.com/office/drawing/2014/main" id="{EF206E44-F9C9-4F30-9963-237FEB73A1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56"/>
              <a:ext cx="2370" cy="13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B2709046-39B9-4666-AB74-140BC8DA6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20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BBAE3A89-D183-4847-90A3-7F8CA5414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треугольник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по данным стороне</a:t>
            </a:r>
            <a:r>
              <a:rPr lang="en-US" altLang="ru-RU" sz="2800" dirty="0"/>
              <a:t> </a:t>
            </a:r>
            <a:r>
              <a:rPr lang="en-US" altLang="ru-RU" sz="2800" i="1" dirty="0"/>
              <a:t>AB = c</a:t>
            </a:r>
            <a:r>
              <a:rPr lang="en-US" altLang="ru-RU" sz="2800" dirty="0"/>
              <a:t>, </a:t>
            </a:r>
            <a:r>
              <a:rPr lang="ru-RU" altLang="ru-RU" sz="2800" dirty="0"/>
              <a:t>медиане </a:t>
            </a:r>
            <a:r>
              <a:rPr lang="en-US" altLang="ru-RU" sz="2800" i="1" dirty="0"/>
              <a:t>CD = m</a:t>
            </a:r>
            <a:r>
              <a:rPr lang="ru-RU" altLang="ru-RU" sz="2800" i="1" dirty="0"/>
              <a:t> </a:t>
            </a:r>
            <a:r>
              <a:rPr lang="ru-RU" altLang="ru-RU" sz="2800" dirty="0"/>
              <a:t>и высоте </a:t>
            </a:r>
            <a:r>
              <a:rPr lang="en-US" altLang="ru-RU" sz="2800" i="1" dirty="0"/>
              <a:t>CH = h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176136" name="Picture 8">
            <a:extLst>
              <a:ext uri="{FF2B5EF4-FFF2-40B4-BE49-F238E27FC236}">
                <a16:creationId xmlns:a16="http://schemas.microsoft.com/office/drawing/2014/main" id="{F0A7E63D-AFFE-46E1-91B8-51D51664D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207327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6138" name="Group 10">
            <a:extLst>
              <a:ext uri="{FF2B5EF4-FFF2-40B4-BE49-F238E27FC236}">
                <a16:creationId xmlns:a16="http://schemas.microsoft.com/office/drawing/2014/main" id="{5F5DB88B-0648-4FE2-9F3F-101AF25B6F43}"/>
              </a:ext>
            </a:extLst>
          </p:cNvPr>
          <p:cNvGrpSpPr>
            <a:grpSpLocks/>
          </p:cNvGrpSpPr>
          <p:nvPr/>
        </p:nvGrpSpPr>
        <p:grpSpPr bwMode="auto">
          <a:xfrm>
            <a:off x="0" y="1676400"/>
            <a:ext cx="9144000" cy="5040313"/>
            <a:chOff x="0" y="1056"/>
            <a:chExt cx="5760" cy="3175"/>
          </a:xfrm>
        </p:grpSpPr>
        <p:sp>
          <p:nvSpPr>
            <p:cNvPr id="176134" name="Text Box 6">
              <a:extLst>
                <a:ext uri="{FF2B5EF4-FFF2-40B4-BE49-F238E27FC236}">
                  <a16:creationId xmlns:a16="http://schemas.microsoft.com/office/drawing/2014/main" id="{66B23E19-184F-430C-98E7-A331A0B790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544"/>
              <a:ext cx="5760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	Решение:</a:t>
              </a:r>
              <a:r>
                <a:rPr lang="ru-RU" altLang="ru-RU"/>
                <a:t> Проведем отрезок </a:t>
              </a:r>
              <a:r>
                <a:rPr lang="en-US" altLang="ru-RU" i="1" dirty="0"/>
                <a:t>CH = h</a:t>
              </a:r>
              <a:r>
                <a:rPr lang="en-US" altLang="ru-RU" dirty="0"/>
                <a:t>. </a:t>
              </a:r>
              <a:r>
                <a:rPr lang="ru-RU" altLang="ru-RU" dirty="0"/>
                <a:t>Через точку </a:t>
              </a:r>
              <a:r>
                <a:rPr lang="en-US" altLang="ru-RU" i="1" dirty="0"/>
                <a:t>H</a:t>
              </a:r>
              <a:r>
                <a:rPr lang="ru-RU" altLang="ru-RU" dirty="0"/>
                <a:t> проведем прямую, перпендикулярную прямой </a:t>
              </a:r>
              <a:r>
                <a:rPr lang="en-US" altLang="ru-RU" i="1" dirty="0"/>
                <a:t>CH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С центром в точке </a:t>
              </a:r>
              <a:r>
                <a:rPr lang="en-US" altLang="ru-RU" i="1" dirty="0"/>
                <a:t>C </a:t>
              </a:r>
              <a:r>
                <a:rPr lang="ru-RU" altLang="ru-RU" dirty="0"/>
                <a:t>проведем дугу окружности радиуса </a:t>
              </a:r>
              <a:r>
                <a:rPr lang="en-US" altLang="ru-RU" i="1" dirty="0"/>
                <a:t>m</a:t>
              </a:r>
              <a:r>
                <a:rPr lang="en-US" altLang="ru-RU" dirty="0"/>
                <a:t>.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D </a:t>
              </a:r>
              <a:r>
                <a:rPr lang="ru-RU" altLang="ru-RU" dirty="0"/>
                <a:t>ее точку пересечения с проведенной прямой. С центром в точке </a:t>
              </a:r>
              <a:r>
                <a:rPr lang="en-US" altLang="ru-RU" i="1" dirty="0"/>
                <a:t>D </a:t>
              </a:r>
              <a:r>
                <a:rPr lang="ru-RU" altLang="ru-RU" dirty="0"/>
                <a:t>проведем дуги окружности радиуса </a:t>
              </a:r>
              <a:r>
                <a:rPr lang="en-US" altLang="ru-RU" i="1" dirty="0"/>
                <a:t>c</a:t>
              </a:r>
              <a:r>
                <a:rPr lang="en-US" altLang="ru-RU" dirty="0"/>
                <a:t>/2. </a:t>
              </a:r>
              <a:r>
                <a:rPr lang="ru-RU" altLang="ru-RU" dirty="0"/>
                <a:t>Обозначим </a:t>
              </a:r>
              <a:r>
                <a:rPr lang="en-US" altLang="ru-RU" i="1" dirty="0"/>
                <a:t>A</a:t>
              </a:r>
              <a:r>
                <a:rPr lang="en-US" altLang="ru-RU" dirty="0"/>
                <a:t>,</a:t>
              </a:r>
              <a:r>
                <a:rPr lang="en-US" altLang="ru-RU" i="1" dirty="0"/>
                <a:t> B</a:t>
              </a:r>
              <a:r>
                <a:rPr lang="en-US" altLang="ru-RU" dirty="0"/>
                <a:t> </a:t>
              </a:r>
              <a:r>
                <a:rPr lang="ru-RU" altLang="ru-RU" dirty="0"/>
                <a:t>их точки пересечения с проведенной прямой.</a:t>
              </a:r>
              <a:r>
                <a:rPr lang="en-US" altLang="ru-RU" i="1" dirty="0"/>
                <a:t> </a:t>
              </a:r>
              <a:r>
                <a:rPr lang="ru-RU" altLang="ru-RU" dirty="0"/>
                <a:t>Соединим отрезками точку </a:t>
              </a:r>
              <a:r>
                <a:rPr lang="en-US" altLang="ru-RU" i="1" dirty="0"/>
                <a:t>C </a:t>
              </a:r>
              <a:r>
                <a:rPr lang="ru-RU" altLang="ru-RU" dirty="0"/>
                <a:t>с точками </a:t>
              </a:r>
              <a:r>
                <a:rPr lang="en-US" altLang="ru-RU" i="1" dirty="0"/>
                <a:t>A</a:t>
              </a:r>
              <a:r>
                <a:rPr lang="en-US" altLang="ru-RU" dirty="0"/>
                <a:t>, </a:t>
              </a:r>
              <a:r>
                <a:rPr lang="en-US" altLang="ru-RU" i="1" dirty="0"/>
                <a:t>B</a:t>
              </a:r>
              <a:r>
                <a:rPr lang="ru-RU" altLang="ru-RU" dirty="0"/>
                <a:t>. Треугольник </a:t>
              </a:r>
              <a:r>
                <a:rPr lang="en-US" altLang="ru-RU" i="1" dirty="0"/>
                <a:t>ABC</a:t>
              </a:r>
              <a:r>
                <a:rPr lang="ru-RU" altLang="ru-RU" i="1" dirty="0"/>
                <a:t> </a:t>
              </a:r>
              <a:r>
                <a:rPr lang="ru-RU" altLang="ru-RU" dirty="0"/>
                <a:t>будет искомым. </a:t>
              </a:r>
            </a:p>
          </p:txBody>
        </p:sp>
        <p:pic>
          <p:nvPicPr>
            <p:cNvPr id="176137" name="Picture 9">
              <a:extLst>
                <a:ext uri="{FF2B5EF4-FFF2-40B4-BE49-F238E27FC236}">
                  <a16:creationId xmlns:a16="http://schemas.microsoft.com/office/drawing/2014/main" id="{349E2777-BCD8-4383-B44C-CFD3B94EBF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56"/>
              <a:ext cx="1824" cy="1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B2709046-39B9-4666-AB74-140BC8DA6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8294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Задача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BBAE3A89-D183-4847-90A3-7F8CA5414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890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окружность, проходящую через данную точку </a:t>
            </a:r>
            <a:r>
              <a:rPr lang="en-US" altLang="ru-RU" sz="2800" i="1" dirty="0"/>
              <a:t>A</a:t>
            </a:r>
            <a:r>
              <a:rPr lang="ru-RU" altLang="ru-RU" sz="2800" dirty="0"/>
              <a:t>, и касающуюся данной прямой</a:t>
            </a:r>
            <a:r>
              <a:rPr lang="en-US" altLang="ru-RU" sz="2800" dirty="0"/>
              <a:t>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в другой данной точке</a:t>
            </a:r>
            <a:r>
              <a:rPr lang="en-US" altLang="ru-RU" sz="2800" dirty="0"/>
              <a:t> </a:t>
            </a:r>
            <a:r>
              <a:rPr lang="en-US" altLang="ru-RU" sz="2800" i="1" dirty="0"/>
              <a:t>B</a:t>
            </a:r>
            <a:r>
              <a:rPr lang="ru-RU" altLang="ru-RU" sz="2800" dirty="0"/>
              <a:t>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E382151-F203-13D9-D2D8-56FE1BC6D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132856"/>
            <a:ext cx="3362794" cy="2829320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A671D2BC-C05A-41A9-2718-2A4F6C35C6AF}"/>
              </a:ext>
            </a:extLst>
          </p:cNvPr>
          <p:cNvGrpSpPr/>
          <p:nvPr/>
        </p:nvGrpSpPr>
        <p:grpSpPr>
          <a:xfrm>
            <a:off x="0" y="1826553"/>
            <a:ext cx="9144000" cy="4669393"/>
            <a:chOff x="0" y="1826553"/>
            <a:chExt cx="9144000" cy="4669393"/>
          </a:xfrm>
        </p:grpSpPr>
        <p:sp>
          <p:nvSpPr>
            <p:cNvPr id="4" name="Text Box 3">
              <a:extLst>
                <a:ext uri="{FF2B5EF4-FFF2-40B4-BE49-F238E27FC236}">
                  <a16:creationId xmlns:a16="http://schemas.microsoft.com/office/drawing/2014/main" id="{7CA61066-DD0F-F601-6CD9-886900864C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0" y="1864147"/>
              <a:ext cx="4419600" cy="3108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0000"/>
                  </a:solidFill>
                </a:rPr>
                <a:t>	Решение. </a:t>
              </a:r>
              <a:r>
                <a:rPr lang="ru-RU" altLang="ru-RU" sz="2800" dirty="0"/>
                <a:t>Построим прямую, проходящую через точку </a:t>
              </a:r>
              <a:r>
                <a:rPr lang="en-US" altLang="ru-RU" sz="2800" i="1" dirty="0"/>
                <a:t>B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и перпендикулярную прямой </a:t>
              </a:r>
              <a:r>
                <a:rPr lang="en-US" altLang="ru-RU" sz="2800" i="1" dirty="0"/>
                <a:t>b</a:t>
              </a:r>
              <a:r>
                <a:rPr lang="ru-RU" altLang="ru-RU" sz="2800" dirty="0"/>
                <a:t>. Построим серединный перпендикуляр к отрезку </a:t>
              </a:r>
              <a:r>
                <a:rPr lang="en-US" altLang="ru-RU" sz="2800" i="1" dirty="0"/>
                <a:t>AB</a:t>
              </a:r>
              <a:r>
                <a:rPr lang="ru-RU" altLang="ru-RU" sz="2800" dirty="0"/>
                <a:t>. </a:t>
              </a:r>
              <a:endParaRPr lang="ru-RU" altLang="ru-RU" sz="3200" i="1" dirty="0">
                <a:cs typeface="Times New Roman" panose="02020603050405020304" pitchFamily="18" charset="0"/>
              </a:endParaRPr>
            </a:p>
          </p:txBody>
        </p:sp>
        <p:sp>
          <p:nvSpPr>
            <p:cNvPr id="7" name="Text Box 3">
              <a:extLst>
                <a:ext uri="{FF2B5EF4-FFF2-40B4-BE49-F238E27FC236}">
                  <a16:creationId xmlns:a16="http://schemas.microsoft.com/office/drawing/2014/main" id="{B1E58F5D-D822-3D7A-E0B7-FEB4367B88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110951"/>
              <a:ext cx="9144000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 Точка пересечения построенных прямых будет центром </a:t>
              </a:r>
              <a:r>
                <a:rPr lang="en-US" altLang="ru-RU" sz="2800" i="1" dirty="0"/>
                <a:t>O </a:t>
              </a:r>
              <a:r>
                <a:rPr lang="ru-RU" altLang="ru-RU" sz="2800" dirty="0"/>
                <a:t>искомой окружности, радиус которой равен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отрезку </a:t>
              </a:r>
              <a:r>
                <a:rPr lang="en-US" altLang="ru-RU" sz="2800" i="1" dirty="0"/>
                <a:t>OB</a:t>
              </a:r>
              <a:r>
                <a:rPr lang="en-US" altLang="ru-RU" sz="2800" dirty="0"/>
                <a:t>.</a:t>
              </a:r>
              <a:endParaRPr lang="ru-RU" altLang="ru-RU" sz="3200" i="1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C75EFD86-3ED9-31C3-C5BE-DFA7D9A302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6823" y="1826553"/>
              <a:ext cx="3915321" cy="31436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5591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B2709046-39B9-4666-AB74-140BC8DA6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8294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Задача </a:t>
            </a:r>
            <a:r>
              <a:rPr lang="en-US" altLang="ru-RU" sz="3600" dirty="0">
                <a:solidFill>
                  <a:srgbClr val="FF3300"/>
                </a:solidFill>
              </a:rPr>
              <a:t>22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BBAE3A89-D183-4847-90A3-7F8CA5414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890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Постройте окружность, проходящую касающуюся двух данных пересекающихся прямых и точку касания на одной из них.</a:t>
            </a:r>
            <a:endParaRPr lang="ru-RU" altLang="ru-RU" sz="3200" i="1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3585B70-0B0F-1302-6B66-EAD0AB02F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095871"/>
            <a:ext cx="3124636" cy="2753109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CEEA1D8F-AA39-5C90-1EC1-9B3986CE0F93}"/>
              </a:ext>
            </a:extLst>
          </p:cNvPr>
          <p:cNvGrpSpPr/>
          <p:nvPr/>
        </p:nvGrpSpPr>
        <p:grpSpPr>
          <a:xfrm>
            <a:off x="0" y="1864147"/>
            <a:ext cx="9144000" cy="4631799"/>
            <a:chOff x="0" y="1864147"/>
            <a:chExt cx="9144000" cy="4631799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A671D2BC-C05A-41A9-2718-2A4F6C35C6AF}"/>
                </a:ext>
              </a:extLst>
            </p:cNvPr>
            <p:cNvGrpSpPr/>
            <p:nvPr/>
          </p:nvGrpSpPr>
          <p:grpSpPr>
            <a:xfrm>
              <a:off x="0" y="1864147"/>
              <a:ext cx="9144000" cy="4631799"/>
              <a:chOff x="0" y="1864147"/>
              <a:chExt cx="9144000" cy="4631799"/>
            </a:xfrm>
          </p:grpSpPr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7CA61066-DD0F-F601-6CD9-886900864C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0" y="1864147"/>
                <a:ext cx="4419600" cy="31085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0000"/>
                    </a:solidFill>
                  </a:rPr>
                  <a:t>	Решение. </a:t>
                </a:r>
                <a:r>
                  <a:rPr lang="ru-RU" altLang="ru-RU" sz="2800" dirty="0"/>
                  <a:t>Построим прямую, проходящую через точку </a:t>
                </a:r>
                <a:r>
                  <a:rPr lang="en-US" altLang="ru-RU" sz="2800" i="1" dirty="0"/>
                  <a:t>A</a:t>
                </a:r>
                <a:r>
                  <a:rPr lang="en-US" altLang="ru-RU" sz="2800" dirty="0"/>
                  <a:t>, </a:t>
                </a:r>
                <a:r>
                  <a:rPr lang="ru-RU" altLang="ru-RU" sz="2800" dirty="0"/>
                  <a:t>и перпендикулярную прямой </a:t>
                </a:r>
                <a:r>
                  <a:rPr lang="en-US" altLang="ru-RU" sz="2800" i="1" dirty="0"/>
                  <a:t>a</a:t>
                </a:r>
                <a:r>
                  <a:rPr lang="ru-RU" altLang="ru-RU" sz="2800" dirty="0"/>
                  <a:t>. Построим биссектрису угла, образованного данными прямыми.</a:t>
                </a:r>
                <a:endParaRPr lang="ru-RU" altLang="ru-RU" sz="3200" i="1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B1E58F5D-D822-3D7A-E0B7-FEB4367B88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110951"/>
                <a:ext cx="9144000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/>
                  <a:t>	 Точка пересечения построенных прямых будет центром </a:t>
                </a:r>
                <a:r>
                  <a:rPr lang="en-US" altLang="ru-RU" sz="2800" i="1" dirty="0"/>
                  <a:t>O </a:t>
                </a:r>
                <a:r>
                  <a:rPr lang="ru-RU" altLang="ru-RU" sz="2800" dirty="0"/>
                  <a:t>искомой окружности, радиус которой равен</a:t>
                </a:r>
                <a:r>
                  <a:rPr lang="en-US" altLang="ru-RU" sz="2800" dirty="0"/>
                  <a:t> </a:t>
                </a:r>
                <a:r>
                  <a:rPr lang="ru-RU" altLang="ru-RU" sz="2800" dirty="0"/>
                  <a:t>отрезку </a:t>
                </a:r>
                <a:r>
                  <a:rPr lang="en-US" altLang="ru-RU" sz="2800" i="1" dirty="0"/>
                  <a:t>OA</a:t>
                </a:r>
                <a:r>
                  <a:rPr lang="en-US" altLang="ru-RU" sz="2800" dirty="0"/>
                  <a:t>.</a:t>
                </a:r>
                <a:endParaRPr lang="ru-RU" altLang="ru-RU" sz="3200" i="1" dirty="0"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BF192596-CB73-1D37-2056-052D94706D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9043" y="2095871"/>
              <a:ext cx="3248478" cy="26102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161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03A8351-41F8-4132-BCC5-A77D5CE33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1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B02A3256-638B-44E0-8506-3E47FEC1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 данному рисунку объясните, как п</a:t>
            </a:r>
            <a:r>
              <a:rPr lang="ru-RU" altLang="ru-RU" sz="2800" dirty="0">
                <a:cs typeface="Times New Roman" panose="02020603050405020304" pitchFamily="18" charset="0"/>
              </a:rPr>
              <a:t>остроить серединный перпендикуляр к заданному отрезку</a:t>
            </a:r>
            <a:r>
              <a:rPr lang="ru-RU" altLang="ru-RU" sz="2800" dirty="0"/>
              <a:t> </a:t>
            </a:r>
            <a:r>
              <a:rPr lang="en-US" altLang="ru-RU" sz="2800" i="1" dirty="0"/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9417" name="Picture 25">
            <a:extLst>
              <a:ext uri="{FF2B5EF4-FFF2-40B4-BE49-F238E27FC236}">
                <a16:creationId xmlns:a16="http://schemas.microsoft.com/office/drawing/2014/main" id="{FFA27A19-4538-4821-B5E6-358362D58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52601"/>
            <a:ext cx="3162746" cy="392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418" name="Text Box 26">
            <a:extLst>
              <a:ext uri="{FF2B5EF4-FFF2-40B4-BE49-F238E27FC236}">
                <a16:creationId xmlns:a16="http://schemas.microsoft.com/office/drawing/2014/main" id="{03B8DF6A-1D09-4388-BBF8-E4EE8937F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1905000"/>
            <a:ext cx="587375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Решение.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Опишем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и радиусом, большим половины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ru-RU" altLang="ru-RU" dirty="0">
                <a:cs typeface="Times New Roman" panose="02020603050405020304" pitchFamily="18" charset="0"/>
              </a:rPr>
              <a:t>. Обозначим точки их пересечения, лежащие по разные стороны от прямой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ru-RU" altLang="ru-RU" dirty="0">
                <a:cs typeface="Times New Roman" panose="02020603050405020304" pitchFamily="18" charset="0"/>
              </a:rPr>
              <a:t>, через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baseline="-25000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Точки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2</a:t>
            </a:r>
            <a:r>
              <a:rPr lang="en-US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одинаково удалены от концов отрезка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они принадлежат серединному перпендикуляру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к этому отрезку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З</a:t>
            </a:r>
            <a:r>
              <a:rPr lang="ru-RU" altLang="ru-RU" dirty="0">
                <a:cs typeface="Times New Roman" panose="02020603050405020304" pitchFamily="18" charset="0"/>
              </a:rPr>
              <a:t>начит, прямая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25000" dirty="0"/>
              <a:t>1</a:t>
            </a:r>
            <a:r>
              <a:rPr lang="ru-RU" altLang="ru-RU" i="1" dirty="0"/>
              <a:t>С</a:t>
            </a:r>
            <a:r>
              <a:rPr lang="ru-RU" altLang="ru-RU" baseline="-25000" dirty="0"/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будет искомым серединным перпендикуляром.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6B64C6AB-759E-48B2-962C-770630DE2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72035" name="Text Box 3">
            <a:extLst>
              <a:ext uri="{FF2B5EF4-FFF2-40B4-BE49-F238E27FC236}">
                <a16:creationId xmlns:a16="http://schemas.microsoft.com/office/drawing/2014/main" id="{0DDF4A93-FE8A-4655-9BF9-727B1C61B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 данному рисунку объясните, как п</a:t>
            </a:r>
            <a:r>
              <a:rPr lang="ru-RU" altLang="ru-RU" sz="2800" dirty="0">
                <a:cs typeface="Times New Roman" panose="02020603050405020304" pitchFamily="18" charset="0"/>
              </a:rPr>
              <a:t>остроить середин</a:t>
            </a:r>
            <a:r>
              <a:rPr lang="ru-RU" altLang="ru-RU" sz="2800" dirty="0"/>
              <a:t>у</a:t>
            </a:r>
            <a:r>
              <a:rPr lang="ru-RU" altLang="ru-RU" sz="2800" dirty="0">
                <a:cs typeface="Times New Roman" panose="02020603050405020304" pitchFamily="18" charset="0"/>
              </a:rPr>
              <a:t> заданно</a:t>
            </a:r>
            <a:r>
              <a:rPr lang="ru-RU" altLang="ru-RU" sz="2800" dirty="0"/>
              <a:t>го</a:t>
            </a:r>
            <a:r>
              <a:rPr lang="ru-RU" altLang="ru-RU" sz="2800" dirty="0">
                <a:cs typeface="Times New Roman" panose="02020603050405020304" pitchFamily="18" charset="0"/>
              </a:rPr>
              <a:t> отрезк</a:t>
            </a:r>
            <a:r>
              <a:rPr lang="ru-RU" altLang="ru-RU" sz="2800" dirty="0"/>
              <a:t>а </a:t>
            </a:r>
            <a:r>
              <a:rPr lang="en-US" altLang="ru-RU" sz="2800" i="1" dirty="0"/>
              <a:t>AB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2036" name="Picture 4">
            <a:extLst>
              <a:ext uri="{FF2B5EF4-FFF2-40B4-BE49-F238E27FC236}">
                <a16:creationId xmlns:a16="http://schemas.microsoft.com/office/drawing/2014/main" id="{BACE9AE3-BD37-4372-ABF3-BD8EA7801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05000"/>
            <a:ext cx="3270250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2037" name="Text Box 5">
            <a:extLst>
              <a:ext uri="{FF2B5EF4-FFF2-40B4-BE49-F238E27FC236}">
                <a16:creationId xmlns:a16="http://schemas.microsoft.com/office/drawing/2014/main" id="{5F35E842-68DA-4BEB-AA0A-5AF1B2F39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968" y="2060848"/>
            <a:ext cx="4572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Строим серединный перпендикуляр к данному отрезку и находим его точку пересечения с этим отрезком. Она и будет искомой серединой.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6D9C53B6-1E43-4317-8535-2492D223B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26979" name="Text Box 3">
            <a:extLst>
              <a:ext uri="{FF2B5EF4-FFF2-40B4-BE49-F238E27FC236}">
                <a16:creationId xmlns:a16="http://schemas.microsoft.com/office/drawing/2014/main" id="{1419851D-7748-41B4-973B-7199935FE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10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 данному рисунку объясните, как через</a:t>
            </a:r>
            <a:r>
              <a:rPr lang="ru-RU" altLang="ru-RU" sz="2800" dirty="0">
                <a:cs typeface="Times New Roman" panose="02020603050405020304" pitchFamily="18" charset="0"/>
              </a:rPr>
              <a:t> данн</a:t>
            </a:r>
            <a:r>
              <a:rPr lang="ru-RU" altLang="ru-RU" sz="2800" dirty="0"/>
              <a:t>ую</a:t>
            </a:r>
            <a:r>
              <a:rPr lang="ru-RU" altLang="ru-RU" sz="2800" dirty="0">
                <a:cs typeface="Times New Roman" panose="02020603050405020304" pitchFamily="18" charset="0"/>
              </a:rPr>
              <a:t> точк</a:t>
            </a:r>
            <a:r>
              <a:rPr lang="ru-RU" altLang="ru-RU" sz="2800" dirty="0"/>
              <a:t>у </a:t>
            </a:r>
            <a:r>
              <a:rPr lang="en-US" altLang="ru-RU" sz="2800" i="1" dirty="0"/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, принадлежащ</a:t>
            </a:r>
            <a:r>
              <a:rPr lang="ru-RU" altLang="ru-RU" sz="2800" dirty="0"/>
              <a:t>ую</a:t>
            </a:r>
            <a:r>
              <a:rPr lang="ru-RU" altLang="ru-RU" sz="2800" dirty="0">
                <a:cs typeface="Times New Roman" panose="02020603050405020304" pitchFamily="18" charset="0"/>
              </a:rPr>
              <a:t> данной прямой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провести прямую</a:t>
            </a:r>
            <a:r>
              <a:rPr lang="en-US" altLang="ru-RU" sz="2800" dirty="0"/>
              <a:t>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перпендикулярную прямой</a:t>
            </a:r>
            <a:r>
              <a:rPr lang="en-US" altLang="ru-RU" sz="2800" dirty="0"/>
              <a:t> </a:t>
            </a:r>
            <a:r>
              <a:rPr lang="en-US" altLang="ru-RU" sz="2800" i="1" dirty="0"/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6983" name="Text Box 7">
            <a:extLst>
              <a:ext uri="{FF2B5EF4-FFF2-40B4-BE49-F238E27FC236}">
                <a16:creationId xmlns:a16="http://schemas.microsoft.com/office/drawing/2014/main" id="{CD063C08-447B-431D-991B-D2D1C7939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6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Решение.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С центром в точке </a:t>
            </a:r>
            <a:r>
              <a:rPr lang="en-US" altLang="ru-RU" i="1" dirty="0"/>
              <a:t>O </a:t>
            </a:r>
            <a:r>
              <a:rPr lang="ru-RU" altLang="ru-RU" dirty="0"/>
              <a:t>проведем окружность и обозначим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A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ее точки пересечения с прямой </a:t>
            </a:r>
            <a:r>
              <a:rPr lang="en-US" altLang="ru-RU" i="1" dirty="0"/>
              <a:t>a</a:t>
            </a:r>
            <a:r>
              <a:rPr lang="en-US" altLang="ru-RU" dirty="0"/>
              <a:t>.</a:t>
            </a:r>
            <a:r>
              <a:rPr lang="ru-RU" altLang="ru-RU" dirty="0"/>
              <a:t> Проведем серединный перпендикуляр </a:t>
            </a:r>
            <a:r>
              <a:rPr lang="en-US" altLang="ru-RU" i="1" dirty="0"/>
              <a:t>b </a:t>
            </a:r>
            <a:r>
              <a:rPr lang="ru-RU" altLang="ru-RU" dirty="0"/>
              <a:t>к отрезку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2</a:t>
            </a:r>
            <a:r>
              <a:rPr lang="en-US" altLang="ru-RU" dirty="0"/>
              <a:t>.</a:t>
            </a:r>
            <a:r>
              <a:rPr lang="en-US" altLang="ru-RU" i="1" dirty="0"/>
              <a:t> </a:t>
            </a:r>
            <a:r>
              <a:rPr lang="ru-RU" altLang="ru-RU" dirty="0"/>
              <a:t>Прямая </a:t>
            </a:r>
            <a:r>
              <a:rPr lang="en-US" altLang="ru-RU" i="1" dirty="0"/>
              <a:t>b </a:t>
            </a:r>
            <a:r>
              <a:rPr lang="ru-RU" altLang="ru-RU" dirty="0"/>
              <a:t>является искомой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26986" name="Picture 10">
            <a:extLst>
              <a:ext uri="{FF2B5EF4-FFF2-40B4-BE49-F238E27FC236}">
                <a16:creationId xmlns:a16="http://schemas.microsoft.com/office/drawing/2014/main" id="{0BDDA92C-530F-4FB2-88AE-704412481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752600"/>
            <a:ext cx="3290888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A2CE8B2F-88B3-4F1D-B021-A354D8E22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74083" name="Text Box 3">
            <a:extLst>
              <a:ext uri="{FF2B5EF4-FFF2-40B4-BE49-F238E27FC236}">
                <a16:creationId xmlns:a16="http://schemas.microsoft.com/office/drawing/2014/main" id="{951410B9-E577-483F-9789-4766308EF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10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 данному рисунку объясните, как и</a:t>
            </a:r>
            <a:r>
              <a:rPr lang="ru-RU" altLang="ru-RU" sz="2800" dirty="0">
                <a:cs typeface="Times New Roman" panose="02020603050405020304" pitchFamily="18" charset="0"/>
              </a:rPr>
              <a:t>з данной точки</a:t>
            </a:r>
            <a:r>
              <a:rPr lang="ru-RU" altLang="ru-RU" sz="2800" dirty="0"/>
              <a:t> </a:t>
            </a:r>
            <a:r>
              <a:rPr lang="en-US" altLang="ru-RU" sz="2800" i="1" dirty="0"/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, не принадлежащей данной прямой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, опустить перпендикуляр на эту прямую.</a:t>
            </a:r>
          </a:p>
        </p:txBody>
      </p:sp>
      <p:pic>
        <p:nvPicPr>
          <p:cNvPr id="174084" name="Picture 4">
            <a:extLst>
              <a:ext uri="{FF2B5EF4-FFF2-40B4-BE49-F238E27FC236}">
                <a16:creationId xmlns:a16="http://schemas.microsoft.com/office/drawing/2014/main" id="{33FAFBAC-D450-4A05-BE19-2E75EC031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4424363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4085" name="Group 5">
            <a:extLst>
              <a:ext uri="{FF2B5EF4-FFF2-40B4-BE49-F238E27FC236}">
                <a16:creationId xmlns:a16="http://schemas.microsoft.com/office/drawing/2014/main" id="{5ADD2AF0-F384-4F33-91D5-5D024426D16B}"/>
              </a:ext>
            </a:extLst>
          </p:cNvPr>
          <p:cNvGrpSpPr>
            <a:grpSpLocks/>
          </p:cNvGrpSpPr>
          <p:nvPr/>
        </p:nvGrpSpPr>
        <p:grpSpPr bwMode="auto">
          <a:xfrm>
            <a:off x="0" y="1828800"/>
            <a:ext cx="9144000" cy="4365625"/>
            <a:chOff x="0" y="1152"/>
            <a:chExt cx="5760" cy="2750"/>
          </a:xfrm>
        </p:grpSpPr>
        <p:sp>
          <p:nvSpPr>
            <p:cNvPr id="174086" name="Text Box 6">
              <a:extLst>
                <a:ext uri="{FF2B5EF4-FFF2-40B4-BE49-F238E27FC236}">
                  <a16:creationId xmlns:a16="http://schemas.microsoft.com/office/drawing/2014/main" id="{F8D4FC4D-A786-46BE-A66B-81F1C76C53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448"/>
              <a:ext cx="57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В противном случае проведем окружность с центром в точке </a:t>
              </a:r>
              <a:r>
                <a:rPr lang="en-US" altLang="ru-RU" i="1" dirty="0">
                  <a:cs typeface="Times New Roman" panose="02020603050405020304" pitchFamily="18" charset="0"/>
                </a:rPr>
                <a:t>O </a:t>
              </a:r>
              <a:r>
                <a:rPr lang="ru-RU" altLang="ru-RU" dirty="0">
                  <a:cs typeface="Times New Roman" panose="02020603050405020304" pitchFamily="18" charset="0"/>
                </a:rPr>
                <a:t>и радиусом </a:t>
              </a:r>
              <a:r>
                <a:rPr lang="en-US" altLang="ru-RU" i="1" dirty="0">
                  <a:cs typeface="Times New Roman" panose="02020603050405020304" pitchFamily="18" charset="0"/>
                </a:rPr>
                <a:t>OA</a:t>
              </a:r>
              <a:r>
                <a:rPr lang="ru-RU" altLang="ru-RU" dirty="0">
                  <a:cs typeface="Times New Roman" panose="02020603050405020304" pitchFamily="18" charset="0"/>
                </a:rPr>
                <a:t>. Она пересечет прямую </a:t>
              </a:r>
              <a:r>
                <a:rPr lang="en-US" altLang="ru-RU" i="1" dirty="0">
                  <a:cs typeface="Times New Roman" panose="02020603050405020304" pitchFamily="18" charset="0"/>
                </a:rPr>
                <a:t>a </a:t>
              </a:r>
              <a:r>
                <a:rPr lang="ru-RU" altLang="ru-RU" dirty="0">
                  <a:cs typeface="Times New Roman" panose="02020603050405020304" pitchFamily="18" charset="0"/>
                </a:rPr>
                <a:t>в точке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dirty="0">
                  <a:cs typeface="Times New Roman" panose="02020603050405020304" pitchFamily="18" charset="0"/>
                </a:rPr>
                <a:t> и некоторой точке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dirty="0">
                  <a:cs typeface="Times New Roman" panose="02020603050405020304" pitchFamily="18" charset="0"/>
                </a:rPr>
                <a:t>. Так как </a:t>
              </a:r>
              <a:r>
                <a:rPr lang="en-US" altLang="ru-RU" i="1" dirty="0">
                  <a:cs typeface="Times New Roman" panose="02020603050405020304" pitchFamily="18" charset="0"/>
                </a:rPr>
                <a:t>OA</a:t>
              </a:r>
              <a:r>
                <a:rPr lang="ru-RU" altLang="ru-RU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i="1" dirty="0">
                  <a:cs typeface="Times New Roman" panose="02020603050405020304" pitchFamily="18" charset="0"/>
                </a:rPr>
                <a:t>OB</a:t>
              </a:r>
              <a:r>
                <a:rPr lang="ru-RU" altLang="ru-RU" dirty="0">
                  <a:cs typeface="Times New Roman" panose="02020603050405020304" pitchFamily="18" charset="0"/>
                </a:rPr>
                <a:t>, то точка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O</a:t>
              </a:r>
              <a:r>
                <a:rPr lang="ru-RU" altLang="ru-RU" dirty="0">
                  <a:cs typeface="Times New Roman" panose="02020603050405020304" pitchFamily="18" charset="0"/>
                </a:rPr>
                <a:t> принадлежит серединному перпендикуляру к отрезку </a:t>
              </a:r>
              <a:r>
                <a:rPr lang="en-US" altLang="ru-RU" i="1" dirty="0">
                  <a:cs typeface="Times New Roman" panose="02020603050405020304" pitchFamily="18" charset="0"/>
                </a:rPr>
                <a:t>AB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скомый перпендикуляр будет лежать на серединном перпендикуляре к отрезку </a:t>
              </a:r>
              <a:r>
                <a:rPr lang="en-US" altLang="ru-RU" i="1" dirty="0">
                  <a:cs typeface="Times New Roman" panose="02020603050405020304" pitchFamily="18" charset="0"/>
                </a:rPr>
                <a:t>AB</a:t>
              </a:r>
              <a:r>
                <a:rPr lang="ru-RU" altLang="ru-RU" dirty="0">
                  <a:cs typeface="Times New Roman" panose="02020603050405020304" pitchFamily="18" charset="0"/>
                </a:rPr>
                <a:t>. После этого можно воспользоваться построением серединного перпендикуляра</a:t>
              </a:r>
              <a:r>
                <a:rPr lang="ru-RU" altLang="ru-RU" dirty="0"/>
                <a:t>.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74087" name="Text Box 7">
              <a:extLst>
                <a:ext uri="{FF2B5EF4-FFF2-40B4-BE49-F238E27FC236}">
                  <a16:creationId xmlns:a16="http://schemas.microsoft.com/office/drawing/2014/main" id="{B6C91EC3-099C-455F-9B8E-01A5AE87B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152"/>
              <a:ext cx="2976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Решение.</a:t>
              </a:r>
              <a:r>
                <a:rPr lang="ru-RU" altLang="ru-RU" b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На прямой </a:t>
              </a:r>
              <a:r>
                <a:rPr lang="en-US" altLang="ru-RU" i="1" dirty="0"/>
                <a:t>a </a:t>
              </a:r>
              <a:r>
                <a:rPr lang="ru-RU" altLang="ru-RU" dirty="0"/>
                <a:t>о</a:t>
              </a:r>
              <a:r>
                <a:rPr lang="ru-RU" altLang="ru-RU" dirty="0">
                  <a:cs typeface="Times New Roman" panose="02020603050405020304" pitchFamily="18" charset="0"/>
                </a:rPr>
                <a:t>тметим какую-нибудь точку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dirty="0">
                  <a:cs typeface="Times New Roman" panose="02020603050405020304" pitchFamily="18" charset="0"/>
                </a:rPr>
                <a:t>. Если отрезок </a:t>
              </a:r>
              <a:r>
                <a:rPr lang="en-US" altLang="ru-RU" i="1" dirty="0">
                  <a:cs typeface="Times New Roman" panose="02020603050405020304" pitchFamily="18" charset="0"/>
                </a:rPr>
                <a:t>OA</a:t>
              </a:r>
              <a:r>
                <a:rPr lang="ru-RU" altLang="ru-RU" dirty="0">
                  <a:cs typeface="Times New Roman" panose="02020603050405020304" pitchFamily="18" charset="0"/>
                </a:rPr>
                <a:t> перпендикулярен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dirty="0">
                  <a:cs typeface="Times New Roman" panose="02020603050405020304" pitchFamily="18" charset="0"/>
                </a:rPr>
                <a:t>, то он является искомым.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ED2F3C0E-6318-4816-AE65-DC6B66990B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29027" name="Text Box 3">
            <a:extLst>
              <a:ext uri="{FF2B5EF4-FFF2-40B4-BE49-F238E27FC236}">
                <a16:creationId xmlns:a16="http://schemas.microsoft.com/office/drawing/2014/main" id="{759B7982-F3E1-49F6-9E52-FE7CA626D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 данному рисунку объясните, как п</a:t>
            </a:r>
            <a:r>
              <a:rPr lang="ru-RU" altLang="ru-RU" sz="2800" dirty="0">
                <a:cs typeface="Times New Roman" panose="02020603050405020304" pitchFamily="18" charset="0"/>
              </a:rPr>
              <a:t>остроить биссектрису данного угла.</a:t>
            </a:r>
          </a:p>
        </p:txBody>
      </p:sp>
      <p:pic>
        <p:nvPicPr>
          <p:cNvPr id="129029" name="Picture 5">
            <a:extLst>
              <a:ext uri="{FF2B5EF4-FFF2-40B4-BE49-F238E27FC236}">
                <a16:creationId xmlns:a16="http://schemas.microsoft.com/office/drawing/2014/main" id="{77725C70-6133-4E30-8058-27406A36D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95400"/>
            <a:ext cx="388620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9030" name="Text Box 6">
            <a:extLst>
              <a:ext uri="{FF2B5EF4-FFF2-40B4-BE49-F238E27FC236}">
                <a16:creationId xmlns:a16="http://schemas.microsoft.com/office/drawing/2014/main" id="{B4DA25A7-DD83-4767-813E-D48B7B9F8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1005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Решение.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Опишем  окружность с центром в вершине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данного угла, пересекающую стороны угла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. Затем этим же раствором циркуля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опишем еще две окружности. Их точку пересечения, отличную от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, обозначим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en-US" altLang="ru-RU" i="1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</a:t>
            </a:r>
            <a:r>
              <a:rPr lang="ru-RU" altLang="ru-RU" dirty="0">
                <a:cs typeface="Times New Roman" panose="02020603050405020304" pitchFamily="18" charset="0"/>
              </a:rPr>
              <a:t>роведем луч </a:t>
            </a:r>
            <a:r>
              <a:rPr lang="ru-RU" altLang="ru-RU" i="1" dirty="0">
                <a:cs typeface="Times New Roman" panose="02020603050405020304" pitchFamily="18" charset="0"/>
              </a:rPr>
              <a:t>ОС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Треугольники </a:t>
            </a:r>
            <a:r>
              <a:rPr lang="ru-RU" altLang="ru-RU" i="1" dirty="0">
                <a:cs typeface="Times New Roman" panose="02020603050405020304" pitchFamily="18" charset="0"/>
              </a:rPr>
              <a:t>ОАС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ОВС</a:t>
            </a:r>
            <a:r>
              <a:rPr lang="ru-RU" altLang="ru-RU" dirty="0">
                <a:cs typeface="Times New Roman" panose="02020603050405020304" pitchFamily="18" charset="0"/>
              </a:rPr>
              <a:t> равны по третьему признаку равенства треугольников. 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AOC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BOC</a:t>
            </a:r>
            <a:r>
              <a:rPr lang="ru-RU" altLang="ru-RU" dirty="0">
                <a:cs typeface="Times New Roman" panose="02020603050405020304" pitchFamily="18" charset="0"/>
              </a:rPr>
              <a:t>, т.е. луч </a:t>
            </a:r>
            <a:r>
              <a:rPr lang="ru-RU" altLang="ru-RU" i="1" dirty="0">
                <a:cs typeface="Times New Roman" panose="02020603050405020304" pitchFamily="18" charset="0"/>
              </a:rPr>
              <a:t>ОС</a:t>
            </a:r>
            <a:r>
              <a:rPr lang="ru-RU" altLang="ru-RU" dirty="0">
                <a:cs typeface="Times New Roman" panose="02020603050405020304" pitchFamily="18" charset="0"/>
              </a:rPr>
              <a:t> является искомой биссектрисой</a:t>
            </a:r>
            <a:r>
              <a:rPr lang="ru-RU" alt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C7C752A3-28B9-4B41-9919-FBE19B1E7C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6</a:t>
            </a:r>
          </a:p>
        </p:txBody>
      </p:sp>
      <p:sp>
        <p:nvSpPr>
          <p:cNvPr id="131075" name="Text Box 3">
            <a:extLst>
              <a:ext uri="{FF2B5EF4-FFF2-40B4-BE49-F238E27FC236}">
                <a16:creationId xmlns:a16="http://schemas.microsoft.com/office/drawing/2014/main" id="{2D928162-A7CE-418A-9FDB-27FB841B5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 данному рисунку объясните, как п</a:t>
            </a:r>
            <a:r>
              <a:rPr lang="ru-RU" altLang="ru-RU" sz="2800" dirty="0">
                <a:cs typeface="Times New Roman" panose="02020603050405020304" pitchFamily="18" charset="0"/>
              </a:rPr>
              <a:t>остроить угол, равный данному, одна из сторон которого совпадает с данным лучом. </a:t>
            </a:r>
          </a:p>
        </p:txBody>
      </p:sp>
      <p:pic>
        <p:nvPicPr>
          <p:cNvPr id="131077" name="Picture 5">
            <a:extLst>
              <a:ext uri="{FF2B5EF4-FFF2-40B4-BE49-F238E27FC236}">
                <a16:creationId xmlns:a16="http://schemas.microsoft.com/office/drawing/2014/main" id="{C223C7A7-EF3A-4BCD-87A8-89C6A953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5930900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F43E52F3-4CB9-47ED-BFF7-DFA129F44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Задача 7</a:t>
            </a:r>
          </a:p>
        </p:txBody>
      </p:sp>
      <p:sp>
        <p:nvSpPr>
          <p:cNvPr id="135171" name="Text Box 3">
            <a:extLst>
              <a:ext uri="{FF2B5EF4-FFF2-40B4-BE49-F238E27FC236}">
                <a16:creationId xmlns:a16="http://schemas.microsoft.com/office/drawing/2014/main" id="{17FAD428-AFF4-45C7-9A85-DD150D556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По данному рисунку объясните, как п</a:t>
            </a:r>
            <a:r>
              <a:rPr lang="ru-RU" altLang="ru-RU" sz="2800" dirty="0">
                <a:cs typeface="Times New Roman" panose="02020603050405020304" pitchFamily="18" charset="0"/>
              </a:rPr>
              <a:t>остроить касательн</a:t>
            </a:r>
            <a:r>
              <a:rPr lang="ru-RU" altLang="ru-RU" sz="2800" dirty="0"/>
              <a:t>ую</a:t>
            </a:r>
            <a:r>
              <a:rPr lang="ru-RU" altLang="ru-RU" sz="2800" dirty="0">
                <a:cs typeface="Times New Roman" panose="02020603050405020304" pitchFamily="18" charset="0"/>
              </a:rPr>
              <a:t> к данной окружности, проходящ</a:t>
            </a:r>
            <a:r>
              <a:rPr lang="ru-RU" altLang="ru-RU" sz="2800" dirty="0"/>
              <a:t>ую</a:t>
            </a:r>
            <a:r>
              <a:rPr lang="ru-RU" altLang="ru-RU" sz="2800" dirty="0">
                <a:cs typeface="Times New Roman" panose="02020603050405020304" pitchFamily="18" charset="0"/>
              </a:rPr>
              <a:t> через данную точку вне этой окружности.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35173" name="Picture 5">
            <a:extLst>
              <a:ext uri="{FF2B5EF4-FFF2-40B4-BE49-F238E27FC236}">
                <a16:creationId xmlns:a16="http://schemas.microsoft.com/office/drawing/2014/main" id="{E538CC98-4991-413B-A704-BF8A9EFCA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3352800" cy="300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5174" name="Text Box 6">
            <a:extLst>
              <a:ext uri="{FF2B5EF4-FFF2-40B4-BE49-F238E27FC236}">
                <a16:creationId xmlns:a16="http://schemas.microsoft.com/office/drawing/2014/main" id="{3EF1C13D-261C-4302-80AB-C2FA51618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05000"/>
            <a:ext cx="5562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Пусть дана окружность с центром </a:t>
            </a:r>
            <a:r>
              <a:rPr lang="en-US" altLang="ru-RU" i="1" dirty="0"/>
              <a:t>O </a:t>
            </a:r>
            <a:r>
              <a:rPr lang="ru-RU" altLang="ru-RU" dirty="0"/>
              <a:t>и радиусом </a:t>
            </a:r>
            <a:r>
              <a:rPr lang="en-US" altLang="ru-RU" i="1" dirty="0"/>
              <a:t>R</a:t>
            </a:r>
            <a:r>
              <a:rPr lang="en-US" altLang="ru-RU" dirty="0"/>
              <a:t>. </a:t>
            </a:r>
            <a:r>
              <a:rPr lang="ru-RU" altLang="ru-RU" dirty="0"/>
              <a:t>Точка </a:t>
            </a:r>
            <a:r>
              <a:rPr lang="en-US" altLang="ru-RU" i="1" dirty="0"/>
              <a:t>A </a:t>
            </a:r>
            <a:r>
              <a:rPr lang="ru-RU" altLang="ru-RU" dirty="0"/>
              <a:t>лежит вне этой окружности. По</a:t>
            </a:r>
            <a:r>
              <a:rPr lang="ru-RU" altLang="ru-RU" dirty="0">
                <a:cs typeface="Times New Roman" panose="02020603050405020304" pitchFamily="18" charset="0"/>
              </a:rPr>
              <a:t>строим окружность с центром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 и радиусом 2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 и окружность с центром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радиусом </a:t>
            </a:r>
            <a:r>
              <a:rPr lang="en-US" altLang="ru-RU" i="1" dirty="0">
                <a:cs typeface="Times New Roman" panose="02020603050405020304" pitchFamily="18" charset="0"/>
              </a:rPr>
              <a:t>AO</a:t>
            </a:r>
            <a:r>
              <a:rPr lang="ru-RU" altLang="ru-RU" dirty="0">
                <a:cs typeface="Times New Roman" panose="02020603050405020304" pitchFamily="18" charset="0"/>
              </a:rPr>
              <a:t>. Эти окружности пересекаются в двух точках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оединяем эти точки с центром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бознач</a:t>
            </a:r>
            <a:r>
              <a:rPr lang="ru-RU" altLang="ru-RU" dirty="0"/>
              <a:t>им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точки пересечения отрезков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 с окружностью. Они и будут искомыми точками касания. Прямые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будут искомыми касательными.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1996</Words>
  <Application>Microsoft Office PowerPoint</Application>
  <PresentationFormat>Экран (4:3)</PresentationFormat>
  <Paragraphs>120</Paragraphs>
  <Slides>24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Times New Roman</vt:lpstr>
      <vt:lpstr>Оформление по умолчанию</vt:lpstr>
      <vt:lpstr>20. Задачи на построение</vt:lpstr>
      <vt:lpstr>Презентация PowerPoint</vt:lpstr>
      <vt:lpstr>Задача 1</vt:lpstr>
      <vt:lpstr>Задача 2</vt:lpstr>
      <vt:lpstr>Задача 3</vt:lpstr>
      <vt:lpstr>Задача 4</vt:lpstr>
      <vt:lpstr>Задача 5</vt:lpstr>
      <vt:lpstr>Задача 6</vt:lpstr>
      <vt:lpstr>Задача 7</vt:lpstr>
      <vt:lpstr>Задача 8</vt:lpstr>
      <vt:lpstr>Задача 9</vt:lpstr>
      <vt:lpstr>Задача 10</vt:lpstr>
      <vt:lpstr>Задача 11</vt:lpstr>
      <vt:lpstr>Задача 12</vt:lpstr>
      <vt:lpstr>Задача 13</vt:lpstr>
      <vt:lpstr>Задача 14</vt:lpstr>
      <vt:lpstr>Задача 15</vt:lpstr>
      <vt:lpstr>Задача 16</vt:lpstr>
      <vt:lpstr>Задача 17</vt:lpstr>
      <vt:lpstr>Задача 18</vt:lpstr>
      <vt:lpstr>Задача 19</vt:lpstr>
      <vt:lpstr>Задача 20</vt:lpstr>
      <vt:lpstr>Задача 21</vt:lpstr>
      <vt:lpstr>Задача 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55</cp:revision>
  <dcterms:created xsi:type="dcterms:W3CDTF">2008-04-30T05:51:18Z</dcterms:created>
  <dcterms:modified xsi:type="dcterms:W3CDTF">2025-05-17T14:52:01Z</dcterms:modified>
</cp:coreProperties>
</file>