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0"/>
  </p:notesMasterIdLst>
  <p:sldIdLst>
    <p:sldId id="280" r:id="rId2"/>
    <p:sldId id="332" r:id="rId3"/>
    <p:sldId id="357" r:id="rId4"/>
    <p:sldId id="354" r:id="rId5"/>
    <p:sldId id="352" r:id="rId6"/>
    <p:sldId id="333" r:id="rId7"/>
    <p:sldId id="347" r:id="rId8"/>
    <p:sldId id="348" r:id="rId9"/>
    <p:sldId id="349" r:id="rId10"/>
    <p:sldId id="350" r:id="rId11"/>
    <p:sldId id="351" r:id="rId12"/>
    <p:sldId id="346" r:id="rId13"/>
    <p:sldId id="334" r:id="rId14"/>
    <p:sldId id="353" r:id="rId15"/>
    <p:sldId id="335" r:id="rId16"/>
    <p:sldId id="336" r:id="rId17"/>
    <p:sldId id="355" r:id="rId18"/>
    <p:sldId id="35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0" autoAdjust="0"/>
    <p:restoredTop sz="86455" autoAdjust="0"/>
  </p:normalViewPr>
  <p:slideViewPr>
    <p:cSldViewPr>
      <p:cViewPr varScale="1">
        <p:scale>
          <a:sx n="90" d="100"/>
          <a:sy n="90" d="100"/>
        </p:scale>
        <p:origin x="3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3C2DD94-2B9E-4332-90D2-A99939B1F9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7402575-80DB-4165-AB69-69D82CF571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1141D54-565E-44B6-AAD5-6F63066391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D415EF0-2CB3-440C-A211-D1DADA5406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0328D37-4071-4270-A46F-331F0FC168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05EBF5E-BFD7-4EA8-9026-932A94E58E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B31465-D147-4EF2-B3CF-66719F44D3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51BB7EB-4F30-4E31-9C67-0A001426FF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B2262-0B9B-444D-8069-A1DD39DA5B7A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ADDAEC5C-97D0-407E-82A7-5EE0A9313D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B37DF625-6AB4-4AE1-AB11-50FBC510F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124E11-FC5A-4B26-BD43-51B4DE9B78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265B4-86B8-42E2-8182-55249CA3812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95938" name="Rectangle 2">
            <a:extLst>
              <a:ext uri="{FF2B5EF4-FFF2-40B4-BE49-F238E27FC236}">
                <a16:creationId xmlns:a16="http://schemas.microsoft.com/office/drawing/2014/main" id="{F2D218EE-0292-424A-8C55-E971CBC272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7594D99F-1FA0-4C0C-A6D8-7FD1D5671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4A1B37-55BF-4B51-82A1-3E6E1777AF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3DA0E-3078-4D23-A0CF-C4EEF392599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85698" name="Rectangle 2">
            <a:extLst>
              <a:ext uri="{FF2B5EF4-FFF2-40B4-BE49-F238E27FC236}">
                <a16:creationId xmlns:a16="http://schemas.microsoft.com/office/drawing/2014/main" id="{38071F14-AEAC-468B-ADD5-A7427395E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020C90A5-2097-47C5-9934-87C71DF5A6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DF62A9-8156-4535-9C42-7853F1543E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829F8-CCA0-41FB-8D0A-8CEF655462C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01E1EE70-B954-45C1-8355-871ACF197B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CC86DF94-E457-4DA0-AE3B-3B193D9BA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DF62A9-8156-4535-9C42-7853F1543E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829F8-CCA0-41FB-8D0A-8CEF655462CB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01E1EE70-B954-45C1-8355-871ACF197B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CC86DF94-E457-4DA0-AE3B-3B193D9BA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10566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8712BE-BF1D-4920-B62C-9BE48BF9E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BD8280-48DB-4597-853B-FBD8B055AD3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63170" name="Rectangle 1026">
            <a:extLst>
              <a:ext uri="{FF2B5EF4-FFF2-40B4-BE49-F238E27FC236}">
                <a16:creationId xmlns:a16="http://schemas.microsoft.com/office/drawing/2014/main" id="{4B72C6B4-4315-437D-8EF5-3A454D1E9B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1027">
            <a:extLst>
              <a:ext uri="{FF2B5EF4-FFF2-40B4-BE49-F238E27FC236}">
                <a16:creationId xmlns:a16="http://schemas.microsoft.com/office/drawing/2014/main" id="{9CBE5D90-D29C-4818-BC2C-76235694C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6DCEC1-A359-4AD2-967D-62BED964F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D2D34B-A577-4815-B80B-C594DA28DA9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BBB9F59B-5515-4C5F-AB23-481D97C78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55CEF0F6-7292-4CCA-B068-42CFF8513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6DCEC1-A359-4AD2-967D-62BED964F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D2D34B-A577-4815-B80B-C594DA28DA9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BBB9F59B-5515-4C5F-AB23-481D97C78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55CEF0F6-7292-4CCA-B068-42CFF8513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849420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6DCEC1-A359-4AD2-967D-62BED964F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D2D34B-A577-4815-B80B-C594DA28DA93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BBB9F59B-5515-4C5F-AB23-481D97C78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55CEF0F6-7292-4CCA-B068-42CFF8513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21275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3A7000-EE6C-406A-ACED-75C96C31A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FA3EA-7C1A-425A-AED7-484C577B4A7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140C319A-0A17-45F7-811B-359A9C5B4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3A3B31E0-C8FA-4D0C-A6A6-95B7D2C25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3A7000-EE6C-406A-ACED-75C96C31A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FA3EA-7C1A-425A-AED7-484C577B4A71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140C319A-0A17-45F7-811B-359A9C5B4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3A3B31E0-C8FA-4D0C-A6A6-95B7D2C25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18041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3A7000-EE6C-406A-ACED-75C96C31A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FA3EA-7C1A-425A-AED7-484C577B4A7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140C319A-0A17-45F7-811B-359A9C5B4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3A3B31E0-C8FA-4D0C-A6A6-95B7D2C25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08422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3A7000-EE6C-406A-ACED-75C96C31A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FA3EA-7C1A-425A-AED7-484C577B4A7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140C319A-0A17-45F7-811B-359A9C5B4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3A3B31E0-C8FA-4D0C-A6A6-95B7D2C25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54968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F0C499-7740-4E9B-A4E1-14C1AF3336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B7E6F-E1E7-45D4-B57D-D740D2DC9CD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59074" name="Rectangle 1026">
            <a:extLst>
              <a:ext uri="{FF2B5EF4-FFF2-40B4-BE49-F238E27FC236}">
                <a16:creationId xmlns:a16="http://schemas.microsoft.com/office/drawing/2014/main" id="{E6CDDA34-4EA8-4FC1-91AA-23A4635DF5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1027">
            <a:extLst>
              <a:ext uri="{FF2B5EF4-FFF2-40B4-BE49-F238E27FC236}">
                <a16:creationId xmlns:a16="http://schemas.microsoft.com/office/drawing/2014/main" id="{CEDDC22F-FDF7-4509-A288-7F766B5CC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053DE6-B1D5-408D-BA0F-99ADC4F8C7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5E6EEE-432D-4E43-87F1-E20B2496372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877EFFC2-3099-4788-B73B-858B849EAE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A4B58BCE-5C72-4B05-A603-1A100CE1D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AACBE8-0334-4697-B803-E251FACB47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C0C2F-1114-48F1-A18B-A7EBECFC18A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89794" name="Rectangle 2">
            <a:extLst>
              <a:ext uri="{FF2B5EF4-FFF2-40B4-BE49-F238E27FC236}">
                <a16:creationId xmlns:a16="http://schemas.microsoft.com/office/drawing/2014/main" id="{3DC2E0C0-4144-49C8-A45D-1B03C66F4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396F8525-D849-41B6-8DBA-22A5B4F92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BC73C6-83FF-4EF8-9901-EC1CD47D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0AECB-E82A-4542-AF26-8121D685A71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3B85980D-3AFF-4934-A940-99EB312ABA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E4466589-D151-4362-99C0-0B18EAF35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7D70A-3C97-4E36-BB4E-89B0BB705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3417EC-DA7D-4A11-9D40-E9AA49571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2ED8BA-62EF-4AB3-8586-60A275786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BD27F7-E9F5-4D5E-B2D0-5C765D02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31EDA2-9081-45C2-9A09-750B0AD7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735C2-7471-4A6D-A31B-E5CA8F2596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89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D34692-5205-4241-A315-4DF0EEC3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BBD468-DC1F-49B4-8F2B-D27BD1B6E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0AE5A2-D72E-43A0-A99B-3EB279898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D7CD7E-1279-4959-AD9D-22BAAA70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CC9544-9008-4E79-B22C-618EC0FD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521D-2E1E-44E6-B7BF-D00B1412A8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220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49234D5-E581-4729-AD6A-76EB4F873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39012E-DAAB-4326-B518-B96CF2565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192414-F721-4E93-A919-F3DC628F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C2C311-BFC8-4E01-89CD-64FF4847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0DA8CA-722F-4334-BF17-6A4E662D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8E690-D4BC-4E17-9EA2-E29C53B6DD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3941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6E921C-C223-4176-9B15-A91D555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643A68-C2E9-4F9F-9F8A-72EACB3F1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D6DBD6-C75A-4DA8-AEF0-B7D86089D9A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49FE296-4868-4C5B-9C38-DC3FE29F345E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FDC15356-F9BE-48C0-959F-90538957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624A797E-A3C7-43DF-BC36-AC5DD391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78C11D3B-B3EA-4530-A194-6572C563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90B80F-7C82-43B5-A7A0-8AD1F4B6DE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648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64709-6AE9-43E8-AE36-97F01DE3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372AC4-EFA5-4ABD-B453-D4FC805FB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3A393E-634B-4AD8-9942-C6604DB8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7070F9-6D77-4F3A-AD1D-61A38DCD7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6E3459-E353-46EE-B2C7-13F490C1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29EDF-988F-4FA9-865A-A6AA73B63E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27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F5F17-BD64-45AD-86D8-61CCD25A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0E65BD-CB71-4D13-B156-B75C8365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E6C6F2-73F4-4BC6-A4EA-B539001A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53D1C-94B6-4620-BDCC-D03FA51A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84067D-51CA-4F00-88CB-005C5DA6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8E3D5-5892-4002-ABD7-21E7185FCF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299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8FBE7-5148-4F5D-B82E-44D9770F8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5B4D7A-E614-452A-8DBD-E43DD84E1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BFFDE4-42B6-45A5-8E23-D562683CB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CF0DE4-4404-4CFA-BED3-F809DB97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A7C0D3-C2FC-4A5A-B4E3-6556EE02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07DB3B-C23A-4E29-A0DC-1ADE9713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1CE27-BD9B-4460-AF9F-858A5D5054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28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6F2DF-CB16-40F2-AF2C-51A4CCE83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E9EA1F-1BD3-4FBB-A164-B6D091299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D9621E-9AF0-4D65-8BD7-92657A9DE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69028A3-F5F6-4DC6-BF0B-2DA3BB40F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885B1EE-A096-4A9D-8E24-C20B77EED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201568C-139E-4373-A749-246976B47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806BE73-35A9-464A-BE95-5DD23EC9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8EE7C1-25A4-404E-A1C3-F446708F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48565-4C55-460C-8393-B9476FC41E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16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359BB-23E9-495A-AA46-073CF6CE7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2E9A09-7AB1-4914-B7BE-F63D91417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A6AA41-605B-40A7-B079-2AF89E2C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D31B6E-66BD-4FDE-986A-802CCA149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B97D7-2C17-4D57-A305-03AABEB7F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63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2690DF-3050-4788-BD07-D37BE20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EA1804-7959-4EC3-A119-D99E3088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809908-D526-43B4-A683-C38CAB1E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1DACD-6702-4EA3-8E16-4681BC032E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823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78C53-BC7D-492C-B0C9-5331D902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EADB6E-73A5-4626-AF51-62E6A22E3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7206D1-3100-489D-AD59-42113E3FA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B273F-A422-477E-97A1-69CB5EF6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7D715D-5ACE-45A2-91EB-33C25AD37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91350A-7985-415D-9C7E-37DA74E1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E4F36-9152-4FA3-92A5-B5DB65796B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54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392ED-0C12-4B22-B5F7-ED8BF5EF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45CE75-882C-4600-AE08-9BE193C2A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CBEC18-C68E-4ECD-82A6-22EDA64AB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312280-1B03-4A81-A020-557AA971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0C3045-91D8-4B03-8F94-5EA8A1EE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4A0FA3-5AE3-44D0-842C-5F9E79F9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D8BC2-483D-47A3-BA70-6E52B08ACE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124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EA5940-6A8D-48CA-94CA-87D2BAE81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EA92D3-7FC0-4451-B91B-E1CDD56E0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9D2444-44A6-4875-A904-04D3DD1864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11AB7C-8852-412B-8C48-5F8B2F5FF0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1D6322-A4EC-423D-9310-5275D9FE32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ADFEEB-D9BF-4201-B910-B9EA6720561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3939290-6CF4-49AF-829A-691E58648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72816"/>
            <a:ext cx="7772400" cy="14764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Геометрические места точек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(Биссектриса)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>
            <a:extLst>
              <a:ext uri="{FF2B5EF4-FFF2-40B4-BE49-F238E27FC236}">
                <a16:creationId xmlns:a16="http://schemas.microsoft.com/office/drawing/2014/main" id="{90612C25-B217-429F-9E1E-1C8BDF698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92867" name="Text Box 3">
            <a:extLst>
              <a:ext uri="{FF2B5EF4-FFF2-40B4-BE49-F238E27FC236}">
                <a16:creationId xmlns:a16="http://schemas.microsoft.com/office/drawing/2014/main" id="{93C28503-3C37-4401-B19B-8A0036B1C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геометрическое место внутренних точек угла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равноудаленных от его сторон. </a:t>
            </a:r>
          </a:p>
        </p:txBody>
      </p:sp>
      <p:pic>
        <p:nvPicPr>
          <p:cNvPr id="292872" name="Picture 8">
            <a:extLst>
              <a:ext uri="{FF2B5EF4-FFF2-40B4-BE49-F238E27FC236}">
                <a16:creationId xmlns:a16="http://schemas.microsoft.com/office/drawing/2014/main" id="{06080533-D002-420D-9E6E-1F001B0E8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2874" name="Group 10">
            <a:extLst>
              <a:ext uri="{FF2B5EF4-FFF2-40B4-BE49-F238E27FC236}">
                <a16:creationId xmlns:a16="http://schemas.microsoft.com/office/drawing/2014/main" id="{C3944779-7181-46B2-8CBF-F2D4328FC96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90800"/>
            <a:ext cx="5353050" cy="3094038"/>
            <a:chOff x="480" y="1632"/>
            <a:chExt cx="3372" cy="1949"/>
          </a:xfrm>
        </p:grpSpPr>
        <p:sp>
          <p:nvSpPr>
            <p:cNvPr id="292870" name="Text Box 6">
              <a:extLst>
                <a:ext uri="{FF2B5EF4-FFF2-40B4-BE49-F238E27FC236}">
                  <a16:creationId xmlns:a16="http://schemas.microsoft.com/office/drawing/2014/main" id="{FCC8B537-8529-47E4-863B-0BDAA749A7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216"/>
              <a:ext cx="9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92873" name="Picture 9">
              <a:extLst>
                <a:ext uri="{FF2B5EF4-FFF2-40B4-BE49-F238E27FC236}">
                  <a16:creationId xmlns:a16="http://schemas.microsoft.com/office/drawing/2014/main" id="{2A2D9A5A-FA19-4911-8BE1-FB53C016E4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050">
            <a:extLst>
              <a:ext uri="{FF2B5EF4-FFF2-40B4-BE49-F238E27FC236}">
                <a16:creationId xmlns:a16="http://schemas.microsoft.com/office/drawing/2014/main" id="{07B738A7-B5C8-4C2D-8870-730D497667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94915" name="Text Box 2051">
            <a:extLst>
              <a:ext uri="{FF2B5EF4-FFF2-40B4-BE49-F238E27FC236}">
                <a16:creationId xmlns:a16="http://schemas.microsoft.com/office/drawing/2014/main" id="{E6EE6B0E-587A-46DE-BB48-4BF1371AD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прямой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отметьте точку</a:t>
            </a:r>
            <a:r>
              <a:rPr lang="en-US" altLang="ru-RU" sz="3200" dirty="0"/>
              <a:t> </a:t>
            </a:r>
            <a:r>
              <a:rPr lang="en-US" altLang="ru-RU" sz="3200" i="1" dirty="0"/>
              <a:t>C</a:t>
            </a:r>
            <a:r>
              <a:rPr lang="ru-RU" altLang="ru-RU" sz="3200" dirty="0"/>
              <a:t>, равноудаленную от сторон угла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. </a:t>
            </a:r>
          </a:p>
        </p:txBody>
      </p:sp>
      <p:pic>
        <p:nvPicPr>
          <p:cNvPr id="294920" name="Picture 2056">
            <a:extLst>
              <a:ext uri="{FF2B5EF4-FFF2-40B4-BE49-F238E27FC236}">
                <a16:creationId xmlns:a16="http://schemas.microsoft.com/office/drawing/2014/main" id="{8BC5544F-4502-4F5C-B044-339B82593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1825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4922" name="Group 2058">
            <a:extLst>
              <a:ext uri="{FF2B5EF4-FFF2-40B4-BE49-F238E27FC236}">
                <a16:creationId xmlns:a16="http://schemas.microsoft.com/office/drawing/2014/main" id="{231F10C0-EEE2-42D4-9657-95ED51AB703C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5373688" cy="3094038"/>
            <a:chOff x="480" y="1200"/>
            <a:chExt cx="3385" cy="1949"/>
          </a:xfrm>
        </p:grpSpPr>
        <p:sp>
          <p:nvSpPr>
            <p:cNvPr id="294918" name="Text Box 2054">
              <a:extLst>
                <a:ext uri="{FF2B5EF4-FFF2-40B4-BE49-F238E27FC236}">
                  <a16:creationId xmlns:a16="http://schemas.microsoft.com/office/drawing/2014/main" id="{ED854B6B-939A-4853-98D2-822C58D9D8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784"/>
              <a:ext cx="9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94921" name="Picture 2057">
              <a:extLst>
                <a:ext uri="{FF2B5EF4-FFF2-40B4-BE49-F238E27FC236}">
                  <a16:creationId xmlns:a16="http://schemas.microsoft.com/office/drawing/2014/main" id="{22CAA3DA-7ECB-4575-B3D5-A66E4925E3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4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15863C02-D8D3-4048-B8C2-1FEE54797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pic>
        <p:nvPicPr>
          <p:cNvPr id="284675" name="Picture 3">
            <a:extLst>
              <a:ext uri="{FF2B5EF4-FFF2-40B4-BE49-F238E27FC236}">
                <a16:creationId xmlns:a16="http://schemas.microsoft.com/office/drawing/2014/main" id="{34B09D3E-A286-4EC8-8FB2-33562968364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775" y="2636838"/>
            <a:ext cx="3810000" cy="2335212"/>
          </a:xfrm>
          <a:noFill/>
          <a:ln/>
        </p:spPr>
      </p:pic>
      <p:sp>
        <p:nvSpPr>
          <p:cNvPr id="284676" name="Text Box 4">
            <a:extLst>
              <a:ext uri="{FF2B5EF4-FFF2-40B4-BE49-F238E27FC236}">
                <a16:creationId xmlns:a16="http://schemas.microsoft.com/office/drawing/2014/main" id="{9CAE3E50-B69E-4B7A-9AB2-5492014FB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является геометрическим местом центров окружностей касающихся двух данных пересекающихся прямых?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284677" name="Group 5">
            <a:extLst>
              <a:ext uri="{FF2B5EF4-FFF2-40B4-BE49-F238E27FC236}">
                <a16:creationId xmlns:a16="http://schemas.microsoft.com/office/drawing/2014/main" id="{DE9CCB22-5764-4B2A-8B6F-7B0E28C0BB28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2636838"/>
            <a:ext cx="8305800" cy="3894137"/>
            <a:chOff x="204" y="1661"/>
            <a:chExt cx="5232" cy="2453"/>
          </a:xfrm>
        </p:grpSpPr>
        <p:sp>
          <p:nvSpPr>
            <p:cNvPr id="284678" name="Text Box 6">
              <a:extLst>
                <a:ext uri="{FF2B5EF4-FFF2-40B4-BE49-F238E27FC236}">
                  <a16:creationId xmlns:a16="http://schemas.microsoft.com/office/drawing/2014/main" id="{33DE2FF8-17C8-4435-AFA6-E4F188C8B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203"/>
              <a:ext cx="5232" cy="9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Биссектрисы углов, образующихся при пересечении данных прямых</a:t>
              </a:r>
              <a:r>
                <a:rPr lang="ru-RU" altLang="ru-RU" sz="2800" dirty="0"/>
                <a:t>, без точки пересечения этих прямых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84679" name="Picture 7">
              <a:extLst>
                <a:ext uri="{FF2B5EF4-FFF2-40B4-BE49-F238E27FC236}">
                  <a16:creationId xmlns:a16="http://schemas.microsoft.com/office/drawing/2014/main" id="{A54281F5-4AE6-4CBD-B038-0CEEA2F02D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1661"/>
              <a:ext cx="2400" cy="1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F1BE5CF9-FD16-48D0-8001-0D8F9383E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42912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grpSp>
        <p:nvGrpSpPr>
          <p:cNvPr id="260099" name="Group 3">
            <a:extLst>
              <a:ext uri="{FF2B5EF4-FFF2-40B4-BE49-F238E27FC236}">
                <a16:creationId xmlns:a16="http://schemas.microsoft.com/office/drawing/2014/main" id="{CB050F5A-0B10-49B8-B5B9-61968429B26E}"/>
              </a:ext>
            </a:extLst>
          </p:cNvPr>
          <p:cNvGrpSpPr>
            <a:grpSpLocks/>
          </p:cNvGrpSpPr>
          <p:nvPr/>
        </p:nvGrpSpPr>
        <p:grpSpPr bwMode="auto">
          <a:xfrm>
            <a:off x="1" y="1836738"/>
            <a:ext cx="9144001" cy="4471988"/>
            <a:chOff x="0" y="1157"/>
            <a:chExt cx="5760" cy="2817"/>
          </a:xfrm>
        </p:grpSpPr>
        <p:pic>
          <p:nvPicPr>
            <p:cNvPr id="260100" name="Picture 4">
              <a:extLst>
                <a:ext uri="{FF2B5EF4-FFF2-40B4-BE49-F238E27FC236}">
                  <a16:creationId xmlns:a16="http://schemas.microsoft.com/office/drawing/2014/main" id="{FFA6E4DC-C9F3-405A-B2E0-A806F4B83D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2" y="1157"/>
              <a:ext cx="2223" cy="19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0101" name="Text Box 5">
              <a:extLst>
                <a:ext uri="{FF2B5EF4-FFF2-40B4-BE49-F238E27FC236}">
                  <a16:creationId xmlns:a16="http://schemas.microsoft.com/office/drawing/2014/main" id="{884EDCE4-32BA-45E9-90A5-7770EBA9C5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73"/>
              <a:ext cx="576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Точки, принадлежащие биссектрисам четырех углов, образованных данными прямыми. </a:t>
              </a:r>
            </a:p>
          </p:txBody>
        </p:sp>
      </p:grpSp>
      <p:sp>
        <p:nvSpPr>
          <p:cNvPr id="260105" name="Text Box 9">
            <a:extLst>
              <a:ext uri="{FF2B5EF4-FFF2-40B4-BE49-F238E27FC236}">
                <a16:creationId xmlns:a16="http://schemas.microsoft.com/office/drawing/2014/main" id="{B6883864-9E38-4EA2-89AE-BE6E127C1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27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Пусть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 - пересекающиеся прямые. Найдите геометрическое место точек одинаково удаленных от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этих прямых.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F1BE5CF9-FD16-48D0-8001-0D8F9383E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42912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grpSp>
        <p:nvGrpSpPr>
          <p:cNvPr id="260102" name="Group 6">
            <a:extLst>
              <a:ext uri="{FF2B5EF4-FFF2-40B4-BE49-F238E27FC236}">
                <a16:creationId xmlns:a16="http://schemas.microsoft.com/office/drawing/2014/main" id="{CC985DBA-0B89-40D0-A88E-45CB85244A03}"/>
              </a:ext>
            </a:extLst>
          </p:cNvPr>
          <p:cNvGrpSpPr>
            <a:grpSpLocks/>
          </p:cNvGrpSpPr>
          <p:nvPr/>
        </p:nvGrpSpPr>
        <p:grpSpPr bwMode="auto">
          <a:xfrm>
            <a:off x="250826" y="1922463"/>
            <a:ext cx="8893174" cy="4716464"/>
            <a:chOff x="158" y="1211"/>
            <a:chExt cx="5602" cy="2971"/>
          </a:xfrm>
        </p:grpSpPr>
        <p:sp>
          <p:nvSpPr>
            <p:cNvPr id="260103" name="Text Box 7">
              <a:extLst>
                <a:ext uri="{FF2B5EF4-FFF2-40B4-BE49-F238E27FC236}">
                  <a16:creationId xmlns:a16="http://schemas.microsoft.com/office/drawing/2014/main" id="{CD352667-F063-463A-A6A7-B5CC0433D6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310"/>
              <a:ext cx="5602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</a:t>
              </a:r>
              <a:r>
                <a:rPr lang="ru-RU" altLang="ru-RU" sz="2800" dirty="0">
                  <a:solidFill>
                    <a:srgbClr val="FF0000"/>
                  </a:solidFill>
                </a:rPr>
                <a:t>Ответ.</a:t>
              </a:r>
              <a:r>
                <a:rPr lang="ru-RU" altLang="ru-RU" sz="2800" dirty="0"/>
                <a:t> Внутренности двух вертикальных углов, сторонами которых являются биссектрисы углов, образованных данными пересекающимися прямыми. </a:t>
              </a:r>
            </a:p>
          </p:txBody>
        </p:sp>
        <p:pic>
          <p:nvPicPr>
            <p:cNvPr id="260104" name="Picture 8">
              <a:extLst>
                <a:ext uri="{FF2B5EF4-FFF2-40B4-BE49-F238E27FC236}">
                  <a16:creationId xmlns:a16="http://schemas.microsoft.com/office/drawing/2014/main" id="{080C39C2-940F-489D-9A31-B8B3C08E43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9" y="1211"/>
              <a:ext cx="2041" cy="19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60105" name="Text Box 9">
            <a:extLst>
              <a:ext uri="{FF2B5EF4-FFF2-40B4-BE49-F238E27FC236}">
                <a16:creationId xmlns:a16="http://schemas.microsoft.com/office/drawing/2014/main" id="{B6883864-9E38-4EA2-89AE-BE6E127C1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275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Пусть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 - пересекающиеся прямые. Найдите геометрическое место точек, расположенных ближе к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, чем к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928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7CF5BB24-AB8D-4476-9BDC-B074F43C9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515937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pic>
        <p:nvPicPr>
          <p:cNvPr id="262147" name="Picture 3">
            <a:extLst>
              <a:ext uri="{FF2B5EF4-FFF2-40B4-BE49-F238E27FC236}">
                <a16:creationId xmlns:a16="http://schemas.microsoft.com/office/drawing/2014/main" id="{F1E96A70-0993-446E-A3F9-4FC19D19B42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2120900"/>
            <a:ext cx="3810000" cy="2616200"/>
          </a:xfrm>
          <a:noFill/>
          <a:ln/>
        </p:spPr>
      </p:pic>
      <p:sp>
        <p:nvSpPr>
          <p:cNvPr id="262148" name="Text Box 4">
            <a:extLst>
              <a:ext uri="{FF2B5EF4-FFF2-40B4-BE49-F238E27FC236}">
                <a16:creationId xmlns:a16="http://schemas.microsoft.com/office/drawing/2014/main" id="{BC4B1771-D5AF-4ED3-B533-CE2BEF4B4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9215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прямой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, пересекающей стороны угла, найдите точку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, одинаково удаленную от этих сторон.</a:t>
            </a:r>
          </a:p>
        </p:txBody>
      </p:sp>
      <p:grpSp>
        <p:nvGrpSpPr>
          <p:cNvPr id="262149" name="Group 5">
            <a:extLst>
              <a:ext uri="{FF2B5EF4-FFF2-40B4-BE49-F238E27FC236}">
                <a16:creationId xmlns:a16="http://schemas.microsoft.com/office/drawing/2014/main" id="{0A81039E-B2AC-4F45-BC56-3FADB8CB00EF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2120900"/>
            <a:ext cx="8305800" cy="4268788"/>
            <a:chOff x="249" y="1336"/>
            <a:chExt cx="5232" cy="2689"/>
          </a:xfrm>
        </p:grpSpPr>
        <p:sp>
          <p:nvSpPr>
            <p:cNvPr id="262150" name="Text Box 6">
              <a:extLst>
                <a:ext uri="{FF2B5EF4-FFF2-40B4-BE49-F238E27FC236}">
                  <a16:creationId xmlns:a16="http://schemas.microsoft.com/office/drawing/2014/main" id="{5D047725-D01A-4847-A178-340292891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385"/>
              <a:ext cx="523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Точка пересечения данной прямой с биссектрисой данного угла. </a:t>
              </a:r>
            </a:p>
          </p:txBody>
        </p:sp>
        <p:pic>
          <p:nvPicPr>
            <p:cNvPr id="262151" name="Picture 7">
              <a:extLst>
                <a:ext uri="{FF2B5EF4-FFF2-40B4-BE49-F238E27FC236}">
                  <a16:creationId xmlns:a16="http://schemas.microsoft.com/office/drawing/2014/main" id="{5D0232E8-3F24-4944-9C90-A820B0D660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1336"/>
              <a:ext cx="2400" cy="16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98E81A71-794E-4295-924D-4F0BBE7DF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87375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4195" name="Text Box 3">
            <a:extLst>
              <a:ext uri="{FF2B5EF4-FFF2-40B4-BE49-F238E27FC236}">
                <a16:creationId xmlns:a16="http://schemas.microsoft.com/office/drawing/2014/main" id="{68368B68-4662-4008-9D13-6B6FBF11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Дан угол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en-US" altLang="ru-RU" sz="2800" i="1" dirty="0">
                <a:cs typeface="Times New Roman" panose="02020603050405020304" pitchFamily="18" charset="0"/>
              </a:rPr>
              <a:t>OB</a:t>
            </a:r>
            <a:r>
              <a:rPr lang="ru-RU" altLang="ru-RU" sz="2800" dirty="0">
                <a:cs typeface="Times New Roman" panose="02020603050405020304" pitchFamily="18" charset="0"/>
              </a:rPr>
              <a:t> и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N</a:t>
            </a:r>
            <a:r>
              <a:rPr lang="ru-RU" altLang="ru-RU" sz="2800" dirty="0">
                <a:cs typeface="Times New Roman" panose="02020603050405020304" pitchFamily="18" charset="0"/>
              </a:rPr>
              <a:t> на его сторонах. Внутри угла найдите точку, одинаково удаленную от точек </a:t>
            </a:r>
            <a:r>
              <a:rPr lang="ru-RU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 и находящуюся на одинаковом расстоянии от сторон угла. </a:t>
            </a:r>
          </a:p>
        </p:txBody>
      </p:sp>
      <p:pic>
        <p:nvPicPr>
          <p:cNvPr id="264196" name="Picture 4">
            <a:extLst>
              <a:ext uri="{FF2B5EF4-FFF2-40B4-BE49-F238E27FC236}">
                <a16:creationId xmlns:a16="http://schemas.microsoft.com/office/drawing/2014/main" id="{379B48BC-9E62-49A0-A28F-7D8268497D5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2363787"/>
            <a:ext cx="3810000" cy="2808288"/>
          </a:xfrm>
          <a:noFill/>
          <a:ln/>
        </p:spPr>
      </p:pic>
      <p:grpSp>
        <p:nvGrpSpPr>
          <p:cNvPr id="264197" name="Group 5">
            <a:extLst>
              <a:ext uri="{FF2B5EF4-FFF2-40B4-BE49-F238E27FC236}">
                <a16:creationId xmlns:a16="http://schemas.microsoft.com/office/drawing/2014/main" id="{C8416F07-6833-40D8-B8A9-31A7041D97AC}"/>
              </a:ext>
            </a:extLst>
          </p:cNvPr>
          <p:cNvGrpSpPr>
            <a:grpSpLocks/>
          </p:cNvGrpSpPr>
          <p:nvPr/>
        </p:nvGrpSpPr>
        <p:grpSpPr bwMode="auto">
          <a:xfrm>
            <a:off x="0" y="2363787"/>
            <a:ext cx="9144000" cy="4176713"/>
            <a:chOff x="0" y="1752"/>
            <a:chExt cx="5760" cy="2631"/>
          </a:xfrm>
        </p:grpSpPr>
        <p:sp>
          <p:nvSpPr>
            <p:cNvPr id="264198" name="Text Box 6">
              <a:extLst>
                <a:ext uri="{FF2B5EF4-FFF2-40B4-BE49-F238E27FC236}">
                  <a16:creationId xmlns:a16="http://schemas.microsoft.com/office/drawing/2014/main" id="{EA48C354-343A-4F26-AD33-078FF4690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711"/>
              <a:ext cx="5760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Точка пересечения серединного перпендикуляра к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MN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с биссектрисой угла. </a:t>
              </a:r>
            </a:p>
          </p:txBody>
        </p:sp>
        <p:pic>
          <p:nvPicPr>
            <p:cNvPr id="264199" name="Picture 7">
              <a:extLst>
                <a:ext uri="{FF2B5EF4-FFF2-40B4-BE49-F238E27FC236}">
                  <a16:creationId xmlns:a16="http://schemas.microsoft.com/office/drawing/2014/main" id="{58A81A4E-1D66-4394-BB1B-07A8DEB44D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1752"/>
              <a:ext cx="2400" cy="1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98E81A71-794E-4295-924D-4F0BBE7DF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87375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4195" name="Text Box 3">
            <a:extLst>
              <a:ext uri="{FF2B5EF4-FFF2-40B4-BE49-F238E27FC236}">
                <a16:creationId xmlns:a16="http://schemas.microsoft.com/office/drawing/2014/main" id="{68368B68-4662-4008-9D13-6B6FBF11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Найдите ГМ центров окружностей, отсекающих от сторон данного угла хорды равной длины.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5EDAFB-7E70-5EAC-DDE7-7941B080E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1844824"/>
            <a:ext cx="3219607" cy="2493380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CB6C356F-9068-9E60-3E02-3A789FD3BA94}"/>
              </a:ext>
            </a:extLst>
          </p:cNvPr>
          <p:cNvGrpSpPr/>
          <p:nvPr/>
        </p:nvGrpSpPr>
        <p:grpSpPr>
          <a:xfrm>
            <a:off x="0" y="1844824"/>
            <a:ext cx="9144000" cy="4942423"/>
            <a:chOff x="0" y="1844824"/>
            <a:chExt cx="9144000" cy="4942423"/>
          </a:xfrm>
        </p:grpSpPr>
        <p:sp>
          <p:nvSpPr>
            <p:cNvPr id="264198" name="Text Box 6">
              <a:extLst>
                <a:ext uri="{FF2B5EF4-FFF2-40B4-BE49-F238E27FC236}">
                  <a16:creationId xmlns:a16="http://schemas.microsoft.com/office/drawing/2014/main" id="{EA48C354-343A-4F26-AD33-078FF4690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725144"/>
              <a:ext cx="9144000" cy="2062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Хорды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и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</a:t>
              </a:r>
              <a:r>
                <a:rPr lang="ru-RU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</a:t>
              </a:r>
              <a:r>
                <a:rPr lang="ru-RU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равны в том и только том случае, когда равны расстояния от центра окружности до этих хорд. Это возможно тогда и только тогда, когда центр окружности принадлежит биссектрисе угла. Следовательно, искомым ГМТ является</a:t>
              </a:r>
              <a:r>
                <a:rPr lang="ru-RU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биссектриса данного угла без его вершины.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32437F2-2AB0-CE8D-F0DA-F51C331FC0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43808" y="1844824"/>
              <a:ext cx="3214718" cy="24964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59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98E81A71-794E-4295-924D-4F0BBE7DF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87375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64195" name="Text Box 3">
            <a:extLst>
              <a:ext uri="{FF2B5EF4-FFF2-40B4-BE49-F238E27FC236}">
                <a16:creationId xmlns:a16="http://schemas.microsoft.com/office/drawing/2014/main" id="{68368B68-4662-4008-9D13-6B6FBF11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Найдите ГМ</a:t>
            </a:r>
            <a:r>
              <a:rPr lang="ru-RU" sz="2800" dirty="0">
                <a:ea typeface="Calibri" panose="020F0502020204030204" pitchFamily="34" charset="0"/>
              </a:rPr>
              <a:t>Т, равноудалённых от трёх попарно пересекающихся прямых, не пересекающихся в одной точке.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9E2455-AEF7-8ACD-FAB8-0A108647A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197268"/>
            <a:ext cx="2552219" cy="2330928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67DB7DAD-ACE0-94EE-4B71-A18CD34C604F}"/>
              </a:ext>
            </a:extLst>
          </p:cNvPr>
          <p:cNvGrpSpPr/>
          <p:nvPr/>
        </p:nvGrpSpPr>
        <p:grpSpPr>
          <a:xfrm>
            <a:off x="0" y="2197268"/>
            <a:ext cx="9144000" cy="4253432"/>
            <a:chOff x="0" y="2197268"/>
            <a:chExt cx="9144000" cy="4253432"/>
          </a:xfrm>
        </p:grpSpPr>
        <p:sp>
          <p:nvSpPr>
            <p:cNvPr id="264198" name="Text Box 6">
              <a:extLst>
                <a:ext uri="{FF2B5EF4-FFF2-40B4-BE49-F238E27FC236}">
                  <a16:creationId xmlns:a16="http://schemas.microsoft.com/office/drawing/2014/main" id="{EA48C354-343A-4F26-AD33-078FF4690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496593"/>
              <a:ext cx="914400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Ответ.</a:t>
              </a:r>
              <a:r>
                <a:rPr lang="ru-RU" altLang="ru-RU" dirty="0"/>
                <a:t> 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Четыре точки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E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G </a:t>
              </a:r>
              <a:r>
                <a:rPr lang="ru-RU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попарных пересечений биссектрис углов, образованных данными прямыми.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8187C32B-BBE1-9310-CF4C-79094799B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87824" y="2197268"/>
              <a:ext cx="2488341" cy="30370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250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Text Box 4">
            <a:extLst>
              <a:ext uri="{FF2B5EF4-FFF2-40B4-BE49-F238E27FC236}">
                <a16:creationId xmlns:a16="http://schemas.microsoft.com/office/drawing/2014/main" id="{882D6115-3B2E-40E9-98EE-9064F66F4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37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Теорема. </a:t>
            </a:r>
            <a:r>
              <a:rPr lang="ru-RU" altLang="ru-RU" sz="2800" dirty="0"/>
              <a:t>Биссектриса угла, не превосходящего развёрнутого, является ГМ внутренних точек угла, одинаково удаленных от его сторон.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56007" name="Text Box 7">
            <a:extLst>
              <a:ext uri="{FF2B5EF4-FFF2-40B4-BE49-F238E27FC236}">
                <a16:creationId xmlns:a16="http://schemas.microsoft.com/office/drawing/2014/main" id="{955FA0AD-AC21-484B-9102-F8927ECF5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03105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Рассмотрим случай угла </a:t>
            </a:r>
            <a:r>
              <a:rPr lang="en-US" altLang="ru-RU" i="1" dirty="0" err="1">
                <a:cs typeface="Times New Roman" panose="02020603050405020304" pitchFamily="18" charset="0"/>
              </a:rPr>
              <a:t>aOb</a:t>
            </a:r>
            <a:r>
              <a:rPr lang="ru-RU" altLang="ru-RU" dirty="0">
                <a:cs typeface="Times New Roman" panose="02020603050405020304" pitchFamily="18" charset="0"/>
              </a:rPr>
              <a:t>, меньшего развёрнутого. Пусть точка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принадлежит биссектрисе </a:t>
            </a:r>
            <a:r>
              <a:rPr lang="ru-RU" altLang="ru-RU" i="1" dirty="0">
                <a:cs typeface="Times New Roman" panose="02020603050405020304" pitchFamily="18" charset="0"/>
              </a:rPr>
              <a:t>с </a:t>
            </a:r>
            <a:r>
              <a:rPr lang="ru-RU" altLang="ru-RU" dirty="0">
                <a:cs typeface="Times New Roman" panose="02020603050405020304" pitchFamily="18" charset="0"/>
              </a:rPr>
              <a:t>этого угла. Опустим из неё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перпендикуляры </a:t>
            </a:r>
            <a:r>
              <a:rPr lang="ru-RU" altLang="ru-RU" i="1" dirty="0">
                <a:cs typeface="Times New Roman" panose="02020603050405020304" pitchFamily="18" charset="0"/>
              </a:rPr>
              <a:t>СА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CB </a:t>
            </a:r>
            <a:r>
              <a:rPr lang="ru-RU" altLang="ru-RU" dirty="0">
                <a:cs typeface="Times New Roman" panose="02020603050405020304" pitchFamily="18" charset="0"/>
              </a:rPr>
              <a:t>соответственно на прямые, содержащие стороны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данного угла. Так как углы  </a:t>
            </a:r>
            <a:r>
              <a:rPr lang="en-US" altLang="ru-RU" i="1" dirty="0" err="1">
                <a:cs typeface="Times New Roman" panose="02020603050405020304" pitchFamily="18" charset="0"/>
              </a:rPr>
              <a:t>aOc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 err="1">
                <a:cs typeface="Times New Roman" panose="02020603050405020304" pitchFamily="18" charset="0"/>
              </a:rPr>
              <a:t>bOc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острые, то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будут принадлежать сторонам угла </a:t>
            </a:r>
            <a:r>
              <a:rPr lang="en-US" altLang="ru-RU" i="1" dirty="0" err="1">
                <a:cs typeface="Times New Roman" panose="02020603050405020304" pitchFamily="18" charset="0"/>
              </a:rPr>
              <a:t>aOb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Прямоугольные треугольники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AOC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BOC</a:t>
            </a:r>
            <a:r>
              <a:rPr lang="ru-RU" altLang="ru-RU" dirty="0">
                <a:cs typeface="Times New Roman" panose="02020603050405020304" pitchFamily="18" charset="0"/>
              </a:rPr>
              <a:t> равны (по гипотенузе и острому углу).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. Значит, точка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одинаково удалена от сторон данного угла.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10A584-9459-7713-E121-72FCBC77D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383" y="4653136"/>
            <a:ext cx="2887234" cy="1989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7" name="Text Box 7">
            <a:extLst>
              <a:ext uri="{FF2B5EF4-FFF2-40B4-BE49-F238E27FC236}">
                <a16:creationId xmlns:a16="http://schemas.microsoft.com/office/drawing/2014/main" id="{955FA0AD-AC21-484B-9102-F8927ECF5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Докажем обратное. Пусть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– внутренняя точка данного угла, одинаково удалённая от его сторон. Опустим из неё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перпендикуляры </a:t>
            </a:r>
            <a:r>
              <a:rPr lang="ru-RU" altLang="ru-RU" i="1" dirty="0">
                <a:cs typeface="Times New Roman" panose="02020603050405020304" pitchFamily="18" charset="0"/>
              </a:rPr>
              <a:t>СА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CB </a:t>
            </a:r>
            <a:r>
              <a:rPr lang="ru-RU" altLang="ru-RU" dirty="0">
                <a:cs typeface="Times New Roman" panose="02020603050405020304" pitchFamily="18" charset="0"/>
              </a:rPr>
              <a:t>на соответственно на прямые, содержащие стороны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данного угла.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29FAE67-8945-DB62-FD9D-2AED9F42F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899" y="1569660"/>
            <a:ext cx="663313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 Заметим,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принадлежат лучам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и не совпадают с точкой </a:t>
            </a:r>
            <a:r>
              <a:rPr lang="en-US" altLang="ru-RU" i="1" dirty="0">
                <a:cs typeface="Times New Roman" panose="02020603050405020304" pitchFamily="18" charset="0"/>
              </a:rPr>
              <a:t>O </a:t>
            </a:r>
            <a:r>
              <a:rPr lang="ru-RU" altLang="ru-RU" dirty="0">
                <a:cs typeface="Times New Roman" panose="02020603050405020304" pitchFamily="18" charset="0"/>
              </a:rPr>
              <a:t>(рис. 1). Так как в противном случае, например, если точка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не принадлежит лучу или совпадает с его вершиной (рис. 2), то расстоянием от точки </a:t>
            </a:r>
            <a:r>
              <a:rPr lang="en-US" altLang="ru-RU" i="1" dirty="0">
                <a:cs typeface="Times New Roman" panose="02020603050405020304" pitchFamily="18" charset="0"/>
              </a:rPr>
              <a:t>C </a:t>
            </a:r>
            <a:r>
              <a:rPr lang="ru-RU" altLang="ru-RU" dirty="0">
                <a:cs typeface="Times New Roman" panose="02020603050405020304" pitchFamily="18" charset="0"/>
              </a:rPr>
              <a:t>до этого луча будет длина отрезка </a:t>
            </a:r>
            <a:r>
              <a:rPr lang="en-US" altLang="ru-RU" i="1" dirty="0">
                <a:cs typeface="Times New Roman" panose="02020603050405020304" pitchFamily="18" charset="0"/>
              </a:rPr>
              <a:t>CO</a:t>
            </a:r>
            <a:r>
              <a:rPr lang="ru-RU" altLang="ru-RU" dirty="0">
                <a:cs typeface="Times New Roman" panose="02020603050405020304" pitchFamily="18" charset="0"/>
              </a:rPr>
              <a:t>, являющегося наклонной к прямой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которая больше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длины перпендикуляра </a:t>
            </a:r>
            <a:r>
              <a:rPr lang="en-US" altLang="ru-RU" i="1" dirty="0">
                <a:cs typeface="Times New Roman" panose="02020603050405020304" pitchFamily="18" charset="0"/>
              </a:rPr>
              <a:t>CB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18A3FBEB-AF47-9267-DBB1-8FB3520F8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6691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 Прямоугольные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равны (по гипотенузе и катету). Следовательно, углы  </a:t>
            </a:r>
            <a:r>
              <a:rPr lang="en-US" altLang="ru-RU" i="1" dirty="0">
                <a:cs typeface="Times New Roman" panose="02020603050405020304" pitchFamily="18" charset="0"/>
              </a:rPr>
              <a:t>AOC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BOC </a:t>
            </a:r>
            <a:r>
              <a:rPr lang="ru-RU" altLang="ru-RU" dirty="0">
                <a:cs typeface="Times New Roman" panose="02020603050405020304" pitchFamily="18" charset="0"/>
              </a:rPr>
              <a:t>равны. Значит, точка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принадлежит биссектрисе угла.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91387F1-CA77-175F-F09B-86A626C97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671" y="1178751"/>
            <a:ext cx="2209812" cy="3416320"/>
          </a:xfrm>
          <a:prstGeom prst="rect">
            <a:avLst/>
          </a:prstGeom>
        </p:spPr>
      </p:pic>
      <p:sp>
        <p:nvSpPr>
          <p:cNvPr id="14" name="Text Box 7">
            <a:extLst>
              <a:ext uri="{FF2B5EF4-FFF2-40B4-BE49-F238E27FC236}">
                <a16:creationId xmlns:a16="http://schemas.microsoft.com/office/drawing/2014/main" id="{A6CF3E67-1DF9-F5FE-2EE5-FED85B4D2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40143"/>
            <a:ext cx="91440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200" dirty="0">
                <a:cs typeface="Times New Roman" panose="02020603050405020304" pitchFamily="18" charset="0"/>
              </a:rPr>
              <a:t> Самостоятельно докажите, что ГМ внутренних точек развёрнутого угла, равноудалённых от  его сторон, также является биссектриса этого угла.</a:t>
            </a:r>
          </a:p>
        </p:txBody>
      </p:sp>
    </p:spTree>
    <p:extLst>
      <p:ext uri="{BB962C8B-B14F-4D97-AF65-F5344CB8AC3E}">
        <p14:creationId xmlns:p14="http://schemas.microsoft.com/office/powerpoint/2010/main" val="71871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7" grpId="0" autoUpdateAnimBg="0"/>
      <p:bldP spid="6" grpId="0" autoUpdateAnimBg="0"/>
      <p:bldP spid="11" grpId="0" autoUpdateAnimBg="0"/>
      <p:bldP spid="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Text Box 4">
            <a:extLst>
              <a:ext uri="{FF2B5EF4-FFF2-40B4-BE49-F238E27FC236}">
                <a16:creationId xmlns:a16="http://schemas.microsoft.com/office/drawing/2014/main" id="{882D6115-3B2E-40E9-98EE-9064F66F4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03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Отметим, что ГМ всех точек, равноудалённых от сторон угла, а не только внутренних точек угла, состоит из биссектрисы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данного угла и угла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стороны которого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соответственно перпендикулярны сторонам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данного угла.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256006" name="Text Box 6">
            <a:extLst>
              <a:ext uri="{FF2B5EF4-FFF2-40B4-BE49-F238E27FC236}">
                <a16:creationId xmlns:a16="http://schemas.microsoft.com/office/drawing/2014/main" id="{D73E2CDA-3EF0-4D41-9D3E-C9E7B4852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07548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/>
              <a:t>Расстояния от точек </a:t>
            </a:r>
            <a:r>
              <a:rPr lang="en-US" i="1" dirty="0"/>
              <a:t>D</a:t>
            </a:r>
            <a:r>
              <a:rPr lang="ru-RU" dirty="0"/>
              <a:t>, расположенных внутри угла </a:t>
            </a:r>
            <a:r>
              <a:rPr lang="en-US" i="1" dirty="0" err="1"/>
              <a:t>aOa</a:t>
            </a:r>
            <a:r>
              <a:rPr lang="ru-RU" i="1" dirty="0"/>
              <a:t>’</a:t>
            </a:r>
            <a:r>
              <a:rPr lang="ru-RU" dirty="0"/>
              <a:t>, до сторон </a:t>
            </a:r>
            <a:r>
              <a:rPr lang="en-US" i="1" dirty="0"/>
              <a:t>a</a:t>
            </a:r>
            <a:r>
              <a:rPr lang="ru-RU" dirty="0"/>
              <a:t>, </a:t>
            </a:r>
            <a:r>
              <a:rPr lang="en-US" i="1" dirty="0"/>
              <a:t>b </a:t>
            </a:r>
            <a:r>
              <a:rPr lang="ru-RU" dirty="0"/>
              <a:t>данного угла </a:t>
            </a:r>
            <a:r>
              <a:rPr lang="en-US" i="1" dirty="0" err="1"/>
              <a:t>aOb</a:t>
            </a:r>
            <a:r>
              <a:rPr lang="en-US" dirty="0"/>
              <a:t> </a:t>
            </a:r>
            <a:r>
              <a:rPr lang="ru-RU" dirty="0"/>
              <a:t>равны соответственно длинам отрезков </a:t>
            </a:r>
            <a:r>
              <a:rPr lang="en-US" i="1" dirty="0"/>
              <a:t>DE </a:t>
            </a:r>
            <a:r>
              <a:rPr lang="ru-RU" dirty="0"/>
              <a:t>и </a:t>
            </a:r>
            <a:r>
              <a:rPr lang="en-US" i="1" dirty="0"/>
              <a:t>DO</a:t>
            </a:r>
            <a:r>
              <a:rPr lang="ru-RU" dirty="0"/>
              <a:t>, следовательно, различны. Аналогично доказывается, что расстояния от точек, расположенных внутри угла </a:t>
            </a:r>
            <a:r>
              <a:rPr lang="en-US" i="1" dirty="0" err="1"/>
              <a:t>bOb</a:t>
            </a:r>
            <a:r>
              <a:rPr lang="ru-RU" i="1" dirty="0"/>
              <a:t>’</a:t>
            </a:r>
            <a:r>
              <a:rPr lang="ru-RU" dirty="0"/>
              <a:t>, до сторон </a:t>
            </a:r>
            <a:r>
              <a:rPr lang="en-US" i="1" dirty="0"/>
              <a:t>a</a:t>
            </a:r>
            <a:r>
              <a:rPr lang="ru-RU" dirty="0"/>
              <a:t>, </a:t>
            </a:r>
            <a:r>
              <a:rPr lang="en-US" i="1" dirty="0"/>
              <a:t>b </a:t>
            </a:r>
            <a:r>
              <a:rPr lang="ru-RU" dirty="0"/>
              <a:t>данного угла </a:t>
            </a:r>
            <a:r>
              <a:rPr lang="en-US" i="1" dirty="0" err="1"/>
              <a:t>aOb</a:t>
            </a:r>
            <a:r>
              <a:rPr lang="en-US" dirty="0"/>
              <a:t> </a:t>
            </a:r>
            <a:r>
              <a:rPr lang="ru-RU" dirty="0"/>
              <a:t>различны.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CC7E2A-490A-91ED-B319-F7442F1FF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601402"/>
            <a:ext cx="3096344" cy="2488650"/>
          </a:xfrm>
          <a:prstGeom prst="rect">
            <a:avLst/>
          </a:prstGeom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D458698E-6332-9835-E2C7-EC04DD26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1889017"/>
            <a:ext cx="529208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/>
              <a:t> Действительно, расстояния от точек </a:t>
            </a:r>
            <a:r>
              <a:rPr lang="en-US" i="1" dirty="0"/>
              <a:t>C</a:t>
            </a:r>
            <a:r>
              <a:rPr lang="ru-RU" dirty="0"/>
              <a:t>, принадлежащих углу </a:t>
            </a:r>
            <a:r>
              <a:rPr lang="en-US" i="1" dirty="0"/>
              <a:t>a</a:t>
            </a:r>
            <a:r>
              <a:rPr lang="ru-RU" i="1" dirty="0"/>
              <a:t>’</a:t>
            </a:r>
            <a:r>
              <a:rPr lang="en-US" i="1" dirty="0"/>
              <a:t>Ob</a:t>
            </a:r>
            <a:r>
              <a:rPr lang="ru-RU" i="1" dirty="0"/>
              <a:t>’</a:t>
            </a:r>
            <a:r>
              <a:rPr lang="ru-RU" dirty="0"/>
              <a:t>, до сторон данного угла </a:t>
            </a:r>
            <a:r>
              <a:rPr lang="en-US" i="1" dirty="0" err="1"/>
              <a:t>aOb</a:t>
            </a:r>
            <a:r>
              <a:rPr lang="en-US" dirty="0"/>
              <a:t> </a:t>
            </a:r>
            <a:r>
              <a:rPr lang="ru-RU" dirty="0"/>
              <a:t>равны длине отрезка </a:t>
            </a:r>
            <a:r>
              <a:rPr lang="en-US" i="1" dirty="0"/>
              <a:t>OC</a:t>
            </a:r>
            <a:r>
              <a:rPr lang="ru-RU" dirty="0"/>
              <a:t>, следовательно, эти точки равноудалены от сторон угла </a:t>
            </a:r>
            <a:r>
              <a:rPr lang="en-US" i="1" dirty="0" err="1"/>
              <a:t>aOb</a:t>
            </a:r>
            <a:r>
              <a:rPr 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6" grpId="0"/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Text Box 4">
            <a:extLst>
              <a:ext uri="{FF2B5EF4-FFF2-40B4-BE49-F238E27FC236}">
                <a16:creationId xmlns:a16="http://schemas.microsoft.com/office/drawing/2014/main" id="{882D6115-3B2E-40E9-98EE-9064F66F4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82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ГМТ угла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aOb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для которых расстояние до стороны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меньше расстояния до стороны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является внутренность угла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aOc</a:t>
            </a:r>
            <a:r>
              <a:rPr lang="ru-RU" sz="2800" dirty="0">
                <a:ea typeface="Calibri" panose="020F0502020204030204" pitchFamily="34" charset="0"/>
              </a:rPr>
              <a:t>, где </a:t>
            </a:r>
            <a:r>
              <a:rPr lang="en-US" sz="2800" i="1" dirty="0">
                <a:ea typeface="Calibri" panose="020F0502020204030204" pitchFamily="34" charset="0"/>
              </a:rPr>
              <a:t>c</a:t>
            </a:r>
            <a:r>
              <a:rPr lang="ru-RU" sz="2800" dirty="0">
                <a:ea typeface="Calibri" panose="020F0502020204030204" pitchFamily="34" charset="0"/>
              </a:rPr>
              <a:t> – биссектриса этого угла.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56006" name="Text Box 6">
            <a:extLst>
              <a:ext uri="{FF2B5EF4-FFF2-40B4-BE49-F238E27FC236}">
                <a16:creationId xmlns:a16="http://schemas.microsoft.com/office/drawing/2014/main" id="{D73E2CDA-3EF0-4D41-9D3E-C9E7B4852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90486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/>
              <a:t>Из точки </a:t>
            </a:r>
            <a:r>
              <a:rPr lang="en-US" i="1" dirty="0"/>
              <a:t>C </a:t>
            </a:r>
            <a:r>
              <a:rPr lang="ru-RU" dirty="0"/>
              <a:t>опустим перпендикуляр </a:t>
            </a:r>
            <a:r>
              <a:rPr lang="en-US" i="1" dirty="0"/>
              <a:t>CA</a:t>
            </a:r>
            <a:r>
              <a:rPr lang="ru-RU" i="1" dirty="0"/>
              <a:t>’ </a:t>
            </a:r>
            <a:r>
              <a:rPr lang="ru-RU" dirty="0"/>
              <a:t>на сторону </a:t>
            </a:r>
            <a:r>
              <a:rPr lang="en-US" i="1" dirty="0"/>
              <a:t>a </a:t>
            </a:r>
            <a:r>
              <a:rPr lang="ru-RU" dirty="0"/>
              <a:t>угла </a:t>
            </a:r>
            <a:r>
              <a:rPr lang="en-US" i="1" dirty="0" err="1"/>
              <a:t>aOb</a:t>
            </a:r>
            <a:r>
              <a:rPr lang="ru-RU" dirty="0"/>
              <a:t>. Проведём отрезок </a:t>
            </a:r>
            <a:r>
              <a:rPr lang="en-US" i="1" dirty="0"/>
              <a:t>A</a:t>
            </a:r>
            <a:r>
              <a:rPr lang="ru-RU" i="1" dirty="0"/>
              <a:t>’</a:t>
            </a:r>
            <a:r>
              <a:rPr lang="en-US" i="1" dirty="0"/>
              <a:t>D</a:t>
            </a:r>
            <a:r>
              <a:rPr lang="ru-RU" dirty="0"/>
              <a:t>. Тогда </a:t>
            </a:r>
            <a:r>
              <a:rPr lang="en-US" i="1" dirty="0"/>
              <a:t>BD</a:t>
            </a:r>
            <a:r>
              <a:rPr lang="ru-RU" i="1" dirty="0"/>
              <a:t> = </a:t>
            </a:r>
            <a:r>
              <a:rPr lang="en-US" i="1" dirty="0"/>
              <a:t>BC</a:t>
            </a:r>
            <a:r>
              <a:rPr lang="ru-RU" i="1" dirty="0"/>
              <a:t> + </a:t>
            </a:r>
            <a:r>
              <a:rPr lang="en-US" i="1" dirty="0"/>
              <a:t>CD</a:t>
            </a:r>
            <a:r>
              <a:rPr lang="ru-RU" i="1" dirty="0"/>
              <a:t> = </a:t>
            </a:r>
            <a:r>
              <a:rPr lang="en-US" i="1" dirty="0"/>
              <a:t>A</a:t>
            </a:r>
            <a:r>
              <a:rPr lang="ru-RU" i="1" dirty="0"/>
              <a:t>’</a:t>
            </a:r>
            <a:r>
              <a:rPr lang="en-US" i="1" dirty="0"/>
              <a:t>C</a:t>
            </a:r>
            <a:r>
              <a:rPr lang="ru-RU" i="1" dirty="0"/>
              <a:t> + </a:t>
            </a:r>
            <a:r>
              <a:rPr lang="en-US" i="1" dirty="0"/>
              <a:t>CD</a:t>
            </a:r>
            <a:r>
              <a:rPr lang="ru-RU" i="1" dirty="0"/>
              <a:t> &gt; </a:t>
            </a:r>
            <a:r>
              <a:rPr lang="en-US" i="1" dirty="0"/>
              <a:t>A</a:t>
            </a:r>
            <a:r>
              <a:rPr lang="ru-RU" i="1" dirty="0"/>
              <a:t>’</a:t>
            </a:r>
            <a:r>
              <a:rPr lang="en-US" i="1" dirty="0"/>
              <a:t>D</a:t>
            </a:r>
            <a:r>
              <a:rPr lang="ru-RU" i="1" dirty="0"/>
              <a:t> &gt; </a:t>
            </a:r>
            <a:r>
              <a:rPr lang="en-US" i="1" dirty="0"/>
              <a:t>DA</a:t>
            </a:r>
            <a:r>
              <a:rPr lang="ru-RU" dirty="0"/>
              <a:t>, т. е. расстояние от точки </a:t>
            </a:r>
            <a:r>
              <a:rPr lang="en-US" i="1" dirty="0"/>
              <a:t>D </a:t>
            </a:r>
            <a:r>
              <a:rPr lang="ru-RU" dirty="0"/>
              <a:t>до стороны </a:t>
            </a:r>
            <a:r>
              <a:rPr lang="en-US" i="1" dirty="0"/>
              <a:t>a</a:t>
            </a:r>
            <a:r>
              <a:rPr lang="ru-RU" dirty="0"/>
              <a:t> меньше расстояния до стороны </a:t>
            </a:r>
            <a:r>
              <a:rPr lang="en-US" i="1" dirty="0"/>
              <a:t>b</a:t>
            </a:r>
            <a:r>
              <a:rPr lang="ru-RU" dirty="0"/>
              <a:t>. Аналогично доказывается, что для внутренних точек </a:t>
            </a:r>
            <a:r>
              <a:rPr lang="en-US" i="1" dirty="0"/>
              <a:t>E </a:t>
            </a:r>
            <a:r>
              <a:rPr lang="ru-RU" dirty="0"/>
              <a:t>угла </a:t>
            </a:r>
            <a:r>
              <a:rPr lang="en-US" i="1" dirty="0" err="1"/>
              <a:t>cOb</a:t>
            </a:r>
            <a:r>
              <a:rPr lang="en-US" i="1" dirty="0"/>
              <a:t> </a:t>
            </a:r>
            <a:r>
              <a:rPr lang="ru-RU" dirty="0"/>
              <a:t>расстояние до стороны </a:t>
            </a:r>
            <a:r>
              <a:rPr lang="en-US" i="1" dirty="0"/>
              <a:t>b </a:t>
            </a:r>
            <a:r>
              <a:rPr lang="ru-RU" dirty="0"/>
              <a:t>меньше расстояния до стороны </a:t>
            </a:r>
            <a:r>
              <a:rPr lang="en-US" i="1" dirty="0"/>
              <a:t>a</a:t>
            </a:r>
            <a:r>
              <a:rPr lang="ru-RU" dirty="0"/>
              <a:t>. Следовательно, ГМТ угла </a:t>
            </a:r>
            <a:r>
              <a:rPr lang="en-US" i="1" dirty="0" err="1"/>
              <a:t>aOb</a:t>
            </a:r>
            <a:r>
              <a:rPr lang="ru-RU" dirty="0"/>
              <a:t>, для которых расстояние до стороны </a:t>
            </a:r>
            <a:r>
              <a:rPr lang="en-US" i="1" dirty="0"/>
              <a:t>a</a:t>
            </a:r>
            <a:r>
              <a:rPr lang="ru-RU" dirty="0"/>
              <a:t> меньше расстояния до стороны </a:t>
            </a:r>
            <a:r>
              <a:rPr lang="en-US" i="1" dirty="0"/>
              <a:t>b</a:t>
            </a:r>
            <a:r>
              <a:rPr lang="ru-RU" dirty="0"/>
              <a:t>, является внутренность угла </a:t>
            </a:r>
            <a:r>
              <a:rPr lang="en-US" i="1" dirty="0" err="1"/>
              <a:t>aOc</a:t>
            </a:r>
            <a:r>
              <a:rPr 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9E4E26A-62CE-772A-0B95-EE846DD37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16384"/>
            <a:ext cx="2896004" cy="208626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34D8373-4D2C-CE25-508D-3CB43840D424}"/>
              </a:ext>
            </a:extLst>
          </p:cNvPr>
          <p:cNvGrpSpPr/>
          <p:nvPr/>
        </p:nvGrpSpPr>
        <p:grpSpPr>
          <a:xfrm>
            <a:off x="107504" y="1478813"/>
            <a:ext cx="9036496" cy="2308325"/>
            <a:chOff x="107504" y="1478813"/>
            <a:chExt cx="9036496" cy="2308325"/>
          </a:xfrm>
        </p:grpSpPr>
        <p:sp>
          <p:nvSpPr>
            <p:cNvPr id="256007" name="Text Box 7">
              <a:extLst>
                <a:ext uri="{FF2B5EF4-FFF2-40B4-BE49-F238E27FC236}">
                  <a16:creationId xmlns:a16="http://schemas.microsoft.com/office/drawing/2014/main" id="{955FA0AD-AC21-484B-9102-F8927ECF53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1840" y="1478813"/>
              <a:ext cx="6012160" cy="2308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dirty="0"/>
                <a:t>Пусть точка </a:t>
              </a:r>
              <a:r>
                <a:rPr lang="en-US" i="1" dirty="0"/>
                <a:t>D </a:t>
              </a:r>
              <a:r>
                <a:rPr lang="ru-RU" dirty="0"/>
                <a:t>лежит внутри угла </a:t>
              </a:r>
              <a:r>
                <a:rPr lang="en-US" i="1" dirty="0" err="1"/>
                <a:t>aOc</a:t>
              </a:r>
              <a:r>
                <a:rPr lang="ru-RU" dirty="0"/>
                <a:t>. Опустим из неё перпендикуляры </a:t>
              </a:r>
              <a:r>
                <a:rPr lang="en-US" i="1" dirty="0"/>
                <a:t>DA </a:t>
              </a:r>
              <a:r>
                <a:rPr lang="ru-RU" dirty="0"/>
                <a:t>и </a:t>
              </a:r>
              <a:r>
                <a:rPr lang="en-US" i="1" dirty="0"/>
                <a:t>DB </a:t>
              </a:r>
              <a:r>
                <a:rPr lang="ru-RU" dirty="0"/>
                <a:t>на стороны угла </a:t>
              </a:r>
              <a:r>
                <a:rPr lang="en-US" i="1" dirty="0" err="1"/>
                <a:t>aOb</a:t>
              </a:r>
              <a:r>
                <a:rPr lang="en-US" i="1" dirty="0"/>
                <a:t> </a:t>
              </a:r>
              <a:r>
                <a:rPr lang="ru-RU" dirty="0"/>
                <a:t>соответственно </a:t>
              </a:r>
              <a:r>
                <a:rPr lang="en-US" i="1" dirty="0"/>
                <a:t>a </a:t>
              </a:r>
              <a:r>
                <a:rPr lang="ru-RU" dirty="0"/>
                <a:t>и </a:t>
              </a:r>
              <a:r>
                <a:rPr lang="en-US" i="1" dirty="0"/>
                <a:t>b</a:t>
              </a:r>
              <a:r>
                <a:rPr lang="ru-RU" dirty="0"/>
                <a:t>. Обозначим </a:t>
              </a:r>
              <a:r>
                <a:rPr lang="en-US" i="1" dirty="0"/>
                <a:t>C </a:t>
              </a:r>
              <a:r>
                <a:rPr lang="ru-RU" dirty="0"/>
                <a:t>точку пересечения отрезка </a:t>
              </a:r>
              <a:r>
                <a:rPr lang="en-US" i="1" dirty="0"/>
                <a:t>BD </a:t>
              </a:r>
              <a:r>
                <a:rPr lang="ru-RU" dirty="0"/>
                <a:t>и биссектрисы </a:t>
              </a:r>
              <a:r>
                <a:rPr lang="en-US" i="1" dirty="0"/>
                <a:t>c</a:t>
              </a:r>
              <a:r>
                <a:rPr lang="ru-RU" dirty="0"/>
                <a:t>.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6B9C31B3-8AEA-BACA-4B1B-A349230D2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504" y="1597226"/>
              <a:ext cx="2896004" cy="21899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13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395FA5C6-DB30-4700-AD83-275B5984D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58052" name="Text Box 4">
            <a:extLst>
              <a:ext uri="{FF2B5EF4-FFF2-40B4-BE49-F238E27FC236}">
                <a16:creationId xmlns:a16="http://schemas.microsoft.com/office/drawing/2014/main" id="{3D94CF8A-1EA6-4FD2-95FE-59A0CE17C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геометрическое место внутренних точек угла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равноудаленных от его сторон. </a:t>
            </a:r>
          </a:p>
        </p:txBody>
      </p:sp>
      <p:pic>
        <p:nvPicPr>
          <p:cNvPr id="258058" name="Picture 10">
            <a:extLst>
              <a:ext uri="{FF2B5EF4-FFF2-40B4-BE49-F238E27FC236}">
                <a16:creationId xmlns:a16="http://schemas.microsoft.com/office/drawing/2014/main" id="{94CD67E5-7493-4375-81AF-DC9097844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8060" name="Group 12">
            <a:extLst>
              <a:ext uri="{FF2B5EF4-FFF2-40B4-BE49-F238E27FC236}">
                <a16:creationId xmlns:a16="http://schemas.microsoft.com/office/drawing/2014/main" id="{03C38694-B589-43EC-8953-8E9B0BB94DDC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667000"/>
            <a:ext cx="5221288" cy="3048000"/>
            <a:chOff x="480" y="1680"/>
            <a:chExt cx="3289" cy="1920"/>
          </a:xfrm>
        </p:grpSpPr>
        <p:sp>
          <p:nvSpPr>
            <p:cNvPr id="258054" name="Text Box 6">
              <a:extLst>
                <a:ext uri="{FF2B5EF4-FFF2-40B4-BE49-F238E27FC236}">
                  <a16:creationId xmlns:a16="http://schemas.microsoft.com/office/drawing/2014/main" id="{141BC08F-C3EF-4C86-A789-B597EF8EA9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216"/>
              <a:ext cx="9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58059" name="Picture 11">
              <a:extLst>
                <a:ext uri="{FF2B5EF4-FFF2-40B4-BE49-F238E27FC236}">
                  <a16:creationId xmlns:a16="http://schemas.microsoft.com/office/drawing/2014/main" id="{F47E0F47-1751-44EE-8428-3D4EBF33E4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68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E26FDCCA-E29E-4B67-84A3-85515EFDD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86723" name="Text Box 3">
            <a:extLst>
              <a:ext uri="{FF2B5EF4-FFF2-40B4-BE49-F238E27FC236}">
                <a16:creationId xmlns:a16="http://schemas.microsoft.com/office/drawing/2014/main" id="{554136D9-EF6C-485C-9D08-1B127E345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прямой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отметьте точку</a:t>
            </a:r>
            <a:r>
              <a:rPr lang="en-US" altLang="ru-RU" sz="3200" dirty="0"/>
              <a:t> </a:t>
            </a:r>
            <a:r>
              <a:rPr lang="en-US" altLang="ru-RU" sz="3200" i="1" dirty="0"/>
              <a:t>C</a:t>
            </a:r>
            <a:r>
              <a:rPr lang="ru-RU" altLang="ru-RU" sz="3200" dirty="0"/>
              <a:t>, равноудаленную от сторон угла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. </a:t>
            </a:r>
          </a:p>
        </p:txBody>
      </p:sp>
      <p:pic>
        <p:nvPicPr>
          <p:cNvPr id="286728" name="Picture 8">
            <a:extLst>
              <a:ext uri="{FF2B5EF4-FFF2-40B4-BE49-F238E27FC236}">
                <a16:creationId xmlns:a16="http://schemas.microsoft.com/office/drawing/2014/main" id="{179CBFFC-FDA7-4E6B-99EF-F66483FBD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6730" name="Group 10">
            <a:extLst>
              <a:ext uri="{FF2B5EF4-FFF2-40B4-BE49-F238E27FC236}">
                <a16:creationId xmlns:a16="http://schemas.microsoft.com/office/drawing/2014/main" id="{A068D00D-1E4C-44DA-BDE8-13F943F11E6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209800"/>
            <a:ext cx="5156200" cy="3094038"/>
            <a:chOff x="480" y="1392"/>
            <a:chExt cx="3248" cy="1949"/>
          </a:xfrm>
        </p:grpSpPr>
        <p:sp>
          <p:nvSpPr>
            <p:cNvPr id="286726" name="Text Box 6">
              <a:extLst>
                <a:ext uri="{FF2B5EF4-FFF2-40B4-BE49-F238E27FC236}">
                  <a16:creationId xmlns:a16="http://schemas.microsoft.com/office/drawing/2014/main" id="{FF7115FC-0260-4373-84EC-F47E39041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976"/>
              <a:ext cx="9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86729" name="Picture 9">
              <a:extLst>
                <a:ext uri="{FF2B5EF4-FFF2-40B4-BE49-F238E27FC236}">
                  <a16:creationId xmlns:a16="http://schemas.microsoft.com/office/drawing/2014/main" id="{46528901-B5A6-4A88-84EE-6E16E57BA2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1026">
            <a:extLst>
              <a:ext uri="{FF2B5EF4-FFF2-40B4-BE49-F238E27FC236}">
                <a16:creationId xmlns:a16="http://schemas.microsoft.com/office/drawing/2014/main" id="{060FBE51-8F40-4699-812F-697F20C57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88771" name="Text Box 1027">
            <a:extLst>
              <a:ext uri="{FF2B5EF4-FFF2-40B4-BE49-F238E27FC236}">
                <a16:creationId xmlns:a16="http://schemas.microsoft.com/office/drawing/2014/main" id="{525BF100-E81D-48A3-9C20-1E5A10E1F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геометрическое место внутренних точек угла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равноудаленных от его сторон. </a:t>
            </a:r>
          </a:p>
        </p:txBody>
      </p:sp>
      <p:pic>
        <p:nvPicPr>
          <p:cNvPr id="288778" name="Picture 1034">
            <a:extLst>
              <a:ext uri="{FF2B5EF4-FFF2-40B4-BE49-F238E27FC236}">
                <a16:creationId xmlns:a16="http://schemas.microsoft.com/office/drawing/2014/main" id="{A7B75145-DF56-4264-B541-FE10296D7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67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8780" name="Group 1036">
            <a:extLst>
              <a:ext uri="{FF2B5EF4-FFF2-40B4-BE49-F238E27FC236}">
                <a16:creationId xmlns:a16="http://schemas.microsoft.com/office/drawing/2014/main" id="{35E00CC5-48C6-4505-BBB6-73AB91FD98B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667000"/>
            <a:ext cx="5297488" cy="3048000"/>
            <a:chOff x="480" y="1680"/>
            <a:chExt cx="3337" cy="1920"/>
          </a:xfrm>
        </p:grpSpPr>
        <p:sp>
          <p:nvSpPr>
            <p:cNvPr id="288774" name="Text Box 1030">
              <a:extLst>
                <a:ext uri="{FF2B5EF4-FFF2-40B4-BE49-F238E27FC236}">
                  <a16:creationId xmlns:a16="http://schemas.microsoft.com/office/drawing/2014/main" id="{6FFE0E26-AEC1-42CF-AD20-36C44FAA3A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216"/>
              <a:ext cx="9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88779" name="Picture 1035">
              <a:extLst>
                <a:ext uri="{FF2B5EF4-FFF2-40B4-BE49-F238E27FC236}">
                  <a16:creationId xmlns:a16="http://schemas.microsoft.com/office/drawing/2014/main" id="{54D95CBA-C865-40C2-B733-17C9602BFC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68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A6AE0F2D-248C-43B1-9B95-1D391382D7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90819" name="Text Box 3">
            <a:extLst>
              <a:ext uri="{FF2B5EF4-FFF2-40B4-BE49-F238E27FC236}">
                <a16:creationId xmlns:a16="http://schemas.microsoft.com/office/drawing/2014/main" id="{ED7256E3-20B2-4BFF-9B96-0E551F44E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прямой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отметьте точку</a:t>
            </a:r>
            <a:r>
              <a:rPr lang="en-US" altLang="ru-RU" sz="3200" dirty="0"/>
              <a:t> </a:t>
            </a:r>
            <a:r>
              <a:rPr lang="en-US" altLang="ru-RU" sz="3200" i="1" dirty="0"/>
              <a:t>C</a:t>
            </a:r>
            <a:r>
              <a:rPr lang="ru-RU" altLang="ru-RU" sz="3200" dirty="0"/>
              <a:t>, равноудаленную от сторон угла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. </a:t>
            </a:r>
          </a:p>
        </p:txBody>
      </p:sp>
      <p:pic>
        <p:nvPicPr>
          <p:cNvPr id="290824" name="Picture 8">
            <a:extLst>
              <a:ext uri="{FF2B5EF4-FFF2-40B4-BE49-F238E27FC236}">
                <a16:creationId xmlns:a16="http://schemas.microsoft.com/office/drawing/2014/main" id="{CEA2DE8B-DEE6-4489-88A1-E1904E839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3109913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0826" name="Group 10">
            <a:extLst>
              <a:ext uri="{FF2B5EF4-FFF2-40B4-BE49-F238E27FC236}">
                <a16:creationId xmlns:a16="http://schemas.microsoft.com/office/drawing/2014/main" id="{4B6ABFE2-BB02-4384-A8D9-D1ED516F3B3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5319713" cy="3094038"/>
            <a:chOff x="480" y="1200"/>
            <a:chExt cx="3351" cy="1949"/>
          </a:xfrm>
        </p:grpSpPr>
        <p:sp>
          <p:nvSpPr>
            <p:cNvPr id="290822" name="Text Box 6">
              <a:extLst>
                <a:ext uri="{FF2B5EF4-FFF2-40B4-BE49-F238E27FC236}">
                  <a16:creationId xmlns:a16="http://schemas.microsoft.com/office/drawing/2014/main" id="{6A9705F9-4E75-422E-9994-F15195283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784"/>
              <a:ext cx="9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90825" name="Picture 9">
              <a:extLst>
                <a:ext uri="{FF2B5EF4-FFF2-40B4-BE49-F238E27FC236}">
                  <a16:creationId xmlns:a16="http://schemas.microsoft.com/office/drawing/2014/main" id="{25BC7481-F77E-4116-AD28-39BDB5A7F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00"/>
              <a:ext cx="1959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1173</Words>
  <Application>Microsoft Office PowerPoint</Application>
  <PresentationFormat>Экран (4:3)</PresentationFormat>
  <Paragraphs>88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Оформление по умолчанию</vt:lpstr>
      <vt:lpstr>Геометрические места точек (Биссектриса)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80</cp:revision>
  <dcterms:created xsi:type="dcterms:W3CDTF">2008-04-30T05:51:18Z</dcterms:created>
  <dcterms:modified xsi:type="dcterms:W3CDTF">2024-10-13T02:52:45Z</dcterms:modified>
</cp:coreProperties>
</file>