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7"/>
  </p:notesMasterIdLst>
  <p:sldIdLst>
    <p:sldId id="280" r:id="rId2"/>
    <p:sldId id="326" r:id="rId3"/>
    <p:sldId id="371" r:id="rId4"/>
    <p:sldId id="379" r:id="rId5"/>
    <p:sldId id="380" r:id="rId6"/>
    <p:sldId id="372" r:id="rId7"/>
    <p:sldId id="381" r:id="rId8"/>
    <p:sldId id="327" r:id="rId9"/>
    <p:sldId id="343" r:id="rId10"/>
    <p:sldId id="341" r:id="rId11"/>
    <p:sldId id="344" r:id="rId12"/>
    <p:sldId id="342" r:id="rId13"/>
    <p:sldId id="345" r:id="rId14"/>
    <p:sldId id="355" r:id="rId15"/>
    <p:sldId id="356" r:id="rId16"/>
    <p:sldId id="357" r:id="rId17"/>
    <p:sldId id="340" r:id="rId18"/>
    <p:sldId id="328" r:id="rId19"/>
    <p:sldId id="330" r:id="rId20"/>
    <p:sldId id="373" r:id="rId21"/>
    <p:sldId id="374" r:id="rId22"/>
    <p:sldId id="375" r:id="rId23"/>
    <p:sldId id="376" r:id="rId24"/>
    <p:sldId id="377" r:id="rId25"/>
    <p:sldId id="378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0" autoAdjust="0"/>
    <p:restoredTop sz="86455" autoAdjust="0"/>
  </p:normalViewPr>
  <p:slideViewPr>
    <p:cSldViewPr>
      <p:cViewPr varScale="1">
        <p:scale>
          <a:sx n="90" d="100"/>
          <a:sy n="90" d="100"/>
        </p:scale>
        <p:origin x="3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3C2DD94-2B9E-4332-90D2-A99939B1F9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402575-80DB-4165-AB69-69D82CF571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1141D54-565E-44B6-AAD5-6F63066391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D415EF0-2CB3-440C-A211-D1DADA5406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00328D37-4071-4270-A46F-331F0FC1682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05EBF5E-BFD7-4EA8-9026-932A94E58E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B31465-D147-4EF2-B3CF-66719F44D3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E51C4-8C2D-4C0C-8956-2257D7D68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54078-9412-4AEF-86FE-378D13F2D40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0A6D92-786B-48A1-B4DC-592E329C2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1A81B6B1-0BE5-498C-B89F-AAD2376DF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C51DFA-4A89-4697-8B74-54100E778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CBD62-CDD3-4C78-8857-AF82C03863D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05A83185-50AC-4518-948A-020F68E217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A78221E8-0A6F-4404-985C-2B7DE95F6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8639E5-2990-470F-8E15-A61B81F7BE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8FB3A-714F-4D87-BD6C-91EFCBE3E4BC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795D2286-9D00-4477-A14C-3AA92EC8B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6489C583-88F7-4542-917D-155753962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BF3C77-0838-414C-983C-7FD5C80EE9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0A5AB-12F0-409D-AB83-1AE4393B3E46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4AF90703-D61C-473B-B597-CA646D84F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8502458F-ECB0-4B86-B528-B5319608D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15E532-CD5C-41B4-8CF5-0ACFE0072D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2EF67-DD01-4739-B8DB-68C47F6EDB0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65AC7E4E-3401-4146-A13C-C4BF68D162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38DBA338-F3D5-4231-8C58-7B7FECF8A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14FEE3-E0A1-420A-8F53-6CD1171B2D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269C15-6898-41FE-A60B-D73B6968D83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F6565DC4-1BF4-42FF-BA83-10449DD37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1DC223F0-74E9-4AD3-A1B2-69955C859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A78D14-739A-4125-9FFB-80028ACF8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4067D-870D-4BB7-900B-762E0516096D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F19D3D47-4C7D-4CCA-8CA0-64C5FC548F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F1BD116-95C3-4AC9-A053-4622BA4317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4E5A65-C2E9-4E45-91B6-8B95E6152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6FA16-E74D-4322-8860-6EA07F2A4E20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8019B78D-18D2-4417-B8A6-4DE1028F18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42B2A307-CBBC-416D-A6C0-AF75B213B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CEECE8-177E-4B14-BCC9-232A01AED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CDBD2-495F-4654-9D35-45C2A865FC84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42320D20-7C9F-46B6-905A-73E78DFB2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B94D5A93-AF16-4DD0-957D-F0A81A3D5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245969-2429-41DA-AD37-8CACE6B1A2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4E9204-B9E7-4B28-BE48-458996D75F59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59EAF27D-CC1B-4833-8966-A2EA0CD4BB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312ABE91-8BBE-4DC7-A841-75A0D46F8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553080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5689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557503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110788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93925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B271F1-DAFD-443A-AFFE-4616FA1EB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6A381-3B78-49BA-BFE3-DF1B67EA5056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246F7163-88FE-43A3-B343-DA33DD580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DC4331C4-6F24-4014-8569-C4E9369CA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64962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42517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04348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72356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6769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AC7A45-BE9C-4043-AB10-5AE523A14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2F4B6-7386-41A8-8D68-59B5C121E26D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529FD51E-90BD-47C5-A504-984B154141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0FA81B24-6F08-4108-8BFC-4C33F6622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73504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57023F-DF88-401E-B114-29D706FC99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50BCD-A263-4B33-8063-C6CF024814FB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CD548B47-D0D6-40C1-8FE2-C18E61F602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1F2D838B-2E99-44C8-8F72-701805E60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AAE1BB-23D0-4F68-924E-2068592DE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F3E003-0645-4472-924E-406A4181FA9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760D2D60-3282-409D-BB8C-287ADFDE8F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457812BA-7B63-4CF3-BF32-7FA64502F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7D70A-3C97-4E36-BB4E-89B0BB705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3417EC-DA7D-4A11-9D40-E9AA49571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2ED8BA-62EF-4AB3-8586-60A27578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D27F7-E9F5-4D5E-B2D0-5C765D02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31EDA2-9081-45C2-9A09-750B0AD75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735C2-7471-4A6D-A31B-E5CA8F2596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89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D34692-5205-4241-A315-4DF0EEC3D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BBD468-DC1F-49B4-8F2B-D27BD1B6E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AE5A2-D72E-43A0-A99B-3EB279898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D7CD7E-1279-4959-AD9D-22BAAA70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CC9544-9008-4E79-B22C-618EC0FD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521D-2E1E-44E6-B7BF-D00B1412A8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220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9234D5-E581-4729-AD6A-76EB4F873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39012E-DAAB-4326-B518-B96CF2565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192414-F721-4E93-A919-F3DC628F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C2C311-BFC8-4E01-89CD-64FF4847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0DA8CA-722F-4334-BF17-6A4E662D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8E690-D4BC-4E17-9EA2-E29C53B6DD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394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6E921C-C223-4176-9B15-A91D555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643A68-C2E9-4F9F-9F8A-72EACB3F1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D6DBD6-C75A-4DA8-AEF0-B7D86089D9A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49FE296-4868-4C5B-9C38-DC3FE29F345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FDC15356-F9BE-48C0-959F-90538957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624A797E-A3C7-43DF-BC36-AC5DD391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78C11D3B-B3EA-4530-A194-6572C563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90B80F-7C82-43B5-A7A0-8AD1F4B6DE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648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64709-6AE9-43E8-AE36-97F01DE3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372AC4-EFA5-4ABD-B453-D4FC805FB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3A393E-634B-4AD8-9942-C6604DB8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7070F9-6D77-4F3A-AD1D-61A38DCD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E3459-E353-46EE-B2C7-13F490C1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29EDF-988F-4FA9-865A-A6AA73B63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127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EF5F17-BD64-45AD-86D8-61CCD25A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0E65BD-CB71-4D13-B156-B75C8365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E6C6F2-73F4-4BC6-A4EA-B539001A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53D1C-94B6-4620-BDCC-D03FA51A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4067D-51CA-4F00-88CB-005C5DA6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8E3D5-5892-4002-ABD7-21E7185FCF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299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8FBE7-5148-4F5D-B82E-44D9770F8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B4D7A-E614-452A-8DBD-E43DD84E1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BFFDE4-42B6-45A5-8E23-D562683CB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CF0DE4-4404-4CFA-BED3-F809DB97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A7C0D3-C2FC-4A5A-B4E3-6556EE02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07DB3B-C23A-4E29-A0DC-1ADE9713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1CE27-BD9B-4460-AF9F-858A5D5054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28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6F2DF-CB16-40F2-AF2C-51A4CCE8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E9EA1F-1BD3-4FBB-A164-B6D091299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D9621E-9AF0-4D65-8BD7-92657A9DE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9028A3-F5F6-4DC6-BF0B-2DA3BB40F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885B1EE-A096-4A9D-8E24-C20B77EED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01568C-139E-4373-A749-246976B47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06BE73-35A9-464A-BE95-5DD23EC9D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8EE7C1-25A4-404E-A1C3-F446708F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48565-4C55-460C-8393-B9476FC41E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69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359BB-23E9-495A-AA46-073CF6CE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2E9A09-7AB1-4914-B7BE-F63D91417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A6AA41-605B-40A7-B079-2AF89E2C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D31B6E-66BD-4FDE-986A-802CCA14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B97D7-2C17-4D57-A305-03AABEB7F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063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2690DF-3050-4788-BD07-D37BE20F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EA1804-7959-4EC3-A119-D99E3088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809908-D526-43B4-A683-C38CAB1E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1DACD-6702-4EA3-8E16-4681BC032E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823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78C53-BC7D-492C-B0C9-5331D902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EADB6E-73A5-4626-AF51-62E6A22E3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97206D1-3100-489D-AD59-42113E3FA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B273F-A422-477E-97A1-69CB5EF6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7D715D-5ACE-45A2-91EB-33C25AD3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91350A-7985-415D-9C7E-37DA74E1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E4F36-9152-4FA3-92A5-B5DB65796B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4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392ED-0C12-4B22-B5F7-ED8BF5EF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45CE75-882C-4600-AE08-9BE193C2A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CBEC18-C68E-4ECD-82A6-22EDA64AB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312280-1B03-4A81-A020-557AA971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0C3045-91D8-4B03-8F94-5EA8A1EE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4A0FA3-5AE3-44D0-842C-5F9E79F9D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D8BC2-483D-47A3-BA70-6E52B08ACE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124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EA5940-6A8D-48CA-94CA-87D2BAE8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EA92D3-7FC0-4451-B91B-E1CDD56E0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9D2444-44A6-4875-A904-04D3DD1864B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11AB7C-8852-412B-8C48-5F8B2F5FF0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1D6322-A4EC-423D-9310-5275D9FE32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ADFEEB-D9BF-4201-B910-B9EA672056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7.pn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2.png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3939290-6CF4-49AF-829A-691E58648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72816"/>
            <a:ext cx="7772400" cy="14764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Геометрические места точек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(Серединный перпендикуляр)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CA61826D-98EA-46ED-BEA3-393B3A971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74435" name="Text Box 3">
            <a:extLst>
              <a:ext uri="{FF2B5EF4-FFF2-40B4-BE49-F238E27FC236}">
                <a16:creationId xmlns:a16="http://schemas.microsoft.com/office/drawing/2014/main" id="{B3F1F99E-6D1B-432C-A3EC-8EA2B5942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ГМТ,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74440" name="Picture 8">
            <a:extLst>
              <a:ext uri="{FF2B5EF4-FFF2-40B4-BE49-F238E27FC236}">
                <a16:creationId xmlns:a16="http://schemas.microsoft.com/office/drawing/2014/main" id="{02D5EF2D-733F-4953-AED7-D676C1416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4442" name="Group 10">
            <a:extLst>
              <a:ext uri="{FF2B5EF4-FFF2-40B4-BE49-F238E27FC236}">
                <a16:creationId xmlns:a16="http://schemas.microsoft.com/office/drawing/2014/main" id="{8C7D8BD1-8F2D-4005-85D4-166BC883F580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5754688" cy="3094038"/>
            <a:chOff x="240" y="1440"/>
            <a:chExt cx="3625" cy="1949"/>
          </a:xfrm>
        </p:grpSpPr>
        <p:sp>
          <p:nvSpPr>
            <p:cNvPr id="274438" name="Text Box 6">
              <a:extLst>
                <a:ext uri="{FF2B5EF4-FFF2-40B4-BE49-F238E27FC236}">
                  <a16:creationId xmlns:a16="http://schemas.microsoft.com/office/drawing/2014/main" id="{4BCE38C4-1E87-4D20-A3B2-F93098083F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74441" name="Picture 9">
              <a:extLst>
                <a:ext uri="{FF2B5EF4-FFF2-40B4-BE49-F238E27FC236}">
                  <a16:creationId xmlns:a16="http://schemas.microsoft.com/office/drawing/2014/main" id="{1E1E1793-0873-46B4-A1C5-5E7B8A9AB2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440"/>
              <a:ext cx="1945" cy="1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27D3DF1B-1148-465A-A2B1-9F79B6F78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80579" name="Text Box 3">
            <a:extLst>
              <a:ext uri="{FF2B5EF4-FFF2-40B4-BE49-F238E27FC236}">
                <a16:creationId xmlns:a16="http://schemas.microsoft.com/office/drawing/2014/main" id="{EDA9211C-03A9-4C07-BE97-F6BBB5C91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 изобразите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равноудаленную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80584" name="Picture 8">
            <a:extLst>
              <a:ext uri="{FF2B5EF4-FFF2-40B4-BE49-F238E27FC236}">
                <a16:creationId xmlns:a16="http://schemas.microsoft.com/office/drawing/2014/main" id="{0AFCA3FC-DA28-41EF-8477-6F26A9EE4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1825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0586" name="Group 10">
            <a:extLst>
              <a:ext uri="{FF2B5EF4-FFF2-40B4-BE49-F238E27FC236}">
                <a16:creationId xmlns:a16="http://schemas.microsoft.com/office/drawing/2014/main" id="{B607EF9C-F4DD-4B36-BAA9-D86B37B5E16C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890713"/>
            <a:ext cx="5359400" cy="3108325"/>
            <a:chOff x="480" y="1191"/>
            <a:chExt cx="3376" cy="1958"/>
          </a:xfrm>
        </p:grpSpPr>
        <p:sp>
          <p:nvSpPr>
            <p:cNvPr id="280582" name="Text Box 6">
              <a:extLst>
                <a:ext uri="{FF2B5EF4-FFF2-40B4-BE49-F238E27FC236}">
                  <a16:creationId xmlns:a16="http://schemas.microsoft.com/office/drawing/2014/main" id="{F0025171-2E2B-4B57-A5FA-5BDC3518F0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80585" name="Picture 9">
              <a:extLst>
                <a:ext uri="{FF2B5EF4-FFF2-40B4-BE49-F238E27FC236}">
                  <a16:creationId xmlns:a16="http://schemas.microsoft.com/office/drawing/2014/main" id="{250D173B-A322-49CC-B750-7E160E588A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4" y="1191"/>
              <a:ext cx="1952" cy="1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1026">
            <a:extLst>
              <a:ext uri="{FF2B5EF4-FFF2-40B4-BE49-F238E27FC236}">
                <a16:creationId xmlns:a16="http://schemas.microsoft.com/office/drawing/2014/main" id="{5403B3CF-4E51-44B1-B53E-90BBB3288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76483" name="Text Box 1027">
            <a:extLst>
              <a:ext uri="{FF2B5EF4-FFF2-40B4-BE49-F238E27FC236}">
                <a16:creationId xmlns:a16="http://schemas.microsoft.com/office/drawing/2014/main" id="{BAFC7EB2-6B61-47ED-99F4-771969E7C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ГМТ,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76488" name="Picture 1032">
            <a:extLst>
              <a:ext uri="{FF2B5EF4-FFF2-40B4-BE49-F238E27FC236}">
                <a16:creationId xmlns:a16="http://schemas.microsoft.com/office/drawing/2014/main" id="{882CAB9F-3322-46BD-A50B-88F4F1C05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490" name="Group 1034">
            <a:extLst>
              <a:ext uri="{FF2B5EF4-FFF2-40B4-BE49-F238E27FC236}">
                <a16:creationId xmlns:a16="http://schemas.microsoft.com/office/drawing/2014/main" id="{BCCE0195-0268-41FB-BC0B-96EFF46126D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5602288" cy="3094038"/>
            <a:chOff x="240" y="1440"/>
            <a:chExt cx="3529" cy="1949"/>
          </a:xfrm>
        </p:grpSpPr>
        <p:sp>
          <p:nvSpPr>
            <p:cNvPr id="276486" name="Text Box 1030">
              <a:extLst>
                <a:ext uri="{FF2B5EF4-FFF2-40B4-BE49-F238E27FC236}">
                  <a16:creationId xmlns:a16="http://schemas.microsoft.com/office/drawing/2014/main" id="{E99A99F4-CF5B-4D0E-B2D5-3AF037D062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76489" name="Picture 1033">
              <a:extLst>
                <a:ext uri="{FF2B5EF4-FFF2-40B4-BE49-F238E27FC236}">
                  <a16:creationId xmlns:a16="http://schemas.microsoft.com/office/drawing/2014/main" id="{E399950D-956F-493D-8D04-3BCF4C3EDB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44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32A650AA-EAAC-4109-B61F-F1AD517E4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82627" name="Text Box 3">
            <a:extLst>
              <a:ext uri="{FF2B5EF4-FFF2-40B4-BE49-F238E27FC236}">
                <a16:creationId xmlns:a16="http://schemas.microsoft.com/office/drawing/2014/main" id="{42C8167C-AE19-4529-ABD8-76A69C430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 изобразите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равноудаленную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82632" name="Picture 8">
            <a:extLst>
              <a:ext uri="{FF2B5EF4-FFF2-40B4-BE49-F238E27FC236}">
                <a16:creationId xmlns:a16="http://schemas.microsoft.com/office/drawing/2014/main" id="{FF3BE577-5942-49B9-85FC-7BC535DE9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1825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82634" name="Group 10">
            <a:extLst>
              <a:ext uri="{FF2B5EF4-FFF2-40B4-BE49-F238E27FC236}">
                <a16:creationId xmlns:a16="http://schemas.microsoft.com/office/drawing/2014/main" id="{D87FA0FE-451E-49EA-8FF7-1D5F705D5CE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5373688" cy="3094038"/>
            <a:chOff x="480" y="1200"/>
            <a:chExt cx="3385" cy="1949"/>
          </a:xfrm>
        </p:grpSpPr>
        <p:sp>
          <p:nvSpPr>
            <p:cNvPr id="282630" name="Text Box 6">
              <a:extLst>
                <a:ext uri="{FF2B5EF4-FFF2-40B4-BE49-F238E27FC236}">
                  <a16:creationId xmlns:a16="http://schemas.microsoft.com/office/drawing/2014/main" id="{D3F7F1D6-E8FF-40FF-A176-977D48416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78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82633" name="Picture 9">
              <a:extLst>
                <a:ext uri="{FF2B5EF4-FFF2-40B4-BE49-F238E27FC236}">
                  <a16:creationId xmlns:a16="http://schemas.microsoft.com/office/drawing/2014/main" id="{F8D54423-4322-4F5F-AB90-6AE58A973A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41319E04-9D10-44AA-9C35-87A37C9E8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790726FF-3FE7-4A2F-9E67-F727E550C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03112" name="Picture 8">
            <a:extLst>
              <a:ext uri="{FF2B5EF4-FFF2-40B4-BE49-F238E27FC236}">
                <a16:creationId xmlns:a16="http://schemas.microsoft.com/office/drawing/2014/main" id="{F8C44AAC-2C19-46AD-A2C8-FDB74BC80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400" y="15367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3114" name="Group 10">
            <a:extLst>
              <a:ext uri="{FF2B5EF4-FFF2-40B4-BE49-F238E27FC236}">
                <a16:creationId xmlns:a16="http://schemas.microsoft.com/office/drawing/2014/main" id="{FF145BFA-A5A0-40DA-87A1-6EFD22CF62F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4953000" cy="3170238"/>
            <a:chOff x="480" y="960"/>
            <a:chExt cx="3120" cy="1997"/>
          </a:xfrm>
        </p:grpSpPr>
        <p:sp>
          <p:nvSpPr>
            <p:cNvPr id="303110" name="Text Box 6">
              <a:extLst>
                <a:ext uri="{FF2B5EF4-FFF2-40B4-BE49-F238E27FC236}">
                  <a16:creationId xmlns:a16="http://schemas.microsoft.com/office/drawing/2014/main" id="{DBA4AB65-2E86-48D8-BD01-DBA1014BB6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592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03113" name="Picture 9">
              <a:extLst>
                <a:ext uri="{FF2B5EF4-FFF2-40B4-BE49-F238E27FC236}">
                  <a16:creationId xmlns:a16="http://schemas.microsoft.com/office/drawing/2014/main" id="{C79DEC2E-B60C-4BFA-A7AC-64A4DBDC63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960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3C7C6D60-983A-425D-9171-E32BC7746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6AFB78CA-5AA2-4852-8365-08444099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05158" name="Picture 6">
            <a:extLst>
              <a:ext uri="{FF2B5EF4-FFF2-40B4-BE49-F238E27FC236}">
                <a16:creationId xmlns:a16="http://schemas.microsoft.com/office/drawing/2014/main" id="{23AB56F9-D570-4661-9631-C850687FF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5160" name="Group 8">
            <a:extLst>
              <a:ext uri="{FF2B5EF4-FFF2-40B4-BE49-F238E27FC236}">
                <a16:creationId xmlns:a16="http://schemas.microsoft.com/office/drawing/2014/main" id="{25E69A58-8EBC-4249-BF4A-E536416F44C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524000"/>
            <a:ext cx="5334000" cy="3170238"/>
            <a:chOff x="480" y="960"/>
            <a:chExt cx="3360" cy="1997"/>
          </a:xfrm>
        </p:grpSpPr>
        <p:sp>
          <p:nvSpPr>
            <p:cNvPr id="305156" name="Text Box 4">
              <a:extLst>
                <a:ext uri="{FF2B5EF4-FFF2-40B4-BE49-F238E27FC236}">
                  <a16:creationId xmlns:a16="http://schemas.microsoft.com/office/drawing/2014/main" id="{9E8FE2B8-87D1-4414-8904-45141AF8ED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592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05159" name="Picture 7">
              <a:extLst>
                <a:ext uri="{FF2B5EF4-FFF2-40B4-BE49-F238E27FC236}">
                  <a16:creationId xmlns:a16="http://schemas.microsoft.com/office/drawing/2014/main" id="{041AEA76-632D-4114-8DAB-6C4458E2C1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960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EFB21DAB-F874-476F-84D9-602319865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8182D19A-7000-48ED-9978-4BFC88947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Отметьте точку, равноудаленную от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7E039CFA-37B7-4059-9F1B-E1E5E2EDA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08" name="Group 8">
            <a:extLst>
              <a:ext uri="{FF2B5EF4-FFF2-40B4-BE49-F238E27FC236}">
                <a16:creationId xmlns:a16="http://schemas.microsoft.com/office/drawing/2014/main" id="{F1AC603A-ECF8-4378-8523-967C74E70A7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600200"/>
            <a:ext cx="5181600" cy="3094038"/>
            <a:chOff x="480" y="1008"/>
            <a:chExt cx="3264" cy="1949"/>
          </a:xfrm>
        </p:grpSpPr>
        <p:sp>
          <p:nvSpPr>
            <p:cNvPr id="307204" name="Text Box 4">
              <a:extLst>
                <a:ext uri="{FF2B5EF4-FFF2-40B4-BE49-F238E27FC236}">
                  <a16:creationId xmlns:a16="http://schemas.microsoft.com/office/drawing/2014/main" id="{D2E94B93-058D-4CCF-BFC2-85F3A0827D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592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07207" name="Picture 7">
              <a:extLst>
                <a:ext uri="{FF2B5EF4-FFF2-40B4-BE49-F238E27FC236}">
                  <a16:creationId xmlns:a16="http://schemas.microsoft.com/office/drawing/2014/main" id="{1730C20A-432C-4D42-9F62-5A0372851B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008"/>
              <a:ext cx="1968" cy="1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D2EB1108-6295-4136-A5A8-F9E5D9D72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272387" name="Picture 3">
            <a:extLst>
              <a:ext uri="{FF2B5EF4-FFF2-40B4-BE49-F238E27FC236}">
                <a16:creationId xmlns:a16="http://schemas.microsoft.com/office/drawing/2014/main" id="{81E1547D-F10F-4F7D-B9D9-E3095C52973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2565400"/>
            <a:ext cx="2384425" cy="2384425"/>
          </a:xfrm>
          <a:noFill/>
          <a:ln/>
        </p:spPr>
      </p:pic>
      <p:sp>
        <p:nvSpPr>
          <p:cNvPr id="272388" name="Text Box 4">
            <a:extLst>
              <a:ext uri="{FF2B5EF4-FFF2-40B4-BE49-F238E27FC236}">
                <a16:creationId xmlns:a16="http://schemas.microsoft.com/office/drawing/2014/main" id="{7D505FB6-A38A-4EC6-BA0D-6AE1B0DA4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</a:t>
            </a:r>
            <a:r>
              <a:rPr lang="ru-RU" altLang="ru-RU" sz="3200" dirty="0">
                <a:cs typeface="Times New Roman" panose="02020603050405020304" pitchFamily="18" charset="0"/>
              </a:rPr>
              <a:t>геометрическое место центров окружностей, проходящих через две данные точки.</a:t>
            </a:r>
          </a:p>
        </p:txBody>
      </p:sp>
      <p:grpSp>
        <p:nvGrpSpPr>
          <p:cNvPr id="272389" name="Group 5">
            <a:extLst>
              <a:ext uri="{FF2B5EF4-FFF2-40B4-BE49-F238E27FC236}">
                <a16:creationId xmlns:a16="http://schemas.microsoft.com/office/drawing/2014/main" id="{3DE95675-D568-46F1-8475-44CFA0682054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1989138"/>
            <a:ext cx="8305800" cy="4306887"/>
            <a:chOff x="249" y="1253"/>
            <a:chExt cx="5232" cy="2713"/>
          </a:xfrm>
        </p:grpSpPr>
        <p:sp>
          <p:nvSpPr>
            <p:cNvPr id="272390" name="Text Box 6">
              <a:extLst>
                <a:ext uri="{FF2B5EF4-FFF2-40B4-BE49-F238E27FC236}">
                  <a16:creationId xmlns:a16="http://schemas.microsoft.com/office/drawing/2014/main" id="{EEECA089-5533-43E6-96F5-09C3B234F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294"/>
              <a:ext cx="523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Серединный перпендикуляр к отрезку, соединяющему две данные точки. </a:t>
              </a:r>
            </a:p>
          </p:txBody>
        </p:sp>
        <p:pic>
          <p:nvPicPr>
            <p:cNvPr id="272391" name="Picture 7">
              <a:extLst>
                <a:ext uri="{FF2B5EF4-FFF2-40B4-BE49-F238E27FC236}">
                  <a16:creationId xmlns:a16="http://schemas.microsoft.com/office/drawing/2014/main" id="{F3A48206-BE12-4707-9141-724B680613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253"/>
              <a:ext cx="1502" cy="2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56685982-6B56-43F5-A81B-C34A50DBA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515937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pic>
        <p:nvPicPr>
          <p:cNvPr id="247811" name="Picture 3">
            <a:extLst>
              <a:ext uri="{FF2B5EF4-FFF2-40B4-BE49-F238E27FC236}">
                <a16:creationId xmlns:a16="http://schemas.microsoft.com/office/drawing/2014/main" id="{12782C64-29D0-4381-BC13-27D2478E9E6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2492375"/>
            <a:ext cx="2678112" cy="2463800"/>
          </a:xfrm>
          <a:noFill/>
          <a:ln/>
        </p:spPr>
      </p:pic>
      <p:sp>
        <p:nvSpPr>
          <p:cNvPr id="247812" name="Text Box 4">
            <a:extLst>
              <a:ext uri="{FF2B5EF4-FFF2-40B4-BE49-F238E27FC236}">
                <a16:creationId xmlns:a16="http://schemas.microsoft.com/office/drawing/2014/main" id="{808A8BAC-BB2A-418B-8010-E50F4A89B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0713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</a:t>
            </a:r>
            <a:r>
              <a:rPr lang="ru-RU" altLang="ru-RU" sz="3200" dirty="0">
                <a:cs typeface="Times New Roman" panose="02020603050405020304" pitchFamily="18" charset="0"/>
              </a:rPr>
              <a:t>геометрическое место вершин </a:t>
            </a:r>
            <a:r>
              <a:rPr lang="ru-RU" altLang="ru-RU" sz="3200" i="1" dirty="0">
                <a:cs typeface="Times New Roman" panose="02020603050405020304" pitchFamily="18" charset="0"/>
              </a:rPr>
              <a:t>С </a:t>
            </a:r>
            <a:r>
              <a:rPr lang="ru-RU" altLang="ru-RU" sz="3200" dirty="0">
                <a:cs typeface="Times New Roman" panose="02020603050405020304" pitchFamily="18" charset="0"/>
              </a:rPr>
              <a:t>равнобедренных треугольников с заданным основанием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47813" name="Group 5">
            <a:extLst>
              <a:ext uri="{FF2B5EF4-FFF2-40B4-BE49-F238E27FC236}">
                <a16:creationId xmlns:a16="http://schemas.microsoft.com/office/drawing/2014/main" id="{B9304C4B-F666-46E8-ACB4-8125E2A242E7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2276475"/>
            <a:ext cx="8305800" cy="4090988"/>
            <a:chOff x="295" y="1434"/>
            <a:chExt cx="5232" cy="2577"/>
          </a:xfrm>
        </p:grpSpPr>
        <p:sp>
          <p:nvSpPr>
            <p:cNvPr id="247814" name="Text Box 6">
              <a:extLst>
                <a:ext uri="{FF2B5EF4-FFF2-40B4-BE49-F238E27FC236}">
                  <a16:creationId xmlns:a16="http://schemas.microsoft.com/office/drawing/2014/main" id="{DAC92E5E-BFC6-477C-A5A3-7B474FE64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" y="3339"/>
              <a:ext cx="523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>
                  <a:cs typeface="Times New Roman" panose="02020603050405020304" pitchFamily="18" charset="0"/>
                </a:rPr>
                <a:t>Серединный перпендикуляр к отрезку </a:t>
              </a:r>
              <a:r>
                <a:rPr lang="en-US" altLang="ru-RU" sz="3200" i="1" dirty="0">
                  <a:cs typeface="Times New Roman" panose="02020603050405020304" pitchFamily="18" charset="0"/>
                </a:rPr>
                <a:t>AB</a:t>
              </a:r>
              <a:r>
                <a:rPr lang="ru-RU" altLang="ru-RU" sz="3200" dirty="0">
                  <a:cs typeface="Times New Roman" panose="02020603050405020304" pitchFamily="18" charset="0"/>
                </a:rPr>
                <a:t> без середины этого отрезка. </a:t>
              </a:r>
            </a:p>
          </p:txBody>
        </p:sp>
        <p:pic>
          <p:nvPicPr>
            <p:cNvPr id="247815" name="Picture 7">
              <a:extLst>
                <a:ext uri="{FF2B5EF4-FFF2-40B4-BE49-F238E27FC236}">
                  <a16:creationId xmlns:a16="http://schemas.microsoft.com/office/drawing/2014/main" id="{1F647508-4568-4662-81FA-7F5ABCAECA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3" y="1434"/>
              <a:ext cx="1687" cy="19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51907" name="Text Box 3">
            <a:extLst>
              <a:ext uri="{FF2B5EF4-FFF2-40B4-BE49-F238E27FC236}">
                <a16:creationId xmlns:a16="http://schemas.microsoft.com/office/drawing/2014/main" id="{4FAF338C-9EE3-4943-B791-75973F1F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Пусть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</a:t>
            </a:r>
            <a:r>
              <a:rPr lang="ru-RU" altLang="ru-RU" sz="2800" dirty="0">
                <a:cs typeface="Times New Roman" panose="02020603050405020304" pitchFamily="18" charset="0"/>
              </a:rPr>
              <a:t> точки плоскости,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 - прямая. </a:t>
            </a:r>
            <a:r>
              <a:rPr lang="ru-RU" altLang="ru-RU" sz="2800" dirty="0"/>
              <a:t>Укажите</a:t>
            </a:r>
            <a:r>
              <a:rPr lang="ru-RU" altLang="ru-RU" sz="2800" dirty="0">
                <a:cs typeface="Times New Roman" panose="02020603050405020304" pitchFamily="18" charset="0"/>
              </a:rPr>
              <a:t> геометрическое место точек прямой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, расположенных ближе к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, чем к </a:t>
            </a:r>
            <a:r>
              <a:rPr lang="ru-RU" altLang="ru-RU" sz="2800" i="1" dirty="0">
                <a:cs typeface="Times New Roman" panose="02020603050405020304" pitchFamily="18" charset="0"/>
              </a:rPr>
              <a:t>В</a:t>
            </a:r>
            <a:r>
              <a:rPr lang="ru-RU" altLang="ru-RU" sz="2800" dirty="0">
                <a:cs typeface="Times New Roman" panose="02020603050405020304" pitchFamily="18" charset="0"/>
              </a:rPr>
              <a:t>. В каком случае таких точек нет?</a:t>
            </a:r>
          </a:p>
        </p:txBody>
      </p:sp>
      <p:pic>
        <p:nvPicPr>
          <p:cNvPr id="251911" name="Picture 7">
            <a:extLst>
              <a:ext uri="{FF2B5EF4-FFF2-40B4-BE49-F238E27FC236}">
                <a16:creationId xmlns:a16="http://schemas.microsoft.com/office/drawing/2014/main" id="{B1AD4D9F-F1C8-4C40-9494-FBC7739CF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09800"/>
            <a:ext cx="3344863" cy="2255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1913" name="Group 9">
            <a:extLst>
              <a:ext uri="{FF2B5EF4-FFF2-40B4-BE49-F238E27FC236}">
                <a16:creationId xmlns:a16="http://schemas.microsoft.com/office/drawing/2014/main" id="{6A1334FD-2600-46DD-84C2-8BE4F483B8D9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5175250"/>
            <a:chOff x="0" y="1344"/>
            <a:chExt cx="5760" cy="3260"/>
          </a:xfrm>
        </p:grpSpPr>
        <p:sp>
          <p:nvSpPr>
            <p:cNvPr id="251909" name="Text Box 5">
              <a:extLst>
                <a:ext uri="{FF2B5EF4-FFF2-40B4-BE49-F238E27FC236}">
                  <a16:creationId xmlns:a16="http://schemas.microsoft.com/office/drawing/2014/main" id="{AB9DD214-8D0C-4A9D-AA0A-150E28432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17"/>
              <a:ext cx="5760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Часть прямой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лежащая внутри полуплоскости, определяемой серединным перпендикуляром к отрезку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точкой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Если прямая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целиком лежит в</a:t>
              </a:r>
              <a:r>
                <a:rPr lang="ru-RU" altLang="ru-RU" sz="2800" dirty="0"/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полуплоскости, определяемой серединным перпендикуляром и точкой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то таких точек нет.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251912" name="Picture 8">
              <a:extLst>
                <a:ext uri="{FF2B5EF4-FFF2-40B4-BE49-F238E27FC236}">
                  <a16:creationId xmlns:a16="http://schemas.microsoft.com/office/drawing/2014/main" id="{CD437F3C-0AC2-4684-9843-31FE62EA7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344"/>
              <a:ext cx="2107" cy="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7" name="Text Box 5">
            <a:extLst>
              <a:ext uri="{FF2B5EF4-FFF2-40B4-BE49-F238E27FC236}">
                <a16:creationId xmlns:a16="http://schemas.microsoft.com/office/drawing/2014/main" id="{740E3190-06FB-4835-A5BC-4E6886E9A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60648"/>
            <a:ext cx="9067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Серединным перпендикуляром </a:t>
            </a:r>
            <a:r>
              <a:rPr lang="ru-RU" altLang="ru-RU" sz="2800" dirty="0"/>
              <a:t>к отрезку называется</a:t>
            </a:r>
            <a:r>
              <a:rPr lang="en-US" altLang="ru-RU" sz="2800" dirty="0"/>
              <a:t> </a:t>
            </a:r>
            <a:r>
              <a:rPr lang="ru-RU" altLang="ru-RU" sz="2800" dirty="0"/>
              <a:t>прямая, перпендикулярная этому отрезку и проходящая через его середину.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6AF2D4-82F6-E3B0-1473-616DADEB5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916832"/>
            <a:ext cx="3318071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51907" name="Text Box 3">
            <a:extLst>
              <a:ext uri="{FF2B5EF4-FFF2-40B4-BE49-F238E27FC236}">
                <a16:creationId xmlns:a16="http://schemas.microsoft.com/office/drawing/2014/main" id="{4FAF338C-9EE3-4943-B791-75973F1F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58" y="64063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Укажите геометрическое место центров окружностей, касающихся двух равных окружностей с центрами </a:t>
            </a:r>
            <a:r>
              <a:rPr lang="en-US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8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2800" baseline="-25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внешним образом. </a:t>
            </a:r>
            <a:endParaRPr lang="ru-RU" altLang="ru-RU" sz="28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7B0B8A-2921-A4C6-561B-A0CD56F5E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450531"/>
            <a:ext cx="6046167" cy="295821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5D3131D-7241-F3A9-D788-E41305E5F8A1}"/>
              </a:ext>
            </a:extLst>
          </p:cNvPr>
          <p:cNvGrpSpPr/>
          <p:nvPr/>
        </p:nvGrpSpPr>
        <p:grpSpPr>
          <a:xfrm>
            <a:off x="-21515" y="2429776"/>
            <a:ext cx="9144000" cy="3695891"/>
            <a:chOff x="-21515" y="2132856"/>
            <a:chExt cx="9144000" cy="3695891"/>
          </a:xfrm>
        </p:grpSpPr>
        <p:sp>
          <p:nvSpPr>
            <p:cNvPr id="251909" name="Text Box 5">
              <a:extLst>
                <a:ext uri="{FF2B5EF4-FFF2-40B4-BE49-F238E27FC236}">
                  <a16:creationId xmlns:a16="http://schemas.microsoft.com/office/drawing/2014/main" id="{AB9DD214-8D0C-4A9D-AA0A-150E28432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1515" y="5305527"/>
              <a:ext cx="9144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Серединный перпендикуляр к отрезку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8565B69-3496-E60C-52CD-59EBCAC684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03647" y="2132856"/>
              <a:ext cx="6046167" cy="29582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579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51907" name="Text Box 3">
            <a:extLst>
              <a:ext uri="{FF2B5EF4-FFF2-40B4-BE49-F238E27FC236}">
                <a16:creationId xmlns:a16="http://schemas.microsoft.com/office/drawing/2014/main" id="{4FAF338C-9EE3-4943-B791-75973F1F8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58" y="6406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Укажите ГМТ, отрезки касательных, проведённых из которых к двум данным окружностям, равны. </a:t>
            </a:r>
            <a:endParaRPr lang="ru-RU" altLang="ru-RU" sz="2800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B6E4FA5-0AE8-A608-9170-406D3228A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204864"/>
            <a:ext cx="5751818" cy="2814194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C5C579FC-5039-8786-6DA9-F5D7B4721409}"/>
              </a:ext>
            </a:extLst>
          </p:cNvPr>
          <p:cNvGrpSpPr/>
          <p:nvPr/>
        </p:nvGrpSpPr>
        <p:grpSpPr>
          <a:xfrm>
            <a:off x="-21515" y="2204864"/>
            <a:ext cx="9144000" cy="3920803"/>
            <a:chOff x="-21515" y="2204864"/>
            <a:chExt cx="9144000" cy="3920803"/>
          </a:xfrm>
        </p:grpSpPr>
        <p:sp>
          <p:nvSpPr>
            <p:cNvPr id="251909" name="Text Box 5">
              <a:extLst>
                <a:ext uri="{FF2B5EF4-FFF2-40B4-BE49-F238E27FC236}">
                  <a16:creationId xmlns:a16="http://schemas.microsoft.com/office/drawing/2014/main" id="{AB9DD214-8D0C-4A9D-AA0A-150E28432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1515" y="5602447"/>
              <a:ext cx="9144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Ответ. </a:t>
              </a:r>
              <a:r>
                <a: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Серединный перпендикуляр к отрезку 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1</a:t>
              </a:r>
              <a:r>
                <a:rPr lang="en-US" sz="2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O</a:t>
              </a:r>
              <a:r>
                <a:rPr lang="ru-RU" sz="2800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2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</a:t>
              </a:r>
              <a:r>
                <a: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172DEBCD-D3A8-97BD-FB18-06FDF6D8D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7664" y="2204864"/>
              <a:ext cx="5788847" cy="28141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75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ля данных точек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изобразите ГМТ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ru-RU" sz="28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и 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≥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d>
                  </m:oMath>
                </a14:m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ru-RU" altLang="ru-RU" sz="2800" dirty="0">
                  <a:latin typeface="+mj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blipFill>
                <a:blip r:embed="rId3"/>
                <a:stretch>
                  <a:fillRect t="-5208" b="-135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6D373DB-CA2F-EAE4-A6AE-7B1B3DE11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6904" y="2152439"/>
            <a:ext cx="3121280" cy="312128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A1570427-0650-80D6-3317-8D0FC1779137}"/>
              </a:ext>
            </a:extLst>
          </p:cNvPr>
          <p:cNvGrpSpPr/>
          <p:nvPr/>
        </p:nvGrpSpPr>
        <p:grpSpPr>
          <a:xfrm>
            <a:off x="298591" y="2152438"/>
            <a:ext cx="5929591" cy="3156992"/>
            <a:chOff x="298591" y="2152438"/>
            <a:chExt cx="5929591" cy="3156992"/>
          </a:xfrm>
        </p:grpSpPr>
        <p:sp>
          <p:nvSpPr>
            <p:cNvPr id="251909" name="Text Box 5">
              <a:extLst>
                <a:ext uri="{FF2B5EF4-FFF2-40B4-BE49-F238E27FC236}">
                  <a16:creationId xmlns:a16="http://schemas.microsoft.com/office/drawing/2014/main" id="{AB9DD214-8D0C-4A9D-AA0A-150E284327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591" y="4786210"/>
              <a:ext cx="280831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endPara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26505225-A70C-B149-E670-3BA4626DE2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06903" y="2152438"/>
              <a:ext cx="3121279" cy="31212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105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ля данных точек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ru-RU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изобразите ГМТ</a:t>
                </a:r>
                <a:r>
                  <a:rPr lang="en-US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ru-RU" sz="28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или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≥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𝐶𝐷</m:t>
                        </m:r>
                      </m:e>
                    </m:d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ru-RU" altLang="ru-RU" sz="2800" dirty="0">
                  <a:latin typeface="+mj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blipFill>
                <a:blip r:embed="rId3"/>
                <a:stretch>
                  <a:fillRect t="-52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C3432B7-9E37-CF10-7B53-A6FF563A67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6904" y="2152439"/>
            <a:ext cx="3121280" cy="3121280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1CE086C-E626-DDB8-54BA-D56A7E1D5968}"/>
              </a:ext>
            </a:extLst>
          </p:cNvPr>
          <p:cNvGrpSpPr/>
          <p:nvPr/>
        </p:nvGrpSpPr>
        <p:grpSpPr>
          <a:xfrm>
            <a:off x="298591" y="2152438"/>
            <a:ext cx="5929590" cy="3156992"/>
            <a:chOff x="298591" y="2152438"/>
            <a:chExt cx="5929590" cy="3156992"/>
          </a:xfrm>
        </p:grpSpPr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F523559C-DF99-85DD-F6EA-261D31F6D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591" y="4786210"/>
              <a:ext cx="280831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endPara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64AC038-E502-ED6E-4631-16E42D691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06902" y="2152438"/>
              <a:ext cx="3121279" cy="31212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61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ля данных точек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и</a:t>
                </a:r>
                <a:r>
                  <a:rPr lang="ru-RU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изобразите ГМТ</a:t>
                </a:r>
                <a:r>
                  <a:rPr lang="en-US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ru-RU" sz="28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𝐴𝐵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ru-RU" altLang="ru-RU" sz="2800" dirty="0">
                  <a:latin typeface="+mj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0758" y="640630"/>
                <a:ext cx="9144000" cy="1169551"/>
              </a:xfrm>
              <a:prstGeom prst="rect">
                <a:avLst/>
              </a:prstGeom>
              <a:blipFill>
                <a:blip r:embed="rId3"/>
                <a:stretch>
                  <a:fillRect t="-52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BB171FE-2B8D-8A0E-102E-9F1C8E0CC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6903" y="2075471"/>
            <a:ext cx="3074207" cy="3074207"/>
          </a:xfrm>
          <a:prstGeom prst="rect">
            <a:avLst/>
          </a:prstGeom>
        </p:spPr>
      </p:pic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1D712737-86C9-7957-21EC-F6A1654C921D}"/>
              </a:ext>
            </a:extLst>
          </p:cNvPr>
          <p:cNvGrpSpPr/>
          <p:nvPr/>
        </p:nvGrpSpPr>
        <p:grpSpPr>
          <a:xfrm>
            <a:off x="298591" y="2091486"/>
            <a:ext cx="5882518" cy="3217944"/>
            <a:chOff x="298591" y="2091486"/>
            <a:chExt cx="5882518" cy="3217944"/>
          </a:xfrm>
        </p:grpSpPr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F523559C-DF99-85DD-F6EA-261D31F6D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591" y="4786210"/>
              <a:ext cx="280831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endPara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1E27AAED-3E7E-7B5E-FB41-C4E63606D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06902" y="2091486"/>
              <a:ext cx="3074207" cy="30742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416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B7FE230-52AE-4754-BFC4-0486C8077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44000" cy="11695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Д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ля данных точек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и</a:t>
                </a:r>
                <a:r>
                  <a:rPr lang="ru-RU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изобразите ГМТ</a:t>
                </a:r>
                <a:r>
                  <a:rPr lang="en-US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𝐴𝐵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и 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𝐴𝐶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𝐵𝐶</m:t>
                        </m:r>
                      </m:e>
                    </m:d>
                  </m:oMath>
                </a14:m>
                <a:r>
                  <a:rPr lang="ru-RU" sz="28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ru-RU" altLang="ru-RU" sz="2800" dirty="0">
                  <a:latin typeface="+mj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1907" name="Text Box 3">
                <a:extLst>
                  <a:ext uri="{FF2B5EF4-FFF2-40B4-BE49-F238E27FC236}">
                    <a16:creationId xmlns:a16="http://schemas.microsoft.com/office/drawing/2014/main" id="{4FAF338C-9EE3-4943-B791-75973F1F8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44000" cy="1169551"/>
              </a:xfrm>
              <a:prstGeom prst="rect">
                <a:avLst/>
              </a:prstGeom>
              <a:blipFill>
                <a:blip r:embed="rId3"/>
                <a:stretch>
                  <a:fillRect t="-5208" b="-135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FC7039-49A2-78D4-F1B3-91B13607F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6903" y="2075471"/>
            <a:ext cx="3074207" cy="3074207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9C86BEE-7B5D-9838-6881-597485061EB0}"/>
              </a:ext>
            </a:extLst>
          </p:cNvPr>
          <p:cNvGrpSpPr/>
          <p:nvPr/>
        </p:nvGrpSpPr>
        <p:grpSpPr>
          <a:xfrm>
            <a:off x="298591" y="2098463"/>
            <a:ext cx="5907329" cy="3210967"/>
            <a:chOff x="298591" y="2098463"/>
            <a:chExt cx="5907329" cy="3210967"/>
          </a:xfrm>
        </p:grpSpPr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F523559C-DF99-85DD-F6EA-261D31F6D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591" y="4786210"/>
              <a:ext cx="280831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endPara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B975C61-E76E-4C72-C287-F4D8B5B233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31714" y="2098463"/>
              <a:ext cx="3074206" cy="30742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60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21" name="Text Box 9">
            <a:extLst>
              <a:ext uri="{FF2B5EF4-FFF2-40B4-BE49-F238E27FC236}">
                <a16:creationId xmlns:a16="http://schemas.microsoft.com/office/drawing/2014/main" id="{BBD09FA0-6307-440A-97B6-91E401C6C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Для построения серединного перпендикуляра в программе </a:t>
            </a:r>
            <a:r>
              <a:rPr lang="en-US" altLang="ru-RU" dirty="0"/>
              <a:t>GeoGebra </a:t>
            </a:r>
            <a:r>
              <a:rPr lang="ru-RU" altLang="ru-RU" dirty="0"/>
              <a:t>имеется инструмент «Серединный перпендикуляр». Выбрав этот инструмент, и нажав левой кнопкой «мыши» по отрезку, получим искомый серединный перпендикуляр к данному отрезку.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14B4F2-8F64-422B-B8DA-1CA1A5A25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193" y="1909276"/>
            <a:ext cx="6335613" cy="477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5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>
            <a:extLst>
              <a:ext uri="{FF2B5EF4-FFF2-40B4-BE49-F238E27FC236}">
                <a16:creationId xmlns:a16="http://schemas.microsoft.com/office/drawing/2014/main" id="{FD3345DF-5176-4234-9655-8A90E08B1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7" y="3076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Теорема. </a:t>
            </a:r>
            <a:r>
              <a:rPr lang="ru-RU" altLang="ru-RU" dirty="0"/>
              <a:t>Серединный перпендикуляр к отрезку является ГМТ, одинаково удаленных от концов этого отрезка. </a:t>
            </a:r>
          </a:p>
        </p:txBody>
      </p:sp>
      <p:sp>
        <p:nvSpPr>
          <p:cNvPr id="243719" name="Text Box 7">
            <a:extLst>
              <a:ext uri="{FF2B5EF4-FFF2-40B4-BE49-F238E27FC236}">
                <a16:creationId xmlns:a16="http://schemas.microsoft.com/office/drawing/2014/main" id="{9708A62F-7E39-4F95-96ED-8431AE910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05349"/>
            <a:ext cx="905245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Пусть точка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принадлежит серединному перпендикуляру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она совпадает с серединой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отрезка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>
                <a:cs typeface="Times New Roman" panose="02020603050405020304" pitchFamily="18" charset="0"/>
              </a:rPr>
              <a:t>то она равноудалена от его концов. Если она не совпадает с 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, то рассмотрим</a:t>
            </a:r>
            <a:r>
              <a:rPr lang="ru-RU" altLang="ru-RU" dirty="0"/>
              <a:t> прямоугольные треугольники </a:t>
            </a:r>
            <a:r>
              <a:rPr lang="ru-RU" altLang="ru-RU" i="1" dirty="0"/>
              <a:t>АОС</a:t>
            </a:r>
            <a:r>
              <a:rPr lang="ru-RU" altLang="ru-RU" dirty="0"/>
              <a:t> и </a:t>
            </a:r>
            <a:r>
              <a:rPr lang="ru-RU" altLang="ru-RU" i="1" dirty="0"/>
              <a:t>ВОС</a:t>
            </a:r>
            <a:r>
              <a:rPr lang="ru-RU" altLang="ru-RU" dirty="0"/>
              <a:t>. Они равны (по двум катетам). Следовательно, </a:t>
            </a:r>
            <a:r>
              <a:rPr lang="ru-RU" altLang="ru-RU" i="1" dirty="0"/>
              <a:t>АС = ВС</a:t>
            </a:r>
            <a:r>
              <a:rPr lang="ru-RU" alt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6AF2D4-82F6-E3B0-1473-616DADEB5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927907"/>
            <a:ext cx="2402580" cy="2711292"/>
          </a:xfrm>
          <a:prstGeom prst="rect">
            <a:avLst/>
          </a:prstGeom>
        </p:spPr>
      </p:pic>
      <p:sp>
        <p:nvSpPr>
          <p:cNvPr id="2" name="Text Box 3">
            <a:extLst>
              <a:ext uri="{FF2B5EF4-FFF2-40B4-BE49-F238E27FC236}">
                <a16:creationId xmlns:a16="http://schemas.microsoft.com/office/drawing/2014/main" id="{81B92BCB-F7D9-951E-5051-A690478D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8093" y="1129391"/>
            <a:ext cx="556582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Рассмотрим отрезок </a:t>
            </a:r>
            <a:r>
              <a:rPr lang="ru-RU" altLang="ru-RU" i="1" dirty="0">
                <a:cs typeface="Times New Roman" panose="02020603050405020304" pitchFamily="18" charset="0"/>
              </a:rPr>
              <a:t>АВ</a:t>
            </a:r>
            <a:r>
              <a:rPr lang="ru-RU" altLang="ru-RU" dirty="0">
                <a:cs typeface="Times New Roman" panose="02020603050405020304" pitchFamily="18" charset="0"/>
              </a:rPr>
              <a:t>. Нужно доказать, что точка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принадлежит серединному перпендикуляру к отрезку 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в том и только том случае, когда она равноудалена от его концов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1324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autoUpdateAnimBg="0"/>
      <p:bldP spid="243719" grpId="0" autoUpdateAnimBg="0"/>
      <p:bldP spid="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21" name="Text Box 9">
            <a:extLst>
              <a:ext uri="{FF2B5EF4-FFF2-40B4-BE49-F238E27FC236}">
                <a16:creationId xmlns:a16="http://schemas.microsoft.com/office/drawing/2014/main" id="{BBD09FA0-6307-440A-97B6-91E401C6C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Пусть</a:t>
            </a:r>
            <a:r>
              <a:rPr lang="ru-RU" altLang="ru-RU" dirty="0">
                <a:cs typeface="Times New Roman" panose="02020603050405020304" pitchFamily="18" charset="0"/>
              </a:rPr>
              <a:t> точка </a:t>
            </a:r>
            <a:r>
              <a:rPr lang="ru-RU" altLang="ru-RU" i="1" dirty="0">
                <a:cs typeface="Times New Roman" panose="02020603050405020304" pitchFamily="18" charset="0"/>
              </a:rPr>
              <a:t>С</a:t>
            </a:r>
            <a:r>
              <a:rPr lang="ru-RU" altLang="ru-RU" dirty="0">
                <a:cs typeface="Times New Roman" panose="02020603050405020304" pitchFamily="18" charset="0"/>
              </a:rPr>
              <a:t> одинаково удалена от точек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 и не совпадает с точкой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Рассмотрим треугольник </a:t>
            </a:r>
            <a:r>
              <a:rPr lang="ru-RU" altLang="ru-RU" i="1" dirty="0"/>
              <a:t>АВС</a:t>
            </a:r>
            <a:r>
              <a:rPr lang="ru-RU" altLang="ru-RU" dirty="0"/>
              <a:t>. Он равнобедренный и </a:t>
            </a:r>
            <a:r>
              <a:rPr lang="ru-RU" altLang="ru-RU" i="1" dirty="0"/>
              <a:t>СО</a:t>
            </a:r>
            <a:r>
              <a:rPr lang="ru-RU" altLang="ru-RU" dirty="0"/>
              <a:t> – медиана. По свойству равнобедренного треугольника медиана является также и высотой. Значит, точка </a:t>
            </a:r>
            <a:r>
              <a:rPr lang="ru-RU" altLang="ru-RU" i="1" dirty="0"/>
              <a:t>С</a:t>
            </a:r>
            <a:r>
              <a:rPr lang="ru-RU" altLang="ru-RU" dirty="0"/>
              <a:t> принадлежит серединному перпендикуляру.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86AF2D4-82F6-E3B0-1473-616DADEB5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0710" y="2564904"/>
            <a:ext cx="2402580" cy="27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4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2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Text Box 3">
            <a:extLst>
              <a:ext uri="{FF2B5EF4-FFF2-40B4-BE49-F238E27FC236}">
                <a16:creationId xmlns:a16="http://schemas.microsoft.com/office/drawing/2014/main" id="{FD3345DF-5176-4234-9655-8A90E08B1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58" y="30760"/>
            <a:ext cx="91297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Теорема. </a:t>
            </a:r>
            <a:r>
              <a:rPr lang="ru-RU" dirty="0"/>
              <a:t>Геометрическим местом точек, расстояние от которых до данной точки </a:t>
            </a:r>
            <a:r>
              <a:rPr lang="ru-RU" i="1" dirty="0"/>
              <a:t>A </a:t>
            </a:r>
            <a:r>
              <a:rPr lang="ru-RU" dirty="0"/>
              <a:t>меньше, чем расстояние до данной точки </a:t>
            </a:r>
            <a:r>
              <a:rPr lang="ru-RU" i="1" dirty="0"/>
              <a:t>B</a:t>
            </a:r>
            <a:r>
              <a:rPr lang="ru-RU" dirty="0"/>
              <a:t>, является полуплоскость, содержащая точку </a:t>
            </a:r>
            <a:r>
              <a:rPr lang="ru-RU" i="1" dirty="0"/>
              <a:t>A</a:t>
            </a:r>
            <a:r>
              <a:rPr lang="ru-RU" dirty="0"/>
              <a:t>, ограниченная серединным перпендикуляром </a:t>
            </a:r>
            <a:r>
              <a:rPr lang="ru-RU" i="1" dirty="0"/>
              <a:t>c </a:t>
            </a:r>
            <a:r>
              <a:rPr lang="ru-RU" dirty="0"/>
              <a:t>к отрезку </a:t>
            </a:r>
            <a:r>
              <a:rPr lang="ru-RU" i="1" dirty="0"/>
              <a:t>AB</a:t>
            </a:r>
            <a:r>
              <a:rPr lang="ru-RU" dirty="0"/>
              <a:t>, без этого серединного перпендикуляра.</a:t>
            </a:r>
            <a:r>
              <a:rPr lang="ru-RU" altLang="ru-RU" dirty="0"/>
              <a:t> 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F7C5ADBB-2F6F-909B-FBB2-7E3FE8651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758" y="4489840"/>
            <a:ext cx="905467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dirty="0"/>
              <a:t>Пусть </a:t>
            </a:r>
            <a:r>
              <a:rPr lang="en-US" i="1" dirty="0"/>
              <a:t>A</a:t>
            </a:r>
            <a:r>
              <a:rPr lang="ru-RU" dirty="0"/>
              <a:t>, </a:t>
            </a:r>
            <a:r>
              <a:rPr lang="en-US" i="1" dirty="0"/>
              <a:t>B </a:t>
            </a:r>
            <a:r>
              <a:rPr lang="ru-RU" dirty="0"/>
              <a:t>– две точки,</a:t>
            </a:r>
            <a:r>
              <a:rPr lang="ru-RU" i="1" dirty="0"/>
              <a:t> </a:t>
            </a:r>
            <a:r>
              <a:rPr lang="en-US" i="1" dirty="0"/>
              <a:t>c </a:t>
            </a:r>
            <a:r>
              <a:rPr lang="ru-RU" dirty="0"/>
              <a:t>– серединный перпендикуляр к отрезку </a:t>
            </a:r>
            <a:r>
              <a:rPr lang="en-US" i="1" dirty="0"/>
              <a:t>AB</a:t>
            </a:r>
            <a:r>
              <a:rPr lang="ru-RU" dirty="0"/>
              <a:t>. Обозначим Ф полуплоскость, ограниченную этим серединным перпендикуляром, содержащую точку </a:t>
            </a:r>
            <a:r>
              <a:rPr lang="en-US" i="1" dirty="0"/>
              <a:t>A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ru-RU" dirty="0"/>
              <a:t>без этого серединного перпендикуляра. </a:t>
            </a:r>
          </a:p>
          <a:p>
            <a:pPr algn="just"/>
            <a:r>
              <a:rPr lang="ru-RU" dirty="0"/>
              <a:t>	Докажем, что для любой точки </a:t>
            </a:r>
            <a:r>
              <a:rPr lang="en-US" i="1" dirty="0"/>
              <a:t>D</a:t>
            </a:r>
            <a:r>
              <a:rPr lang="ru-RU" dirty="0"/>
              <a:t>, принадлежащей Ф,</a:t>
            </a:r>
            <a:r>
              <a:rPr lang="en-US" i="1" dirty="0"/>
              <a:t> </a:t>
            </a:r>
            <a:r>
              <a:rPr lang="ru-RU" dirty="0"/>
              <a:t>выполняется неравенство </a:t>
            </a:r>
            <a:r>
              <a:rPr lang="en-US" i="1" dirty="0"/>
              <a:t>AD</a:t>
            </a:r>
            <a:r>
              <a:rPr lang="ru-RU" i="1" dirty="0"/>
              <a:t> &lt; </a:t>
            </a:r>
            <a:r>
              <a:rPr lang="en-US" i="1" dirty="0"/>
              <a:t>BD</a:t>
            </a:r>
            <a:r>
              <a:rPr lang="ru-RU" dirty="0"/>
              <a:t>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25B9675-2E21-F4C2-45FB-3B87C7AF9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003468"/>
            <a:ext cx="2629267" cy="248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16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9" name="Text Box 7">
            <a:extLst>
              <a:ext uri="{FF2B5EF4-FFF2-40B4-BE49-F238E27FC236}">
                <a16:creationId xmlns:a16="http://schemas.microsoft.com/office/drawing/2014/main" id="{9708A62F-7E39-4F95-96ED-8431AE910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3" y="116632"/>
            <a:ext cx="911895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</a:t>
            </a:r>
            <a:r>
              <a:rPr lang="ru-RU" dirty="0"/>
              <a:t>роведём отрезки </a:t>
            </a:r>
            <a:r>
              <a:rPr lang="en-US" i="1" dirty="0"/>
              <a:t>AD </a:t>
            </a:r>
            <a:r>
              <a:rPr lang="ru-RU" dirty="0"/>
              <a:t>и </a:t>
            </a:r>
            <a:r>
              <a:rPr lang="en-US" i="1" dirty="0"/>
              <a:t>BD</a:t>
            </a:r>
            <a:r>
              <a:rPr lang="ru-RU" dirty="0"/>
              <a:t>. Так как точки </a:t>
            </a:r>
            <a:r>
              <a:rPr lang="en-US" i="1" dirty="0"/>
              <a:t>B </a:t>
            </a:r>
            <a:r>
              <a:rPr lang="ru-RU" dirty="0"/>
              <a:t>и </a:t>
            </a:r>
            <a:r>
              <a:rPr lang="en-US" i="1" dirty="0"/>
              <a:t>D </a:t>
            </a:r>
            <a:r>
              <a:rPr lang="ru-RU" dirty="0"/>
              <a:t>расположены по разные стороны от прямой </a:t>
            </a:r>
            <a:r>
              <a:rPr lang="en-US" i="1" dirty="0"/>
              <a:t>c</a:t>
            </a:r>
            <a:r>
              <a:rPr lang="ru-RU" dirty="0"/>
              <a:t>, то отрезок </a:t>
            </a:r>
            <a:r>
              <a:rPr lang="en-US" i="1" dirty="0"/>
              <a:t>BD </a:t>
            </a:r>
            <a:r>
              <a:rPr lang="ru-RU" dirty="0"/>
              <a:t>пересекает прямую </a:t>
            </a:r>
            <a:r>
              <a:rPr lang="en-US" i="1" dirty="0"/>
              <a:t>c </a:t>
            </a:r>
            <a:r>
              <a:rPr lang="ru-RU" dirty="0"/>
              <a:t>в некоторой точке </a:t>
            </a:r>
            <a:r>
              <a:rPr lang="en-US" i="1" dirty="0"/>
              <a:t>C</a:t>
            </a:r>
            <a:r>
              <a:rPr lang="ru-RU" dirty="0"/>
              <a:t>. Воспользуемся неравенством треугольника, применённым к треугольнику </a:t>
            </a:r>
            <a:r>
              <a:rPr lang="en-US" i="1" dirty="0"/>
              <a:t>ACD</a:t>
            </a:r>
            <a:r>
              <a:rPr lang="ru-RU" dirty="0"/>
              <a:t>. Получим </a:t>
            </a:r>
            <a:r>
              <a:rPr lang="en-US" i="1" dirty="0"/>
              <a:t>AD</a:t>
            </a:r>
            <a:r>
              <a:rPr lang="ru-RU" i="1" dirty="0"/>
              <a:t> &lt; </a:t>
            </a:r>
            <a:r>
              <a:rPr lang="en-US" i="1" dirty="0"/>
              <a:t>AC</a:t>
            </a:r>
            <a:r>
              <a:rPr lang="ru-RU" i="1" dirty="0"/>
              <a:t> + </a:t>
            </a:r>
            <a:r>
              <a:rPr lang="en-US" i="1" dirty="0"/>
              <a:t>CD</a:t>
            </a:r>
            <a:r>
              <a:rPr lang="ru-RU" i="1" dirty="0"/>
              <a:t> = </a:t>
            </a:r>
            <a:r>
              <a:rPr lang="en-US" i="1" dirty="0"/>
              <a:t>BC</a:t>
            </a:r>
            <a:r>
              <a:rPr lang="ru-RU" i="1" dirty="0"/>
              <a:t> + </a:t>
            </a:r>
            <a:r>
              <a:rPr lang="en-US" i="1" dirty="0"/>
              <a:t>CD</a:t>
            </a:r>
            <a:r>
              <a:rPr lang="ru-RU" i="1" dirty="0"/>
              <a:t> = </a:t>
            </a:r>
            <a:r>
              <a:rPr lang="en-US" i="1" dirty="0"/>
              <a:t>BD</a:t>
            </a:r>
            <a:r>
              <a:rPr lang="ru-RU" dirty="0"/>
              <a:t>. </a:t>
            </a:r>
          </a:p>
          <a:p>
            <a:pPr algn="just"/>
            <a:r>
              <a:rPr lang="en-US" dirty="0"/>
              <a:t>	</a:t>
            </a:r>
            <a:r>
              <a:rPr lang="ru-RU" dirty="0"/>
              <a:t>Аналогичным образом доказывается, что для точек </a:t>
            </a:r>
            <a:r>
              <a:rPr lang="ru-RU" i="1" dirty="0"/>
              <a:t>E</a:t>
            </a:r>
            <a:r>
              <a:rPr lang="ru-RU" dirty="0"/>
              <a:t>, принадлежащих</a:t>
            </a:r>
            <a:r>
              <a:rPr lang="ru-RU" i="1" dirty="0"/>
              <a:t> </a:t>
            </a:r>
            <a:r>
              <a:rPr lang="ru-RU" dirty="0"/>
              <a:t>полуплоскости, содержащей точку </a:t>
            </a:r>
            <a:r>
              <a:rPr lang="ru-RU" i="1" dirty="0"/>
              <a:t>B</a:t>
            </a:r>
            <a:r>
              <a:rPr lang="ru-RU" dirty="0"/>
              <a:t>, ограниченной серединным перпендикуляром </a:t>
            </a:r>
            <a:r>
              <a:rPr lang="ru-RU" i="1" dirty="0"/>
              <a:t>c</a:t>
            </a:r>
            <a:r>
              <a:rPr lang="ru-RU" dirty="0"/>
              <a:t>, без этого серединного перпендикуляра, выполняется неравенство </a:t>
            </a:r>
            <a:r>
              <a:rPr lang="ru-RU" i="1" dirty="0"/>
              <a:t>BE &lt; AE</a:t>
            </a:r>
            <a:r>
              <a:rPr lang="ru-RU" dirty="0"/>
              <a:t>.</a:t>
            </a:r>
          </a:p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Следовательно, точка </a:t>
            </a:r>
            <a:r>
              <a:rPr lang="en-US" altLang="ru-RU" i="1" dirty="0">
                <a:cs typeface="Times New Roman" panose="02020603050405020304" pitchFamily="18" charset="0"/>
              </a:rPr>
              <a:t>D </a:t>
            </a:r>
            <a:r>
              <a:rPr lang="ru-RU" altLang="ru-RU" dirty="0">
                <a:cs typeface="Times New Roman" panose="02020603050405020304" pitchFamily="18" charset="0"/>
              </a:rPr>
              <a:t>принадлежит Ф тогда и только тогда, когда выполняется неравенство </a:t>
            </a:r>
            <a:r>
              <a:rPr lang="en-US" altLang="ru-RU" i="1" dirty="0">
                <a:cs typeface="Times New Roman" panose="02020603050405020304" pitchFamily="18" charset="0"/>
              </a:rPr>
              <a:t>AD &lt; BD</a:t>
            </a:r>
            <a:r>
              <a:rPr 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A66E48-6F30-BBCD-46D7-8566436D6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293278"/>
            <a:ext cx="2611703" cy="246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17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>
            <a:extLst>
              <a:ext uri="{FF2B5EF4-FFF2-40B4-BE49-F238E27FC236}">
                <a16:creationId xmlns:a16="http://schemas.microsoft.com/office/drawing/2014/main" id="{4F40324E-BAFA-4567-BE45-A4E337178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94369D30-EFB2-4DF7-B40B-9B5B32EC9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ГМТ,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равноудаленных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45776" name="Picture 16">
            <a:extLst>
              <a:ext uri="{FF2B5EF4-FFF2-40B4-BE49-F238E27FC236}">
                <a16:creationId xmlns:a16="http://schemas.microsoft.com/office/drawing/2014/main" id="{B9E75FA0-9552-4B1D-88C5-891AFD7EB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778" name="Group 18">
            <a:extLst>
              <a:ext uri="{FF2B5EF4-FFF2-40B4-BE49-F238E27FC236}">
                <a16:creationId xmlns:a16="http://schemas.microsoft.com/office/drawing/2014/main" id="{397E0513-D695-43A2-88ED-FA6FE19D14F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5678488" cy="3048000"/>
            <a:chOff x="240" y="1488"/>
            <a:chExt cx="3577" cy="1920"/>
          </a:xfrm>
        </p:grpSpPr>
        <p:sp>
          <p:nvSpPr>
            <p:cNvPr id="245766" name="Text Box 6">
              <a:extLst>
                <a:ext uri="{FF2B5EF4-FFF2-40B4-BE49-F238E27FC236}">
                  <a16:creationId xmlns:a16="http://schemas.microsoft.com/office/drawing/2014/main" id="{CCE5A6B7-F2E8-49DE-993C-B436014148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45777" name="Picture 17">
              <a:extLst>
                <a:ext uri="{FF2B5EF4-FFF2-40B4-BE49-F238E27FC236}">
                  <a16:creationId xmlns:a16="http://schemas.microsoft.com/office/drawing/2014/main" id="{84C56B99-6BA5-45DD-A368-CA1E8AE73A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488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43DC443D-3DA3-4206-A202-6991B062A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8813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78531" name="Text Box 3">
            <a:extLst>
              <a:ext uri="{FF2B5EF4-FFF2-40B4-BE49-F238E27FC236}">
                <a16:creationId xmlns:a16="http://schemas.microsoft.com/office/drawing/2014/main" id="{646C7E55-5885-439D-9211-6C5C55A1C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626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 прямой </a:t>
            </a:r>
            <a:r>
              <a:rPr lang="en-US" altLang="ru-RU" sz="3200" i="1" dirty="0"/>
              <a:t>c</a:t>
            </a:r>
            <a:r>
              <a:rPr lang="ru-RU" altLang="ru-RU" sz="3200" dirty="0"/>
              <a:t> изобразите точку</a:t>
            </a:r>
            <a:r>
              <a:rPr lang="en-US" altLang="ru-RU" sz="3200" dirty="0"/>
              <a:t> </a:t>
            </a:r>
            <a:r>
              <a:rPr lang="en-US" altLang="ru-RU" sz="3200" i="1" dirty="0"/>
              <a:t>C</a:t>
            </a:r>
            <a:r>
              <a:rPr lang="ru-RU" altLang="ru-RU" sz="3200" dirty="0"/>
              <a:t>,</a:t>
            </a:r>
            <a:r>
              <a:rPr lang="en-US" altLang="ru-RU" sz="3200" dirty="0"/>
              <a:t> </a:t>
            </a:r>
            <a:r>
              <a:rPr lang="ru-RU" altLang="ru-RU" sz="3200" dirty="0"/>
              <a:t>равноудаленную от точек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</a:t>
            </a:r>
          </a:p>
        </p:txBody>
      </p:sp>
      <p:pic>
        <p:nvPicPr>
          <p:cNvPr id="278536" name="Picture 8">
            <a:extLst>
              <a:ext uri="{FF2B5EF4-FFF2-40B4-BE49-F238E27FC236}">
                <a16:creationId xmlns:a16="http://schemas.microsoft.com/office/drawing/2014/main" id="{1B3BC742-D034-48C3-9E64-AC0E4E56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1825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8538" name="Group 10">
            <a:extLst>
              <a:ext uri="{FF2B5EF4-FFF2-40B4-BE49-F238E27FC236}">
                <a16:creationId xmlns:a16="http://schemas.microsoft.com/office/drawing/2014/main" id="{86A9D2A7-3BE2-493A-8336-AA674E20024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905000"/>
            <a:ext cx="5754688" cy="3475038"/>
            <a:chOff x="240" y="1200"/>
            <a:chExt cx="3625" cy="2189"/>
          </a:xfrm>
        </p:grpSpPr>
        <p:sp>
          <p:nvSpPr>
            <p:cNvPr id="278534" name="Text Box 6">
              <a:extLst>
                <a:ext uri="{FF2B5EF4-FFF2-40B4-BE49-F238E27FC236}">
                  <a16:creationId xmlns:a16="http://schemas.microsoft.com/office/drawing/2014/main" id="{9C491E5B-C159-477F-9C63-1736E0D6D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024"/>
              <a:ext cx="8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278537" name="Picture 9">
              <a:extLst>
                <a:ext uri="{FF2B5EF4-FFF2-40B4-BE49-F238E27FC236}">
                  <a16:creationId xmlns:a16="http://schemas.microsoft.com/office/drawing/2014/main" id="{4CA956CF-B0C7-4538-B5CD-DA635CFD2F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45" cy="1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1076</Words>
  <Application>Microsoft Office PowerPoint</Application>
  <PresentationFormat>Экран (4:3)</PresentationFormat>
  <Paragraphs>121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Cambria Math</vt:lpstr>
      <vt:lpstr>Times New Roman</vt:lpstr>
      <vt:lpstr>Оформление по умолчанию</vt:lpstr>
      <vt:lpstr>Геометрические места точек (Серединный перпендикуляр)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75</cp:revision>
  <dcterms:created xsi:type="dcterms:W3CDTF">2008-04-30T05:51:18Z</dcterms:created>
  <dcterms:modified xsi:type="dcterms:W3CDTF">2023-10-25T15:42:40Z</dcterms:modified>
</cp:coreProperties>
</file>