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9"/>
  </p:notesMasterIdLst>
  <p:sldIdLst>
    <p:sldId id="280" r:id="rId2"/>
    <p:sldId id="370" r:id="rId3"/>
    <p:sldId id="374" r:id="rId4"/>
    <p:sldId id="312" r:id="rId5"/>
    <p:sldId id="314" r:id="rId6"/>
    <p:sldId id="393" r:id="rId7"/>
    <p:sldId id="394" r:id="rId8"/>
    <p:sldId id="375" r:id="rId9"/>
    <p:sldId id="376" r:id="rId10"/>
    <p:sldId id="377" r:id="rId11"/>
    <p:sldId id="379" r:id="rId12"/>
    <p:sldId id="380" r:id="rId13"/>
    <p:sldId id="381" r:id="rId14"/>
    <p:sldId id="378" r:id="rId15"/>
    <p:sldId id="382" r:id="rId16"/>
    <p:sldId id="383" r:id="rId17"/>
    <p:sldId id="384" r:id="rId18"/>
    <p:sldId id="617" r:id="rId19"/>
    <p:sldId id="385" r:id="rId20"/>
    <p:sldId id="386" r:id="rId21"/>
    <p:sldId id="1219" r:id="rId22"/>
    <p:sldId id="550" r:id="rId23"/>
    <p:sldId id="388" r:id="rId24"/>
    <p:sldId id="390" r:id="rId25"/>
    <p:sldId id="391" r:id="rId26"/>
    <p:sldId id="395" r:id="rId27"/>
    <p:sldId id="397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0" autoAdjust="0"/>
    <p:restoredTop sz="86455" autoAdjust="0"/>
  </p:normalViewPr>
  <p:slideViewPr>
    <p:cSldViewPr>
      <p:cViewPr varScale="1">
        <p:scale>
          <a:sx n="90" d="100"/>
          <a:sy n="90" d="100"/>
        </p:scale>
        <p:origin x="3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3C2DD94-2B9E-4332-90D2-A99939B1F9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7402575-80DB-4165-AB69-69D82CF571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1141D54-565E-44B6-AAD5-6F63066391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D415EF0-2CB3-440C-A211-D1DADA54061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0328D37-4071-4270-A46F-331F0FC1682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05EBF5E-BFD7-4EA8-9026-932A94E58E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B31465-D147-4EF2-B3CF-66719F44D3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76530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12756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57435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96255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0441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42267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945379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74512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7F3BAE-5DC1-4546-9171-45000E7B41B0}" type="slidenum">
              <a:rPr lang="ru-RU" sz="1200" smtClean="0"/>
              <a:pPr eaLnBrk="1" hangingPunct="1"/>
              <a:t>18</a:t>
            </a:fld>
            <a:endParaRPr lang="ru-RU" sz="1200"/>
          </a:p>
        </p:txBody>
      </p:sp>
      <p:sp>
        <p:nvSpPr>
          <p:cNvPr id="655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695555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36E7F0-AFC8-4379-9165-C52400B58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E0973-D77A-449A-B491-B2FF8371E19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5462386F-8BED-4F55-9911-D327FB62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D21C3557-6467-4108-9A20-B4469316D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30912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59380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36E7F0-AFC8-4379-9165-C52400B58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E0973-D77A-449A-B491-B2FF8371E19E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5462386F-8BED-4F55-9911-D327FB62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D21C3557-6467-4108-9A20-B4469316D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906421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7F3BAE-5DC1-4546-9171-45000E7B41B0}" type="slidenum">
              <a:rPr lang="ru-RU" sz="1200" smtClean="0"/>
              <a:pPr eaLnBrk="1" hangingPunct="1"/>
              <a:t>21</a:t>
            </a:fld>
            <a:endParaRPr lang="ru-RU" sz="1200"/>
          </a:p>
        </p:txBody>
      </p:sp>
      <p:sp>
        <p:nvSpPr>
          <p:cNvPr id="655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200668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7F3BAE-5DC1-4546-9171-45000E7B41B0}" type="slidenum">
              <a:rPr lang="ru-RU" sz="1200" smtClean="0"/>
              <a:pPr eaLnBrk="1" hangingPunct="1"/>
              <a:t>22</a:t>
            </a:fld>
            <a:endParaRPr lang="ru-RU" sz="1200"/>
          </a:p>
        </p:txBody>
      </p:sp>
      <p:sp>
        <p:nvSpPr>
          <p:cNvPr id="655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503464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36E7F0-AFC8-4379-9165-C52400B58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E0973-D77A-449A-B491-B2FF8371E19E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5462386F-8BED-4F55-9911-D327FB62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D21C3557-6467-4108-9A20-B4469316D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494017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36E7F0-AFC8-4379-9165-C52400B58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E0973-D77A-449A-B491-B2FF8371E19E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5462386F-8BED-4F55-9911-D327FB62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D21C3557-6467-4108-9A20-B4469316D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950569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36E7F0-AFC8-4379-9165-C52400B58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E0973-D77A-449A-B491-B2FF8371E19E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5462386F-8BED-4F55-9911-D327FB62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D21C3557-6467-4108-9A20-B4469316D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159725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36E7F0-AFC8-4379-9165-C52400B58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E0973-D77A-449A-B491-B2FF8371E19E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5462386F-8BED-4F55-9911-D327FB62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D21C3557-6467-4108-9A20-B4469316D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199405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36E7F0-AFC8-4379-9165-C52400B58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E0973-D77A-449A-B491-B2FF8371E19E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5462386F-8BED-4F55-9911-D327FB62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D21C3557-6467-4108-9A20-B4469316D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58470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41426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E20E5B-8F88-4B2B-A7A4-3929C3E236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0221A-1FB6-4107-8B3F-5366FB20082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095AA0BE-E938-413D-B2A4-6625CBBAD2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C21BEFB0-2C6B-44DC-A741-720A574AA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03925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1AE710-8780-4E09-B741-AA0A5A3D39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EFC252-E60A-44C9-80EE-9C8477B988B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9856759C-8FEA-4825-AE85-426134A66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E6A28C75-006C-429E-AAF9-73E1FE704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46076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1AE710-8780-4E09-B741-AA0A5A3D39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EFC252-E60A-44C9-80EE-9C8477B988B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9856759C-8FEA-4825-AE85-426134A66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E6A28C75-006C-429E-AAF9-73E1FE704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27675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1AE710-8780-4E09-B741-AA0A5A3D39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EFC252-E60A-44C9-80EE-9C8477B988B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9856759C-8FEA-4825-AE85-426134A66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E6A28C75-006C-429E-AAF9-73E1FE704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10840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10111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5105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7D70A-3C97-4E36-BB4E-89B0BB705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3417EC-DA7D-4A11-9D40-E9AA49571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2ED8BA-62EF-4AB3-8586-60A275786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BD27F7-E9F5-4D5E-B2D0-5C765D02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31EDA2-9081-45C2-9A09-750B0AD75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735C2-7471-4A6D-A31B-E5CA8F2596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896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D34692-5205-4241-A315-4DF0EEC3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BBD468-DC1F-49B4-8F2B-D27BD1B6E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0AE5A2-D72E-43A0-A99B-3EB279898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D7CD7E-1279-4959-AD9D-22BAAA70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CC9544-9008-4E79-B22C-618EC0FD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521D-2E1E-44E6-B7BF-D00B1412A8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220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49234D5-E581-4729-AD6A-76EB4F873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39012E-DAAB-4326-B518-B96CF2565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192414-F721-4E93-A919-F3DC628F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C2C311-BFC8-4E01-89CD-64FF4847F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0DA8CA-722F-4334-BF17-6A4E662D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8E690-D4BC-4E17-9EA2-E29C53B6DD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3941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6E921C-C223-4176-9B15-A91D555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643A68-C2E9-4F9F-9F8A-72EACB3F1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D6DBD6-C75A-4DA8-AEF0-B7D86089D9A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49FE296-4868-4C5B-9C38-DC3FE29F345E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FDC15356-F9BE-48C0-959F-90538957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624A797E-A3C7-43DF-BC36-AC5DD391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78C11D3B-B3EA-4530-A194-6572C563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990B80F-7C82-43B5-A7A0-8AD1F4B6DE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648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64709-6AE9-43E8-AE36-97F01DE3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372AC4-EFA5-4ABD-B453-D4FC805FB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3A393E-634B-4AD8-9942-C6604DB8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7070F9-6D77-4F3A-AD1D-61A38DCD7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6E3459-E353-46EE-B2C7-13F490C1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29EDF-988F-4FA9-865A-A6AA73B63E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27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F5F17-BD64-45AD-86D8-61CCD25A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0E65BD-CB71-4D13-B156-B75C83658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E6C6F2-73F4-4BC6-A4EA-B539001A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53D1C-94B6-4620-BDCC-D03FA51A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84067D-51CA-4F00-88CB-005C5DA6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8E3D5-5892-4002-ABD7-21E7185FCF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299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8FBE7-5148-4F5D-B82E-44D9770F8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5B4D7A-E614-452A-8DBD-E43DD84E1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BFFDE4-42B6-45A5-8E23-D562683CB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CF0DE4-4404-4CFA-BED3-F809DB97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A7C0D3-C2FC-4A5A-B4E3-6556EE02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07DB3B-C23A-4E29-A0DC-1ADE9713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1CE27-BD9B-4460-AF9F-858A5D5054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28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6F2DF-CB16-40F2-AF2C-51A4CCE83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E9EA1F-1BD3-4FBB-A164-B6D091299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D9621E-9AF0-4D65-8BD7-92657A9DE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69028A3-F5F6-4DC6-BF0B-2DA3BB40F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885B1EE-A096-4A9D-8E24-C20B77EED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201568C-139E-4373-A749-246976B47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806BE73-35A9-464A-BE95-5DD23EC9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8EE7C1-25A4-404E-A1C3-F446708F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48565-4C55-460C-8393-B9476FC41E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16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359BB-23E9-495A-AA46-073CF6CE7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2E9A09-7AB1-4914-B7BE-F63D91417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A6AA41-605B-40A7-B079-2AF89E2C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D31B6E-66BD-4FDE-986A-802CCA149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B97D7-2C17-4D57-A305-03AABEB7F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063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B2690DF-3050-4788-BD07-D37BE20F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EA1804-7959-4EC3-A119-D99E3088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809908-D526-43B4-A683-C38CAB1E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1DACD-6702-4EA3-8E16-4681BC032E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823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78C53-BC7D-492C-B0C9-5331D902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EADB6E-73A5-4626-AF51-62E6A22E3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7206D1-3100-489D-AD59-42113E3FA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B273F-A422-477E-97A1-69CB5EF6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7D715D-5ACE-45A2-91EB-33C25AD37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91350A-7985-415D-9C7E-37DA74E1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E4F36-9152-4FA3-92A5-B5DB65796B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54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392ED-0C12-4B22-B5F7-ED8BF5EF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45CE75-882C-4600-AE08-9BE193C2A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CBEC18-C68E-4ECD-82A6-22EDA64AB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312280-1B03-4A81-A020-557AA971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0C3045-91D8-4B03-8F94-5EA8A1EE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4A0FA3-5AE3-44D0-842C-5F9E79F9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D8BC2-483D-47A3-BA70-6E52B08ACE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124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EA5940-6A8D-48CA-94CA-87D2BAE81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EA92D3-7FC0-4451-B91B-E1CDD56E0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9D2444-44A6-4875-A904-04D3DD1864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11AB7C-8852-412B-8C48-5F8B2F5FF0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1D6322-A4EC-423D-9310-5275D9FE32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ADFEEB-D9BF-4201-B910-B9EA6720561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0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3939290-6CF4-49AF-829A-691E58648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72816"/>
            <a:ext cx="7772400" cy="14764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Геометрические места точек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(Окружность и круг)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33602"/>
                <a:ext cx="9067800" cy="1085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Для данных точек </a:t>
                </a:r>
                <a:r>
                  <a:rPr lang="en-US" sz="2800" i="1" dirty="0"/>
                  <a:t>A </a:t>
                </a:r>
                <a:r>
                  <a:rPr lang="ru-RU" sz="2800" dirty="0"/>
                  <a:t>и</a:t>
                </a:r>
                <a:r>
                  <a:rPr lang="ru-RU" sz="2800" i="1" dirty="0"/>
                  <a:t> </a:t>
                </a:r>
                <a:r>
                  <a:rPr lang="en-US" sz="2800" i="1" dirty="0"/>
                  <a:t>B</a:t>
                </a:r>
                <a:r>
                  <a:rPr lang="ru-RU" sz="2800" dirty="0"/>
                  <a:t> изобразите ГМТ </a:t>
                </a:r>
                <a:r>
                  <a:rPr lang="en-US" sz="2800" i="1" dirty="0"/>
                  <a:t>C</a:t>
                </a:r>
                <a:r>
                  <a:rPr lang="ru-RU" sz="2800" dirty="0"/>
                  <a:t>: </a:t>
                </a:r>
              </a:p>
              <a:p>
                <a:pPr indent="34925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d>
                  </m:oMath>
                </a14:m>
                <a:r>
                  <a:rPr lang="ru-RU" sz="2800" dirty="0"/>
                  <a:t>.</a:t>
                </a: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33602"/>
                <a:ext cx="9067800" cy="1085875"/>
              </a:xfrm>
              <a:prstGeom prst="rect">
                <a:avLst/>
              </a:prstGeom>
              <a:blipFill>
                <a:blip r:embed="rId3"/>
                <a:stretch>
                  <a:fillRect t="-6180" b="-15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2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FAB40AB-FDFB-4EF4-1E3E-0EE440DF8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1866462"/>
            <a:ext cx="3713458" cy="3713458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EC4FBE2-425E-5FAD-659A-1C140F248CCE}"/>
              </a:ext>
            </a:extLst>
          </p:cNvPr>
          <p:cNvGrpSpPr/>
          <p:nvPr/>
        </p:nvGrpSpPr>
        <p:grpSpPr>
          <a:xfrm>
            <a:off x="685800" y="1875782"/>
            <a:ext cx="6087490" cy="3713458"/>
            <a:chOff x="685800" y="1875782"/>
            <a:chExt cx="6087490" cy="3713458"/>
          </a:xfrm>
        </p:grpSpPr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FF7CFF1B-62E3-34A2-E6F2-DF84949C61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59832" y="1875782"/>
              <a:ext cx="3713458" cy="3713458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71ADAAB-7187-D401-77A1-71B9D32769CA}"/>
                </a:ext>
              </a:extLst>
            </p:cNvPr>
            <p:cNvSpPr txBox="1"/>
            <p:nvPr/>
          </p:nvSpPr>
          <p:spPr>
            <a:xfrm>
              <a:off x="685800" y="4221088"/>
              <a:ext cx="2013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Ответ: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248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33602"/>
                <a:ext cx="9067800" cy="1219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Для данных точек </a:t>
                </a:r>
                <a:r>
                  <a:rPr lang="en-US" sz="2800" i="1" dirty="0"/>
                  <a:t>A </a:t>
                </a:r>
                <a:r>
                  <a:rPr lang="ru-RU" sz="2800" dirty="0"/>
                  <a:t>и</a:t>
                </a:r>
                <a:r>
                  <a:rPr lang="ru-RU" sz="2800" i="1" dirty="0"/>
                  <a:t> </a:t>
                </a:r>
                <a:r>
                  <a:rPr lang="en-US" sz="2800" i="1" dirty="0"/>
                  <a:t>B</a:t>
                </a:r>
                <a:r>
                  <a:rPr lang="ru-RU" sz="2800" dirty="0"/>
                  <a:t> изобразите ГМТ</a:t>
                </a:r>
                <a:r>
                  <a:rPr lang="en-US" sz="2800" dirty="0"/>
                  <a:t> </a:t>
                </a:r>
                <a:r>
                  <a:rPr lang="en-US" sz="2800" i="1" dirty="0"/>
                  <a:t>C</a:t>
                </a:r>
                <a:r>
                  <a:rPr lang="ru-RU" sz="2800" dirty="0"/>
                  <a:t>: </a:t>
                </a:r>
              </a:p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𝐴𝐵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 и 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𝐵𝐶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ru-RU" sz="28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33602"/>
                <a:ext cx="9067800" cy="1219565"/>
              </a:xfrm>
              <a:prstGeom prst="rect">
                <a:avLst/>
              </a:prstGeom>
              <a:blipFill>
                <a:blip r:embed="rId3"/>
                <a:stretch>
                  <a:fillRect t="-55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2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FAB40AB-FDFB-4EF4-1E3E-0EE440DF8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3022" y="2132856"/>
            <a:ext cx="3024336" cy="3024336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9BCFCAB5-A6A2-2B98-4CDC-418481C0C139}"/>
              </a:ext>
            </a:extLst>
          </p:cNvPr>
          <p:cNvGrpSpPr/>
          <p:nvPr/>
        </p:nvGrpSpPr>
        <p:grpSpPr>
          <a:xfrm>
            <a:off x="1115616" y="2132856"/>
            <a:ext cx="5191742" cy="3043351"/>
            <a:chOff x="1115616" y="2132856"/>
            <a:chExt cx="5191742" cy="3043351"/>
          </a:xfrm>
        </p:grpSpPr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1B121A96-8A5F-2E14-3C85-7DE6BC71F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83022" y="2132856"/>
              <a:ext cx="3024336" cy="3024336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552E8F9-D180-823F-E498-801E1E27F65A}"/>
                </a:ext>
              </a:extLst>
            </p:cNvPr>
            <p:cNvSpPr txBox="1"/>
            <p:nvPr/>
          </p:nvSpPr>
          <p:spPr>
            <a:xfrm>
              <a:off x="1115616" y="4652987"/>
              <a:ext cx="2013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Ответ: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095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33602"/>
                <a:ext cx="9067800" cy="1219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Для данных точек </a:t>
                </a:r>
                <a:r>
                  <a:rPr lang="en-US" sz="2800" i="1" dirty="0"/>
                  <a:t>A </a:t>
                </a:r>
                <a:r>
                  <a:rPr lang="ru-RU" sz="2800" dirty="0"/>
                  <a:t>и</a:t>
                </a:r>
                <a:r>
                  <a:rPr lang="ru-RU" sz="2800" i="1" dirty="0"/>
                  <a:t> </a:t>
                </a:r>
                <a:r>
                  <a:rPr lang="en-US" sz="2800" i="1" dirty="0"/>
                  <a:t>B</a:t>
                </a:r>
                <a:r>
                  <a:rPr lang="ru-RU" sz="2800" dirty="0"/>
                  <a:t> изобразите ГМТ</a:t>
                </a:r>
                <a:r>
                  <a:rPr lang="en-US" sz="2800" dirty="0"/>
                  <a:t> </a:t>
                </a:r>
                <a:r>
                  <a:rPr lang="en-US" sz="2800" i="1" dirty="0"/>
                  <a:t>C</a:t>
                </a:r>
                <a:r>
                  <a:rPr lang="ru-RU" sz="2800" dirty="0"/>
                  <a:t>: </a:t>
                </a:r>
              </a:p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𝐴𝐵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 и 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𝐵𝐶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ru-RU" sz="28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33602"/>
                <a:ext cx="9067800" cy="1219565"/>
              </a:xfrm>
              <a:prstGeom prst="rect">
                <a:avLst/>
              </a:prstGeom>
              <a:blipFill>
                <a:blip r:embed="rId3"/>
                <a:stretch>
                  <a:fillRect t="-55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2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FAB40AB-FDFB-4EF4-1E3E-0EE440DF8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7" y="1960904"/>
            <a:ext cx="3340303" cy="3340303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8FA78AA8-A8DE-F0BF-7787-AD1866FE1C89}"/>
              </a:ext>
            </a:extLst>
          </p:cNvPr>
          <p:cNvGrpSpPr/>
          <p:nvPr/>
        </p:nvGrpSpPr>
        <p:grpSpPr>
          <a:xfrm>
            <a:off x="1535957" y="1945715"/>
            <a:ext cx="5368232" cy="3355492"/>
            <a:chOff x="1535957" y="1945715"/>
            <a:chExt cx="5368232" cy="3355492"/>
          </a:xfrm>
        </p:grpSpPr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0CCBB8BE-EEA6-A8B2-DB4E-FDA9020624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65062" y="1945715"/>
              <a:ext cx="3339127" cy="3339127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387CA7C-FFBD-DB63-1B7E-2640D1E25ECA}"/>
                </a:ext>
              </a:extLst>
            </p:cNvPr>
            <p:cNvSpPr txBox="1"/>
            <p:nvPr/>
          </p:nvSpPr>
          <p:spPr>
            <a:xfrm>
              <a:off x="1535957" y="4777987"/>
              <a:ext cx="2013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Ответ: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954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33602"/>
                <a:ext cx="9067800" cy="1219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Для данных точек </a:t>
                </a:r>
                <a:r>
                  <a:rPr lang="en-US" sz="2800" i="1" dirty="0"/>
                  <a:t>A </a:t>
                </a:r>
                <a:r>
                  <a:rPr lang="ru-RU" sz="2800" dirty="0"/>
                  <a:t>и</a:t>
                </a:r>
                <a:r>
                  <a:rPr lang="ru-RU" sz="2800" i="1" dirty="0"/>
                  <a:t> </a:t>
                </a:r>
                <a:r>
                  <a:rPr lang="en-US" sz="2800" i="1" dirty="0"/>
                  <a:t>B</a:t>
                </a:r>
                <a:r>
                  <a:rPr lang="ru-RU" sz="2800" dirty="0"/>
                  <a:t> изобразите ГМТ</a:t>
                </a:r>
                <a:r>
                  <a:rPr lang="en-US" sz="2800" dirty="0"/>
                  <a:t> </a:t>
                </a:r>
                <a:r>
                  <a:rPr lang="en-US" sz="2800" i="1" dirty="0"/>
                  <a:t>C</a:t>
                </a:r>
                <a:r>
                  <a:rPr lang="ru-RU" sz="2800" dirty="0"/>
                  <a:t>: </a:t>
                </a:r>
              </a:p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𝐴𝐵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 или 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𝐵𝐶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ru-RU" sz="28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33602"/>
                <a:ext cx="9067800" cy="1219565"/>
              </a:xfrm>
              <a:prstGeom prst="rect">
                <a:avLst/>
              </a:prstGeom>
              <a:blipFill>
                <a:blip r:embed="rId3"/>
                <a:stretch>
                  <a:fillRect t="-55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2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FAB40AB-FDFB-4EF4-1E3E-0EE440DF8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6281" y="1990677"/>
            <a:ext cx="3231438" cy="3231438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712BA79-EF77-32FF-B036-01F249E26F80}"/>
              </a:ext>
            </a:extLst>
          </p:cNvPr>
          <p:cNvGrpSpPr/>
          <p:nvPr/>
        </p:nvGrpSpPr>
        <p:grpSpPr>
          <a:xfrm>
            <a:off x="1115616" y="1990678"/>
            <a:ext cx="5072101" cy="3275766"/>
            <a:chOff x="1115616" y="1990678"/>
            <a:chExt cx="5072101" cy="3275766"/>
          </a:xfrm>
        </p:grpSpPr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id="{16E3F410-B527-4157-DD65-DDFE48CBD9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56280" y="1990678"/>
              <a:ext cx="3231437" cy="3231437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5FE7E1C-BC14-593C-F11F-DAFB25F93089}"/>
                </a:ext>
              </a:extLst>
            </p:cNvPr>
            <p:cNvSpPr txBox="1"/>
            <p:nvPr/>
          </p:nvSpPr>
          <p:spPr>
            <a:xfrm>
              <a:off x="1115616" y="4743224"/>
              <a:ext cx="2013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Ответ: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212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33602"/>
                <a:ext cx="9067800" cy="1548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Д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ля данных точек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A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</a:t>
                </a:r>
                <a:r>
                  <a:rPr lang="ru-RU" i="1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B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C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 расположенных в вершинах правильного треугольника, изобразите ГМТ</a:t>
                </a:r>
                <a:r>
                  <a:rPr lang="en-US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D</a:t>
                </a:r>
                <a:r>
                  <a:rPr lang="en-US" dirty="0">
                    <a:ea typeface="Calibri" panose="020F0502020204030204" pitchFamily="34" charset="0"/>
                  </a:rPr>
                  <a:t>:</a:t>
                </a:r>
                <a:endParaRPr lang="ru-RU" dirty="0">
                  <a:ea typeface="Calibri" panose="020F0502020204030204" pitchFamily="34" charset="0"/>
                </a:endParaRPr>
              </a:p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| 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и 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и 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d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33602"/>
                <a:ext cx="9067800" cy="1548886"/>
              </a:xfrm>
              <a:prstGeom prst="rect">
                <a:avLst/>
              </a:prstGeom>
              <a:blipFill>
                <a:blip r:embed="rId3"/>
                <a:stretch>
                  <a:fillRect l="-1008" r="-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2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2D620D-40A4-DC2B-208E-A0BA9DFE8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2282835"/>
            <a:ext cx="3082990" cy="3082990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06DC970-49D5-15A2-7231-1F7E1F22D0E9}"/>
              </a:ext>
            </a:extLst>
          </p:cNvPr>
          <p:cNvGrpSpPr/>
          <p:nvPr/>
        </p:nvGrpSpPr>
        <p:grpSpPr>
          <a:xfrm>
            <a:off x="1259632" y="2268517"/>
            <a:ext cx="4955198" cy="3122231"/>
            <a:chOff x="1259632" y="2268517"/>
            <a:chExt cx="4955198" cy="3122231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9332F1D-1A37-B9AD-B801-1AF5C4FD73B5}"/>
                </a:ext>
              </a:extLst>
            </p:cNvPr>
            <p:cNvSpPr txBox="1"/>
            <p:nvPr/>
          </p:nvSpPr>
          <p:spPr>
            <a:xfrm>
              <a:off x="1259632" y="4867528"/>
              <a:ext cx="2013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Ответ: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C9A38315-0B2C-D23A-EEBA-812B133C9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22636" y="2268517"/>
              <a:ext cx="3092194" cy="30921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518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33602"/>
                <a:ext cx="9067800" cy="1548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Д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ля данных точек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A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</a:t>
                </a:r>
                <a:r>
                  <a:rPr lang="ru-RU" i="1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B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C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 расположенных в вершинах правильного треугольника, изобразите ГМТ</a:t>
                </a:r>
                <a:r>
                  <a:rPr lang="en-US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D</a:t>
                </a:r>
                <a:r>
                  <a:rPr lang="en-US" dirty="0">
                    <a:effectLst/>
                    <a:ea typeface="Calibri" panose="020F0502020204030204" pitchFamily="34" charset="0"/>
                  </a:rPr>
                  <a:t>:</a:t>
                </a:r>
                <a:endParaRPr lang="ru-RU" dirty="0">
                  <a:effectLst/>
                  <a:ea typeface="Calibri" panose="020F0502020204030204" pitchFamily="34" charset="0"/>
                </a:endParaRPr>
              </a:p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| 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и 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и 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≥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d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33602"/>
                <a:ext cx="9067800" cy="1548886"/>
              </a:xfrm>
              <a:prstGeom prst="rect">
                <a:avLst/>
              </a:prstGeom>
              <a:blipFill>
                <a:blip r:embed="rId3"/>
                <a:stretch>
                  <a:fillRect l="-1008" r="-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2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2D620D-40A4-DC2B-208E-A0BA9DFE8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5770" y="2182488"/>
            <a:ext cx="3092459" cy="3092459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5016BBB9-527A-3479-C646-B926A72B40B7}"/>
              </a:ext>
            </a:extLst>
          </p:cNvPr>
          <p:cNvGrpSpPr/>
          <p:nvPr/>
        </p:nvGrpSpPr>
        <p:grpSpPr>
          <a:xfrm>
            <a:off x="1115616" y="2173985"/>
            <a:ext cx="5002612" cy="3092459"/>
            <a:chOff x="1115616" y="2173985"/>
            <a:chExt cx="5002612" cy="309245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AAAB6E3-E735-44FB-EC8E-FB8C4DAA86A9}"/>
                </a:ext>
              </a:extLst>
            </p:cNvPr>
            <p:cNvSpPr txBox="1"/>
            <p:nvPr/>
          </p:nvSpPr>
          <p:spPr>
            <a:xfrm>
              <a:off x="1115616" y="4743224"/>
              <a:ext cx="2013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Ответ: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8D6B4881-5867-CAF1-6EB9-EAD870B87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25769" y="2173985"/>
              <a:ext cx="3092459" cy="30924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11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33602"/>
                <a:ext cx="9067800" cy="1548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Д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ля данных точек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A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</a:t>
                </a:r>
                <a:r>
                  <a:rPr lang="ru-RU" i="1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B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C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 расположенных в вершинах правильного треугольника, изобразите ГМТ</a:t>
                </a:r>
                <a:r>
                  <a:rPr lang="en-US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D</a:t>
                </a:r>
                <a:r>
                  <a:rPr lang="en-US" dirty="0">
                    <a:effectLst/>
                    <a:ea typeface="Calibri" panose="020F0502020204030204" pitchFamily="34" charset="0"/>
                  </a:rPr>
                  <a:t>:</a:t>
                </a:r>
                <a:endParaRPr lang="ru-RU" dirty="0">
                  <a:effectLst/>
                  <a:ea typeface="Calibri" panose="020F0502020204030204" pitchFamily="34" charset="0"/>
                </a:endParaRPr>
              </a:p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| 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и 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или 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𝐶𝐷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d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33602"/>
                <a:ext cx="9067800" cy="1548886"/>
              </a:xfrm>
              <a:prstGeom prst="rect">
                <a:avLst/>
              </a:prstGeom>
              <a:blipFill>
                <a:blip r:embed="rId3"/>
                <a:stretch>
                  <a:fillRect l="-1008" r="-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2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2D620D-40A4-DC2B-208E-A0BA9DFE8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3654" y="2182488"/>
            <a:ext cx="3083956" cy="308395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273D89E-0017-362D-7BFE-916749A59837}"/>
              </a:ext>
            </a:extLst>
          </p:cNvPr>
          <p:cNvGrpSpPr/>
          <p:nvPr/>
        </p:nvGrpSpPr>
        <p:grpSpPr>
          <a:xfrm>
            <a:off x="1115616" y="2209041"/>
            <a:ext cx="5421993" cy="3057403"/>
            <a:chOff x="1115616" y="2209041"/>
            <a:chExt cx="5421993" cy="305740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AAAB6E3-E735-44FB-EC8E-FB8C4DAA86A9}"/>
                </a:ext>
              </a:extLst>
            </p:cNvPr>
            <p:cNvSpPr txBox="1"/>
            <p:nvPr/>
          </p:nvSpPr>
          <p:spPr>
            <a:xfrm>
              <a:off x="1115616" y="4743224"/>
              <a:ext cx="2013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Ответ: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37E86444-1F34-BC3B-61D4-227E0FBB2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80206" y="2209041"/>
              <a:ext cx="3057403" cy="30574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416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33602"/>
                <a:ext cx="9067800" cy="1548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Д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ля данных точек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A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</a:t>
                </a:r>
                <a:r>
                  <a:rPr lang="ru-RU" i="1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B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C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, расположенных в вершинах правильного треугольника, изобразите ГМТ</a:t>
                </a:r>
                <a:r>
                  <a:rPr lang="en-US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D</a:t>
                </a:r>
                <a:r>
                  <a:rPr lang="en-US" dirty="0">
                    <a:effectLst/>
                    <a:ea typeface="Calibri" panose="020F0502020204030204" pitchFamily="34" charset="0"/>
                  </a:rPr>
                  <a:t>:</a:t>
                </a:r>
                <a:endParaRPr lang="ru-RU" dirty="0">
                  <a:effectLst/>
                  <a:ea typeface="Calibri" panose="020F0502020204030204" pitchFamily="34" charset="0"/>
                </a:endParaRPr>
              </a:p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𝐴𝐷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𝐴𝐵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 или 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𝐵𝐷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𝐴𝐵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 или 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𝐶𝐷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33602"/>
                <a:ext cx="9067800" cy="1548886"/>
              </a:xfrm>
              <a:prstGeom prst="rect">
                <a:avLst/>
              </a:prstGeom>
              <a:blipFill>
                <a:blip r:embed="rId3"/>
                <a:stretch>
                  <a:fillRect l="-1008" r="-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2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2D620D-40A4-DC2B-208E-A0BA9DFE8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3654" y="2182488"/>
            <a:ext cx="3083956" cy="3083956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DAB1E11-AF09-2EA6-CF26-7E5D7FF9BFF0}"/>
              </a:ext>
            </a:extLst>
          </p:cNvPr>
          <p:cNvGrpSpPr/>
          <p:nvPr/>
        </p:nvGrpSpPr>
        <p:grpSpPr>
          <a:xfrm>
            <a:off x="1115616" y="2182488"/>
            <a:ext cx="5421994" cy="3083956"/>
            <a:chOff x="1115616" y="2182488"/>
            <a:chExt cx="5421994" cy="308395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AAAB6E3-E735-44FB-EC8E-FB8C4DAA86A9}"/>
                </a:ext>
              </a:extLst>
            </p:cNvPr>
            <p:cNvSpPr txBox="1"/>
            <p:nvPr/>
          </p:nvSpPr>
          <p:spPr>
            <a:xfrm>
              <a:off x="1115616" y="4743224"/>
              <a:ext cx="2013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Ответ:</a:t>
              </a: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61F5E445-E1B0-0CB9-5FBD-F0DFECD9CC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53654" y="2182488"/>
              <a:ext cx="3083956" cy="30839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681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1027"/>
          <p:cNvSpPr txBox="1">
            <a:spLocks noChangeArrowheads="1"/>
          </p:cNvSpPr>
          <p:nvPr/>
        </p:nvSpPr>
        <p:spPr bwMode="auto">
          <a:xfrm>
            <a:off x="10634" y="548680"/>
            <a:ext cx="91439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Найдите геометрическое место центров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окружностей радиусом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проходящих через данную точку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32FCFF-CDD0-C12E-5BEB-6A3FD363A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085645"/>
            <a:ext cx="2985234" cy="2686709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5ECFC74D-7766-05A3-B952-6CD956E9B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CA0FB4D-F585-591E-5B70-5B46D6550B0D}"/>
              </a:ext>
            </a:extLst>
          </p:cNvPr>
          <p:cNvGrpSpPr/>
          <p:nvPr/>
        </p:nvGrpSpPr>
        <p:grpSpPr>
          <a:xfrm>
            <a:off x="0" y="2085644"/>
            <a:ext cx="9144000" cy="4025655"/>
            <a:chOff x="0" y="2085644"/>
            <a:chExt cx="9144000" cy="4025655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018CA013-52AA-71C8-FDEC-C14EF672E6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66874" y="2085644"/>
              <a:ext cx="4022208" cy="2686709"/>
            </a:xfrm>
            <a:prstGeom prst="rect">
              <a:avLst/>
            </a:prstGeom>
          </p:spPr>
        </p:pic>
        <p:sp>
          <p:nvSpPr>
            <p:cNvPr id="3" name="Text Box 7">
              <a:extLst>
                <a:ext uri="{FF2B5EF4-FFF2-40B4-BE49-F238E27FC236}">
                  <a16:creationId xmlns:a16="http://schemas.microsoft.com/office/drawing/2014/main" id="{61613887-02AB-8A7A-413D-551246592F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157192"/>
              <a:ext cx="91440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Окружность с центром в точке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и радиусом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R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129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9E8080F-BCF2-455C-B2D6-AD72D40D2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4926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10953" name="Text Box 9">
            <a:extLst>
              <a:ext uri="{FF2B5EF4-FFF2-40B4-BE49-F238E27FC236}">
                <a16:creationId xmlns:a16="http://schemas.microsoft.com/office/drawing/2014/main" id="{A5F63CCA-FC3F-4A6B-936E-8EBB0C3EF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15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Дана прямая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точка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находящаяся от неё на расстоянии 2. Укажите ГМТ прямой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удалённых от точки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расстояние, не превосходящее 3.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6BED623-38BC-85C0-4B9C-946FC4D8A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204864"/>
            <a:ext cx="2930191" cy="2930191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E4BD53B-0481-2E30-9EEB-E2642CA8CBDB}"/>
              </a:ext>
            </a:extLst>
          </p:cNvPr>
          <p:cNvGrpSpPr/>
          <p:nvPr/>
        </p:nvGrpSpPr>
        <p:grpSpPr>
          <a:xfrm>
            <a:off x="0" y="2204864"/>
            <a:ext cx="9144000" cy="3790582"/>
            <a:chOff x="0" y="2204864"/>
            <a:chExt cx="9144000" cy="3790582"/>
          </a:xfrm>
        </p:grpSpPr>
        <p:sp>
          <p:nvSpPr>
            <p:cNvPr id="210951" name="Text Box 7">
              <a:extLst>
                <a:ext uri="{FF2B5EF4-FFF2-40B4-BE49-F238E27FC236}">
                  <a16:creationId xmlns:a16="http://schemas.microsoft.com/office/drawing/2014/main" id="{17D096C0-803D-4825-B141-C43BB096D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472226"/>
              <a:ext cx="91440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Отрезок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sz="28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1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sz="28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2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прямой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5B56AE59-ADB6-31C7-8650-FD2C3012D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75855" y="2204864"/>
              <a:ext cx="2930191" cy="29301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676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>
            <a:extLst>
              <a:ext uri="{FF2B5EF4-FFF2-40B4-BE49-F238E27FC236}">
                <a16:creationId xmlns:a16="http://schemas.microsoft.com/office/drawing/2014/main" id="{838B6D89-229A-47AA-810E-AB55B3171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06780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dirty="0"/>
              <a:t>Один из основных способов задания фигур на плоскости заключается в указании свойства, которому удовлетворяют точки этой фигуры. </a:t>
            </a:r>
          </a:p>
          <a:p>
            <a:pPr algn="just"/>
            <a:r>
              <a:rPr lang="ru-RU" dirty="0"/>
              <a:t>	Фигуры, состоящие из тех и только тех точек, которые удовлетворяют заданному свойству, получили особое название «геометрические места точек». </a:t>
            </a:r>
          </a:p>
          <a:p>
            <a:pPr algn="just"/>
            <a:r>
              <a:rPr lang="ru-RU" dirty="0"/>
              <a:t>	Таким образом, </a:t>
            </a:r>
            <a:r>
              <a:rPr lang="ru-RU" dirty="0">
                <a:solidFill>
                  <a:srgbClr val="FF0000"/>
                </a:solidFill>
              </a:rPr>
              <a:t>геометрическим местом точек </a:t>
            </a:r>
            <a:r>
              <a:rPr lang="ru-RU" dirty="0"/>
              <a:t>(ГМТ) называется фигура, состоящая из тех и только тех точек, которые удовлетворяют заданному свойству или нескольким заданным свойствам. </a:t>
            </a:r>
          </a:p>
          <a:p>
            <a:pPr algn="just"/>
            <a:r>
              <a:rPr lang="ru-RU" dirty="0"/>
              <a:t>	Поясним смысл слов “тех и только тех точек» в этом определении. Они означают, что все точки, принадлежащие фигуре, удовлетворяют заданному свойству, и, наоборот, все точки, удовлетворяющие заданному свойству, принадлежат фигуре. Другими словами, точка принадлежит фигуре в том и только том случае, когда для неё выполняется заданное свойство.</a:t>
            </a:r>
          </a:p>
        </p:txBody>
      </p:sp>
    </p:spTree>
    <p:extLst>
      <p:ext uri="{BB962C8B-B14F-4D97-AF65-F5344CB8AC3E}">
        <p14:creationId xmlns:p14="http://schemas.microsoft.com/office/powerpoint/2010/main" val="2513666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9E8080F-BCF2-455C-B2D6-AD72D40D2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4926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10953" name="Text Box 9">
            <a:extLst>
              <a:ext uri="{FF2B5EF4-FFF2-40B4-BE49-F238E27FC236}">
                <a16:creationId xmlns:a16="http://schemas.microsoft.com/office/drawing/2014/main" id="{A5F63CCA-FC3F-4A6B-936E-8EBB0C3EF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15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Укажите ГМТ, расстояние от которых до окружности с центром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радиусом 2 равно 1.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A240C36-0ABE-66F2-71CA-1728A41BE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297" y="1783884"/>
            <a:ext cx="3290231" cy="3290231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E85108D-D95D-3DC1-8065-8368311F4C2C}"/>
              </a:ext>
            </a:extLst>
          </p:cNvPr>
          <p:cNvGrpSpPr/>
          <p:nvPr/>
        </p:nvGrpSpPr>
        <p:grpSpPr>
          <a:xfrm>
            <a:off x="0" y="1766270"/>
            <a:ext cx="9144000" cy="4660063"/>
            <a:chOff x="0" y="1766270"/>
            <a:chExt cx="9144000" cy="4660063"/>
          </a:xfrm>
        </p:grpSpPr>
        <p:sp>
          <p:nvSpPr>
            <p:cNvPr id="210951" name="Text Box 7">
              <a:extLst>
                <a:ext uri="{FF2B5EF4-FFF2-40B4-BE49-F238E27FC236}">
                  <a16:creationId xmlns:a16="http://schemas.microsoft.com/office/drawing/2014/main" id="{17D096C0-803D-4825-B141-C43BB096D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472226"/>
              <a:ext cx="91440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Две окружности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</a:t>
              </a:r>
              <a:r>
                <a:rPr lang="ru-RU" sz="28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1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</a:t>
              </a:r>
              <a:r>
                <a:rPr lang="ru-RU" sz="28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2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с центром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O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и радиусами 1 и 3. 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A48DE2EB-9613-137C-911C-F2E5071BEC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31888" y="1766270"/>
              <a:ext cx="3290231" cy="32902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048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1027"/>
          <p:cNvSpPr txBox="1">
            <a:spLocks noChangeArrowheads="1"/>
          </p:cNvSpPr>
          <p:nvPr/>
        </p:nvSpPr>
        <p:spPr bwMode="auto">
          <a:xfrm>
            <a:off x="-1" y="620688"/>
            <a:ext cx="91439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dirty="0">
                <a:cs typeface="Times New Roman" pitchFamily="18" charset="0"/>
              </a:rPr>
              <a:t>	Найдите ГМ центров окружностей радиусом </a:t>
            </a:r>
            <a:r>
              <a:rPr lang="en-US" i="1" dirty="0">
                <a:cs typeface="Times New Roman" pitchFamily="18" charset="0"/>
              </a:rPr>
              <a:t>r</a:t>
            </a:r>
            <a:r>
              <a:rPr lang="ru-RU" dirty="0">
                <a:cs typeface="Times New Roman" pitchFamily="18" charset="0"/>
              </a:rPr>
              <a:t>, касающихся данной окружности, радиусом </a:t>
            </a:r>
            <a:r>
              <a:rPr lang="en-US" i="1" dirty="0">
                <a:cs typeface="Times New Roman" pitchFamily="18" charset="0"/>
              </a:rPr>
              <a:t>R</a:t>
            </a:r>
            <a:r>
              <a:rPr lang="ru-RU" dirty="0"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B61B0CC-39E4-3781-C2F0-85DA70A73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978754"/>
            <a:ext cx="2900491" cy="2900491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9F1AE454-04A6-BB94-719D-198ACCA12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4926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1213385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2" y="0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dirty="0">
                <a:solidFill>
                  <a:srgbClr val="FF0000"/>
                </a:solidFill>
              </a:rPr>
              <a:t>Ответ.</a:t>
            </a:r>
            <a:r>
              <a:rPr lang="ru-RU" dirty="0"/>
              <a:t> Если </a:t>
            </a:r>
            <a:r>
              <a:rPr lang="en-US" i="1" dirty="0"/>
              <a:t>r</a:t>
            </a:r>
            <a:r>
              <a:rPr lang="ru-RU" i="1" dirty="0"/>
              <a:t> </a:t>
            </a:r>
            <a:r>
              <a:rPr lang="en-US" i="1" dirty="0"/>
              <a:t>&lt; R</a:t>
            </a:r>
            <a:r>
              <a:rPr lang="ru-RU" i="1" dirty="0"/>
              <a:t>, </a:t>
            </a:r>
            <a:r>
              <a:rPr lang="ru-RU" dirty="0"/>
              <a:t>то</a:t>
            </a:r>
            <a:r>
              <a:rPr lang="en-US" i="1" dirty="0"/>
              <a:t> </a:t>
            </a:r>
            <a:r>
              <a:rPr lang="ru-RU" dirty="0"/>
              <a:t>две окружности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04A767F-9C79-11C4-454F-C8D79FC4B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324" y="908720"/>
            <a:ext cx="2324424" cy="2076740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117F33E3-1153-B358-2AD0-E75ADF1014EE}"/>
              </a:ext>
            </a:extLst>
          </p:cNvPr>
          <p:cNvGrpSpPr/>
          <p:nvPr/>
        </p:nvGrpSpPr>
        <p:grpSpPr>
          <a:xfrm>
            <a:off x="-35783" y="912644"/>
            <a:ext cx="9143998" cy="2778207"/>
            <a:chOff x="10162" y="881625"/>
            <a:chExt cx="9143998" cy="277820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3A1FADC-D7BA-2534-6600-B59F84491869}"/>
                </a:ext>
              </a:extLst>
            </p:cNvPr>
            <p:cNvSpPr txBox="1"/>
            <p:nvPr/>
          </p:nvSpPr>
          <p:spPr>
            <a:xfrm>
              <a:off x="10162" y="3198167"/>
              <a:ext cx="91439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dirty="0"/>
                <a:t>	Если </a:t>
              </a:r>
              <a:r>
                <a:rPr lang="en-US" i="1" dirty="0"/>
                <a:t>r</a:t>
              </a:r>
              <a:r>
                <a:rPr lang="ru-RU" i="1" dirty="0"/>
                <a:t> </a:t>
              </a:r>
              <a:r>
                <a:rPr lang="en-US" i="1" dirty="0"/>
                <a:t>= R</a:t>
              </a:r>
              <a:r>
                <a:rPr lang="ru-RU" i="1" dirty="0"/>
                <a:t>, </a:t>
              </a:r>
              <a:r>
                <a:rPr lang="ru-RU" dirty="0"/>
                <a:t>то</a:t>
              </a:r>
              <a:r>
                <a:rPr lang="en-US" i="1" dirty="0"/>
                <a:t> </a:t>
              </a:r>
              <a:r>
                <a:rPr lang="ru-RU" dirty="0"/>
                <a:t>одна окружность</a:t>
              </a:r>
              <a:r>
                <a:rPr lang="en-US" dirty="0"/>
                <a:t>.</a:t>
              </a:r>
              <a:endParaRPr lang="ru-RU" dirty="0"/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1558EBD7-FADF-7C7D-0506-4B519EC591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3769" y="881625"/>
              <a:ext cx="2524477" cy="2057687"/>
            </a:xfrm>
            <a:prstGeom prst="rect">
              <a:avLst/>
            </a:prstGeom>
          </p:spPr>
        </p:pic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CB790150-CA11-7CAE-4488-C8B80C7DECDF}"/>
              </a:ext>
            </a:extLst>
          </p:cNvPr>
          <p:cNvGrpSpPr/>
          <p:nvPr/>
        </p:nvGrpSpPr>
        <p:grpSpPr>
          <a:xfrm>
            <a:off x="10162" y="870615"/>
            <a:ext cx="9143998" cy="3495161"/>
            <a:chOff x="10162" y="870615"/>
            <a:chExt cx="9143998" cy="349516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6E46BCD-8B97-3525-C7C0-ECF358F835CC}"/>
                </a:ext>
              </a:extLst>
            </p:cNvPr>
            <p:cNvSpPr txBox="1"/>
            <p:nvPr/>
          </p:nvSpPr>
          <p:spPr>
            <a:xfrm>
              <a:off x="10162" y="3904111"/>
              <a:ext cx="91439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dirty="0"/>
                <a:t>	Если </a:t>
              </a:r>
              <a:r>
                <a:rPr lang="en-US" i="1" dirty="0"/>
                <a:t>r</a:t>
              </a:r>
              <a:r>
                <a:rPr lang="ru-RU" i="1" dirty="0"/>
                <a:t> </a:t>
              </a:r>
              <a:r>
                <a:rPr lang="en-US" i="1" dirty="0"/>
                <a:t>&gt; R</a:t>
              </a:r>
              <a:r>
                <a:rPr lang="ru-RU" i="1" dirty="0"/>
                <a:t>, </a:t>
              </a:r>
              <a:r>
                <a:rPr lang="ru-RU" dirty="0"/>
                <a:t>то</a:t>
              </a:r>
              <a:r>
                <a:rPr lang="en-US" i="1" dirty="0"/>
                <a:t> </a:t>
              </a:r>
              <a:r>
                <a:rPr lang="ru-RU" dirty="0"/>
                <a:t>две окружности</a:t>
              </a:r>
              <a:r>
                <a:rPr lang="en-US" dirty="0"/>
                <a:t>.</a:t>
              </a:r>
              <a:endParaRPr lang="ru-RU" dirty="0"/>
            </a:p>
          </p:txBody>
        </p:sp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383F3A0A-9889-44A3-451C-7AC4B7D8DF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32788" y="870615"/>
              <a:ext cx="3105583" cy="21529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537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9E8080F-BCF2-455C-B2D6-AD72D40D2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4926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0953" name="Text Box 9">
                <a:extLst>
                  <a:ext uri="{FF2B5EF4-FFF2-40B4-BE49-F238E27FC236}">
                    <a16:creationId xmlns:a16="http://schemas.microsoft.com/office/drawing/2014/main" id="{A5F63CCA-FC3F-4A6B-936E-8EBB0C3EFE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93152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Calibri" panose="020F0502020204030204" pitchFamily="34" charset="0"/>
                  </a:rPr>
                  <a:t> Для данной точки </a:t>
                </a:r>
                <a:r>
                  <a:rPr lang="en-US" sz="2800" i="1" dirty="0">
                    <a:effectLst/>
                    <a:ea typeface="Calibri" panose="020F0502020204030204" pitchFamily="34" charset="0"/>
                  </a:rPr>
                  <a:t>O </a:t>
                </a:r>
                <a:r>
                  <a:rPr lang="ru-RU" sz="2800" dirty="0">
                    <a:effectLst/>
                    <a:ea typeface="Calibri" panose="020F0502020204030204" pitchFamily="34" charset="0"/>
                  </a:rPr>
                  <a:t>на клетчатой бумаге изобразите геометрическое место точек </a:t>
                </a:r>
                <a:r>
                  <a:rPr lang="en-US" sz="2800" i="1" dirty="0">
                    <a:effectLst/>
                    <a:ea typeface="Calibri" panose="020F0502020204030204" pitchFamily="34" charset="0"/>
                  </a:rPr>
                  <a:t>C</a:t>
                </a:r>
                <a:r>
                  <a:rPr lang="en-US" sz="2800" dirty="0">
                    <a:effectLst/>
                    <a:ea typeface="Calibri" panose="020F0502020204030204" pitchFamily="34" charset="0"/>
                  </a:rPr>
                  <a:t>:</a:t>
                </a:r>
                <a:r>
                  <a:rPr lang="ru-RU" sz="2800" dirty="0">
                    <a:effectLst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1≤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𝑂𝐶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≤2</m:t>
                        </m:r>
                      </m:e>
                    </m:d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0953" name="Text Box 9">
                <a:extLst>
                  <a:ext uri="{FF2B5EF4-FFF2-40B4-BE49-F238E27FC236}">
                    <a16:creationId xmlns:a16="http://schemas.microsoft.com/office/drawing/2014/main" id="{A5F63CCA-FC3F-4A6B-936E-8EBB0C3EF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93152"/>
                <a:ext cx="9144000" cy="954107"/>
              </a:xfrm>
              <a:prstGeom prst="rect">
                <a:avLst/>
              </a:prstGeom>
              <a:blipFill>
                <a:blip r:embed="rId3"/>
                <a:stretch>
                  <a:fillRect l="-1333" t="-6369" r="-1333" b="-16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61DF8F6-DE16-D757-2F93-697EDFF495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7844" y="1791977"/>
            <a:ext cx="3276364" cy="3276364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D727C878-3F1B-D135-CE8E-EDF12FFD0A1B}"/>
              </a:ext>
            </a:extLst>
          </p:cNvPr>
          <p:cNvGrpSpPr/>
          <p:nvPr/>
        </p:nvGrpSpPr>
        <p:grpSpPr>
          <a:xfrm>
            <a:off x="684213" y="1814476"/>
            <a:ext cx="5758408" cy="3276364"/>
            <a:chOff x="684213" y="1814476"/>
            <a:chExt cx="5758408" cy="3276364"/>
          </a:xfrm>
        </p:grpSpPr>
        <p:sp>
          <p:nvSpPr>
            <p:cNvPr id="210951" name="Text Box 7">
              <a:extLst>
                <a:ext uri="{FF2B5EF4-FFF2-40B4-BE49-F238E27FC236}">
                  <a16:creationId xmlns:a16="http://schemas.microsoft.com/office/drawing/2014/main" id="{17D096C0-803D-4825-B141-C43BB096D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213" y="4545121"/>
              <a:ext cx="280831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99D745C7-160B-41FF-247E-EAC112FB3C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66257" y="1814476"/>
              <a:ext cx="3276364" cy="32763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326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9E8080F-BCF2-455C-B2D6-AD72D40D2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4926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10953" name="Text Box 9">
            <a:extLst>
              <a:ext uri="{FF2B5EF4-FFF2-40B4-BE49-F238E27FC236}">
                <a16:creationId xmlns:a16="http://schemas.microsoft.com/office/drawing/2014/main" id="{A5F63CCA-FC3F-4A6B-936E-8EBB0C3EF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15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ea typeface="Calibri" panose="020F0502020204030204" pitchFamily="34" charset="0"/>
              </a:rPr>
              <a:t> </a:t>
            </a:r>
            <a:r>
              <a:rPr lang="ru-RU" sz="2800" dirty="0"/>
              <a:t>Для данной окружности с центром </a:t>
            </a:r>
            <a:r>
              <a:rPr lang="en-US" sz="2800" i="1" dirty="0"/>
              <a:t>O</a:t>
            </a:r>
            <a:r>
              <a:rPr lang="ru-RU" sz="2800" dirty="0"/>
              <a:t> найдите ГМ середин хорд данной длины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1158F1-A02F-9B63-B26D-5DC313125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1844824"/>
            <a:ext cx="2691473" cy="2691473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0640E530-21AF-6F1E-B586-E41B82EAA6CA}"/>
              </a:ext>
            </a:extLst>
          </p:cNvPr>
          <p:cNvGrpSpPr/>
          <p:nvPr/>
        </p:nvGrpSpPr>
        <p:grpSpPr>
          <a:xfrm>
            <a:off x="107504" y="1847248"/>
            <a:ext cx="9036496" cy="4058480"/>
            <a:chOff x="107504" y="1847248"/>
            <a:chExt cx="9036496" cy="4058480"/>
          </a:xfrm>
        </p:grpSpPr>
        <p:sp>
          <p:nvSpPr>
            <p:cNvPr id="210951" name="Text Box 7">
              <a:extLst>
                <a:ext uri="{FF2B5EF4-FFF2-40B4-BE49-F238E27FC236}">
                  <a16:creationId xmlns:a16="http://schemas.microsoft.com/office/drawing/2014/main" id="{17D096C0-803D-4825-B141-C43BB096D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5013176"/>
              <a:ext cx="9036496" cy="892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Ответ. </a:t>
              </a:r>
              <a:r>
                <a:rPr lang="ru-RU" altLang="ru-RU" dirty="0"/>
                <a:t>О</a:t>
              </a:r>
              <a:r>
                <a:rPr lang="ru-RU" dirty="0"/>
                <a:t>кружность с центром </a:t>
              </a:r>
              <a:r>
                <a:rPr lang="en-US" i="1" dirty="0"/>
                <a:t>O</a:t>
              </a:r>
              <a:r>
                <a:rPr lang="en-US" dirty="0"/>
                <a:t> </a:t>
              </a:r>
              <a:r>
                <a:rPr lang="ru-RU" dirty="0"/>
                <a:t>и радиусом </a:t>
              </a:r>
              <a:r>
                <a:rPr lang="en-US" i="1" dirty="0"/>
                <a:t>r</a:t>
              </a:r>
              <a:r>
                <a:rPr lang="ru-RU" dirty="0"/>
                <a:t>, равным расстоянию от этого центра до хорды.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98D4B24B-24F7-61B2-22E7-675DBEFE05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26120" y="1847248"/>
              <a:ext cx="2689049" cy="26890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878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9E8080F-BCF2-455C-B2D6-AD72D40D2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4926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10953" name="Text Box 9">
            <a:extLst>
              <a:ext uri="{FF2B5EF4-FFF2-40B4-BE49-F238E27FC236}">
                <a16:creationId xmlns:a16="http://schemas.microsoft.com/office/drawing/2014/main" id="{A5F63CCA-FC3F-4A6B-936E-8EBB0C3EF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15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ea typeface="Calibri" panose="020F0502020204030204" pitchFamily="34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Найдите ГМ центров окружностей с центром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касающихся данной окружности в данной точке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822F6FA-CFC4-3A4B-7C19-11A4D325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009946"/>
            <a:ext cx="2825230" cy="2584785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5297D57-9C0B-A080-95F4-05DA8E999C10}"/>
              </a:ext>
            </a:extLst>
          </p:cNvPr>
          <p:cNvGrpSpPr/>
          <p:nvPr/>
        </p:nvGrpSpPr>
        <p:grpSpPr>
          <a:xfrm>
            <a:off x="107504" y="2009946"/>
            <a:ext cx="9036496" cy="3526450"/>
            <a:chOff x="107504" y="2009946"/>
            <a:chExt cx="9036496" cy="3526450"/>
          </a:xfrm>
        </p:grpSpPr>
        <p:sp>
          <p:nvSpPr>
            <p:cNvPr id="210951" name="Text Box 7">
              <a:extLst>
                <a:ext uri="{FF2B5EF4-FFF2-40B4-BE49-F238E27FC236}">
                  <a16:creationId xmlns:a16="http://schemas.microsoft.com/office/drawing/2014/main" id="{17D096C0-803D-4825-B141-C43BB096D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5013176"/>
              <a:ext cx="90364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Прямая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OA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без точек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O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sz="2800" dirty="0"/>
                <a:t>. 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B60C3AA6-AF2D-F67E-D1EA-13A92C3D6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27784" y="2009946"/>
              <a:ext cx="3576620" cy="25847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842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9E8080F-BCF2-455C-B2D6-AD72D40D2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4926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10953" name="Text Box 9">
            <a:extLst>
              <a:ext uri="{FF2B5EF4-FFF2-40B4-BE49-F238E27FC236}">
                <a16:creationId xmlns:a16="http://schemas.microsoft.com/office/drawing/2014/main" id="{A5F63CCA-FC3F-4A6B-936E-8EBB0C3EF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15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ea typeface="Calibri" panose="020F0502020204030204" pitchFamily="34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Найдите ГМ центров окружностей, касающихся данной прямой в данной точке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9CB84A3-0C15-A8E3-BD99-36D8467EE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1976975"/>
            <a:ext cx="2586122" cy="2539102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4E67A67-2B8B-27B3-5994-17E32025D5B0}"/>
              </a:ext>
            </a:extLst>
          </p:cNvPr>
          <p:cNvGrpSpPr/>
          <p:nvPr/>
        </p:nvGrpSpPr>
        <p:grpSpPr>
          <a:xfrm>
            <a:off x="107504" y="1939805"/>
            <a:ext cx="9036496" cy="4099486"/>
            <a:chOff x="107504" y="1939805"/>
            <a:chExt cx="9036496" cy="4099486"/>
          </a:xfrm>
        </p:grpSpPr>
        <p:sp>
          <p:nvSpPr>
            <p:cNvPr id="210951" name="Text Box 7">
              <a:extLst>
                <a:ext uri="{FF2B5EF4-FFF2-40B4-BE49-F238E27FC236}">
                  <a16:creationId xmlns:a16="http://schemas.microsoft.com/office/drawing/2014/main" id="{17D096C0-803D-4825-B141-C43BB096D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5085184"/>
              <a:ext cx="9036496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0000"/>
                  </a:solidFill>
                </a:rPr>
                <a:t>Ответ.</a:t>
              </a:r>
              <a:r>
                <a:rPr lang="ru-RU" altLang="ru-RU" sz="2800" dirty="0"/>
                <a:t>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Прямая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перпендикулярная прямой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проходящая через точку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без самой этой точки </a:t>
              </a:r>
              <a:r>
                <a:rPr lang="ru-RU" sz="2800" dirty="0"/>
                <a:t>. 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191DFDC1-5F75-89ED-446A-29FBF99D5B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1840" y="1939805"/>
              <a:ext cx="2554737" cy="27715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773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9E8080F-BCF2-455C-B2D6-AD72D40D2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4926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210953" name="Text Box 9">
            <a:extLst>
              <a:ext uri="{FF2B5EF4-FFF2-40B4-BE49-F238E27FC236}">
                <a16:creationId xmlns:a16="http://schemas.microsoft.com/office/drawing/2014/main" id="{A5F63CCA-FC3F-4A6B-936E-8EBB0C3EF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15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ea typeface="Calibri" panose="020F0502020204030204" pitchFamily="34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Найдите ГМТ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из которых отрезки касательных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проведённых к данной окружности, равны данному числу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800" i="1" dirty="0">
                <a:ea typeface="Calibri" panose="020F0502020204030204" pitchFamily="34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CC33F8C-EFEB-727E-0F1A-4917877D8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168429"/>
            <a:ext cx="3155835" cy="2521142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421CB62-AA1A-A7C9-A114-66727C496AEF}"/>
              </a:ext>
            </a:extLst>
          </p:cNvPr>
          <p:cNvGrpSpPr/>
          <p:nvPr/>
        </p:nvGrpSpPr>
        <p:grpSpPr>
          <a:xfrm>
            <a:off x="107504" y="1971194"/>
            <a:ext cx="9036496" cy="4015835"/>
            <a:chOff x="107504" y="1971194"/>
            <a:chExt cx="9036496" cy="4015835"/>
          </a:xfrm>
        </p:grpSpPr>
        <p:sp>
          <p:nvSpPr>
            <p:cNvPr id="210951" name="Text Box 7">
              <a:extLst>
                <a:ext uri="{FF2B5EF4-FFF2-40B4-BE49-F238E27FC236}">
                  <a16:creationId xmlns:a16="http://schemas.microsoft.com/office/drawing/2014/main" id="{17D096C0-803D-4825-B141-C43BB096D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5463809"/>
              <a:ext cx="903649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</a:t>
              </a:r>
              <a:r>
                <a:rPr lang="ru-RU" altLang="ru-RU" sz="2800" dirty="0"/>
                <a:t>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Окружность с центром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O</a:t>
              </a:r>
              <a:r>
                <a:rPr lang="ru-RU" sz="2800" dirty="0"/>
                <a:t>. 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4AD0EA66-FF5B-5585-CC52-B50B44B2D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43809" y="1971194"/>
              <a:ext cx="3130342" cy="31100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61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067800" cy="45858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sz="2200" dirty="0">
                    <a:latin typeface="+mj-lt"/>
                  </a:rPr>
                  <a:t>Будем записывать геометрические места точек, используя фигурные скобки и специальные значки, аналогично тому как это делается для множеств</a:t>
                </a:r>
              </a:p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 | Свойство</m:t>
                          </m:r>
                        </m:e>
                      </m:d>
                      <m:r>
                        <a:rPr lang="ru-RU" sz="22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2200" dirty="0">
                  <a:latin typeface="+mj-lt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200" dirty="0">
                    <a:latin typeface="+mj-lt"/>
                  </a:rPr>
                  <a:t>где сначала указывается обозначение точек, а затем – свойство или несколько свойств, которому они удовлетворяют.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Например, окружность </a:t>
                </a:r>
                <a:r>
                  <a:rPr lang="ru-RU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с центром </a:t>
                </a:r>
                <a:r>
                  <a:rPr lang="en-US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 </a:t>
                </a:r>
                <a:r>
                  <a:rPr lang="ru-RU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и радиусом </a:t>
                </a:r>
                <a:r>
                  <a:rPr lang="en-US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 </a:t>
                </a:r>
                <a:r>
                  <a:rPr lang="ru-RU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является геометрическим местом точек </a:t>
                </a:r>
                <a:r>
                  <a:rPr lang="en-US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, расстояние от которых до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точки </a:t>
                </a:r>
                <a:r>
                  <a:rPr lang="en-US" sz="22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 </a:t>
                </a:r>
                <a:r>
                  <a:rPr lang="ru-RU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равно </a:t>
                </a:r>
                <a:r>
                  <a:rPr lang="en-US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en-US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ru-RU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Используя фигурные скобки это</a:t>
                </a:r>
                <a:r>
                  <a:rPr lang="en-US" sz="22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можно записать в виде</a:t>
                </a:r>
              </a:p>
              <a:p>
                <a:pPr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Окр.</m:t>
                      </m:r>
                      <m:d>
                        <m:dPr>
                          <m:ctrlPr>
                            <a:rPr lang="ru-RU" sz="22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r>
                            <a:rPr lang="en-US" sz="22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r>
                            <a:rPr lang="en-US" sz="22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sz="2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| </m:t>
                          </m:r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𝑂𝐴</m:t>
                          </m:r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</m:d>
                      <m:r>
                        <a:rPr lang="ru-RU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200" b="1" i="1" dirty="0">
                    <a:effectLst/>
                    <a:latin typeface="+mj-lt"/>
                    <a:ea typeface="Calibri" panose="020F0502020204030204" pitchFamily="34" charset="0"/>
                  </a:rPr>
                  <a:t>	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</a:rPr>
                  <a:t>Круг </a:t>
                </a:r>
                <a:r>
                  <a:rPr lang="en-US" sz="2200" dirty="0">
                    <a:effectLst/>
                    <a:latin typeface="+mj-lt"/>
                    <a:ea typeface="Calibri" panose="020F0502020204030204" pitchFamily="34" charset="0"/>
                  </a:rPr>
                  <a:t>c 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</a:rPr>
                  <a:t>центром </a:t>
                </a:r>
                <a:r>
                  <a:rPr lang="en-US" sz="2200" i="1" dirty="0">
                    <a:effectLst/>
                    <a:latin typeface="+mj-lt"/>
                    <a:ea typeface="Calibri" panose="020F0502020204030204" pitchFamily="34" charset="0"/>
                  </a:rPr>
                  <a:t>O 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</a:rPr>
                  <a:t>и радиусом </a:t>
                </a:r>
                <a:r>
                  <a:rPr lang="en-US" sz="2200" i="1" dirty="0">
                    <a:effectLst/>
                    <a:latin typeface="+mj-lt"/>
                    <a:ea typeface="Calibri" panose="020F0502020204030204" pitchFamily="34" charset="0"/>
                  </a:rPr>
                  <a:t>R 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</a:rPr>
                  <a:t>является ГМТ</a:t>
                </a:r>
                <a:r>
                  <a:rPr lang="en-US" sz="2200" dirty="0">
                    <a:effectLst/>
                    <a:latin typeface="+mj-lt"/>
                    <a:ea typeface="Calibri" panose="020F0502020204030204" pitchFamily="34" charset="0"/>
                  </a:rPr>
                  <a:t> </a:t>
                </a:r>
                <a:r>
                  <a:rPr lang="en-US" sz="2200" i="1" dirty="0">
                    <a:latin typeface="+mj-lt"/>
                    <a:ea typeface="Calibri" panose="020F0502020204030204" pitchFamily="34" charset="0"/>
                  </a:rPr>
                  <a:t>A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</a:rPr>
                  <a:t>, расстояние от которых до точки</a:t>
                </a:r>
                <a:r>
                  <a:rPr lang="en-US" sz="2200" dirty="0">
                    <a:effectLst/>
                    <a:latin typeface="+mj-lt"/>
                    <a:ea typeface="Calibri" panose="020F0502020204030204" pitchFamily="34" charset="0"/>
                  </a:rPr>
                  <a:t> </a:t>
                </a:r>
                <a:r>
                  <a:rPr lang="en-US" sz="2200" i="1" dirty="0">
                    <a:effectLst/>
                    <a:latin typeface="+mj-lt"/>
                    <a:ea typeface="Calibri" panose="020F0502020204030204" pitchFamily="34" charset="0"/>
                  </a:rPr>
                  <a:t>O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</a:rPr>
                  <a:t> не превосходит </a:t>
                </a:r>
                <a:r>
                  <a:rPr lang="en-US" sz="2200" i="1" dirty="0">
                    <a:effectLst/>
                    <a:latin typeface="+mj-lt"/>
                    <a:ea typeface="Calibri" panose="020F0502020204030204" pitchFamily="34" charset="0"/>
                  </a:rPr>
                  <a:t>R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</a:rPr>
                  <a:t>.</a:t>
                </a:r>
                <a:r>
                  <a:rPr lang="en-US" sz="2200" dirty="0">
                    <a:effectLst/>
                    <a:latin typeface="+mj-lt"/>
                    <a:ea typeface="Calibri" panose="020F0502020204030204" pitchFamily="34" charset="0"/>
                  </a:rPr>
                  <a:t> </a:t>
                </a:r>
                <a:r>
                  <a:rPr lang="ru-RU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Используя фигурные скобки это</a:t>
                </a:r>
                <a:r>
                  <a:rPr lang="en-US" sz="22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можно записать в виде</a:t>
                </a:r>
                <a:r>
                  <a:rPr lang="en-US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200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К</m:t>
                    </m:r>
                    <m:r>
                      <a:rPr lang="ru-RU" sz="2200" b="0" i="0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руг</m:t>
                    </m:r>
                    <m:d>
                      <m:dPr>
                        <m:ctrlPr>
                          <a:rPr lang="ru-RU" sz="22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𝑂</m:t>
                        </m:r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</m:d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u-RU" sz="22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𝑂𝐴</m:t>
                        </m:r>
                        <m:r>
                          <a:rPr lang="en-US" sz="220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</m:d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sz="2200" dirty="0"/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067800" cy="4585871"/>
              </a:xfrm>
              <a:prstGeom prst="rect">
                <a:avLst/>
              </a:prstGeom>
              <a:blipFill>
                <a:blip r:embed="rId3"/>
                <a:stretch>
                  <a:fillRect l="-874" r="-806" b="-17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19D54D-8705-1508-04BF-B1ECCF1D2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4746823"/>
            <a:ext cx="2240086" cy="20604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55BF2CE-1381-3BDF-422A-52EA4E8E65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024" y="4723025"/>
            <a:ext cx="2240086" cy="20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9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BE53E973-49B6-4914-9221-A9D8B6B73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66567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Пересечение фигур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8900" name="Text Box 4">
                <a:extLst>
                  <a:ext uri="{FF2B5EF4-FFF2-40B4-BE49-F238E27FC236}">
                    <a16:creationId xmlns:a16="http://schemas.microsoft.com/office/drawing/2014/main" id="{9CEAE785-FD34-41CB-8F05-A4CEA3EAC4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88" y="667504"/>
                <a:ext cx="9144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	</a:t>
                </a:r>
                <a:r>
                  <a:rPr lang="ru-RU" altLang="ru-RU" sz="2800" dirty="0"/>
                  <a:t>Пусть Ф</a:t>
                </a:r>
                <a:r>
                  <a:rPr lang="ru-RU" altLang="ru-RU" sz="2800" baseline="-25000" dirty="0"/>
                  <a:t>1</a:t>
                </a:r>
                <a:r>
                  <a:rPr lang="ru-RU" altLang="ru-RU" sz="2800" dirty="0"/>
                  <a:t> и Ф</a:t>
                </a:r>
                <a:r>
                  <a:rPr lang="ru-RU" altLang="ru-RU" sz="2800" baseline="-25000" dirty="0"/>
                  <a:t>2</a:t>
                </a:r>
                <a:r>
                  <a:rPr lang="ru-RU" altLang="ru-RU" sz="2800" dirty="0"/>
                  <a:t> – фигуры на плоскости. Фигура Ф, состоящая из всех точек, принадлежащих фигуре Ф</a:t>
                </a:r>
                <a:r>
                  <a:rPr lang="ru-RU" altLang="ru-RU" sz="2800" baseline="-25000" dirty="0"/>
                  <a:t>1</a:t>
                </a:r>
                <a:r>
                  <a:rPr lang="ru-RU" altLang="ru-RU" sz="2800" dirty="0"/>
                  <a:t> и фигуре Ф</a:t>
                </a:r>
                <a:r>
                  <a:rPr lang="ru-RU" altLang="ru-RU" sz="2800" baseline="-25000" dirty="0"/>
                  <a:t>2</a:t>
                </a:r>
                <a:r>
                  <a:rPr lang="ru-RU" altLang="ru-RU" sz="2800" dirty="0"/>
                  <a:t>, называется пересечением фигур Ф</a:t>
                </a:r>
                <a:r>
                  <a:rPr lang="ru-RU" altLang="ru-RU" sz="2800" baseline="-25000" dirty="0"/>
                  <a:t>1</a:t>
                </a:r>
                <a:r>
                  <a:rPr lang="ru-RU" altLang="ru-RU" sz="2800" dirty="0"/>
                  <a:t> и Ф</a:t>
                </a:r>
                <a:r>
                  <a:rPr lang="ru-RU" altLang="ru-RU" sz="2800" baseline="-25000" dirty="0"/>
                  <a:t>2</a:t>
                </a:r>
                <a:r>
                  <a:rPr lang="ru-RU" altLang="ru-RU" sz="2800" dirty="0"/>
                  <a:t> и обозначается Ф</a:t>
                </a:r>
                <a:r>
                  <a:rPr lang="ru-RU" altLang="ru-RU" sz="2800" baseline="-25000" dirty="0"/>
                  <a:t>1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ru-RU" altLang="ru-RU" sz="2800" baseline="-25000" dirty="0"/>
                  <a:t>  </a:t>
                </a:r>
                <a:r>
                  <a:rPr lang="ru-RU" altLang="ru-RU" sz="2800" dirty="0"/>
                  <a:t>Ф</a:t>
                </a:r>
                <a:r>
                  <a:rPr lang="ru-RU" altLang="ru-RU" sz="2800" baseline="-25000" dirty="0"/>
                  <a:t>2</a:t>
                </a:r>
                <a:r>
                  <a:rPr lang="ru-RU" altLang="ru-RU" sz="2800" dirty="0"/>
                  <a:t>.</a:t>
                </a:r>
              </a:p>
            </p:txBody>
          </p:sp>
        </mc:Choice>
        <mc:Fallback xmlns="">
          <p:sp>
            <p:nvSpPr>
              <p:cNvPr id="208900" name="Text Box 4">
                <a:extLst>
                  <a:ext uri="{FF2B5EF4-FFF2-40B4-BE49-F238E27FC236}">
                    <a16:creationId xmlns:a16="http://schemas.microsoft.com/office/drawing/2014/main" id="{9CEAE785-FD34-41CB-8F05-A4CEA3EAC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88" y="667504"/>
                <a:ext cx="9144000" cy="1877437"/>
              </a:xfrm>
              <a:prstGeom prst="rect">
                <a:avLst/>
              </a:prstGeom>
              <a:blipFill>
                <a:blip r:embed="rId3"/>
                <a:stretch>
                  <a:fillRect l="-1400" t="-649" r="-1333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8901" name="Picture 5">
            <a:extLst>
              <a:ext uri="{FF2B5EF4-FFF2-40B4-BE49-F238E27FC236}">
                <a16:creationId xmlns:a16="http://schemas.microsoft.com/office/drawing/2014/main" id="{34806E7F-6C55-4558-B8B9-D421DE665E4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3580" y="2551841"/>
            <a:ext cx="2880320" cy="2209117"/>
          </a:xfrm>
          <a:noFill/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4">
                <a:extLst>
                  <a:ext uri="{FF2B5EF4-FFF2-40B4-BE49-F238E27FC236}">
                    <a16:creationId xmlns:a16="http://schemas.microsoft.com/office/drawing/2014/main" id="{CAB3474B-C95B-616C-FCAD-61C8346A99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88" y="4771266"/>
                <a:ext cx="9144000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altLang="ru-RU" sz="3200" dirty="0"/>
                  <a:t>	</a:t>
                </a:r>
                <a:r>
                  <a:rPr lang="ru-RU" sz="2800" dirty="0"/>
                  <a:t>Будем записывать геометрическое место точек </a:t>
                </a:r>
                <a:r>
                  <a:rPr lang="en-US" sz="2800" i="1" dirty="0"/>
                  <a:t>A</a:t>
                </a:r>
                <a:r>
                  <a:rPr lang="ru-RU" sz="2800" dirty="0"/>
                  <a:t>, удовлетворяющих двум свойствам, в виде</a:t>
                </a:r>
              </a:p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| Свойство 1 и Свойство 2</m:t>
                          </m:r>
                        </m:e>
                      </m:d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2" name="Text Box 4">
                <a:extLst>
                  <a:ext uri="{FF2B5EF4-FFF2-40B4-BE49-F238E27FC236}">
                    <a16:creationId xmlns:a16="http://schemas.microsoft.com/office/drawing/2014/main" id="{CAB3474B-C95B-616C-FCAD-61C8346A99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88" y="4771266"/>
                <a:ext cx="9144000" cy="1446550"/>
              </a:xfrm>
              <a:prstGeom prst="rect">
                <a:avLst/>
              </a:prstGeom>
              <a:blipFill>
                <a:blip r:embed="rId5"/>
                <a:stretch>
                  <a:fillRect l="-1400" t="-1266" r="-1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22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EBE6746C-2BA7-45D5-9C01-1412BC733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524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Объединение фигур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2996" name="Text Box 4">
                <a:extLst>
                  <a:ext uri="{FF2B5EF4-FFF2-40B4-BE49-F238E27FC236}">
                    <a16:creationId xmlns:a16="http://schemas.microsoft.com/office/drawing/2014/main" id="{9027896A-D120-489C-80F0-4D152D31EF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10181"/>
                <a:ext cx="9144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	</a:t>
                </a:r>
                <a:r>
                  <a:rPr lang="ru-RU" altLang="ru-RU" sz="2800" dirty="0"/>
                  <a:t>Пусть Ф</a:t>
                </a:r>
                <a:r>
                  <a:rPr lang="ru-RU" altLang="ru-RU" sz="2800" baseline="-25000" dirty="0"/>
                  <a:t>1</a:t>
                </a:r>
                <a:r>
                  <a:rPr lang="ru-RU" altLang="ru-RU" sz="2800" dirty="0"/>
                  <a:t> и Ф</a:t>
                </a:r>
                <a:r>
                  <a:rPr lang="ru-RU" altLang="ru-RU" sz="2800" baseline="-25000" dirty="0"/>
                  <a:t>2</a:t>
                </a:r>
                <a:r>
                  <a:rPr lang="ru-RU" altLang="ru-RU" sz="2800" dirty="0"/>
                  <a:t> – фигуры на плоскости. Фигура Ф, состоящая из всех точек, принадлежащих фигуре Ф</a:t>
                </a:r>
                <a:r>
                  <a:rPr lang="ru-RU" altLang="ru-RU" sz="2800" baseline="-25000" dirty="0"/>
                  <a:t>1</a:t>
                </a:r>
                <a:r>
                  <a:rPr lang="ru-RU" altLang="ru-RU" sz="2800" dirty="0"/>
                  <a:t> или фигуре Ф</a:t>
                </a:r>
                <a:r>
                  <a:rPr lang="ru-RU" altLang="ru-RU" sz="2800" baseline="-25000" dirty="0"/>
                  <a:t>2</a:t>
                </a:r>
                <a:r>
                  <a:rPr lang="ru-RU" altLang="ru-RU" sz="2800" dirty="0"/>
                  <a:t>, называется объединением фигур Ф</a:t>
                </a:r>
                <a:r>
                  <a:rPr lang="ru-RU" altLang="ru-RU" sz="2800" baseline="-25000" dirty="0"/>
                  <a:t>1</a:t>
                </a:r>
                <a:r>
                  <a:rPr lang="ru-RU" altLang="ru-RU" sz="2800" dirty="0"/>
                  <a:t> и Ф</a:t>
                </a:r>
                <a:r>
                  <a:rPr lang="ru-RU" altLang="ru-RU" sz="2800" baseline="-25000" dirty="0"/>
                  <a:t>2</a:t>
                </a:r>
                <a:r>
                  <a:rPr lang="ru-RU" altLang="ru-RU" sz="2800" dirty="0"/>
                  <a:t> и обозначается Ф</a:t>
                </a:r>
                <a:r>
                  <a:rPr lang="ru-RU" altLang="ru-RU" sz="2800" baseline="-25000" dirty="0"/>
                  <a:t>1  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ru-RU" altLang="ru-RU" sz="2800" baseline="-25000" dirty="0"/>
                  <a:t>   </a:t>
                </a:r>
                <a:r>
                  <a:rPr lang="ru-RU" altLang="ru-RU" sz="2800" dirty="0"/>
                  <a:t>Ф</a:t>
                </a:r>
                <a:r>
                  <a:rPr lang="ru-RU" altLang="ru-RU" sz="2800" baseline="-25000" dirty="0"/>
                  <a:t>2</a:t>
                </a:r>
                <a:r>
                  <a:rPr lang="ru-RU" altLang="ru-RU" sz="2800" dirty="0"/>
                  <a:t>.</a:t>
                </a:r>
              </a:p>
            </p:txBody>
          </p:sp>
        </mc:Choice>
        <mc:Fallback xmlns="">
          <p:sp>
            <p:nvSpPr>
              <p:cNvPr id="212996" name="Text Box 4">
                <a:extLst>
                  <a:ext uri="{FF2B5EF4-FFF2-40B4-BE49-F238E27FC236}">
                    <a16:creationId xmlns:a16="http://schemas.microsoft.com/office/drawing/2014/main" id="{9027896A-D120-489C-80F0-4D152D31EF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10181"/>
                <a:ext cx="9144000" cy="1877437"/>
              </a:xfrm>
              <a:prstGeom prst="rect">
                <a:avLst/>
              </a:prstGeom>
              <a:blipFill>
                <a:blip r:embed="rId3"/>
                <a:stretch>
                  <a:fillRect l="-1333" t="-974" r="-1333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2997" name="Picture 5">
            <a:extLst>
              <a:ext uri="{FF2B5EF4-FFF2-40B4-BE49-F238E27FC236}">
                <a16:creationId xmlns:a16="http://schemas.microsoft.com/office/drawing/2014/main" id="{07102078-AC38-4819-B86E-021103B0929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784" y="2471692"/>
            <a:ext cx="2736304" cy="2208531"/>
          </a:xfrm>
          <a:noFill/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4">
                <a:extLst>
                  <a:ext uri="{FF2B5EF4-FFF2-40B4-BE49-F238E27FC236}">
                    <a16:creationId xmlns:a16="http://schemas.microsoft.com/office/drawing/2014/main" id="{504C84FE-F765-A0CC-E2BD-E6DF1155AD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57651"/>
                <a:ext cx="9144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altLang="ru-RU" sz="3200" dirty="0"/>
                  <a:t>	</a:t>
                </a:r>
                <a:r>
                  <a:rPr lang="ru-RU" sz="2800" dirty="0"/>
                  <a:t>Будем записывать геометрическое место точек </a:t>
                </a:r>
                <a:r>
                  <a:rPr lang="en-US" sz="2800" i="1" dirty="0"/>
                  <a:t>A</a:t>
                </a:r>
                <a:r>
                  <a:rPr lang="ru-RU" sz="2800" dirty="0"/>
                  <a:t>, удовлетворяющих одному или другому свойству из двух данных свойств, в виде</a:t>
                </a:r>
              </a:p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| Свойство 1 или Свойство 2</m:t>
                          </m:r>
                        </m:e>
                      </m:d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2" name="Text Box 4">
                <a:extLst>
                  <a:ext uri="{FF2B5EF4-FFF2-40B4-BE49-F238E27FC236}">
                    <a16:creationId xmlns:a16="http://schemas.microsoft.com/office/drawing/2014/main" id="{504C84FE-F765-A0CC-E2BD-E6DF1155A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57651"/>
                <a:ext cx="9144000" cy="1877437"/>
              </a:xfrm>
              <a:prstGeom prst="rect">
                <a:avLst/>
              </a:prstGeom>
              <a:blipFill>
                <a:blip r:embed="rId5"/>
                <a:stretch>
                  <a:fillRect l="-1333" t="-974" r="-1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62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6" name="Text Box 4">
            <a:extLst>
              <a:ext uri="{FF2B5EF4-FFF2-40B4-BE49-F238E27FC236}">
                <a16:creationId xmlns:a16="http://schemas.microsoft.com/office/drawing/2014/main" id="{9027896A-D120-489C-80F0-4D152D31E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355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На рисунке, полученном в программе </a:t>
            </a:r>
            <a:r>
              <a:rPr lang="en-US" altLang="ru-RU" sz="2800" dirty="0"/>
              <a:t>GeoGebra</a:t>
            </a:r>
            <a:r>
              <a:rPr lang="ru-RU" altLang="ru-RU" sz="2800" dirty="0"/>
              <a:t>, показано пересечение и объединение двух кругов.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3BAF833-FDE8-BFC9-C818-5C40B8BC4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1988840"/>
            <a:ext cx="4104456" cy="308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9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6" name="Text Box 4">
            <a:extLst>
              <a:ext uri="{FF2B5EF4-FFF2-40B4-BE49-F238E27FC236}">
                <a16:creationId xmlns:a16="http://schemas.microsoft.com/office/drawing/2014/main" id="{9027896A-D120-489C-80F0-4D152D31E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355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На рисунке, полученном в программе </a:t>
            </a:r>
            <a:r>
              <a:rPr lang="en-US" altLang="ru-RU" sz="2800" dirty="0"/>
              <a:t>GeoGebra</a:t>
            </a:r>
            <a:r>
              <a:rPr lang="ru-RU" altLang="ru-RU" sz="2800" dirty="0"/>
              <a:t>, показано пересечение и объединение трёх кругов.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F7C1FC-F67E-F5EE-3EAA-B020751F9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562670"/>
            <a:ext cx="3744416" cy="373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4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27465"/>
                <a:ext cx="9067800" cy="14526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На прямой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даны две точки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 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и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 Укажите геометрическое место точек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X 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прямой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, для которых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AX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ru-RU" sz="2800" i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BX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27465"/>
                <a:ext cx="9067800" cy="1452642"/>
              </a:xfrm>
              <a:prstGeom prst="rect">
                <a:avLst/>
              </a:prstGeom>
              <a:blipFill>
                <a:blip r:embed="rId3"/>
                <a:stretch>
                  <a:fillRect l="-1344" t="-4184" r="-1277" b="-100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A396314-E0A3-3C4B-6D33-BF202AE28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7" y="2202722"/>
            <a:ext cx="3240360" cy="679431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D2566C4-A1CF-2FD2-2EE6-ED09B6B02901}"/>
              </a:ext>
            </a:extLst>
          </p:cNvPr>
          <p:cNvGrpSpPr/>
          <p:nvPr/>
        </p:nvGrpSpPr>
        <p:grpSpPr>
          <a:xfrm>
            <a:off x="0" y="3356992"/>
            <a:ext cx="9067800" cy="1938411"/>
            <a:chOff x="0" y="3356992"/>
            <a:chExt cx="9067800" cy="1938411"/>
          </a:xfrm>
        </p:grpSpPr>
        <p:sp>
          <p:nvSpPr>
            <p:cNvPr id="6" name="Text Box 3">
              <a:extLst>
                <a:ext uri="{FF2B5EF4-FFF2-40B4-BE49-F238E27FC236}">
                  <a16:creationId xmlns:a16="http://schemas.microsoft.com/office/drawing/2014/main" id="{0EDE3115-11FE-8EDE-69C5-222B2599B8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56992"/>
              <a:ext cx="9067800" cy="991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indent="349250"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0000"/>
                  </a:solidFill>
                </a:rPr>
                <a:t>Ответ. </a:t>
              </a:r>
              <a:r>
                <a:rPr lang="ru-RU" sz="2800" dirty="0"/>
                <a:t>Луч, вершиной которого является середина </a:t>
              </a:r>
              <a:r>
                <a:rPr lang="en-US" sz="2800" i="1" dirty="0"/>
                <a:t>C </a:t>
              </a:r>
              <a:r>
                <a:rPr lang="ru-RU" sz="2800" dirty="0"/>
                <a:t>отрезка </a:t>
              </a:r>
              <a:r>
                <a:rPr lang="en-US" sz="2800" i="1" dirty="0"/>
                <a:t>AB</a:t>
              </a:r>
              <a:r>
                <a:rPr lang="ru-RU" sz="2800" dirty="0"/>
                <a:t>, содержащий точку </a:t>
              </a:r>
              <a:r>
                <a:rPr lang="en-US" sz="2800" i="1" dirty="0"/>
                <a:t>A</a:t>
              </a:r>
              <a:r>
                <a:rPr lang="ru-RU" sz="2800" dirty="0"/>
                <a:t>.</a:t>
              </a:r>
              <a:endPara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E665CC3C-CA98-9C08-4024-690680D35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55777" y="4581129"/>
              <a:ext cx="3240360" cy="7142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266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27465"/>
                <a:ext cx="9067800" cy="14526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34925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На прямой </a:t>
                </a:r>
                <a:r>
                  <a:rPr lang="en-US" sz="2800" i="1" dirty="0"/>
                  <a:t>c</a:t>
                </a:r>
                <a:r>
                  <a:rPr lang="ru-RU" sz="2800" dirty="0"/>
                  <a:t> даны три точки </a:t>
                </a:r>
                <a:r>
                  <a:rPr lang="en-US" sz="2800" i="1" dirty="0"/>
                  <a:t>A</a:t>
                </a:r>
                <a:r>
                  <a:rPr lang="ru-RU" sz="2800" dirty="0"/>
                  <a:t>, </a:t>
                </a:r>
                <a:r>
                  <a:rPr lang="en-US" sz="2800" i="1" dirty="0"/>
                  <a:t>B </a:t>
                </a:r>
                <a:r>
                  <a:rPr lang="ru-RU" sz="2800" dirty="0"/>
                  <a:t>и </a:t>
                </a:r>
                <a:r>
                  <a:rPr lang="en-US" sz="2800" i="1" dirty="0"/>
                  <a:t>C</a:t>
                </a:r>
                <a:r>
                  <a:rPr lang="ru-RU" sz="2800" dirty="0"/>
                  <a:t>. найдите геометрическое место точек </a:t>
                </a:r>
                <a:r>
                  <a:rPr lang="en-US" sz="2800" i="1" dirty="0"/>
                  <a:t>X </a:t>
                </a:r>
                <a:r>
                  <a:rPr lang="ru-RU" sz="2800" dirty="0"/>
                  <a:t>прямой </a:t>
                </a:r>
                <a:r>
                  <a:rPr lang="en-US" sz="2800" i="1" dirty="0"/>
                  <a:t>c</a:t>
                </a:r>
                <a:r>
                  <a:rPr lang="ru-RU" sz="2800" dirty="0"/>
                  <a:t>, для которых </a:t>
                </a:r>
                <a:r>
                  <a:rPr lang="en-US" sz="2800" i="1" dirty="0"/>
                  <a:t>BX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ru-RU" sz="2800" dirty="0"/>
                  <a:t> </a:t>
                </a:r>
                <a:r>
                  <a:rPr lang="en-US" sz="2800" i="1" dirty="0"/>
                  <a:t>AX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800" i="1" dirty="0"/>
                  <a:t>CX</a:t>
                </a:r>
                <a:r>
                  <a:rPr lang="ru-RU" sz="2800" dirty="0"/>
                  <a:t>.</a:t>
                </a:r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63" name="Text Box 3">
                <a:extLst>
                  <a:ext uri="{FF2B5EF4-FFF2-40B4-BE49-F238E27FC236}">
                    <a16:creationId xmlns:a16="http://schemas.microsoft.com/office/drawing/2014/main" id="{838B6D89-229A-47AA-810E-AB55B3171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27465"/>
                <a:ext cx="9067800" cy="1452642"/>
              </a:xfrm>
              <a:prstGeom prst="rect">
                <a:avLst/>
              </a:prstGeom>
              <a:blipFill>
                <a:blip r:embed="rId3"/>
                <a:stretch>
                  <a:fillRect l="-1344" t="-4184" r="-1277" b="-100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id="{D3D4FFBC-5D58-D366-5205-3EE818CA5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32D99BE-BE9B-56FA-8949-8A15ACDC615C}"/>
              </a:ext>
            </a:extLst>
          </p:cNvPr>
          <p:cNvGrpSpPr/>
          <p:nvPr/>
        </p:nvGrpSpPr>
        <p:grpSpPr>
          <a:xfrm>
            <a:off x="0" y="3356992"/>
            <a:ext cx="9067800" cy="2011477"/>
            <a:chOff x="0" y="3356992"/>
            <a:chExt cx="9067800" cy="2011477"/>
          </a:xfrm>
        </p:grpSpPr>
        <p:sp>
          <p:nvSpPr>
            <p:cNvPr id="6" name="Text Box 3">
              <a:extLst>
                <a:ext uri="{FF2B5EF4-FFF2-40B4-BE49-F238E27FC236}">
                  <a16:creationId xmlns:a16="http://schemas.microsoft.com/office/drawing/2014/main" id="{0EDE3115-11FE-8EDE-69C5-222B2599B8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56992"/>
              <a:ext cx="9067800" cy="991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indent="349250"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0000"/>
                  </a:solidFill>
                </a:rPr>
                <a:t>Ответ.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Отрезок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DE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концами которого являются середины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D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E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отрезков соответственно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AB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AC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. </a:t>
              </a:r>
              <a:endPara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72A196AB-25B9-7414-CB41-219DB3D2B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79035" y="4653136"/>
              <a:ext cx="3505134" cy="715333"/>
            </a:xfrm>
            <a:prstGeom prst="rect">
              <a:avLst/>
            </a:prstGeom>
          </p:spPr>
        </p:pic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A1233BA-D190-69A1-2347-451DF57680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4466" y="2112214"/>
            <a:ext cx="3649703" cy="74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1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1242</Words>
  <Application>Microsoft Office PowerPoint</Application>
  <PresentationFormat>Экран (4:3)</PresentationFormat>
  <Paragraphs>142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Times New Roman</vt:lpstr>
      <vt:lpstr>Оформление по умолчанию</vt:lpstr>
      <vt:lpstr>Геометрические места точек (Окружность и круг)</vt:lpstr>
      <vt:lpstr>Презентация PowerPoint</vt:lpstr>
      <vt:lpstr>Презентация PowerPoint</vt:lpstr>
      <vt:lpstr>Пересечение фигур</vt:lpstr>
      <vt:lpstr>Объединение фигур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Презентация PowerPoint</vt:lpstr>
      <vt:lpstr>Упражнение 15</vt:lpstr>
      <vt:lpstr>Упражнение 16</vt:lpstr>
      <vt:lpstr>Упражнение 17</vt:lpstr>
      <vt:lpstr>Упражнение 18</vt:lpstr>
      <vt:lpstr>Упражнение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73</cp:revision>
  <dcterms:created xsi:type="dcterms:W3CDTF">2008-04-30T05:51:18Z</dcterms:created>
  <dcterms:modified xsi:type="dcterms:W3CDTF">2023-10-25T15:36:59Z</dcterms:modified>
</cp:coreProperties>
</file>