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7" r:id="rId2"/>
    <p:sldId id="352" r:id="rId3"/>
    <p:sldId id="348" r:id="rId4"/>
    <p:sldId id="281" r:id="rId5"/>
    <p:sldId id="345" r:id="rId6"/>
    <p:sldId id="307" r:id="rId7"/>
    <p:sldId id="346" r:id="rId8"/>
    <p:sldId id="327" r:id="rId9"/>
    <p:sldId id="282" r:id="rId10"/>
    <p:sldId id="338" r:id="rId11"/>
    <p:sldId id="309" r:id="rId12"/>
    <p:sldId id="310" r:id="rId13"/>
    <p:sldId id="328" r:id="rId14"/>
    <p:sldId id="311" r:id="rId15"/>
    <p:sldId id="312" r:id="rId16"/>
    <p:sldId id="287" r:id="rId17"/>
    <p:sldId id="330" r:id="rId18"/>
    <p:sldId id="331" r:id="rId19"/>
    <p:sldId id="332" r:id="rId20"/>
    <p:sldId id="333" r:id="rId21"/>
    <p:sldId id="334" r:id="rId22"/>
    <p:sldId id="335" r:id="rId23"/>
    <p:sldId id="347" r:id="rId24"/>
    <p:sldId id="329" r:id="rId25"/>
    <p:sldId id="336" r:id="rId26"/>
    <p:sldId id="337" r:id="rId27"/>
    <p:sldId id="353" r:id="rId28"/>
    <p:sldId id="339" r:id="rId29"/>
    <p:sldId id="342" r:id="rId30"/>
    <p:sldId id="340" r:id="rId31"/>
    <p:sldId id="354" r:id="rId32"/>
    <p:sldId id="341" r:id="rId33"/>
    <p:sldId id="355" r:id="rId34"/>
    <p:sldId id="343" r:id="rId35"/>
    <p:sldId id="344" r:id="rId36"/>
    <p:sldId id="349" r:id="rId37"/>
    <p:sldId id="350" r:id="rId38"/>
    <p:sldId id="351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0929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5B9CBF3-1EDF-48D3-BF6C-7525078288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296B071-C734-447A-BDB5-23C5AC5860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5F6AF67-E4B8-40A5-98E4-356B25D12B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92BAA7F-A743-49EE-AE42-09CC097B40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8EA1414-5BB8-4200-89C9-99F84EDC38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F13A29-395B-4385-8A5D-B4296C256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692F66-295B-4D95-A487-E46367A147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D32635-E369-44D1-A682-0EB4DF76E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966A9-755F-41E8-964D-AE89A5C183E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2C377F32-7CA8-41BD-88D4-DBFD6D27B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E82B8AE-660B-4770-B71A-014381C27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E0340F-7A07-476B-A3ED-C40A72AC0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BE044-82A4-4B21-980D-14A9FEEAF53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E1EE5B14-E45A-4816-8DAB-AC42A9EBE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2BBCD054-3075-4801-B7EA-8B302A8DC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6621A0-C2D3-4291-BF0F-E30B34832B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0121D-D395-42AC-B5D8-90847CEF675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184789E8-8F5B-4202-8B17-301A51BDB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8412218-0EEF-4A2F-BA0B-EB15F6A39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7DBE08-5197-4BD7-A232-7F306DE7A6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77F78-0DCB-4936-910E-94D00C7185A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AD912CF-6F1B-4C09-87D4-8D17632054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A766BB7-D4C3-4391-90CE-3A37AFE7C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89C8EE-7CAF-42D1-B705-E18A65CC24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0053A-7682-4843-BD25-F6911898E7E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F806823B-E2FD-41DC-AF4E-13743AA409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8285083A-A209-4783-8B0B-FECCC3AAF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DA29B0-A5CD-4981-9BB0-367EEF8F5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123F-E43A-4332-90C9-C56AF6380E8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9EDC3A69-C5E6-43FE-ABE3-FBC846B1AE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E13ECD46-19A2-4BA2-83A5-7490B3A331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4A196D-1108-499B-9A69-38AE1BF7EA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C96F2-A416-4120-8858-2FAF32C27AA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1B15DD96-549E-4D08-ABB1-73D6ED58CE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01A6644A-DD5E-45F8-B602-0C887104D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EFE0D2-BE1C-481C-AE5F-4B6F97C632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893AC-2CEF-4149-945D-5D53376DD3F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00097709-CB72-45D4-B3EC-A8FFED1F9E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D9BFF91-1E2C-4D18-B226-8F81C7BEA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5A9C88-735C-42EB-843E-BF79EF268E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6C4FE-69C5-4F50-A65B-79B774CEA16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1D31AAB3-CD35-4760-9B99-A0AABB257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0C0D8D9B-E3DF-4B23-B25B-B5B33E0A3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502F66-65C9-4045-B899-3957B4F6A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2A48E-3338-44A3-865C-3B91176C817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01730" name="Rectangle 1026">
            <a:extLst>
              <a:ext uri="{FF2B5EF4-FFF2-40B4-BE49-F238E27FC236}">
                <a16:creationId xmlns:a16="http://schemas.microsoft.com/office/drawing/2014/main" id="{C31D2705-EF76-41B6-B636-A5B3ECB27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1027">
            <a:extLst>
              <a:ext uri="{FF2B5EF4-FFF2-40B4-BE49-F238E27FC236}">
                <a16:creationId xmlns:a16="http://schemas.microsoft.com/office/drawing/2014/main" id="{35B0BE66-27CE-436D-8AEC-582B5914E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D5CAB8-0D6C-4A1F-8511-758DEFB91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8B8A8-54CF-4E91-A2D5-246CC6A1A9C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03778" name="Rectangle 1026">
            <a:extLst>
              <a:ext uri="{FF2B5EF4-FFF2-40B4-BE49-F238E27FC236}">
                <a16:creationId xmlns:a16="http://schemas.microsoft.com/office/drawing/2014/main" id="{D30FC2D4-50C7-44BA-A455-435BFEA6C7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Rectangle 1027">
            <a:extLst>
              <a:ext uri="{FF2B5EF4-FFF2-40B4-BE49-F238E27FC236}">
                <a16:creationId xmlns:a16="http://schemas.microsoft.com/office/drawing/2014/main" id="{B7D5A714-B21A-414A-8869-7DFDE9085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D32635-E369-44D1-A682-0EB4DF76E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966A9-755F-41E8-964D-AE89A5C183E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2C377F32-7CA8-41BD-88D4-DBFD6D27B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E82B8AE-660B-4770-B71A-014381C27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337738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F115A1-5C2B-4924-9B4D-2E5408CB20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2FBE7-65E5-442A-BEB2-3AE7407729A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05826" name="Rectangle 2050">
            <a:extLst>
              <a:ext uri="{FF2B5EF4-FFF2-40B4-BE49-F238E27FC236}">
                <a16:creationId xmlns:a16="http://schemas.microsoft.com/office/drawing/2014/main" id="{8D4F4D7F-7239-4167-8860-790A29FC6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Rectangle 2051">
            <a:extLst>
              <a:ext uri="{FF2B5EF4-FFF2-40B4-BE49-F238E27FC236}">
                <a16:creationId xmlns:a16="http://schemas.microsoft.com/office/drawing/2014/main" id="{E9309455-90C9-4741-9A2D-C7EA3AA3C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E38145-8C3D-486A-8C51-5B561AB6C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49CDF-9034-42D9-9FFD-D3EB2A139981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0DBE1F13-C2EC-4301-9C8F-335399E2FA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0B96D785-C03A-4E24-AFF9-CFEA5DB8A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23F85B-91D5-47D4-B59D-32A9289AC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522E0-DE9B-444D-8321-3044E982466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C91317B5-D747-496A-9E7C-EC67CE583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42883491-941A-4DA7-88B7-9FD548F6E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74B8D1-B0B4-4A44-8269-98DEC5F418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66A7F-BA49-4925-AE9B-90528EA37721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C4BF2CE0-BEFE-4AC8-A0C8-C55819F2FF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AD1D5D1B-0DE3-4EAA-A8CE-3E373A43B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28C7DB-0192-4442-B797-57510D80E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624D6-9EF8-4754-8B9A-3274B627B89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B63EEB25-5351-4070-8703-A4CE96B9A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5C417437-638D-416E-9F1A-C7D5860F4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20AC0B-D3B6-4704-9AF5-F2AB3DDC89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2816F-0EFD-43F6-A226-82421EEA026E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11970" name="Rectangle 1026">
            <a:extLst>
              <a:ext uri="{FF2B5EF4-FFF2-40B4-BE49-F238E27FC236}">
                <a16:creationId xmlns:a16="http://schemas.microsoft.com/office/drawing/2014/main" id="{2FA8279C-756F-487D-9DB7-B45A0EDA19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1027">
            <a:extLst>
              <a:ext uri="{FF2B5EF4-FFF2-40B4-BE49-F238E27FC236}">
                <a16:creationId xmlns:a16="http://schemas.microsoft.com/office/drawing/2014/main" id="{09D0364D-EC31-4B26-9331-7FA88328B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F8CE33-775F-4CD9-A484-C0F0042D1A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54FF9-3A6A-4D7C-A857-797DC1A7F8FB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214018" name="Rectangle 1026">
            <a:extLst>
              <a:ext uri="{FF2B5EF4-FFF2-40B4-BE49-F238E27FC236}">
                <a16:creationId xmlns:a16="http://schemas.microsoft.com/office/drawing/2014/main" id="{A31F1643-5331-492D-A617-3DD9EC4D7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1027">
            <a:extLst>
              <a:ext uri="{FF2B5EF4-FFF2-40B4-BE49-F238E27FC236}">
                <a16:creationId xmlns:a16="http://schemas.microsoft.com/office/drawing/2014/main" id="{1302FA78-1553-4A75-9A50-B184CA41E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F8CE33-775F-4CD9-A484-C0F0042D1A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54FF9-3A6A-4D7C-A857-797DC1A7F8FB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214018" name="Rectangle 1026">
            <a:extLst>
              <a:ext uri="{FF2B5EF4-FFF2-40B4-BE49-F238E27FC236}">
                <a16:creationId xmlns:a16="http://schemas.microsoft.com/office/drawing/2014/main" id="{A31F1643-5331-492D-A617-3DD9EC4D7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1027">
            <a:extLst>
              <a:ext uri="{FF2B5EF4-FFF2-40B4-BE49-F238E27FC236}">
                <a16:creationId xmlns:a16="http://schemas.microsoft.com/office/drawing/2014/main" id="{1302FA78-1553-4A75-9A50-B184CA41E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59121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2A35A3-4711-40D4-9B54-27C0A4491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10AE9-A3CC-4B5D-9B08-08AC9E77914A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222E23D1-3258-448D-A9C6-9D799DA2A0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F7616908-AE60-455B-9AD8-C657FA642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12FE4D-B484-4457-A53A-1E90E950B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4BF4E-26DB-4C8A-A732-19DAF85E83FF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E87DCDFC-E7EA-4E77-89B4-7011547CC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D404C03E-E222-4153-B37B-03E85DAB7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D3C7D-A2EC-479B-8B15-ECC84169D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439A7E-4889-4AF6-9656-1F90D1BD69F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B2C5708A-A4C9-4CC4-A3AE-92FD5B75C7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B80B1814-A8CC-470C-B943-1CB455567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5046FA-9882-42BE-B4CC-9AF42019F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414F3-CB6E-4EFB-9181-17E261C2968B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CDA8A648-841D-4DA2-9A90-BF7D28E76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8DA041D7-6291-4F89-A945-CAEBAB696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5046FA-9882-42BE-B4CC-9AF42019F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414F3-CB6E-4EFB-9181-17E261C2968B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CDA8A648-841D-4DA2-9A90-BF7D28E76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8DA041D7-6291-4F89-A945-CAEBAB696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29194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542C09-65F4-4837-B369-16FCC2677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FACDF-1488-4BBB-A521-CAEF5E4341B4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0D26EC5B-DB89-4DBA-A8F2-E0A5EB1B3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16336B53-46E8-4AAB-8420-D1BC927E9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542C09-65F4-4837-B369-16FCC2677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FACDF-1488-4BBB-A521-CAEF5E4341B4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0D26EC5B-DB89-4DBA-A8F2-E0A5EB1B3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16336B53-46E8-4AAB-8420-D1BC927E9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29888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45AF1B-8492-4B0E-A01B-DBCE60B14A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7913E-00E5-4F20-A4FB-28086AD393BD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A09A7ACC-B005-41DD-97AF-D3903CCD8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C79C4CFB-3305-498F-BCB5-CA89F9ACE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839A5B-4559-4BE4-BC94-F1E8497DD1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DCCD9-A941-4B28-B514-02791DF87E5A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1BAF4BEA-6EF5-484F-9333-32F43C67E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F2F2C25F-7842-4189-B4E0-B3415B1C0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9618C5-8258-4C52-8879-50B48C8E4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F4752-2B78-41B9-BA45-692D1470A32F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AB0C43ED-FCD7-4BB4-8E41-51C1172183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B968030E-07AB-467D-A64C-D0001AE28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D3662-F26B-4875-8261-3DC7BB2098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F0E0F-75B5-4B42-96D3-A30A5B6B7CDC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248C8491-817A-45EC-A482-D45784F0F9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8CD17F42-87E3-4F97-9A40-C33BFB81C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3C0435-3968-41D4-A013-198DE079EB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1EDEE-9C4F-479D-B7E7-DB7D631531A0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242690" name="Rectangle 2">
            <a:extLst>
              <a:ext uri="{FF2B5EF4-FFF2-40B4-BE49-F238E27FC236}">
                <a16:creationId xmlns:a16="http://schemas.microsoft.com/office/drawing/2014/main" id="{BBC1DA5A-F8E1-4610-ACDE-00A32B6BAC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id="{C118EC98-1EF0-4F0A-B0A7-8F0ACB315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A38E19-F2C9-4040-A59D-C4B33DBFF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57ADE-FF3C-4B05-8E0D-87B4BA45CB8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EBA92C45-D401-4082-A1C5-7680D43465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C9E7598F-7C2E-4891-A83A-A61904EF9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09F9F6-7C49-4302-9C3B-3BFE70E97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63F59-CC61-4A36-A8FD-C67880B08CE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30402" name="Rectangle 1026">
            <a:extLst>
              <a:ext uri="{FF2B5EF4-FFF2-40B4-BE49-F238E27FC236}">
                <a16:creationId xmlns:a16="http://schemas.microsoft.com/office/drawing/2014/main" id="{2908C3E0-3E94-4A04-B6B5-A8DF38A8B2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1027">
            <a:extLst>
              <a:ext uri="{FF2B5EF4-FFF2-40B4-BE49-F238E27FC236}">
                <a16:creationId xmlns:a16="http://schemas.microsoft.com/office/drawing/2014/main" id="{D4CFFCFC-2F34-4188-90A8-B0F0CA491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D9D3E7-A104-43F0-9B3E-075E100CF1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D68E80-EEE5-466B-948D-C5072FAF6DB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18D94FDC-6ED2-483D-9F67-E0CDA4AD2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2EDFB449-2FA5-42C5-B1B6-5DF4DBE65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8FE36F-78A6-4CA8-8FCA-0B74CFD1F9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F38EF8-0D0E-4A5E-BDEB-DEFC55AF9434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C9F6F5D5-5B42-499A-A4CD-F7B665B930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242CBB18-7877-4DA4-8B8D-283E34A2C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F6121C-B526-481F-876E-DBFD72271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CAAC0-2913-4B76-A7C6-ADD7ED1AB5A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93538" name="Rectangle 1026">
            <a:extLst>
              <a:ext uri="{FF2B5EF4-FFF2-40B4-BE49-F238E27FC236}">
                <a16:creationId xmlns:a16="http://schemas.microsoft.com/office/drawing/2014/main" id="{8F004C7C-0FE8-4A64-AA91-7F5CB7C80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1027">
            <a:extLst>
              <a:ext uri="{FF2B5EF4-FFF2-40B4-BE49-F238E27FC236}">
                <a16:creationId xmlns:a16="http://schemas.microsoft.com/office/drawing/2014/main" id="{860BE5DC-0E5C-4549-A1C7-AE1AE4E1E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B6578A-4ECF-40F9-B08D-8F42469A22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EC380C-96A6-49E8-A56B-DE5D090851D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1F7B5CC3-2F8A-4F8D-B854-E9ADDC0B9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9A7B929-09B7-49E5-8C16-F43355E18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2A7B5-E8A5-4DD9-B4BA-77CFC72C4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B94335-B053-4619-AA53-52D1632C1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BC0B45-B57E-4453-AB31-6C77DB9D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81FF8-08E4-481A-992D-9BDF5149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92C4A4-1297-4792-A738-24C3BA6A9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E7FCA-51DA-46D9-AADA-1A5348C0AC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06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2CECB-0F78-4B02-9EBD-9378A506D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892FB4-B870-44ED-AD41-995573FA3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5AF8AE-45DA-4F9A-AB8C-ED476A97A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CAC74F-A93F-44A2-8EA4-B320FEAF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268737-43F0-456C-99AF-C024B473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2CD45-270E-44CA-B811-75FAE1E87B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519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E7065C3-3CE4-4C36-AB14-6486598286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74556B-6A76-48B8-860B-1CF1EEEB6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DF8BC-2A6F-40B8-B83D-50D6449C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D28745-30F5-4F1E-AA02-86BA0E69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7014B8-E61F-4726-9CB2-66B5709D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97A43-26E5-41BE-8297-F15E43BDE3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68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B9BDE5-96D5-4060-8D8D-FDB6E4BB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1F91B7-3059-4E7A-A46E-24300DD3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14EA10-B027-4253-8104-B052BA8B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6A7D50-25B5-48CE-95E8-DCD2D5CB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007E3-9EE3-4AB4-8ECA-0D53BC702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69C9F-B8F7-44A6-B409-49B4957B57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818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432CA-3B76-4994-A071-28C551E5F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75AEC7-928A-4EC3-A1D0-9355D9AF3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FCF183-483E-4619-B8B9-7FA5E338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3481D2-5472-489C-851B-3A1C9911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C91A7B-B6DB-4780-B0D8-36DF2622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15DFD-9C60-40CB-92A2-6A2D9107FD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55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26B76-EB97-4DAD-8F6C-198592CB9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78DF71-30B7-4BB8-A885-1421E528DB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EED139-0D1F-4207-B8C5-33516C082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AA35E3-9717-4975-8053-BB0BEEC11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9A2EFC-156E-4E42-BD4E-E07EDA4B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DAD44A-B6DA-4203-8204-201B0DF4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E019C-34FE-454A-A965-89BD79FE4D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122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5380A-93CD-451F-A8BA-239570951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BDFD68-3028-4CD7-8FC7-10A1E39A4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39B41-2A8B-4873-A7D9-D6541726F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C825BD-3CAA-4B9B-8911-8EE1891CF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38BE84-7E7A-42EB-ADFD-F4A767706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B6C4FA-55F5-44AC-8992-D46A6F5A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622CE7-DB14-4B9C-8BD1-BC6039CE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E78EFF-DA55-40BF-B742-21C13F33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DD485-5595-4CFF-8A87-191DB3CE22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604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B3EB22-6BFA-4511-A7B7-C488229D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0E0D5D-C4DD-46AA-8B72-489E107D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7DA18FE-6E22-42D3-8B02-4A0C806E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AF3DEF-9C6B-41BF-85DA-6A5BB0D6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C6140-7237-446B-B663-9D7DB1AB4A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226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64B044-BABB-485C-AE78-CD081FFC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BD83FA-D0B3-4CFD-BE86-B7157D17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0C0EE2-17E8-42D2-8367-2F544D5D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B86E7-CBE6-4D49-A50C-7AA03BB2EF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349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A014C-063D-404A-AA86-FA26CCC1C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01391A-21D7-46F7-8B65-9FDD59AB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E87D2C-13D7-45A4-AAE5-F6A39CF96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E50B98-C278-4EF0-A074-5E6DD28D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C4A8B2-8EFB-4059-8042-606EDF9F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7F29B3-12C7-4BCD-A8A8-5E73CC0F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EF0C3-2A06-439A-ADBD-754B30C754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870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9F748-05A6-46F3-8C75-E0DAD77D0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63B5D9-9928-470F-9853-1DCCE35FA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EBF6A8-5D5F-45F4-840E-71E60CF67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C63410-9E20-4C71-AAD6-BC4ABBD1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C051D1-7EA8-4BEC-9B21-83ED33A36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D02E3A-A323-4A6A-964C-5298B6D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CBB57-3F76-43C8-BAF9-02C7BA2BA9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216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465E38F-EA27-45DA-9226-00E1EBF70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35DD53-87E6-4CC7-9DBF-3A5978924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9D0122-CA8B-410B-A264-80A9266405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1F1152-15D0-4B90-A9BB-3C3904966C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4D73FA1-EB9A-4F3F-A7E3-F88ED2026C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BD80F3-7E51-4A4A-AF83-1AA00BEB13A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>
            <a:extLst>
              <a:ext uri="{FF2B5EF4-FFF2-40B4-BE49-F238E27FC236}">
                <a16:creationId xmlns:a16="http://schemas.microsoft.com/office/drawing/2014/main" id="{94C444DB-8427-4EEF-BE78-EFA868151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0768"/>
            <a:ext cx="7772400" cy="234049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18. Взаимное расположение двух окружностей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7339A4EA-AF53-4EEE-8CE9-D72B3A703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215043" name="Text Box 3">
            <a:extLst>
              <a:ext uri="{FF2B5EF4-FFF2-40B4-BE49-F238E27FC236}">
                <a16:creationId xmlns:a16="http://schemas.microsoft.com/office/drawing/2014/main" id="{014FFABF-E281-4AE8-9A95-5D4D5E996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62000"/>
            <a:ext cx="842493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две окружности называются касающимися</a:t>
            </a:r>
            <a:r>
              <a:rPr lang="en-US" altLang="ru-RU" sz="3200" dirty="0">
                <a:cs typeface="Times New Roman" panose="02020603050405020304" pitchFamily="18" charset="0"/>
              </a:rPr>
              <a:t>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5044" name="Text Box 4">
            <a:extLst>
              <a:ext uri="{FF2B5EF4-FFF2-40B4-BE49-F238E27FC236}">
                <a16:creationId xmlns:a16="http://schemas.microsoft.com/office/drawing/2014/main" id="{296A755F-42AF-46C5-833B-4CB28FD2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Две окружности называются касающимися, если они имеют только одну общую точку.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31552B1F-44ED-448E-B28E-DEFAB045E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9A443E91-6F02-48BD-B694-59A8676AE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две окружности называются пересекающимися?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16882C76-7174-4C6A-8ACC-688F8C843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Две окружности называются пересекающимися, если они имеют две общие точки.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050">
            <a:extLst>
              <a:ext uri="{FF2B5EF4-FFF2-40B4-BE49-F238E27FC236}">
                <a16:creationId xmlns:a16="http://schemas.microsoft.com/office/drawing/2014/main" id="{D9855025-33C1-4EA0-BF1B-B1829352A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57699" name="Text Box 2051">
            <a:extLst>
              <a:ext uri="{FF2B5EF4-FFF2-40B4-BE49-F238E27FC236}">
                <a16:creationId xmlns:a16="http://schemas.microsoft.com/office/drawing/2014/main" id="{9D0124BB-2EBB-4462-9882-31A737FEA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окружности называются концентрическими?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157700" name="Text Box 2052">
            <a:extLst>
              <a:ext uri="{FF2B5EF4-FFF2-40B4-BE49-F238E27FC236}">
                <a16:creationId xmlns:a16="http://schemas.microsoft.com/office/drawing/2014/main" id="{5A7B99E3-72EF-46CB-8398-A85DE4319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001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Окружности называются концентрическими, если они имеют общий центр.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1026">
            <a:extLst>
              <a:ext uri="{FF2B5EF4-FFF2-40B4-BE49-F238E27FC236}">
                <a16:creationId xmlns:a16="http://schemas.microsoft.com/office/drawing/2014/main" id="{392330B5-E3BD-469D-ADE6-E42D20B94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94563" name="Text Box 1027">
            <a:extLst>
              <a:ext uri="{FF2B5EF4-FFF2-40B4-BE49-F238E27FC236}">
                <a16:creationId xmlns:a16="http://schemas.microsoft.com/office/drawing/2014/main" id="{1AA3AC0A-7887-4CCE-9FFD-6DF7AD2A5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две окружности не имеют общих точек?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94564" name="Text Box 1028">
            <a:extLst>
              <a:ext uri="{FF2B5EF4-FFF2-40B4-BE49-F238E27FC236}">
                <a16:creationId xmlns:a16="http://schemas.microsoft.com/office/drawing/2014/main" id="{4AB6853D-BD90-459F-A141-6B308E6A4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001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расстояние между центрами двух окружностей больше суммы их радиусов или меньше их разности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9B4E42FD-39AB-42B5-B795-A38474470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3F62CCFF-0473-4109-BC34-7DB3A0616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две окружности касаются: а) внешним образом; б) внутренним образом?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9748" name="Text Box 4">
            <a:extLst>
              <a:ext uri="{FF2B5EF4-FFF2-40B4-BE49-F238E27FC236}">
                <a16:creationId xmlns:a16="http://schemas.microsoft.com/office/drawing/2014/main" id="{97185F99-3259-4A57-B396-584ED4F27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/>
              <a:t>а) Ес</a:t>
            </a:r>
            <a:r>
              <a:rPr lang="ru-RU" altLang="ru-RU" sz="3200" dirty="0">
                <a:cs typeface="Times New Roman" panose="02020603050405020304" pitchFamily="18" charset="0"/>
              </a:rPr>
              <a:t>ли расстояние </a:t>
            </a:r>
            <a:r>
              <a:rPr lang="ru-RU" altLang="ru-RU" sz="3200" dirty="0"/>
              <a:t>между их центрами равно сумме радиусов; </a:t>
            </a:r>
            <a:endParaRPr lang="en-US" altLang="ru-RU" sz="3200" dirty="0"/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38BB26B1-84D9-4BCA-8C08-EE2394E52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chemeClr val="accent1"/>
                </a:solidFill>
              </a:rPr>
              <a:t>             </a:t>
            </a:r>
            <a:r>
              <a:rPr lang="ru-RU" altLang="ru-RU" sz="3200"/>
              <a:t>б) если расстояние между их центрами равно разности радиусов.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  <p:bldP spid="15974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>
            <a:extLst>
              <a:ext uri="{FF2B5EF4-FFF2-40B4-BE49-F238E27FC236}">
                <a16:creationId xmlns:a16="http://schemas.microsoft.com/office/drawing/2014/main" id="{F69CBD6B-2387-4247-BC67-81CCA4B04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161795" name="Text Box 1027">
            <a:extLst>
              <a:ext uri="{FF2B5EF4-FFF2-40B4-BE49-F238E27FC236}">
                <a16:creationId xmlns:a16="http://schemas.microsoft.com/office/drawing/2014/main" id="{F8BFBDD6-6D61-485E-A64A-9DF8766D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две окружности пересекаются?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61796" name="Text Box 1028">
            <a:extLst>
              <a:ext uri="{FF2B5EF4-FFF2-40B4-BE49-F238E27FC236}">
                <a16:creationId xmlns:a16="http://schemas.microsoft.com/office/drawing/2014/main" id="{5C165158-11AD-4231-A208-1A10AF627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Если расстояние между центрами двух окружностей меньше суммы радиусов и больше их разностей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18ACB239-8C52-4B28-B0D0-9D8C235B5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096E2AE2-5D79-448D-9AA2-8936922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Дана окружность радиуса 3 см и точка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на расстоянии, равном 5 см, от центра окружности. Найдите радиус окружности, касающейся данной и имеющей центр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110604" name="Group 12">
            <a:extLst>
              <a:ext uri="{FF2B5EF4-FFF2-40B4-BE49-F238E27FC236}">
                <a16:creationId xmlns:a16="http://schemas.microsoft.com/office/drawing/2014/main" id="{90E51C6F-6B5D-41DE-85BA-2A2845687488}"/>
              </a:ext>
            </a:extLst>
          </p:cNvPr>
          <p:cNvGrpSpPr>
            <a:grpSpLocks/>
          </p:cNvGrpSpPr>
          <p:nvPr/>
        </p:nvGrpSpPr>
        <p:grpSpPr bwMode="auto">
          <a:xfrm>
            <a:off x="-5383" y="3035300"/>
            <a:ext cx="7643813" cy="3238500"/>
            <a:chOff x="48" y="1912"/>
            <a:chExt cx="4815" cy="2040"/>
          </a:xfrm>
        </p:grpSpPr>
        <p:sp>
          <p:nvSpPr>
            <p:cNvPr id="110596" name="Text Box 4">
              <a:extLst>
                <a:ext uri="{FF2B5EF4-FFF2-40B4-BE49-F238E27FC236}">
                  <a16:creationId xmlns:a16="http://schemas.microsoft.com/office/drawing/2014/main" id="{CA3FE2BB-FB70-4CF0-B2DC-7481E835E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408"/>
              <a:ext cx="24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2 см или 8 см.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10603" name="Picture 11">
              <a:extLst>
                <a:ext uri="{FF2B5EF4-FFF2-40B4-BE49-F238E27FC236}">
                  <a16:creationId xmlns:a16="http://schemas.microsoft.com/office/drawing/2014/main" id="{C33B1386-3FD1-48C3-90AA-C5F673A07D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5" y="1912"/>
              <a:ext cx="2068" cy="2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279EBEA1-5145-456B-9647-2512A3C68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8659" name="Text Box 3">
            <a:extLst>
              <a:ext uri="{FF2B5EF4-FFF2-40B4-BE49-F238E27FC236}">
                <a16:creationId xmlns:a16="http://schemas.microsoft.com/office/drawing/2014/main" id="{C7EC8C60-A269-4252-B16C-F1F9D6DF4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центрами двух окружностей равно 5 см. Как расположены эти окружности по отношению друг к другу, если их радиусы равны: а) 2 см и 3 см; б) 2 см и 2 см?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59EFA7AC-B74A-491B-94F1-DECC5A984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Касаются;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198661" name="Text Box 5">
            <a:extLst>
              <a:ext uri="{FF2B5EF4-FFF2-40B4-BE49-F238E27FC236}">
                <a16:creationId xmlns:a16="http://schemas.microsoft.com/office/drawing/2014/main" id="{B2666F28-8C0B-4F22-AD87-9C1DC927C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 имеют общих точек.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utoUpdateAnimBg="0"/>
      <p:bldP spid="19866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39F019C6-DA7D-4C22-84A3-756F01289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00707" name="Text Box 3">
            <a:extLst>
              <a:ext uri="{FF2B5EF4-FFF2-40B4-BE49-F238E27FC236}">
                <a16:creationId xmlns:a16="http://schemas.microsoft.com/office/drawing/2014/main" id="{4F81EF29-1506-4AA4-B69B-2A82C2EFE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центрами двух окружностей равно 2 см. Как расположены эти окружности по отношению друг к другу, если их радиусы равны: а) 3 см и 5 см; б) 2 см и 5 см?</a:t>
            </a:r>
          </a:p>
        </p:txBody>
      </p:sp>
      <p:sp>
        <p:nvSpPr>
          <p:cNvPr id="200708" name="Text Box 4">
            <a:extLst>
              <a:ext uri="{FF2B5EF4-FFF2-40B4-BE49-F238E27FC236}">
                <a16:creationId xmlns:a16="http://schemas.microsoft.com/office/drawing/2014/main" id="{D8B740CD-4507-4B17-9CC2-3384598D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Касаются;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200709" name="Text Box 5">
            <a:extLst>
              <a:ext uri="{FF2B5EF4-FFF2-40B4-BE49-F238E27FC236}">
                <a16:creationId xmlns:a16="http://schemas.microsoft.com/office/drawing/2014/main" id="{7C5C3D03-D410-4043-B435-19A71030F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 имеют общих точек.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 autoUpdateAnimBg="0"/>
      <p:bldP spid="20070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081E2377-6083-4971-B591-39854960A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202755" name="Text Box 3">
            <a:extLst>
              <a:ext uri="{FF2B5EF4-FFF2-40B4-BE49-F238E27FC236}">
                <a16:creationId xmlns:a16="http://schemas.microsoft.com/office/drawing/2014/main" id="{DD499276-0A4E-469A-A2DE-881635952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равно расстояние между центрами двух окружностей, радиусы которых равны 4 см и 6 см, если окружности: а) касаются внешне; б) касаются внутренне?</a:t>
            </a:r>
          </a:p>
        </p:txBody>
      </p:sp>
      <p:sp>
        <p:nvSpPr>
          <p:cNvPr id="202756" name="Text Box 4">
            <a:extLst>
              <a:ext uri="{FF2B5EF4-FFF2-40B4-BE49-F238E27FC236}">
                <a16:creationId xmlns:a16="http://schemas.microsoft.com/office/drawing/2014/main" id="{7238AE7D-FE5C-4F6C-AFAE-30705F4AD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10 см;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202757" name="Text Box 5">
            <a:extLst>
              <a:ext uri="{FF2B5EF4-FFF2-40B4-BE49-F238E27FC236}">
                <a16:creationId xmlns:a16="http://schemas.microsoft.com/office/drawing/2014/main" id="{5A6834A6-0248-42BE-B7D6-9E70F7E95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4 см.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autoUpdateAnimBg="0"/>
      <p:bldP spid="20275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2" name="Text Box 1060">
            <a:extLst>
              <a:ext uri="{FF2B5EF4-FFF2-40B4-BE49-F238E27FC236}">
                <a16:creationId xmlns:a16="http://schemas.microsoft.com/office/drawing/2014/main" id="{CBE6D261-5713-4A37-A3B8-17119F3E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Две окружности могут:</a:t>
            </a:r>
          </a:p>
        </p:txBody>
      </p:sp>
      <p:grpSp>
        <p:nvGrpSpPr>
          <p:cNvPr id="55342" name="Group 1070">
            <a:extLst>
              <a:ext uri="{FF2B5EF4-FFF2-40B4-BE49-F238E27FC236}">
                <a16:creationId xmlns:a16="http://schemas.microsoft.com/office/drawing/2014/main" id="{CF091243-0EE3-497A-8D4C-DB3063774D9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609600"/>
            <a:ext cx="7739063" cy="2711450"/>
            <a:chOff x="336" y="384"/>
            <a:chExt cx="4875" cy="1708"/>
          </a:xfrm>
        </p:grpSpPr>
        <p:sp>
          <p:nvSpPr>
            <p:cNvPr id="55331" name="Text Box 1059">
              <a:extLst>
                <a:ext uri="{FF2B5EF4-FFF2-40B4-BE49-F238E27FC236}">
                  <a16:creationId xmlns:a16="http://schemas.microsoft.com/office/drawing/2014/main" id="{CCEE5C4D-0603-456F-A65D-9A9E6CC15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056"/>
              <a:ext cx="30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а</a:t>
              </a:r>
              <a:r>
                <a:rPr lang="en-US" altLang="ru-RU" sz="2800"/>
                <a:t>) </a:t>
              </a:r>
              <a:r>
                <a:rPr lang="ru-RU" altLang="ru-RU" sz="2800"/>
                <a:t>не иметь общих точек;</a:t>
              </a:r>
            </a:p>
          </p:txBody>
        </p:sp>
        <p:pic>
          <p:nvPicPr>
            <p:cNvPr id="55339" name="Picture 1067">
              <a:extLst>
                <a:ext uri="{FF2B5EF4-FFF2-40B4-BE49-F238E27FC236}">
                  <a16:creationId xmlns:a16="http://schemas.microsoft.com/office/drawing/2014/main" id="{82B43C5F-4609-4177-9293-31BF2B0482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384"/>
              <a:ext cx="1467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5343" name="Group 1071">
            <a:extLst>
              <a:ext uri="{FF2B5EF4-FFF2-40B4-BE49-F238E27FC236}">
                <a16:creationId xmlns:a16="http://schemas.microsoft.com/office/drawing/2014/main" id="{D35294FC-380F-4D8B-8753-77676555A06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8543925" cy="2371725"/>
            <a:chOff x="288" y="1584"/>
            <a:chExt cx="5382" cy="1494"/>
          </a:xfrm>
        </p:grpSpPr>
        <p:sp>
          <p:nvSpPr>
            <p:cNvPr id="55333" name="Text Box 1061">
              <a:extLst>
                <a:ext uri="{FF2B5EF4-FFF2-40B4-BE49-F238E27FC236}">
                  <a16:creationId xmlns:a16="http://schemas.microsoft.com/office/drawing/2014/main" id="{451FC321-637F-4F3D-9EA9-8553ABF78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584"/>
              <a:ext cx="3024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б</a:t>
              </a:r>
              <a:r>
                <a:rPr lang="en-US" altLang="ru-RU" sz="2800"/>
                <a:t>) </a:t>
              </a:r>
              <a:r>
                <a:rPr lang="ru-RU" altLang="ru-RU" sz="2800"/>
                <a:t>иметь только одну общую точку. В этом случае  окружности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касаются </a:t>
              </a:r>
              <a:r>
                <a:rPr lang="ru-RU" altLang="ru-RU" sz="2800"/>
                <a:t>к окружности. Общая точка называется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точкой касания</a:t>
              </a:r>
              <a:r>
                <a:rPr lang="ru-RU" altLang="ru-RU" sz="2800"/>
                <a:t>;</a:t>
              </a:r>
            </a:p>
          </p:txBody>
        </p:sp>
        <p:pic>
          <p:nvPicPr>
            <p:cNvPr id="55340" name="Picture 1068">
              <a:extLst>
                <a:ext uri="{FF2B5EF4-FFF2-40B4-BE49-F238E27FC236}">
                  <a16:creationId xmlns:a16="http://schemas.microsoft.com/office/drawing/2014/main" id="{BFD9A781-0E0C-4154-88F4-55A102EBA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2208"/>
              <a:ext cx="2262" cy="8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5344" name="Group 1072">
            <a:extLst>
              <a:ext uri="{FF2B5EF4-FFF2-40B4-BE49-F238E27FC236}">
                <a16:creationId xmlns:a16="http://schemas.microsoft.com/office/drawing/2014/main" id="{2BA0A917-5846-47F5-8416-DB41286073E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029200"/>
            <a:ext cx="8150225" cy="1487488"/>
            <a:chOff x="336" y="3168"/>
            <a:chExt cx="5134" cy="937"/>
          </a:xfrm>
        </p:grpSpPr>
        <p:sp>
          <p:nvSpPr>
            <p:cNvPr id="55334" name="Text Box 1062">
              <a:extLst>
                <a:ext uri="{FF2B5EF4-FFF2-40B4-BE49-F238E27FC236}">
                  <a16:creationId xmlns:a16="http://schemas.microsoft.com/office/drawing/2014/main" id="{54E9437C-4E87-4D49-A8A8-783E3EDC7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316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/>
                <a:t>в</a:t>
              </a:r>
              <a:r>
                <a:rPr lang="en-US" altLang="ru-RU" sz="2800"/>
                <a:t>) </a:t>
              </a:r>
              <a:r>
                <a:rPr lang="ru-RU" altLang="ru-RU" sz="2800"/>
                <a:t>иметь две общие точки. В этом случае говорят, что окружности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solidFill>
                    <a:srgbClr val="FF3300"/>
                  </a:solidFill>
                </a:rPr>
                <a:t>пересекаются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55341" name="Picture 1069">
              <a:extLst>
                <a:ext uri="{FF2B5EF4-FFF2-40B4-BE49-F238E27FC236}">
                  <a16:creationId xmlns:a16="http://schemas.microsoft.com/office/drawing/2014/main" id="{AC68F03E-D0C5-4711-A205-7216B192C3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3168"/>
              <a:ext cx="1198" cy="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77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E83D1784-7D99-481B-8A5D-1C820B7DC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204803" name="Text Box 3">
            <a:extLst>
              <a:ext uri="{FF2B5EF4-FFF2-40B4-BE49-F238E27FC236}">
                <a16:creationId xmlns:a16="http://schemas.microsoft.com/office/drawing/2014/main" id="{8A8A108A-8887-4C26-B69F-F4713EC7E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Радиусы двух концентрических окружностей относятся как 3:7. Найдите диаметры этих окружностей, если ширина кольца, образованного ими, равна 24 см.</a:t>
            </a: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C82C7EBC-6B0C-4B3E-AB22-3854A669D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36 см и 84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47283435-BBD2-4A24-8D80-4672079A9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75EBC6D5-11C4-481E-A6C5-DA9814FAC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Две окружности касаются внешним образом. Радиусы окружностей относятся как 2:3. Найдите диаметры окружностей, если расстояние между их центрами равно 10 см.</a:t>
            </a:r>
          </a:p>
        </p:txBody>
      </p:sp>
      <p:sp>
        <p:nvSpPr>
          <p:cNvPr id="206852" name="Text Box 4">
            <a:extLst>
              <a:ext uri="{FF2B5EF4-FFF2-40B4-BE49-F238E27FC236}">
                <a16:creationId xmlns:a16="http://schemas.microsoft.com/office/drawing/2014/main" id="{6518125C-2D8D-4E33-8CE2-320424F53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8 см и 12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1FA0803D-5011-4E74-804F-F32250605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8D9AB39E-0DB7-47B7-B33D-C2867C0C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Две окружности касаются внутренним образом. Найдите радиусы этих окружностей, если они относятся как 5:2, а расстояние между центрами равно 15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7CEA40B2-D980-4E56-B6ED-1E1529BEA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91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25 см и 10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518951E9-7631-4FDF-B247-2A14AF7B8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33475" name="Text Box 3">
            <a:extLst>
              <a:ext uri="{FF2B5EF4-FFF2-40B4-BE49-F238E27FC236}">
                <a16:creationId xmlns:a16="http://schemas.microsoft.com/office/drawing/2014/main" id="{DF38BE50-3A29-4A00-885E-230E82FB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Земля и Марс обращаются вокруг Солнца по круговым (почти) орбитам радиусов 150 и 228 миллионов километров</a:t>
            </a:r>
            <a:r>
              <a:rPr lang="ru-RU" altLang="ru-RU" sz="2800" dirty="0"/>
              <a:t> с разными угловыми скоростями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наибольшее и наименьшее расстояния между Землей и Марсом.</a:t>
            </a:r>
          </a:p>
        </p:txBody>
      </p:sp>
      <p:pic>
        <p:nvPicPr>
          <p:cNvPr id="233476" name="Picture 4">
            <a:extLst>
              <a:ext uri="{FF2B5EF4-FFF2-40B4-BE49-F238E27FC236}">
                <a16:creationId xmlns:a16="http://schemas.microsoft.com/office/drawing/2014/main" id="{ADE33CEB-E17D-4E65-A710-651533AA4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5600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3477" name="Text Box 5">
            <a:extLst>
              <a:ext uri="{FF2B5EF4-FFF2-40B4-BE49-F238E27FC236}">
                <a16:creationId xmlns:a16="http://schemas.microsoft.com/office/drawing/2014/main" id="{250C1521-6822-4A32-B68B-E957C3778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0000"/>
                </a:solidFill>
              </a:rPr>
              <a:t>Ответ:</a:t>
            </a:r>
            <a:r>
              <a:rPr lang="ru-RU" altLang="ru-RU"/>
              <a:t> 378 и 78 миллионов 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CB3EAB40-1E29-4274-A0BA-D0E51C009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D232BF18-19D3-48DA-80E5-DB06E4015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центрами двух окружностей равно </a:t>
            </a:r>
            <a:r>
              <a:rPr lang="ru-RU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больше суммы их радиусов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наименьшее расстояние между точками, расположенными на данных окружностях. </a:t>
            </a:r>
          </a:p>
        </p:txBody>
      </p:sp>
      <p:grpSp>
        <p:nvGrpSpPr>
          <p:cNvPr id="196616" name="Group 8">
            <a:extLst>
              <a:ext uri="{FF2B5EF4-FFF2-40B4-BE49-F238E27FC236}">
                <a16:creationId xmlns:a16="http://schemas.microsoft.com/office/drawing/2014/main" id="{B56F6149-2F91-4EAD-8173-112BBDC079A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429000"/>
            <a:ext cx="6262688" cy="3170238"/>
            <a:chOff x="432" y="2160"/>
            <a:chExt cx="3945" cy="1997"/>
          </a:xfrm>
        </p:grpSpPr>
        <p:sp>
          <p:nvSpPr>
            <p:cNvPr id="196613" name="Text Box 5">
              <a:extLst>
                <a:ext uri="{FF2B5EF4-FFF2-40B4-BE49-F238E27FC236}">
                  <a16:creationId xmlns:a16="http://schemas.microsoft.com/office/drawing/2014/main" id="{D6844DD9-51D3-474C-BB07-7FD12BEF4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792"/>
              <a:ext cx="38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/>
                <a:t>d – R</a:t>
              </a:r>
              <a:r>
                <a:rPr lang="en-US" altLang="ru-RU" sz="3200" baseline="-25000"/>
                <a:t>1</a:t>
              </a:r>
              <a:r>
                <a:rPr lang="en-US" altLang="ru-RU" sz="3200"/>
                <a:t> – </a:t>
              </a:r>
              <a:r>
                <a:rPr lang="en-US" altLang="ru-RU" sz="3200" i="1"/>
                <a:t>R</a:t>
              </a:r>
              <a:r>
                <a:rPr lang="en-US" altLang="ru-RU" sz="3200" baseline="-25000"/>
                <a:t>2</a:t>
              </a:r>
              <a:r>
                <a:rPr lang="ru-RU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96615" name="Picture 7">
              <a:extLst>
                <a:ext uri="{FF2B5EF4-FFF2-40B4-BE49-F238E27FC236}">
                  <a16:creationId xmlns:a16="http://schemas.microsoft.com/office/drawing/2014/main" id="{DBEA58CC-67E1-4166-9624-8291CFF9C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160"/>
              <a:ext cx="2793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70747E2D-A3C6-43E2-A7C4-3BAEBB296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10947" name="Text Box 3">
            <a:extLst>
              <a:ext uri="{FF2B5EF4-FFF2-40B4-BE49-F238E27FC236}">
                <a16:creationId xmlns:a16="http://schemas.microsoft.com/office/drawing/2014/main" id="{7FB43DF7-377D-4D34-9CF9-A3F1BF125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центрами двух окружностей равно </a:t>
            </a:r>
            <a:r>
              <a:rPr lang="ru-RU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больше суммы их радиусов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наибольшее расстояние между точками, расположенными на данных окружностях.</a:t>
            </a:r>
          </a:p>
        </p:txBody>
      </p:sp>
      <p:grpSp>
        <p:nvGrpSpPr>
          <p:cNvPr id="210952" name="Group 8">
            <a:extLst>
              <a:ext uri="{FF2B5EF4-FFF2-40B4-BE49-F238E27FC236}">
                <a16:creationId xmlns:a16="http://schemas.microsoft.com/office/drawing/2014/main" id="{41DFAB04-2A41-4B71-A15F-0F2E419D0BF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429000"/>
            <a:ext cx="6589713" cy="2941638"/>
            <a:chOff x="432" y="2160"/>
            <a:chExt cx="4151" cy="1853"/>
          </a:xfrm>
        </p:grpSpPr>
        <p:sp>
          <p:nvSpPr>
            <p:cNvPr id="210949" name="Text Box 5">
              <a:extLst>
                <a:ext uri="{FF2B5EF4-FFF2-40B4-BE49-F238E27FC236}">
                  <a16:creationId xmlns:a16="http://schemas.microsoft.com/office/drawing/2014/main" id="{91024DA3-EBD8-485D-A403-26C04DE986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48"/>
              <a:ext cx="38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/>
                <a:t>d </a:t>
              </a:r>
              <a:r>
                <a:rPr lang="ru-RU" altLang="ru-RU" sz="3200" i="1"/>
                <a:t>+</a:t>
              </a:r>
              <a:r>
                <a:rPr lang="en-US" altLang="ru-RU" sz="3200" i="1"/>
                <a:t> R</a:t>
              </a:r>
              <a:r>
                <a:rPr lang="en-US" altLang="ru-RU" sz="3200" baseline="-25000"/>
                <a:t>1</a:t>
              </a:r>
              <a:r>
                <a:rPr lang="en-US" altLang="ru-RU" sz="3200"/>
                <a:t> </a:t>
              </a:r>
              <a:r>
                <a:rPr lang="ru-RU" altLang="ru-RU" sz="3200"/>
                <a:t>+</a:t>
              </a:r>
              <a:r>
                <a:rPr lang="en-US" altLang="ru-RU" sz="3200"/>
                <a:t> </a:t>
              </a:r>
              <a:r>
                <a:rPr lang="en-US" altLang="ru-RU" sz="3200" i="1"/>
                <a:t>R</a:t>
              </a:r>
              <a:r>
                <a:rPr lang="en-US" altLang="ru-RU" sz="3200" baseline="-25000"/>
                <a:t>2</a:t>
              </a:r>
              <a:r>
                <a:rPr lang="ru-RU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10951" name="Picture 7">
              <a:extLst>
                <a:ext uri="{FF2B5EF4-FFF2-40B4-BE49-F238E27FC236}">
                  <a16:creationId xmlns:a16="http://schemas.microsoft.com/office/drawing/2014/main" id="{81A5EBA0-9A89-4D7D-BE13-B8EC9C8901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2160"/>
              <a:ext cx="3191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32F43A47-9F85-4BB3-8C25-20AB89C46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12995" name="Text Box 3">
            <a:extLst>
              <a:ext uri="{FF2B5EF4-FFF2-40B4-BE49-F238E27FC236}">
                <a16:creationId xmlns:a16="http://schemas.microsoft.com/office/drawing/2014/main" id="{A7D12E79-1B36-4034-9694-69294BBE6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центрами двух окружностей равно </a:t>
            </a:r>
            <a:r>
              <a:rPr lang="ru-RU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и меньше разности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– </a:t>
            </a:r>
            <a:r>
              <a:rPr lang="ru-RU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их радиусов. Найдите наименьшее и наибольшее расстояния между точками, расположенными на данных окружностях.</a:t>
            </a:r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EBED3463-2459-4A68-9340-2DEB6C61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638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R</a:t>
            </a:r>
            <a:r>
              <a:rPr lang="en-US" altLang="ru-RU" sz="3200" baseline="-25000"/>
              <a:t>1</a:t>
            </a:r>
            <a:r>
              <a:rPr lang="en-US" altLang="ru-RU" sz="3200"/>
              <a:t> </a:t>
            </a:r>
            <a:r>
              <a:rPr lang="ru-RU" altLang="ru-RU" sz="3200"/>
              <a:t>–</a:t>
            </a:r>
            <a:r>
              <a:rPr lang="en-US" altLang="ru-RU" sz="3200"/>
              <a:t> </a:t>
            </a:r>
            <a:r>
              <a:rPr lang="en-US" altLang="ru-RU" sz="3200" i="1"/>
              <a:t>R</a:t>
            </a:r>
            <a:r>
              <a:rPr lang="en-US" altLang="ru-RU" sz="3200" baseline="-25000"/>
              <a:t>2</a:t>
            </a:r>
            <a:r>
              <a:rPr lang="ru-RU" altLang="ru-RU" sz="3200"/>
              <a:t> – </a:t>
            </a:r>
            <a:r>
              <a:rPr lang="en-US" altLang="ru-RU" sz="3200" i="1"/>
              <a:t>d</a:t>
            </a:r>
            <a:r>
              <a:rPr lang="en-US" altLang="ru-RU" sz="3200"/>
              <a:t>; </a:t>
            </a:r>
            <a:r>
              <a:rPr lang="en-US" altLang="ru-RU" sz="3200" i="1"/>
              <a:t>R</a:t>
            </a:r>
            <a:r>
              <a:rPr lang="en-US" altLang="ru-RU" sz="3200" baseline="-25000"/>
              <a:t>1</a:t>
            </a:r>
            <a:r>
              <a:rPr lang="en-US" altLang="ru-RU" sz="3200"/>
              <a:t> + </a:t>
            </a:r>
            <a:r>
              <a:rPr lang="en-US" altLang="ru-RU" sz="3200" i="1"/>
              <a:t>R</a:t>
            </a:r>
            <a:r>
              <a:rPr lang="en-US" altLang="ru-RU" sz="3200" baseline="-25000"/>
              <a:t>2</a:t>
            </a:r>
            <a:r>
              <a:rPr lang="ru-RU" altLang="ru-RU" sz="3200"/>
              <a:t> </a:t>
            </a:r>
            <a:r>
              <a:rPr lang="en-US" altLang="ru-RU" sz="3200"/>
              <a:t>+</a:t>
            </a:r>
            <a:r>
              <a:rPr lang="ru-RU" altLang="ru-RU" sz="3200"/>
              <a:t> </a:t>
            </a:r>
            <a:r>
              <a:rPr lang="en-US" altLang="ru-RU" sz="3200" i="1"/>
              <a:t>d</a:t>
            </a:r>
            <a:r>
              <a:rPr lang="en-US" altLang="ru-RU" sz="3200"/>
              <a:t>.</a:t>
            </a:r>
            <a:endParaRPr lang="en-US" altLang="ru-RU" sz="3200" i="1"/>
          </a:p>
        </p:txBody>
      </p:sp>
      <p:pic>
        <p:nvPicPr>
          <p:cNvPr id="212997" name="Picture 5">
            <a:extLst>
              <a:ext uri="{FF2B5EF4-FFF2-40B4-BE49-F238E27FC236}">
                <a16:creationId xmlns:a16="http://schemas.microsoft.com/office/drawing/2014/main" id="{5F2249B6-C49D-49B7-8587-6C4215696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22558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32F43A47-9F85-4BB3-8C25-20AB89C46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12995" name="Text Box 3">
            <a:extLst>
              <a:ext uri="{FF2B5EF4-FFF2-40B4-BE49-F238E27FC236}">
                <a16:creationId xmlns:a16="http://schemas.microsoft.com/office/drawing/2014/main" id="{A7D12E79-1B36-4034-9694-69294BBE6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три окружности имеют общую хорду, то их центры расположены на одной прямой.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EBED3463-2459-4A68-9340-2DEB6C61A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128"/>
            <a:ext cx="8458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Обозначим </a:t>
            </a:r>
            <a:r>
              <a:rPr lang="en-US" altLang="ru-RU" i="1" dirty="0"/>
              <a:t>C </a:t>
            </a:r>
            <a:r>
              <a:rPr lang="ru-RU" altLang="ru-RU" dirty="0"/>
              <a:t>середину хорды </a:t>
            </a:r>
            <a:r>
              <a:rPr lang="en-US" altLang="ru-RU" i="1" dirty="0"/>
              <a:t>AB</a:t>
            </a:r>
            <a:r>
              <a:rPr lang="en-US" altLang="ru-RU" dirty="0"/>
              <a:t>. </a:t>
            </a:r>
            <a:r>
              <a:rPr lang="ru-RU" altLang="ru-RU" dirty="0"/>
              <a:t>В пункте 16 было доказано, что прямая, </a:t>
            </a:r>
            <a:r>
              <a:rPr lang="ru-RU" dirty="0">
                <a:ea typeface="Calibri" panose="020F0502020204030204" pitchFamily="34" charset="0"/>
              </a:rPr>
              <a:t>перпендикулярная хорде окружности и проходящая через её середину, проходит через центр этой окружности. Следовательно, эта прямая будет проходить через центры данных окружностей.</a:t>
            </a:r>
            <a:endParaRPr lang="en-US" altLang="ru-RU" i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169123-3F30-4197-8716-A0ABA0229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419" y="2533525"/>
            <a:ext cx="2953162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3F30997A-D4BB-432A-99C8-D978428AE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17091" name="Text Box 3">
            <a:extLst>
              <a:ext uri="{FF2B5EF4-FFF2-40B4-BE49-F238E27FC236}">
                <a16:creationId xmlns:a16="http://schemas.microsoft.com/office/drawing/2014/main" id="{0DFBB732-A9F5-4EE4-A4BB-2D7AF08AA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Могут ли попарно касаться друг друга: а) три окружности; б) четыре окружности; в) пять окружностей?</a:t>
            </a:r>
          </a:p>
        </p:txBody>
      </p:sp>
      <p:grpSp>
        <p:nvGrpSpPr>
          <p:cNvPr id="217102" name="Group 14">
            <a:extLst>
              <a:ext uri="{FF2B5EF4-FFF2-40B4-BE49-F238E27FC236}">
                <a16:creationId xmlns:a16="http://schemas.microsoft.com/office/drawing/2014/main" id="{66B85733-D8FE-412B-8EBE-46184C269777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438400"/>
            <a:ext cx="2500313" cy="3475038"/>
            <a:chOff x="1920" y="1536"/>
            <a:chExt cx="1575" cy="2189"/>
          </a:xfrm>
        </p:grpSpPr>
        <p:sp>
          <p:nvSpPr>
            <p:cNvPr id="217095" name="Text Box 7">
              <a:extLst>
                <a:ext uri="{FF2B5EF4-FFF2-40B4-BE49-F238E27FC236}">
                  <a16:creationId xmlns:a16="http://schemas.microsoft.com/office/drawing/2014/main" id="{CFFDFB4C-C792-4402-B06B-6C0285278E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36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да; </a:t>
              </a:r>
              <a:endParaRPr lang="ru-RU" altLang="ru-RU"/>
            </a:p>
          </p:txBody>
        </p:sp>
        <p:pic>
          <p:nvPicPr>
            <p:cNvPr id="217093" name="Picture 5">
              <a:extLst>
                <a:ext uri="{FF2B5EF4-FFF2-40B4-BE49-F238E27FC236}">
                  <a16:creationId xmlns:a16="http://schemas.microsoft.com/office/drawing/2014/main" id="{75343BD5-E5DC-42A3-B4C1-2F62A229D4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575" cy="1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17101" name="Group 13">
            <a:extLst>
              <a:ext uri="{FF2B5EF4-FFF2-40B4-BE49-F238E27FC236}">
                <a16:creationId xmlns:a16="http://schemas.microsoft.com/office/drawing/2014/main" id="{28C19B61-D53C-43DA-AFEC-484ED5B0F3B4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667000"/>
            <a:ext cx="2514600" cy="3246438"/>
            <a:chOff x="432" y="1680"/>
            <a:chExt cx="1584" cy="2045"/>
          </a:xfrm>
        </p:grpSpPr>
        <p:sp>
          <p:nvSpPr>
            <p:cNvPr id="217092" name="Text Box 4">
              <a:extLst>
                <a:ext uri="{FF2B5EF4-FFF2-40B4-BE49-F238E27FC236}">
                  <a16:creationId xmlns:a16="http://schemas.microsoft.com/office/drawing/2014/main" id="{8EEC2E2A-7330-47B6-8F6D-638FC9C57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360"/>
              <a:ext cx="15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а)</a:t>
              </a:r>
              <a:r>
                <a:rPr lang="en-US" altLang="ru-RU" sz="3200"/>
                <a:t> </a:t>
              </a:r>
              <a:r>
                <a:rPr lang="ru-RU" altLang="ru-RU" sz="3200"/>
                <a:t>Да;</a:t>
              </a:r>
              <a:endParaRPr lang="en-US" altLang="ru-RU" sz="3200" i="1"/>
            </a:p>
          </p:txBody>
        </p:sp>
        <p:pic>
          <p:nvPicPr>
            <p:cNvPr id="217100" name="Picture 12">
              <a:extLst>
                <a:ext uri="{FF2B5EF4-FFF2-40B4-BE49-F238E27FC236}">
                  <a16:creationId xmlns:a16="http://schemas.microsoft.com/office/drawing/2014/main" id="{4C4E02F3-3444-456F-8CF3-464C869899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680"/>
              <a:ext cx="1380" cy="1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17105" name="Group 17">
            <a:extLst>
              <a:ext uri="{FF2B5EF4-FFF2-40B4-BE49-F238E27FC236}">
                <a16:creationId xmlns:a16="http://schemas.microsoft.com/office/drawing/2014/main" id="{22FA1632-BF77-4DFA-B555-A5A311BE48CA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362200"/>
            <a:ext cx="4621213" cy="3551238"/>
            <a:chOff x="2640" y="1488"/>
            <a:chExt cx="2911" cy="2237"/>
          </a:xfrm>
        </p:grpSpPr>
        <p:sp>
          <p:nvSpPr>
            <p:cNvPr id="217096" name="Text Box 8">
              <a:extLst>
                <a:ext uri="{FF2B5EF4-FFF2-40B4-BE49-F238E27FC236}">
                  <a16:creationId xmlns:a16="http://schemas.microsoft.com/office/drawing/2014/main" id="{4C6D3B7E-F7B3-4D97-9F5B-A43E2EF326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36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в) да.</a:t>
              </a:r>
              <a:endParaRPr lang="en-US" altLang="ru-RU" sz="3200"/>
            </a:p>
          </p:txBody>
        </p:sp>
        <p:pic>
          <p:nvPicPr>
            <p:cNvPr id="217104" name="Picture 16">
              <a:extLst>
                <a:ext uri="{FF2B5EF4-FFF2-40B4-BE49-F238E27FC236}">
                  <a16:creationId xmlns:a16="http://schemas.microsoft.com/office/drawing/2014/main" id="{F6D1A51D-36FF-4F7F-B3D0-0B9AF6EFF5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1488"/>
              <a:ext cx="1663" cy="1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37850C59-F70E-41A1-AD48-3C9C05857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FBB5F896-9EBF-45C1-A1FC-C032C4B85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Могут ли попарно касаться друг друга четыре окружности одинакового радиуса?</a:t>
            </a:r>
          </a:p>
        </p:txBody>
      </p:sp>
      <p:sp>
        <p:nvSpPr>
          <p:cNvPr id="223237" name="Text Box 5">
            <a:extLst>
              <a:ext uri="{FF2B5EF4-FFF2-40B4-BE49-F238E27FC236}">
                <a16:creationId xmlns:a16="http://schemas.microsoft.com/office/drawing/2014/main" id="{897DF87F-015C-4307-B4E6-984CA3BE5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  <a:endParaRPr lang="en-US" altLang="ru-RU" sz="32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Text Box 3">
            <a:extLst>
              <a:ext uri="{FF2B5EF4-FFF2-40B4-BE49-F238E27FC236}">
                <a16:creationId xmlns:a16="http://schemas.microsoft.com/office/drawing/2014/main" id="{E5B465F7-6BC3-4A99-A0BB-8D07CBF70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838200"/>
            <a:ext cx="8655496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Две окружности называются </a:t>
            </a:r>
            <a:r>
              <a:rPr lang="ru-RU" altLang="ru-RU" sz="2800" dirty="0">
                <a:solidFill>
                  <a:srgbClr val="FF3300"/>
                </a:solidFill>
              </a:rPr>
              <a:t>концентрическими</a:t>
            </a:r>
            <a:r>
              <a:rPr lang="ru-RU" altLang="ru-RU" sz="2800" dirty="0"/>
              <a:t>, если они имеют общий центр.</a:t>
            </a:r>
          </a:p>
        </p:txBody>
      </p:sp>
      <p:pic>
        <p:nvPicPr>
          <p:cNvPr id="235533" name="Picture 13">
            <a:extLst>
              <a:ext uri="{FF2B5EF4-FFF2-40B4-BE49-F238E27FC236}">
                <a16:creationId xmlns:a16="http://schemas.microsoft.com/office/drawing/2014/main" id="{8E8B1C12-0BDE-43E6-B266-2978EC33B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2574925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5BDCC893-A805-4F5F-ACDA-DF416DEA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219139" name="Text Box 3">
            <a:extLst>
              <a:ext uri="{FF2B5EF4-FFF2-40B4-BE49-F238E27FC236}">
                <a16:creationId xmlns:a16="http://schemas.microsoft.com/office/drawing/2014/main" id="{8248E243-4EA1-4A07-9E35-EB936D09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Какое наибольшее число точек попарных пересечений могут иметь а) две окружности; б) три окружности; в) четыре окружности?</a:t>
            </a:r>
          </a:p>
        </p:txBody>
      </p:sp>
      <p:sp>
        <p:nvSpPr>
          <p:cNvPr id="219141" name="Text Box 5">
            <a:extLst>
              <a:ext uri="{FF2B5EF4-FFF2-40B4-BE49-F238E27FC236}">
                <a16:creationId xmlns:a16="http://schemas.microsoft.com/office/drawing/2014/main" id="{1B850E04-1B5A-4DC5-8C01-8B19C0B3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2; </a:t>
            </a:r>
            <a:endParaRPr lang="en-US" altLang="ru-RU" sz="3200" i="1"/>
          </a:p>
        </p:txBody>
      </p:sp>
      <p:sp>
        <p:nvSpPr>
          <p:cNvPr id="219145" name="Text Box 9">
            <a:extLst>
              <a:ext uri="{FF2B5EF4-FFF2-40B4-BE49-F238E27FC236}">
                <a16:creationId xmlns:a16="http://schemas.microsoft.com/office/drawing/2014/main" id="{57656504-EDAA-4302-9439-B3E33983F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3340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6; </a:t>
            </a:r>
            <a:endParaRPr lang="ru-RU" altLang="ru-RU"/>
          </a:p>
        </p:txBody>
      </p:sp>
      <p:grpSp>
        <p:nvGrpSpPr>
          <p:cNvPr id="219147" name="Group 11">
            <a:extLst>
              <a:ext uri="{FF2B5EF4-FFF2-40B4-BE49-F238E27FC236}">
                <a16:creationId xmlns:a16="http://schemas.microsoft.com/office/drawing/2014/main" id="{14292F6B-2546-42C8-AA7F-399324E1E7F6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2895600"/>
            <a:ext cx="3216275" cy="3017838"/>
            <a:chOff x="1872" y="1824"/>
            <a:chExt cx="2026" cy="1901"/>
          </a:xfrm>
        </p:grpSpPr>
        <p:pic>
          <p:nvPicPr>
            <p:cNvPr id="219143" name="Picture 7">
              <a:extLst>
                <a:ext uri="{FF2B5EF4-FFF2-40B4-BE49-F238E27FC236}">
                  <a16:creationId xmlns:a16="http://schemas.microsoft.com/office/drawing/2014/main" id="{F30A9FDC-C9D8-4F79-AAFF-3BB13875A5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824"/>
              <a:ext cx="2026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9146" name="Text Box 10">
              <a:extLst>
                <a:ext uri="{FF2B5EF4-FFF2-40B4-BE49-F238E27FC236}">
                  <a16:creationId xmlns:a16="http://schemas.microsoft.com/office/drawing/2014/main" id="{C55EDC9B-117E-4C7E-95FC-276B7CB31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360"/>
              <a:ext cx="8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в) 12.</a:t>
              </a:r>
              <a:endParaRPr lang="en-US" altLang="ru-RU" sz="3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 autoUpdateAnimBg="0"/>
      <p:bldP spid="21914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5BDCC893-A805-4F5F-ACDA-DF416DEA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16*</a:t>
            </a:r>
          </a:p>
        </p:txBody>
      </p:sp>
      <p:sp>
        <p:nvSpPr>
          <p:cNvPr id="219139" name="Text Box 3">
            <a:extLst>
              <a:ext uri="{FF2B5EF4-FFF2-40B4-BE49-F238E27FC236}">
                <a16:creationId xmlns:a16="http://schemas.microsoft.com/office/drawing/2014/main" id="{8248E243-4EA1-4A07-9E35-EB936D09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Какое наибольшее число точек попарных пересечений могут иметь </a:t>
            </a:r>
            <a:r>
              <a:rPr lang="en-US" altLang="ru-RU" sz="3200" i="1" dirty="0"/>
              <a:t>n </a:t>
            </a:r>
            <a:r>
              <a:rPr lang="ru-RU" altLang="ru-RU" sz="3200" dirty="0"/>
              <a:t>окружностей?</a:t>
            </a:r>
          </a:p>
        </p:txBody>
      </p:sp>
      <p:sp>
        <p:nvSpPr>
          <p:cNvPr id="219141" name="Text Box 5">
            <a:extLst>
              <a:ext uri="{FF2B5EF4-FFF2-40B4-BE49-F238E27FC236}">
                <a16:creationId xmlns:a16="http://schemas.microsoft.com/office/drawing/2014/main" id="{1B850E04-1B5A-4DC5-8C01-8B19C0B3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912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Н</a:t>
            </a:r>
            <a:r>
              <a:rPr lang="ru-RU" sz="2800" dirty="0"/>
              <a:t>аибольшее число точек попарных пересечений получается, если каждая окружность пересекается с каждой, и при этом никакие три окружности не пересекаются в одной точке. В этом случае каждая окружность имеет 2(</a:t>
            </a:r>
            <a:r>
              <a:rPr lang="ru-RU" sz="2800" i="1" dirty="0"/>
              <a:t>n</a:t>
            </a:r>
            <a:r>
              <a:rPr lang="ru-RU" sz="2800" dirty="0"/>
              <a:t> – 1) точку пересечения с остальными окружностями. Число точек попарных пересечений будет равно 2 + 4 + 6 +…+ </a:t>
            </a:r>
            <a:r>
              <a:rPr lang="en-US" sz="2800" dirty="0"/>
              <a:t>2(</a:t>
            </a:r>
            <a:r>
              <a:rPr lang="en-US" sz="2800" i="1" dirty="0"/>
              <a:t>n</a:t>
            </a:r>
            <a:r>
              <a:rPr lang="en-US" sz="2800" dirty="0"/>
              <a:t> – 1) = </a:t>
            </a:r>
            <a:r>
              <a:rPr lang="en-US" sz="2800" i="1" dirty="0"/>
              <a:t>n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 – 1).</a:t>
            </a:r>
            <a:r>
              <a:rPr lang="ru-RU" altLang="ru-RU" sz="2800" dirty="0"/>
              <a:t> </a:t>
            </a:r>
            <a:endParaRPr lang="en-US" alt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8802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CB1312AA-50AE-455D-984F-649185A72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BC2D0C61-5C64-4037-A731-EF2F70A6D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 какое наибольшее число частей могут делить плоскость: а) одна окружность; б) две окружности; в) три окружности?</a:t>
            </a:r>
          </a:p>
        </p:txBody>
      </p:sp>
      <p:sp>
        <p:nvSpPr>
          <p:cNvPr id="221188" name="Text Box 4">
            <a:extLst>
              <a:ext uri="{FF2B5EF4-FFF2-40B4-BE49-F238E27FC236}">
                <a16:creationId xmlns:a16="http://schemas.microsoft.com/office/drawing/2014/main" id="{093AA70D-5A66-40AA-93BB-6CDE9EF6A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720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2; </a:t>
            </a:r>
            <a:endParaRPr lang="en-US" altLang="ru-RU" sz="3200" i="1"/>
          </a:p>
        </p:txBody>
      </p:sp>
      <p:sp>
        <p:nvSpPr>
          <p:cNvPr id="221193" name="Text Box 9">
            <a:extLst>
              <a:ext uri="{FF2B5EF4-FFF2-40B4-BE49-F238E27FC236}">
                <a16:creationId xmlns:a16="http://schemas.microsoft.com/office/drawing/2014/main" id="{949961EA-CC20-42D5-A58F-C2F8745B4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029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4; </a:t>
            </a:r>
            <a:endParaRPr lang="ru-RU" altLang="ru-RU"/>
          </a:p>
        </p:txBody>
      </p:sp>
      <p:grpSp>
        <p:nvGrpSpPr>
          <p:cNvPr id="221195" name="Group 11">
            <a:extLst>
              <a:ext uri="{FF2B5EF4-FFF2-40B4-BE49-F238E27FC236}">
                <a16:creationId xmlns:a16="http://schemas.microsoft.com/office/drawing/2014/main" id="{04FDDFE6-55CC-48D4-8D8B-61CA07951A2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438400"/>
            <a:ext cx="5086350" cy="3551238"/>
            <a:chOff x="1248" y="1536"/>
            <a:chExt cx="3204" cy="2237"/>
          </a:xfrm>
        </p:grpSpPr>
        <p:pic>
          <p:nvPicPr>
            <p:cNvPr id="221191" name="Picture 7">
              <a:extLst>
                <a:ext uri="{FF2B5EF4-FFF2-40B4-BE49-F238E27FC236}">
                  <a16:creationId xmlns:a16="http://schemas.microsoft.com/office/drawing/2014/main" id="{F0F5DBE0-91A7-4CE0-83C7-6DB5719CBA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1536"/>
              <a:ext cx="1764" cy="18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1194" name="Text Box 10">
              <a:extLst>
                <a:ext uri="{FF2B5EF4-FFF2-40B4-BE49-F238E27FC236}">
                  <a16:creationId xmlns:a16="http://schemas.microsoft.com/office/drawing/2014/main" id="{08995567-8BA2-4A47-97F0-8DA44DEC5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408"/>
              <a:ext cx="76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в) 8.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autoUpdateAnimBg="0"/>
      <p:bldP spid="221193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CB1312AA-50AE-455D-984F-649185A72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18*</a:t>
            </a:r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BC2D0C61-5C64-4037-A731-EF2F70A6D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7358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сколько частей разбивают плоскость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попарно пересекающихся окружностей, никакие три из которых не пересекающиеся в одной точке?</a:t>
            </a:r>
            <a:endParaRPr lang="ru-RU" altLang="ru-RU" sz="2800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E55C462D-EED3-46B7-B691-333F73950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54972"/>
            <a:ext cx="91440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</a:t>
            </a:r>
            <a:r>
              <a:rPr lang="ru-RU" altLang="ru-RU" dirty="0"/>
              <a:t>. Одна окружность разбивает плоскость на две части. К</a:t>
            </a:r>
            <a:r>
              <a:rPr lang="ru-RU" dirty="0"/>
              <a:t>оличество частей плоскости, которые разбиваются на две части новой окружностью, равно количеству дуг новой окружности, на которые она разбивается точками пересечения с имеющимися окружностями. Каждая такая дуга новой окружности разбивает соответствующую часть плоскости на две части. Поскольку </a:t>
            </a:r>
            <a:r>
              <a:rPr lang="en-US" i="1" dirty="0"/>
              <a:t>n</a:t>
            </a:r>
            <a:r>
              <a:rPr lang="ru-RU" dirty="0"/>
              <a:t>-я окружность пересекается с </a:t>
            </a:r>
            <a:r>
              <a:rPr lang="en-US" i="1" dirty="0"/>
              <a:t>n</a:t>
            </a:r>
            <a:r>
              <a:rPr lang="ru-RU" dirty="0"/>
              <a:t> – 1 окружностью, то она разбивается на 2(</a:t>
            </a:r>
            <a:r>
              <a:rPr lang="en-US" i="1" dirty="0"/>
              <a:t>n</a:t>
            </a:r>
            <a:r>
              <a:rPr lang="ru-RU" dirty="0"/>
              <a:t> – 1) дуг и поэтому число частей плоскости увеличивается на 2(</a:t>
            </a:r>
            <a:r>
              <a:rPr lang="en-US" i="1" dirty="0"/>
              <a:t>n</a:t>
            </a:r>
            <a:r>
              <a:rPr lang="ru-RU" dirty="0"/>
              <a:t> – 1). Таким образом, общее число частей, на которые </a:t>
            </a:r>
            <a:r>
              <a:rPr lang="en-US" i="1" dirty="0"/>
              <a:t>n </a:t>
            </a:r>
            <a:r>
              <a:rPr lang="ru-RU" dirty="0"/>
              <a:t> окружностей разбивают плоскость, равно 4 + 4 + 6 + … </a:t>
            </a:r>
            <a:r>
              <a:rPr lang="en-US" dirty="0"/>
              <a:t>+ 2(</a:t>
            </a:r>
            <a:r>
              <a:rPr lang="en-US" i="1" dirty="0"/>
              <a:t>n </a:t>
            </a:r>
            <a:r>
              <a:rPr lang="en-US" dirty="0"/>
              <a:t>– 1) = 2(2 + 2 + 3 + … + (</a:t>
            </a:r>
            <a:r>
              <a:rPr lang="en-US" i="1" dirty="0"/>
              <a:t>n</a:t>
            </a:r>
            <a:r>
              <a:rPr lang="en-US" dirty="0"/>
              <a:t> – 1) =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– 1) + 2.</a:t>
            </a:r>
            <a:endParaRPr lang="ru-RU" dirty="0"/>
          </a:p>
          <a:p>
            <a:pPr algn="just">
              <a:spcBef>
                <a:spcPct val="50000"/>
              </a:spcBef>
            </a:pPr>
            <a:endParaRPr lang="en-US" alt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96737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7A98B630-C054-433E-898C-8C04BC5F1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A7DB34CE-F7D4-4A94-AF63-92B8F4EB7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Две окружности с центрами в точках </a:t>
            </a:r>
            <a:r>
              <a:rPr lang="en-US" altLang="ru-RU" sz="2800" i="1" dirty="0"/>
              <a:t>O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O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и радиусами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разбили плоскость на четыре области. Какой области принадлежит точка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для которой выполняются неравенства:</a:t>
            </a:r>
            <a:r>
              <a:rPr lang="en-US" altLang="ru-RU" sz="2800" i="1" dirty="0"/>
              <a:t> </a:t>
            </a:r>
            <a:endParaRPr lang="ru-RU" altLang="ru-RU" sz="2800" i="1" dirty="0"/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а)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&lt;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&lt;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б)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&lt;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&gt;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в)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&gt;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&lt;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dirty="0"/>
              <a:t>г)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&gt;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AO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&gt; </a:t>
            </a:r>
            <a:r>
              <a:rPr lang="en-US" altLang="ru-RU" sz="2800" i="1" dirty="0"/>
              <a:t>R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225287" name="Text Box 7">
            <a:extLst>
              <a:ext uri="{FF2B5EF4-FFF2-40B4-BE49-F238E27FC236}">
                <a16:creationId xmlns:a16="http://schemas.microsoft.com/office/drawing/2014/main" id="{A24C0BA8-8227-4AF4-8D4E-1613C8C9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816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</a:t>
            </a:r>
            <a:r>
              <a:rPr lang="en-US" altLang="ru-RU" sz="2800"/>
              <a:t>1</a:t>
            </a:r>
            <a:r>
              <a:rPr lang="ru-RU" altLang="ru-RU" sz="2800"/>
              <a:t>; </a:t>
            </a:r>
            <a:endParaRPr lang="en-US" altLang="ru-RU" sz="2800" i="1"/>
          </a:p>
        </p:txBody>
      </p:sp>
      <p:sp>
        <p:nvSpPr>
          <p:cNvPr id="225288" name="Text Box 8">
            <a:extLst>
              <a:ext uri="{FF2B5EF4-FFF2-40B4-BE49-F238E27FC236}">
                <a16:creationId xmlns:a16="http://schemas.microsoft.com/office/drawing/2014/main" id="{93C1EC65-48B4-4981-B374-FF5CC966C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816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б) </a:t>
            </a:r>
            <a:r>
              <a:rPr lang="en-US" altLang="ru-RU" sz="2800"/>
              <a:t>2</a:t>
            </a:r>
            <a:r>
              <a:rPr lang="ru-RU" altLang="ru-RU" sz="2800"/>
              <a:t>; </a:t>
            </a:r>
          </a:p>
        </p:txBody>
      </p:sp>
      <p:sp>
        <p:nvSpPr>
          <p:cNvPr id="225289" name="Text Box 9">
            <a:extLst>
              <a:ext uri="{FF2B5EF4-FFF2-40B4-BE49-F238E27FC236}">
                <a16:creationId xmlns:a16="http://schemas.microsoft.com/office/drawing/2014/main" id="{5752DFF7-2DD7-454D-B525-001130C2C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в) 3;</a:t>
            </a:r>
            <a:r>
              <a:rPr lang="ru-RU" altLang="ru-RU" sz="3200"/>
              <a:t> </a:t>
            </a:r>
            <a:endParaRPr lang="ru-RU" altLang="ru-RU"/>
          </a:p>
        </p:txBody>
      </p:sp>
      <p:sp>
        <p:nvSpPr>
          <p:cNvPr id="225290" name="Text Box 10">
            <a:extLst>
              <a:ext uri="{FF2B5EF4-FFF2-40B4-BE49-F238E27FC236}">
                <a16:creationId xmlns:a16="http://schemas.microsoft.com/office/drawing/2014/main" id="{4B1497EA-3DD6-405B-8D02-EA2ACD1D6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18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г) 4.</a:t>
            </a:r>
            <a:r>
              <a:rPr lang="ru-RU" altLang="ru-RU" sz="3200"/>
              <a:t> </a:t>
            </a:r>
            <a:endParaRPr lang="ru-RU" altLang="ru-RU"/>
          </a:p>
        </p:txBody>
      </p:sp>
      <p:pic>
        <p:nvPicPr>
          <p:cNvPr id="225292" name="Picture 12">
            <a:extLst>
              <a:ext uri="{FF2B5EF4-FFF2-40B4-BE49-F238E27FC236}">
                <a16:creationId xmlns:a16="http://schemas.microsoft.com/office/drawing/2014/main" id="{9330FB9C-E8AB-453B-BCEF-6FAB50BC5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438400"/>
            <a:ext cx="3505200" cy="24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7" grpId="0" autoUpdateAnimBg="0"/>
      <p:bldP spid="225288" grpId="0" autoUpdateAnimBg="0"/>
      <p:bldP spid="225289" grpId="0" autoUpdateAnimBg="0"/>
      <p:bldP spid="225290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35271B82-1DBC-47CC-965A-5B83DCF0A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227331" name="Text Box 3">
            <a:extLst>
              <a:ext uri="{FF2B5EF4-FFF2-40B4-BE49-F238E27FC236}">
                <a16:creationId xmlns:a16="http://schemas.microsoft.com/office/drawing/2014/main" id="{38FDE477-21E5-479B-8E8B-805BA3A15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Три окружности разбили плоскость на восемь областей. Напишите неравенства, которым удовлетворяет точка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принадлежащая области: а) 1; б) 2; в) 3; г) 4.</a:t>
            </a:r>
            <a:endParaRPr lang="ru-RU" altLang="ru-RU" sz="2800" i="1" dirty="0"/>
          </a:p>
        </p:txBody>
      </p:sp>
      <p:sp>
        <p:nvSpPr>
          <p:cNvPr id="227332" name="Text Box 4">
            <a:extLst>
              <a:ext uri="{FF2B5EF4-FFF2-40B4-BE49-F238E27FC236}">
                <a16:creationId xmlns:a16="http://schemas.microsoft.com/office/drawing/2014/main" id="{BECA718E-E826-42E3-B412-92F5C479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6477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endParaRPr lang="en-US" altLang="ru-RU" sz="3200">
              <a:solidFill>
                <a:schemeClr val="accent1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 sz="3200"/>
              <a:t>а) </a:t>
            </a:r>
            <a:r>
              <a:rPr lang="en-US" altLang="ru-RU" sz="2800" i="1"/>
              <a:t>AO</a:t>
            </a:r>
            <a:r>
              <a:rPr lang="en-US" altLang="ru-RU" sz="2800" baseline="-25000"/>
              <a:t>1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en-US" altLang="ru-RU" sz="2800" baseline="-25000"/>
              <a:t>1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en-US" altLang="ru-RU" sz="2800" baseline="-25000"/>
              <a:t>2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en-US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ru-RU" altLang="ru-RU" sz="2800" baseline="-25000"/>
              <a:t>3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ru-RU" altLang="ru-RU" sz="2800" baseline="-25000"/>
              <a:t>3</a:t>
            </a:r>
            <a:r>
              <a:rPr lang="ru-RU" altLang="ru-RU" sz="2800"/>
              <a:t>;</a:t>
            </a:r>
            <a:r>
              <a:rPr lang="ru-RU" altLang="ru-RU" sz="3200"/>
              <a:t> </a:t>
            </a:r>
            <a:endParaRPr lang="en-US" altLang="ru-RU" sz="3200"/>
          </a:p>
        </p:txBody>
      </p:sp>
      <p:sp>
        <p:nvSpPr>
          <p:cNvPr id="227333" name="Text Box 5">
            <a:extLst>
              <a:ext uri="{FF2B5EF4-FFF2-40B4-BE49-F238E27FC236}">
                <a16:creationId xmlns:a16="http://schemas.microsoft.com/office/drawing/2014/main" id="{971E36E3-4EAF-422D-B8C9-CF72B1FB9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2800" i="1"/>
              <a:t>AO</a:t>
            </a:r>
            <a:r>
              <a:rPr lang="en-US" altLang="ru-RU" sz="2800" baseline="-25000"/>
              <a:t>1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en-US" altLang="ru-RU" sz="2800" baseline="-25000"/>
              <a:t>1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en-US" altLang="ru-RU" sz="2800" baseline="-25000"/>
              <a:t>2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en-US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ru-RU" altLang="ru-RU" sz="2800" baseline="-25000"/>
              <a:t>3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ru-RU" altLang="ru-RU" sz="2800" baseline="-25000"/>
              <a:t>3</a:t>
            </a:r>
            <a:r>
              <a:rPr lang="ru-RU" altLang="ru-RU" sz="2800"/>
              <a:t>;</a:t>
            </a:r>
            <a:r>
              <a:rPr lang="ru-RU" altLang="ru-RU" sz="3200"/>
              <a:t> </a:t>
            </a:r>
            <a:endParaRPr lang="en-US" altLang="ru-RU" sz="3200"/>
          </a:p>
        </p:txBody>
      </p:sp>
      <p:pic>
        <p:nvPicPr>
          <p:cNvPr id="227337" name="Picture 9">
            <a:extLst>
              <a:ext uri="{FF2B5EF4-FFF2-40B4-BE49-F238E27FC236}">
                <a16:creationId xmlns:a16="http://schemas.microsoft.com/office/drawing/2014/main" id="{3611E60A-99F4-493C-B2E1-179E479CB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81200"/>
            <a:ext cx="350520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7338" name="Text Box 10">
            <a:extLst>
              <a:ext uri="{FF2B5EF4-FFF2-40B4-BE49-F238E27FC236}">
                <a16:creationId xmlns:a16="http://schemas.microsoft.com/office/drawing/2014/main" id="{A465D28A-6712-4D65-92F1-DA25309D9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5626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</a:t>
            </a:r>
            <a:r>
              <a:rPr lang="en-US" altLang="ru-RU" sz="2800" i="1"/>
              <a:t>AO</a:t>
            </a:r>
            <a:r>
              <a:rPr lang="en-US" altLang="ru-RU" sz="2800" baseline="-25000"/>
              <a:t>1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en-US" altLang="ru-RU" sz="2800" baseline="-25000"/>
              <a:t>1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en-US" altLang="ru-RU" sz="2800" baseline="-25000"/>
              <a:t>2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en-US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ru-RU" altLang="ru-RU" sz="2800" baseline="-25000"/>
              <a:t>3</a:t>
            </a:r>
            <a:r>
              <a:rPr lang="en-US" altLang="ru-RU" sz="2800"/>
              <a:t> &lt; </a:t>
            </a:r>
            <a:r>
              <a:rPr lang="en-US" altLang="ru-RU" sz="2800" i="1"/>
              <a:t>R</a:t>
            </a:r>
            <a:r>
              <a:rPr lang="ru-RU" altLang="ru-RU" sz="2800" baseline="-25000"/>
              <a:t>3</a:t>
            </a:r>
            <a:r>
              <a:rPr lang="ru-RU" altLang="ru-RU" sz="2800"/>
              <a:t>;</a:t>
            </a:r>
            <a:r>
              <a:rPr lang="ru-RU" altLang="ru-RU" sz="3200"/>
              <a:t> </a:t>
            </a:r>
            <a:endParaRPr lang="en-US" altLang="ru-RU" sz="3200"/>
          </a:p>
        </p:txBody>
      </p:sp>
      <p:sp>
        <p:nvSpPr>
          <p:cNvPr id="227339" name="Text Box 11">
            <a:extLst>
              <a:ext uri="{FF2B5EF4-FFF2-40B4-BE49-F238E27FC236}">
                <a16:creationId xmlns:a16="http://schemas.microsoft.com/office/drawing/2014/main" id="{5DC18337-6C9E-434F-96B7-F065D0AF0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19800"/>
            <a:ext cx="502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</a:t>
            </a:r>
            <a:r>
              <a:rPr lang="en-US" altLang="ru-RU" sz="2800" i="1"/>
              <a:t>AO</a:t>
            </a:r>
            <a:r>
              <a:rPr lang="en-US" altLang="ru-RU" sz="2800" baseline="-25000"/>
              <a:t>1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en-US" altLang="ru-RU" sz="2800" baseline="-25000"/>
              <a:t>1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en-US" altLang="ru-RU" sz="2800" baseline="-25000"/>
              <a:t>2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en-US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 i="1"/>
              <a:t>AO</a:t>
            </a:r>
            <a:r>
              <a:rPr lang="ru-RU" altLang="ru-RU" sz="2800" baseline="-25000"/>
              <a:t>3</a:t>
            </a:r>
            <a:r>
              <a:rPr lang="en-US" altLang="ru-RU" sz="2800"/>
              <a:t> &gt; </a:t>
            </a:r>
            <a:r>
              <a:rPr lang="en-US" altLang="ru-RU" sz="2800" i="1"/>
              <a:t>R</a:t>
            </a:r>
            <a:r>
              <a:rPr lang="ru-RU" altLang="ru-RU" sz="2800" baseline="-25000"/>
              <a:t>3</a:t>
            </a:r>
            <a:r>
              <a:rPr lang="en-US" altLang="ru-RU" sz="2800"/>
              <a:t>.</a:t>
            </a:r>
            <a:r>
              <a:rPr lang="ru-RU" altLang="ru-RU" sz="3200"/>
              <a:t> </a:t>
            </a:r>
            <a:endParaRPr lang="en-US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 autoUpdateAnimBg="0"/>
      <p:bldP spid="227333" grpId="0" autoUpdateAnimBg="0"/>
      <p:bldP spid="227338" grpId="0" autoUpdateAnimBg="0"/>
      <p:bldP spid="22733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A43D4334-F918-485F-B243-BC0B428D1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237571" name="Text Box 3">
            <a:extLst>
              <a:ext uri="{FF2B5EF4-FFF2-40B4-BE49-F238E27FC236}">
                <a16:creationId xmlns:a16="http://schemas.microsoft.com/office/drawing/2014/main" id="{19995F6B-B513-412A-9688-D0A681F3D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8680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 рисунке изображена фигура, называемая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кольцом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Сформулируйте определение этой фигуры.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37572" name="Text Box 4">
            <a:extLst>
              <a:ext uri="{FF2B5EF4-FFF2-40B4-BE49-F238E27FC236}">
                <a16:creationId xmlns:a16="http://schemas.microsoft.com/office/drawing/2014/main" id="{173A0A41-BB99-4DFA-816E-EA1B116C2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91000"/>
            <a:ext cx="8382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Кольцом называется фигура, состоящая из всех точек плоскости, удаленных от данной точки на расстояние, не превосходящее одного данного расстояния и большее или равное другого данного расстояния.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37573" name="Picture 5">
            <a:extLst>
              <a:ext uri="{FF2B5EF4-FFF2-40B4-BE49-F238E27FC236}">
                <a16:creationId xmlns:a16="http://schemas.microsoft.com/office/drawing/2014/main" id="{6F73FBB3-B111-48F2-8CD0-27A60DE94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36705"/>
            <a:ext cx="2328863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5935EC81-DDE4-4717-AAAB-E5C0B2164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239619" name="Text Box 3">
            <a:extLst>
              <a:ext uri="{FF2B5EF4-FFF2-40B4-BE49-F238E27FC236}">
                <a16:creationId xmlns:a16="http://schemas.microsoft.com/office/drawing/2014/main" id="{B330560D-FC86-4F36-AB07-B0E8180AA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Хорда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большей окружности кольца пересекает его меньшую окружность в точках </a:t>
            </a:r>
            <a:r>
              <a:rPr lang="en-US" altLang="ru-RU" sz="2800" i="1" dirty="0"/>
              <a:t>C</a:t>
            </a:r>
            <a:r>
              <a:rPr lang="en-US" altLang="ru-RU" sz="2800" dirty="0"/>
              <a:t>, </a:t>
            </a:r>
            <a:r>
              <a:rPr lang="en-US" altLang="ru-RU" sz="2800" i="1" dirty="0"/>
              <a:t>D</a:t>
            </a:r>
            <a:r>
              <a:rPr lang="en-US" altLang="ru-RU" sz="2800" dirty="0"/>
              <a:t>. </a:t>
            </a:r>
            <a:r>
              <a:rPr lang="ru-RU" altLang="ru-RU" sz="2800" dirty="0"/>
              <a:t>Докажите, что отрезки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равны.</a:t>
            </a:r>
            <a:endParaRPr lang="en-US" altLang="ru-RU" sz="2800" i="1" dirty="0"/>
          </a:p>
        </p:txBody>
      </p:sp>
      <p:pic>
        <p:nvPicPr>
          <p:cNvPr id="239620" name="Picture 4">
            <a:extLst>
              <a:ext uri="{FF2B5EF4-FFF2-40B4-BE49-F238E27FC236}">
                <a16:creationId xmlns:a16="http://schemas.microsoft.com/office/drawing/2014/main" id="{24CB5E40-3D89-42AD-B202-3F4E465B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09800"/>
            <a:ext cx="2628900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9621" name="Group 5">
            <a:extLst>
              <a:ext uri="{FF2B5EF4-FFF2-40B4-BE49-F238E27FC236}">
                <a16:creationId xmlns:a16="http://schemas.microsoft.com/office/drawing/2014/main" id="{27F8C5AA-2F25-4037-B0BF-7681B48F6B2D}"/>
              </a:ext>
            </a:extLst>
          </p:cNvPr>
          <p:cNvGrpSpPr>
            <a:grpSpLocks/>
          </p:cNvGrpSpPr>
          <p:nvPr/>
        </p:nvGrpSpPr>
        <p:grpSpPr bwMode="auto">
          <a:xfrm>
            <a:off x="0" y="2225675"/>
            <a:ext cx="9144000" cy="4468813"/>
            <a:chOff x="0" y="1152"/>
            <a:chExt cx="5760" cy="2815"/>
          </a:xfrm>
        </p:grpSpPr>
        <p:sp>
          <p:nvSpPr>
            <p:cNvPr id="239622" name="Text Box 6">
              <a:extLst>
                <a:ext uri="{FF2B5EF4-FFF2-40B4-BE49-F238E27FC236}">
                  <a16:creationId xmlns:a16="http://schemas.microsoft.com/office/drawing/2014/main" id="{EB539BDD-448B-4CB0-807E-7A5913EDE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84"/>
              <a:ext cx="5760" cy="1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Из центра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кольца опустим перпендикуляр </a:t>
              </a:r>
              <a:r>
                <a:rPr lang="en-US" altLang="ru-RU" sz="2800" i="1" dirty="0"/>
                <a:t>OH </a:t>
              </a:r>
              <a:r>
                <a:rPr lang="ru-RU" altLang="ru-RU" sz="2800" dirty="0"/>
                <a:t>на данную прямую. Соединим отрезками точку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и точки </a:t>
              </a:r>
              <a:r>
                <a:rPr lang="en-US" altLang="ru-RU" sz="2800" i="1" dirty="0"/>
                <a:t>A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B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C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D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Тогда </a:t>
              </a:r>
              <a:r>
                <a:rPr lang="en-US" altLang="ru-RU" sz="2800" i="1" dirty="0"/>
                <a:t>AH = BH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CH = DH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Следовательно, </a:t>
              </a:r>
              <a:r>
                <a:rPr lang="en-US" altLang="ru-RU" sz="2800" i="1" dirty="0"/>
                <a:t>AC = BD</a:t>
              </a:r>
              <a:r>
                <a:rPr lang="en-US" altLang="ru-RU" sz="2800" dirty="0"/>
                <a:t>.</a:t>
              </a:r>
            </a:p>
          </p:txBody>
        </p:sp>
        <p:pic>
          <p:nvPicPr>
            <p:cNvPr id="239623" name="Picture 7">
              <a:extLst>
                <a:ext uri="{FF2B5EF4-FFF2-40B4-BE49-F238E27FC236}">
                  <a16:creationId xmlns:a16="http://schemas.microsoft.com/office/drawing/2014/main" id="{4BBC2184-23CB-46F2-8357-81AADD1E9F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152"/>
              <a:ext cx="1656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796D4B48-8EC7-4BA3-8EEE-A7CA4848B8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A2335EB7-93AD-4E2E-9580-9E39FC0A8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65609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Хорда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большей окружности кольца касается его меньшей окружности в точке </a:t>
            </a:r>
            <a:r>
              <a:rPr lang="en-US" altLang="ru-RU" sz="2800" i="1" dirty="0"/>
              <a:t>C</a:t>
            </a:r>
            <a:r>
              <a:rPr lang="en-US" altLang="ru-RU" sz="2800" dirty="0"/>
              <a:t>. </a:t>
            </a:r>
            <a:r>
              <a:rPr lang="ru-RU" altLang="ru-RU" sz="2800" dirty="0"/>
              <a:t>Докажите, что отрезки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 </a:t>
            </a:r>
            <a:r>
              <a:rPr lang="ru-RU" altLang="ru-RU" sz="2800" dirty="0"/>
              <a:t>равны.</a:t>
            </a:r>
            <a:endParaRPr lang="en-US" altLang="ru-RU" sz="2800" i="1" dirty="0"/>
          </a:p>
        </p:txBody>
      </p:sp>
      <p:pic>
        <p:nvPicPr>
          <p:cNvPr id="241672" name="Picture 8">
            <a:extLst>
              <a:ext uri="{FF2B5EF4-FFF2-40B4-BE49-F238E27FC236}">
                <a16:creationId xmlns:a16="http://schemas.microsoft.com/office/drawing/2014/main" id="{6C48399E-1A7B-485D-906C-531F4C136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8" y="2160588"/>
            <a:ext cx="2574925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1675" name="Group 11">
            <a:extLst>
              <a:ext uri="{FF2B5EF4-FFF2-40B4-BE49-F238E27FC236}">
                <a16:creationId xmlns:a16="http://schemas.microsoft.com/office/drawing/2014/main" id="{F4D1CC04-3552-4217-89E6-5D726D9B0BC9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265613"/>
            <a:chOff x="0" y="1344"/>
            <a:chExt cx="5760" cy="2687"/>
          </a:xfrm>
        </p:grpSpPr>
        <p:sp>
          <p:nvSpPr>
            <p:cNvPr id="241670" name="Text Box 6">
              <a:extLst>
                <a:ext uri="{FF2B5EF4-FFF2-40B4-BE49-F238E27FC236}">
                  <a16:creationId xmlns:a16="http://schemas.microsoft.com/office/drawing/2014/main" id="{0D16E481-9869-4C09-9561-0CAA04CCA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20"/>
              <a:ext cx="5760" cy="9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Отрезок </a:t>
              </a:r>
              <a:r>
                <a:rPr lang="en-US" altLang="ru-RU" sz="2800" i="1" dirty="0"/>
                <a:t>OC </a:t>
              </a:r>
              <a:r>
                <a:rPr lang="ru-RU" altLang="ru-RU" sz="2800" dirty="0"/>
                <a:t>перпендикулярен хорде </a:t>
              </a:r>
              <a:r>
                <a:rPr lang="en-US" altLang="ru-RU" sz="2800" i="1" dirty="0"/>
                <a:t>AB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По теореме предыдущего параграфа точка </a:t>
              </a:r>
              <a:r>
                <a:rPr lang="en-US" altLang="ru-RU" sz="2800" i="1" dirty="0"/>
                <a:t>C</a:t>
              </a:r>
              <a:r>
                <a:rPr lang="en-US" altLang="ru-RU" sz="2800" dirty="0"/>
                <a:t> </a:t>
              </a:r>
              <a:r>
                <a:rPr lang="ru-RU" altLang="ru-RU" sz="2800" dirty="0"/>
                <a:t>делит отрезок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пополам.</a:t>
              </a:r>
              <a:endParaRPr lang="en-US" altLang="ru-RU" sz="2800" dirty="0"/>
            </a:p>
          </p:txBody>
        </p:sp>
        <p:pic>
          <p:nvPicPr>
            <p:cNvPr id="241674" name="Picture 10">
              <a:extLst>
                <a:ext uri="{FF2B5EF4-FFF2-40B4-BE49-F238E27FC236}">
                  <a16:creationId xmlns:a16="http://schemas.microsoft.com/office/drawing/2014/main" id="{18DA6E1B-4786-417B-B23C-5FFBD120F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22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2" name="Text Box 8">
            <a:extLst>
              <a:ext uri="{FF2B5EF4-FFF2-40B4-BE49-F238E27FC236}">
                <a16:creationId xmlns:a16="http://schemas.microsoft.com/office/drawing/2014/main" id="{2ECEB4EE-A3BB-47EB-B786-01644CE0C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4624"/>
            <a:ext cx="8807896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больше суммы их радиусов, то эти окружности не имеют общих точек.</a:t>
            </a:r>
          </a:p>
        </p:txBody>
      </p:sp>
      <p:sp>
        <p:nvSpPr>
          <p:cNvPr id="98318" name="Text Box 14">
            <a:extLst>
              <a:ext uri="{FF2B5EF4-FFF2-40B4-BE49-F238E27FC236}">
                <a16:creationId xmlns:a16="http://schemas.microsoft.com/office/drawing/2014/main" id="{898C0ACC-2435-451B-A32A-1E28E55E9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067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&gt; 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первой окружности,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Тогда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  &gt;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эти окружности не имеют общих точек.</a:t>
            </a:r>
            <a:r>
              <a:rPr lang="ru-RU" altLang="ru-RU" dirty="0"/>
              <a:t> </a:t>
            </a:r>
          </a:p>
        </p:txBody>
      </p:sp>
      <p:graphicFrame>
        <p:nvGraphicFramePr>
          <p:cNvPr id="98319" name="Object 15">
            <a:extLst>
              <a:ext uri="{FF2B5EF4-FFF2-40B4-BE49-F238E27FC236}">
                <a16:creationId xmlns:a16="http://schemas.microsoft.com/office/drawing/2014/main" id="{D43DF6D3-F10E-492D-8A3B-14F43806D1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752600"/>
          <a:ext cx="3810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381847" imgH="2029108" progId="Paint.Picture">
                  <p:embed/>
                </p:oleObj>
              </mc:Choice>
              <mc:Fallback>
                <p:oleObj name="Точечный рисунок" r:id="rId3" imgW="3381847" imgH="2029108" progId="Paint.Picture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3810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Text Box 5123">
            <a:extLst>
              <a:ext uri="{FF2B5EF4-FFF2-40B4-BE49-F238E27FC236}">
                <a16:creationId xmlns:a16="http://schemas.microsoft.com/office/drawing/2014/main" id="{3CEC94E0-BDC8-4282-96E2-D9FFB98B1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5406"/>
            <a:ext cx="8807896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</a:t>
            </a:r>
            <a:r>
              <a:rPr lang="ru-RU" altLang="ru-RU" sz="2800" dirty="0"/>
              <a:t>меньше разности</a:t>
            </a:r>
            <a:r>
              <a:rPr lang="ru-RU" altLang="ru-RU" sz="2800" dirty="0">
                <a:cs typeface="Times New Roman" panose="02020603050405020304" pitchFamily="18" charset="0"/>
              </a:rPr>
              <a:t> их радиусов, то эти окружности не имеют общих точек.</a:t>
            </a:r>
          </a:p>
        </p:txBody>
      </p:sp>
      <p:sp>
        <p:nvSpPr>
          <p:cNvPr id="229380" name="Text Box 5124">
            <a:extLst>
              <a:ext uri="{FF2B5EF4-FFF2-40B4-BE49-F238E27FC236}">
                <a16:creationId xmlns:a16="http://schemas.microsoft.com/office/drawing/2014/main" id="{DE91C3EA-AABE-4E70-A0DC-1F69A4D8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9067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&gt;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/>
              <a:t>&lt;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первой окружности,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Тогда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  &gt;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&gt;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и, следовательно,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эти окружности не имеют общих точек.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Аналогичным образом доказывается, что если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&lt;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-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то окружности также не имеют общих точек</a:t>
            </a:r>
            <a:r>
              <a:rPr lang="ru-RU" altLang="ru-RU" dirty="0"/>
              <a:t>.</a:t>
            </a:r>
          </a:p>
        </p:txBody>
      </p:sp>
      <p:graphicFrame>
        <p:nvGraphicFramePr>
          <p:cNvPr id="229382" name="Object 5126">
            <a:extLst>
              <a:ext uri="{FF2B5EF4-FFF2-40B4-BE49-F238E27FC236}">
                <a16:creationId xmlns:a16="http://schemas.microsoft.com/office/drawing/2014/main" id="{3D04C51F-D271-4F50-9F0B-3973CE528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1752600"/>
          <a:ext cx="19621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1961905" imgH="1980952" progId="Paint.Picture">
                  <p:embed/>
                </p:oleObj>
              </mc:Choice>
              <mc:Fallback>
                <p:oleObj name="Точечный рисунок" r:id="rId3" imgW="1961905" imgH="1980952" progId="Paint.Picture">
                  <p:embed/>
                  <p:pic>
                    <p:nvPicPr>
                      <p:cNvPr id="0" name="Object 5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752600"/>
                        <a:ext cx="19621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53931E17-6282-4389-8E2B-7AE47218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624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равно сумме их радиусов, то эти окружности касаются. </a:t>
            </a:r>
          </a:p>
        </p:txBody>
      </p:sp>
      <p:sp>
        <p:nvSpPr>
          <p:cNvPr id="151560" name="Text Box 8">
            <a:extLst>
              <a:ext uri="{FF2B5EF4-FFF2-40B4-BE49-F238E27FC236}">
                <a16:creationId xmlns:a16="http://schemas.microsoft.com/office/drawing/2014/main" id="{65EFFC7B-DD28-44A5-B4DE-278A4FCA8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798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+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отрезке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для которой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Она будет общей точкой для данных окружностей. Если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– точка на первой окружности, отличная от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, то из неравенства треугольника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+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-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ледовательно, точка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данные окружности имеют только одну общую точку, т.е. касаются. </a:t>
            </a:r>
          </a:p>
        </p:txBody>
      </p:sp>
      <p:graphicFrame>
        <p:nvGraphicFramePr>
          <p:cNvPr id="151561" name="Object 9">
            <a:extLst>
              <a:ext uri="{FF2B5EF4-FFF2-40B4-BE49-F238E27FC236}">
                <a16:creationId xmlns:a16="http://schemas.microsoft.com/office/drawing/2014/main" id="{BF848C6B-6F48-4318-AFEE-B4436CC8FC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1295400"/>
          <a:ext cx="3733800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228571" imgH="2010056" progId="Paint.Picture">
                  <p:embed/>
                </p:oleObj>
              </mc:Choice>
              <mc:Fallback>
                <p:oleObj name="Точечный рисунок" r:id="rId3" imgW="3228571" imgH="2010056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95400"/>
                        <a:ext cx="3733800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Text Box 3">
            <a:extLst>
              <a:ext uri="{FF2B5EF4-FFF2-40B4-BE49-F238E27FC236}">
                <a16:creationId xmlns:a16="http://schemas.microsoft.com/office/drawing/2014/main" id="{B79303BD-EE94-4845-B441-1CB086960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равно разности их радиусов, то эти окружности касаются. </a:t>
            </a:r>
          </a:p>
        </p:txBody>
      </p:sp>
      <p:sp>
        <p:nvSpPr>
          <p:cNvPr id="231429" name="Text Box 5">
            <a:extLst>
              <a:ext uri="{FF2B5EF4-FFF2-40B4-BE49-F238E27FC236}">
                <a16:creationId xmlns:a16="http://schemas.microsoft.com/office/drawing/2014/main" id="{2CEA96A3-47AB-48D4-93B0-1A6AA6450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814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Пусть даны две окружности с центрами в точках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и радиусами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– 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точку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на отрезке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для которой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С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Она будет общей точкой для данных окружностей. Если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– точка на первой окружности, отличная от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, то из неравенства треугольника следует, что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&gt;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 O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–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i="1" dirty="0">
                <a:cs typeface="Times New Roman" panose="02020603050405020304" pitchFamily="18" charset="0"/>
              </a:rPr>
              <a:t> –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)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ледовательно, точка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второй окружности. Значит, данные окружности имеют только одну общую точку, т.е. касаются. </a:t>
            </a:r>
          </a:p>
        </p:txBody>
      </p:sp>
      <p:graphicFrame>
        <p:nvGraphicFramePr>
          <p:cNvPr id="231430" name="Object 6">
            <a:extLst>
              <a:ext uri="{FF2B5EF4-FFF2-40B4-BE49-F238E27FC236}">
                <a16:creationId xmlns:a16="http://schemas.microsoft.com/office/drawing/2014/main" id="{4B437EE7-5630-4894-9E61-1516E203EC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1524000"/>
          <a:ext cx="24765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476190" imgH="2133898" progId="Paint.Picture">
                  <p:embed/>
                </p:oleObj>
              </mc:Choice>
              <mc:Fallback>
                <p:oleObj name="Точечный рисунок" r:id="rId3" imgW="2476190" imgH="2133898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524000"/>
                        <a:ext cx="24765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>
            <a:extLst>
              <a:ext uri="{FF2B5EF4-FFF2-40B4-BE49-F238E27FC236}">
                <a16:creationId xmlns:a16="http://schemas.microsoft.com/office/drawing/2014/main" id="{A14F50AC-D335-4779-B9DF-7FA29250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0"/>
            <a:ext cx="87358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Если расстояние между центрами двух окружностей меньше суммы радиусов и больше их разностей, то эти окружности пересекаются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92517" name="Picture 5">
            <a:extLst>
              <a:ext uri="{FF2B5EF4-FFF2-40B4-BE49-F238E27FC236}">
                <a16:creationId xmlns:a16="http://schemas.microsoft.com/office/drawing/2014/main" id="{A4CF6AE7-19D2-4ABD-BD81-862A35C84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4" y="2066300"/>
            <a:ext cx="3954463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2518" name="Text Box 6">
            <a:extLst>
              <a:ext uri="{FF2B5EF4-FFF2-40B4-BE49-F238E27FC236}">
                <a16:creationId xmlns:a16="http://schemas.microsoft.com/office/drawing/2014/main" id="{AA9C4749-72F6-4636-84D7-F42E2AD49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Доказательство этой теоремы выходит за рамки школьного курса геометрии.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34B183ED-94DB-4252-9DB3-3972E31D2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66FE2977-59EB-4384-90B5-3474CF0F1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762000"/>
            <a:ext cx="842493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общих точек могут иметь две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71D6124C-D798-49C4-9F8D-FA63298A3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432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Ни одной, одну или две.</a:t>
            </a:r>
            <a:endParaRPr lang="en-US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2481</Words>
  <Application>Microsoft Office PowerPoint</Application>
  <PresentationFormat>Экран (4:3)</PresentationFormat>
  <Paragraphs>203</Paragraphs>
  <Slides>38</Slides>
  <Notes>38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Оформление по умолчанию</vt:lpstr>
      <vt:lpstr>Точечный рисунок</vt:lpstr>
      <vt:lpstr>18. Взаимное расположение двух окружностей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16*</vt:lpstr>
      <vt:lpstr>Упражнение 17</vt:lpstr>
      <vt:lpstr>Упражнение 18*</vt:lpstr>
      <vt:lpstr>Упражнение 19</vt:lpstr>
      <vt:lpstr>Упражнение 20</vt:lpstr>
      <vt:lpstr>Упражнение 21</vt:lpstr>
      <vt:lpstr>Упражнение 22</vt:lpstr>
      <vt:lpstr>Упражнение 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65</cp:revision>
  <dcterms:created xsi:type="dcterms:W3CDTF">2008-04-30T05:51:18Z</dcterms:created>
  <dcterms:modified xsi:type="dcterms:W3CDTF">2021-07-02T04:05:43Z</dcterms:modified>
</cp:coreProperties>
</file>