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35" r:id="rId2"/>
    <p:sldId id="277" r:id="rId3"/>
    <p:sldId id="336" r:id="rId4"/>
    <p:sldId id="281" r:id="rId5"/>
    <p:sldId id="307" r:id="rId6"/>
    <p:sldId id="327" r:id="rId7"/>
    <p:sldId id="361" r:id="rId8"/>
    <p:sldId id="308" r:id="rId9"/>
    <p:sldId id="282" r:id="rId10"/>
    <p:sldId id="309" r:id="rId11"/>
    <p:sldId id="310" r:id="rId12"/>
    <p:sldId id="311" r:id="rId13"/>
    <p:sldId id="328" r:id="rId14"/>
    <p:sldId id="312" r:id="rId15"/>
    <p:sldId id="313" r:id="rId16"/>
    <p:sldId id="287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62" r:id="rId27"/>
    <p:sldId id="323" r:id="rId28"/>
    <p:sldId id="1405" r:id="rId29"/>
    <p:sldId id="324" r:id="rId30"/>
    <p:sldId id="325" r:id="rId31"/>
    <p:sldId id="329" r:id="rId32"/>
    <p:sldId id="326" r:id="rId33"/>
    <p:sldId id="330" r:id="rId34"/>
    <p:sldId id="333" r:id="rId35"/>
    <p:sldId id="331" r:id="rId36"/>
    <p:sldId id="334" r:id="rId37"/>
    <p:sldId id="332" r:id="rId38"/>
    <p:sldId id="1406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0929"/>
  </p:normalViewPr>
  <p:slideViewPr>
    <p:cSldViewPr>
      <p:cViewPr varScale="1">
        <p:scale>
          <a:sx n="99" d="100"/>
          <a:sy n="99" d="100"/>
        </p:scale>
        <p:origin x="7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F47DD32-2DF6-4F09-BED7-9F1A0AF3F9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8277D16-673E-4883-994E-C133012546F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58A9D16-674E-4A9D-B448-C0C018C7D8D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F34680B-8882-48C7-8057-42E4626CBC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A7AA642-1CDA-4EA7-BEFD-4B9F438760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0076EC5-D670-4CAC-A482-1433F92E92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51E729-17ED-4C16-B8B8-6794868E514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67C970-A5B5-47F8-BBE0-A7C1336A0E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2627F-C38F-4179-A7F2-3DDDE70D62F5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E09D5E4F-66B8-4F9C-9A4B-27B81ADD3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76CD3AB-B099-4779-A0B4-2FC3FA7B29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20903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B24DD3-3C40-41A6-9FC7-938E064329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05705-347E-4F3A-B843-4B7080B05434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BEF9FF40-AC3E-44D0-85CD-1CBDE5DB0A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B8B02F84-3AD3-4D68-B1AC-97326AF96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82B4EF-838C-446F-98A1-A2AA4E848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E20FE-6E42-4AF9-BBC5-9AC0DCB0E21D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5F5C5D50-3FC4-42DB-9D3F-9D5C4E6B7F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D672B435-FA97-43F6-86C2-3FAB971EA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0E8F07-0F85-42EC-9235-3C7DCC9224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F825C-2D9B-4F09-BA5F-2E2CC4E9618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3E2BA8E1-F10C-4551-A91C-D9966D1DD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9D68F0F6-F9C8-4174-BE3B-6E9E0AC71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83F013-3E2C-4C5E-B874-4CFD1266AC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A49B9-36F0-4B5A-B149-C10DAF9AD22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95586" name="Rectangle 2050">
            <a:extLst>
              <a:ext uri="{FF2B5EF4-FFF2-40B4-BE49-F238E27FC236}">
                <a16:creationId xmlns:a16="http://schemas.microsoft.com/office/drawing/2014/main" id="{04334BA8-355D-4C08-9F9A-E460FA6AD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2051">
            <a:extLst>
              <a:ext uri="{FF2B5EF4-FFF2-40B4-BE49-F238E27FC236}">
                <a16:creationId xmlns:a16="http://schemas.microsoft.com/office/drawing/2014/main" id="{CE8B496F-FB57-4FB1-A744-D5C7741D08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3F8274-22C9-4043-92D8-826D6555C8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7B0410-EB6E-4ADB-A310-08CDBC2A856D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D9A10F16-A723-4AA9-A75F-2694FFBCD0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C0676978-1B26-4B0F-BED1-6DBC32AAE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B83130-2B8F-4F11-839F-7D1F1C1FAF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6F499-59BE-493F-87ED-E5FD9E2EED0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68FC901F-4B68-4C87-9B1C-2F84BE9D71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1C19D81B-BD92-4783-BEB3-D40295C4B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E3DA2B-A17D-470F-9D4C-6A17894CB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715EA-5388-45ED-B6CF-6D5D7A0DD741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CA4DCB5F-BE14-4D9F-B268-80584C2658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B19F3CD4-5F0F-4669-8E19-ADFC7F508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807649-A60B-4AFD-AB51-80584BA96E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9D141-487F-45E7-A645-1BFE3CDEC287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66914" name="Rectangle 1026">
            <a:extLst>
              <a:ext uri="{FF2B5EF4-FFF2-40B4-BE49-F238E27FC236}">
                <a16:creationId xmlns:a16="http://schemas.microsoft.com/office/drawing/2014/main" id="{DCB2B399-0D66-40BD-847D-5ECAB954E5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Rectangle 1027">
            <a:extLst>
              <a:ext uri="{FF2B5EF4-FFF2-40B4-BE49-F238E27FC236}">
                <a16:creationId xmlns:a16="http://schemas.microsoft.com/office/drawing/2014/main" id="{F5E0EA1E-4F32-4FBA-A2AA-E6F045089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FE6E3D-5721-4475-8FAE-B7E7F6FF6C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0361E2-1143-4B4D-BB72-2E6C03378E3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5E451C81-C74C-41AA-A4ED-6673A1F86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662174A5-B4A9-445A-AB69-4C5C94A774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E3662F-31A8-4339-9266-E946308C42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1CABF9-9BA6-48BD-9B29-699072D0183F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127C597A-DFFF-4E9A-91C4-1B9CFDD0B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F583916B-2F56-497C-BBB7-F6141FD7F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67C970-A5B5-47F8-BBE0-A7C1336A0E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2627F-C38F-4179-A7F2-3DDDE70D62F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E09D5E4F-66B8-4F9C-9A4B-27B81ADD3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76CD3AB-B099-4779-A0B4-2FC3FA7B29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15917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0D7E37-EF7F-46DA-8BA7-8E2EBEF055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8C96A-5AD2-4CCF-8B6B-C30F65D3FD4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4CBE214F-1726-4684-877D-DED4FBB9E9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9D48BE27-9554-4493-91AD-6206C1E20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957E0E-8679-47AF-BCE7-B5390D4FDB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69183-DB58-42AF-885B-23F866E19A45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3815A1BB-2B72-4938-A1A1-6E717466DC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3C239AF5-221B-45DE-B8C5-BB494FFAE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68DD5C-40C1-439F-B004-A279C917F1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52790-4ECA-4643-9C3E-0B1774D417E2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027561FA-DD90-4C0E-94A7-153A96EE77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E61853BF-E383-49C0-9BE6-91D0572182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91ADF4-E2E5-413A-BA85-18816B69C1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03059-2FF6-4D1C-B47C-301E4B12E5E6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79202" name="Rectangle 2">
            <a:extLst>
              <a:ext uri="{FF2B5EF4-FFF2-40B4-BE49-F238E27FC236}">
                <a16:creationId xmlns:a16="http://schemas.microsoft.com/office/drawing/2014/main" id="{D2B1BD29-67BF-4A09-97CB-D953484A03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FB4BC451-A8E4-467C-8F93-1DD8ACF8D4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49DE3B-99FA-44E3-9D7D-5E2B754075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3C5CF-A5FA-435F-830D-7CB7B3FAA65B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A9DE6BC1-4631-49B1-A211-3B5F22D15E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B7AA19D8-A29B-4505-9CCC-5B9658671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3EB530-131E-4F57-8AB8-16972DAA6E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CF08C7-172D-4881-A0B2-78BE1C5CFE3F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FE0FCE6A-396B-4615-9A6C-A6B365A107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F356292B-5F4F-4BFA-BD2A-A1677CF95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8BFECF-0F72-4936-8210-1601A5F6A3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7A3F7-3A2B-467F-8505-357F7C4572C0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C32DC371-E6FC-4953-B4DB-6A81190C77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D6115272-67F1-4DAC-BDE6-F71125AAD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306356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E7CF9C-6707-42BD-A007-4BFA1D5BB8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9F863-67BC-49DA-B153-51ABFD2326CD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85346" name="Rectangle 1026">
            <a:extLst>
              <a:ext uri="{FF2B5EF4-FFF2-40B4-BE49-F238E27FC236}">
                <a16:creationId xmlns:a16="http://schemas.microsoft.com/office/drawing/2014/main" id="{D30F4A76-4288-4AA7-81A4-F6CCFB61E2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1027">
            <a:extLst>
              <a:ext uri="{FF2B5EF4-FFF2-40B4-BE49-F238E27FC236}">
                <a16:creationId xmlns:a16="http://schemas.microsoft.com/office/drawing/2014/main" id="{D6A675A7-7DE4-400B-AE9E-5DD374EB3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B1704D-11F1-4E80-9660-30AE0B73B75A}" type="slidenum">
              <a:rPr lang="ru-RU" sz="1200"/>
              <a:pPr eaLnBrk="1" hangingPunct="1"/>
              <a:t>28</a:t>
            </a:fld>
            <a:endParaRPr lang="ru-RU" sz="1200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154705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F989EC-EC16-4F25-9B0A-5DDCFC7774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679C49-483D-4506-8F8A-129A813CD110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5417EBE2-D0AE-4D4B-969F-BAC912C39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163A05B0-FB7C-407F-90C7-A1B2938971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67C970-A5B5-47F8-BBE0-A7C1336A0E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2627F-C38F-4179-A7F2-3DDDE70D62F5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E09D5E4F-66B8-4F9C-9A4B-27B81ADD3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76CD3AB-B099-4779-A0B4-2FC3FA7B29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151986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D711CC-B458-4ADF-A55E-30246A817F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687691-FA52-40E1-92ED-7EEC3AF1A04D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2AE5F983-BE20-4E50-A593-1456A1B2E2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C5F758D9-712E-46C7-98EF-0BA967A013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AE7CE7-4F8E-4C06-9C2A-07EDC94840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7ABC0-8669-459A-B3E1-2276C85B3F52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197634" name="Rectangle 1026">
            <a:extLst>
              <a:ext uri="{FF2B5EF4-FFF2-40B4-BE49-F238E27FC236}">
                <a16:creationId xmlns:a16="http://schemas.microsoft.com/office/drawing/2014/main" id="{7C7C3A11-C085-4E83-80B0-B986528B8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1027">
            <a:extLst>
              <a:ext uri="{FF2B5EF4-FFF2-40B4-BE49-F238E27FC236}">
                <a16:creationId xmlns:a16="http://schemas.microsoft.com/office/drawing/2014/main" id="{6749EE30-B8D5-4725-961C-6942E68A3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BE18D1-4AE5-4393-9787-CE3F8F69C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76395-6511-44F1-877C-D52C3EFDDF3D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B28EFF23-CCE6-4D6C-BDB4-B14586BF39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11FF1F67-8C17-4AFB-98B6-8949807FE3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4A0E0B-2E7F-4178-A887-7D039B8DC3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A3905-B6BB-4131-8C85-6D4D55CC9EE9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199682" name="Rectangle 1026">
            <a:extLst>
              <a:ext uri="{FF2B5EF4-FFF2-40B4-BE49-F238E27FC236}">
                <a16:creationId xmlns:a16="http://schemas.microsoft.com/office/drawing/2014/main" id="{FD877D18-2216-4403-BF1C-35A978535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1027">
            <a:extLst>
              <a:ext uri="{FF2B5EF4-FFF2-40B4-BE49-F238E27FC236}">
                <a16:creationId xmlns:a16="http://schemas.microsoft.com/office/drawing/2014/main" id="{64FE092D-9DC6-495C-AEC1-DAA167C3B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553908-7BBE-4D4A-8551-80232A4E5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4575D-C178-4429-9DB3-98CB43990021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451DA1A0-0F2F-4A97-B6A3-8BD265E851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61B3FCCB-D82F-444F-BB96-B43E51DAC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04EC84-2846-4F01-858A-3C59FB81C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B6DE2-DCDA-4D19-9DC3-98FE0499FF01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201730" name="Rectangle 1026">
            <a:extLst>
              <a:ext uri="{FF2B5EF4-FFF2-40B4-BE49-F238E27FC236}">
                <a16:creationId xmlns:a16="http://schemas.microsoft.com/office/drawing/2014/main" id="{F1F4C1CE-AF82-472B-B4B9-0F3279155D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1027">
            <a:extLst>
              <a:ext uri="{FF2B5EF4-FFF2-40B4-BE49-F238E27FC236}">
                <a16:creationId xmlns:a16="http://schemas.microsoft.com/office/drawing/2014/main" id="{2489BAF8-9422-4A73-9CD9-B98C2635E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F6D88B-9BB8-4A3F-86CC-931D34F392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EA0A7-53D9-47B0-BDF6-0981984BA0BE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0941B43F-8EC9-40B4-9650-924BDB3A0F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6DFF01B9-C257-4FFD-BB68-818EF96FE8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7C3562-FC97-42D0-BC9A-854CFDBC19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945C83-446D-44EF-8508-ADBC945FD8BA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0252039A-5AEC-4918-9AF5-B0C8F19CF3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441C59F5-2F77-4CCF-AD5E-A9AF3BC17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7C3562-FC97-42D0-BC9A-854CFDBC19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945C83-446D-44EF-8508-ADBC945FD8BA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203778" name="Rectangle 2">
            <a:extLst>
              <a:ext uri="{FF2B5EF4-FFF2-40B4-BE49-F238E27FC236}">
                <a16:creationId xmlns:a16="http://schemas.microsoft.com/office/drawing/2014/main" id="{0252039A-5AEC-4918-9AF5-B0C8F19CF3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441C59F5-2F77-4CCF-AD5E-A9AF3BC17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51676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4B48A6-9239-4B4B-B7FD-F3E301D287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34812C-076B-4610-9674-A5443F0A2DB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EF04526B-1743-4DB2-983A-949CF182B2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BEC87D2A-7DFE-4959-A69D-127AE8610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A5F283-D380-4B60-86DB-901FBA381D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F8D9A-F020-48BD-9FA6-529FC80556A0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52578" name="Rectangle 1026">
            <a:extLst>
              <a:ext uri="{FF2B5EF4-FFF2-40B4-BE49-F238E27FC236}">
                <a16:creationId xmlns:a16="http://schemas.microsoft.com/office/drawing/2014/main" id="{720EF673-6F71-4AD3-8AF6-7DDADFDBF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1027">
            <a:extLst>
              <a:ext uri="{FF2B5EF4-FFF2-40B4-BE49-F238E27FC236}">
                <a16:creationId xmlns:a16="http://schemas.microsoft.com/office/drawing/2014/main" id="{9A183B1B-4A49-46EA-A34F-E84DA5B0E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C3D61E-2C0D-47A4-8957-4FCEFAF1DD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01159-AB0E-489F-AAC5-6F08B25EE0C1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0618AA1E-C6FF-40AB-B5C7-41DF64CB8C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5FFFB23C-2EB9-419B-BE58-EFA2893CD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C3D61E-2C0D-47A4-8957-4FCEFAF1DD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01159-AB0E-489F-AAC5-6F08B25EE0C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0618AA1E-C6FF-40AB-B5C7-41DF64CB8C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5FFFB23C-2EB9-419B-BE58-EFA2893CD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72697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8BFECF-0F72-4936-8210-1601A5F6A3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7A3F7-3A2B-467F-8505-357F7C4572C0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C32DC371-E6FC-4953-B4DB-6A81190C77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D6115272-67F1-4DAC-BDE6-F71125AAD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13C4AB-50ED-48BE-A304-4A70A69B2A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C3FD3-81B5-4757-B2AC-91ADB7E1331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E1E4D20C-E4C2-4142-9B0B-560F69FDB8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1DA8953D-74CD-4E19-ACBA-C15BAB2BAD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DF56F-1C02-465B-80B6-D8AE0762E2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9379080-5876-4521-A7CD-48685E3E6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2F91C9-EF86-4411-805A-590266B6E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D64AE0-10FC-4D80-AF62-89BFB902C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58BFAF-9497-4988-BE1C-5A7C6973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01B67-A6EB-42AE-AA09-B629E1F8D6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08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4F4735-CE0E-4C7C-8300-79C68AA6E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9D17FE-FDA8-42B3-9478-6761F5078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80BD55-F3CD-44C3-AF29-702E5C65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C7DDC3-32A2-467C-BA57-09FB50003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0BE4B1-85C9-42C4-99BA-89466DB37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85172-7F7C-447E-84AC-BA38ADEF30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120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6A3876-DB11-4194-A80B-F85217AA8E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F3C37A-6EC5-4C53-A834-62CF7BCBE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1FAF87-5702-406D-A54F-79B33A01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35CB44-1042-4F19-8727-A2DC53EA1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7DCC6F-56DC-428C-B98A-BA361CAE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6C53A-00DD-480E-B02F-33BDA41672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382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8DDA1-49A8-454E-85D9-CF894ECA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9F27CE-FA63-48E2-AE43-F4E1B2EC5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89D296-4A86-43DD-B49A-2F199F9E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7AFBE5-1B9F-41F2-AAE3-10EA829B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0ADA4B-8E7E-4496-8B9A-CAB4ADC90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CF8DC-F415-4296-806A-5662B8B3E3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132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9AB21D-CC55-4468-946F-B4D625B7E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F156E4-DC0E-4796-A737-B16C60F32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FEFA24-532E-4069-A8EC-8DCDFBE83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EA49D8-D7F4-451A-AED2-48ABBF52C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82B994-FE70-4CC9-B9E8-34812A27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C693E-8858-4811-B848-1592F468C6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92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A85640-0824-493C-BF50-0CDEB77FD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303046-039E-4D8D-A5FB-0AA55DFF0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01F55A-230E-4BB7-9789-BA9E2B22BA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F6A2368-ACB1-4AF1-83E3-153419964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0B5A1E-EEDC-4009-9067-247E9773B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97904C-D776-4250-A16F-5AE7D95B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28250-5E93-4C81-8B7C-8E65938192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929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33B53C-53E9-4369-BB2F-756D0A713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825CD4-9169-4AC6-BC82-865D2F6D0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95F9A2-F440-489C-A516-61A0B3DD8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A863507-C8BA-4522-813A-7087F1CC9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C41224-4F75-49FA-885C-A2ED95C7A1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56D0119-8A3A-44C9-ACDD-3A3832414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2B73486-02FF-4279-B04A-D60F2F12D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60FA72-FF1E-4A3A-A1C6-F223A12DD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FA415-4FE6-4286-87CD-2288126A0E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565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C51FF-4016-406B-8C66-6FBA910C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DA197BA-E876-4AD6-A50C-1041E16F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7E2F303-2B99-4069-AB6C-532D1E68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6A472AA-0E6D-4A47-8344-D2E2925FB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0235D-8F39-43FC-8AB3-2134E5E959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167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17116E-B4C8-4490-8F35-A4354CCA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78EB405-02AD-4105-AA1C-42E5D669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2C567C-77A9-46CF-AF69-8E2D5088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FE1CF-F5E1-40CA-920D-8CFC4B188B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902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CA13B0-56B5-4936-B1FC-6299FA74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D648B0-606B-4108-B7C3-9103FCC4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56C0C31-4F92-4820-8316-B03529466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6341F5-B333-44B3-9CD9-5241E3A49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E3D419-5A07-4918-BA0F-B40E78E2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2A2E12-95F9-44F9-9297-7A971700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FE1F5-8171-4C77-9360-E3D61925E4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723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A3A46E-1BBA-4838-A066-73FA80A2D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EF5D999-F513-4031-93B3-2857DB3B4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387785-4F37-4F87-B97F-6164C32C4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89A00D-EB4C-4A1E-929C-441C41B3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F5C2A3-777B-4541-8A3E-2997D2B8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6C0BF7-1F72-43DB-8AF5-71DBB4AF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74F02-48AC-4C99-A97A-F04B739113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153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94F053-D7CE-4CF7-9B15-639A22403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E7B3A2-3E2E-4649-893C-AAFE5842A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CA19443-34F8-46C3-B42D-8006525B36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4B69758-5605-4DA1-941E-EF372CFAD0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BC36DE-1B4D-458A-B2E4-0A527A1811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9A94F7-1C52-4701-82DF-FF15C5ED397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5845682-FEE6-48A9-A243-16653DC210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2340496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17. Взаимное </a:t>
            </a:r>
            <a:r>
              <a:rPr lang="ru-RU" altLang="ru-RU" dirty="0">
                <a:solidFill>
                  <a:srgbClr val="FF3300"/>
                </a:solidFill>
              </a:rPr>
              <a:t>расположение прямой и окружности</a:t>
            </a:r>
          </a:p>
        </p:txBody>
      </p:sp>
    </p:spTree>
    <p:extLst>
      <p:ext uri="{BB962C8B-B14F-4D97-AF65-F5344CB8AC3E}">
        <p14:creationId xmlns:p14="http://schemas.microsoft.com/office/powerpoint/2010/main" val="3351843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026">
            <a:extLst>
              <a:ext uri="{FF2B5EF4-FFF2-40B4-BE49-F238E27FC236}">
                <a16:creationId xmlns:a16="http://schemas.microsoft.com/office/drawing/2014/main" id="{C4076E9B-B36C-4AE0-A19E-120B52062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55651" name="Text Box 1027">
            <a:extLst>
              <a:ext uri="{FF2B5EF4-FFF2-40B4-BE49-F238E27FC236}">
                <a16:creationId xmlns:a16="http://schemas.microsoft.com/office/drawing/2014/main" id="{AB01A794-8984-4750-818A-E4E871D85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</a:t>
            </a:r>
            <a:r>
              <a:rPr lang="ru-RU" altLang="ru-RU" sz="3200" dirty="0"/>
              <a:t>прямая</a:t>
            </a:r>
            <a:r>
              <a:rPr lang="ru-RU" altLang="ru-RU" sz="3200" dirty="0">
                <a:cs typeface="Times New Roman" panose="02020603050405020304" pitchFamily="18" charset="0"/>
              </a:rPr>
              <a:t> называется </a:t>
            </a:r>
            <a:r>
              <a:rPr lang="ru-RU" altLang="ru-RU" sz="3200" dirty="0"/>
              <a:t>пересекающей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</a:t>
            </a:r>
            <a:r>
              <a:rPr lang="ru-RU" altLang="ru-RU" sz="3200" dirty="0"/>
              <a:t>ь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55652" name="Text Box 1028">
            <a:extLst>
              <a:ext uri="{FF2B5EF4-FFF2-40B4-BE49-F238E27FC236}">
                <a16:creationId xmlns:a16="http://schemas.microsoft.com/office/drawing/2014/main" id="{562A17F9-B928-4745-8E85-6DE16D1FF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Прямая пересекает окружность, если она имеет с окружностью две общие точки.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3E06D749-2637-4B2F-BF1A-139889D32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59009CF5-48E2-4B3A-9879-F2D4583FA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случае прямая и окружность не имеют общих точек?</a:t>
            </a: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62C93830-9CC1-4F71-BDC6-6416B9F0C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Если расстояние от центра окружности до прямой больше радиуса окружности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>
            <a:extLst>
              <a:ext uri="{FF2B5EF4-FFF2-40B4-BE49-F238E27FC236}">
                <a16:creationId xmlns:a16="http://schemas.microsoft.com/office/drawing/2014/main" id="{FEDBFAA7-C7C5-4DB5-A985-342F13AB0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59747" name="Text Box 1027">
            <a:extLst>
              <a:ext uri="{FF2B5EF4-FFF2-40B4-BE49-F238E27FC236}">
                <a16:creationId xmlns:a16="http://schemas.microsoft.com/office/drawing/2014/main" id="{B6E85BD7-980F-431B-9DF9-F5BC663F4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случае прямая касается окружности? </a:t>
            </a:r>
          </a:p>
        </p:txBody>
      </p:sp>
      <p:sp>
        <p:nvSpPr>
          <p:cNvPr id="159748" name="Text Box 1028">
            <a:extLst>
              <a:ext uri="{FF2B5EF4-FFF2-40B4-BE49-F238E27FC236}">
                <a16:creationId xmlns:a16="http://schemas.microsoft.com/office/drawing/2014/main" id="{48F078E7-C383-4706-BBA0-1F55C6448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Если расстояние от центра окружности до прямой равно радиусу окружности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29A798D5-CA8D-4F91-873F-43375FF6A5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94563" name="Text Box 3">
            <a:extLst>
              <a:ext uri="{FF2B5EF4-FFF2-40B4-BE49-F238E27FC236}">
                <a16:creationId xmlns:a16="http://schemas.microsoft.com/office/drawing/2014/main" id="{4A5D4F54-D4A8-4F8A-9627-90A4EBE0F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Какой угол образуют касательная к окружности и радиус, проведенный в точку касания?</a:t>
            </a:r>
          </a:p>
        </p:txBody>
      </p:sp>
      <p:sp>
        <p:nvSpPr>
          <p:cNvPr id="194564" name="Text Box 4">
            <a:extLst>
              <a:ext uri="{FF2B5EF4-FFF2-40B4-BE49-F238E27FC236}">
                <a16:creationId xmlns:a16="http://schemas.microsoft.com/office/drawing/2014/main" id="{06216AF7-6FAA-4710-87FE-1B9C0E376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3205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90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026">
            <a:extLst>
              <a:ext uri="{FF2B5EF4-FFF2-40B4-BE49-F238E27FC236}">
                <a16:creationId xmlns:a16="http://schemas.microsoft.com/office/drawing/2014/main" id="{F70E463F-D004-44D9-96C0-8558AD287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161795" name="Text Box 1027">
            <a:extLst>
              <a:ext uri="{FF2B5EF4-FFF2-40B4-BE49-F238E27FC236}">
                <a16:creationId xmlns:a16="http://schemas.microsoft.com/office/drawing/2014/main" id="{D89CB147-D9CC-4003-8465-2310EF52E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случае прямая и окружность пересекаются? </a:t>
            </a:r>
          </a:p>
        </p:txBody>
      </p:sp>
      <p:sp>
        <p:nvSpPr>
          <p:cNvPr id="161796" name="Text Box 1028">
            <a:extLst>
              <a:ext uri="{FF2B5EF4-FFF2-40B4-BE49-F238E27FC236}">
                <a16:creationId xmlns:a16="http://schemas.microsoft.com/office/drawing/2014/main" id="{30A59AEC-3E2D-4F0E-84A6-E830C66EB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Если расстояние от центра окружности до прямой меньше радиуса окружности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26">
            <a:extLst>
              <a:ext uri="{FF2B5EF4-FFF2-40B4-BE49-F238E27FC236}">
                <a16:creationId xmlns:a16="http://schemas.microsoft.com/office/drawing/2014/main" id="{CE5420B7-63B9-4529-988D-03F54157CB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163843" name="Text Box 1027">
            <a:extLst>
              <a:ext uri="{FF2B5EF4-FFF2-40B4-BE49-F238E27FC236}">
                <a16:creationId xmlns:a16="http://schemas.microsoft.com/office/drawing/2014/main" id="{5BB05E0C-2AD9-4470-9635-8BBDE2DFC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можно сказать об отрезках касательных к окружности, проведенных из одной точки? </a:t>
            </a:r>
          </a:p>
        </p:txBody>
      </p:sp>
      <p:sp>
        <p:nvSpPr>
          <p:cNvPr id="163844" name="Text Box 1028">
            <a:extLst>
              <a:ext uri="{FF2B5EF4-FFF2-40B4-BE49-F238E27FC236}">
                <a16:creationId xmlns:a16="http://schemas.microsoft.com/office/drawing/2014/main" id="{6B81C486-F1ED-43CD-81F4-8F3B12D8B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0892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Они равны.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274858A1-309A-4206-A3BA-E5EE81C538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460B6CA9-C287-48B9-BF60-0849121CA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касательных к данной окружности можно провести через данную точку на окружности?</a:t>
            </a:r>
          </a:p>
        </p:txBody>
      </p:sp>
      <p:sp>
        <p:nvSpPr>
          <p:cNvPr id="110596" name="Text Box 4">
            <a:extLst>
              <a:ext uri="{FF2B5EF4-FFF2-40B4-BE49-F238E27FC236}">
                <a16:creationId xmlns:a16="http://schemas.microsoft.com/office/drawing/2014/main" id="{38602381-5ABE-4E9C-8F96-1AE27B6C1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71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Одну.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050">
            <a:extLst>
              <a:ext uri="{FF2B5EF4-FFF2-40B4-BE49-F238E27FC236}">
                <a16:creationId xmlns:a16="http://schemas.microsoft.com/office/drawing/2014/main" id="{19B5A123-4660-4A45-B970-C42B210CB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65891" name="Text Box 2051">
            <a:extLst>
              <a:ext uri="{FF2B5EF4-FFF2-40B4-BE49-F238E27FC236}">
                <a16:creationId xmlns:a16="http://schemas.microsoft.com/office/drawing/2014/main" id="{F2D8F924-B18F-4601-8E12-6DBEA665A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касательных к данной окружности можно провести через данную точку, расположенную: а) внутри окружности; б) вне окружности?</a:t>
            </a:r>
          </a:p>
        </p:txBody>
      </p:sp>
      <p:sp>
        <p:nvSpPr>
          <p:cNvPr id="165892" name="Text Box 2052">
            <a:extLst>
              <a:ext uri="{FF2B5EF4-FFF2-40B4-BE49-F238E27FC236}">
                <a16:creationId xmlns:a16="http://schemas.microsoft.com/office/drawing/2014/main" id="{5DACD0B4-9725-4B12-B4D1-2A9FF22DF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Ни одной;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165893" name="Text Box 2053">
            <a:extLst>
              <a:ext uri="{FF2B5EF4-FFF2-40B4-BE49-F238E27FC236}">
                <a16:creationId xmlns:a16="http://schemas.microsoft.com/office/drawing/2014/main" id="{2B673BFC-FA2B-4DCC-AA87-9D74E14C9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96240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две.</a:t>
            </a:r>
            <a:endParaRPr lang="en-US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utoUpdateAnimBg="0"/>
      <p:bldP spid="16589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3074">
            <a:extLst>
              <a:ext uri="{FF2B5EF4-FFF2-40B4-BE49-F238E27FC236}">
                <a16:creationId xmlns:a16="http://schemas.microsoft.com/office/drawing/2014/main" id="{7D2050D9-968F-4E24-8094-C8126AAEB2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67939" name="Text Box 3075">
            <a:extLst>
              <a:ext uri="{FF2B5EF4-FFF2-40B4-BE49-F238E27FC236}">
                <a16:creationId xmlns:a16="http://schemas.microsoft.com/office/drawing/2014/main" id="{0119BC97-ED55-47B6-A8EE-FB6C3A0E5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можно провести окружностей, касающихся данной прямой?</a:t>
            </a:r>
          </a:p>
        </p:txBody>
      </p:sp>
      <p:sp>
        <p:nvSpPr>
          <p:cNvPr id="167940" name="Text Box 3076">
            <a:extLst>
              <a:ext uri="{FF2B5EF4-FFF2-40B4-BE49-F238E27FC236}">
                <a16:creationId xmlns:a16="http://schemas.microsoft.com/office/drawing/2014/main" id="{3CF16C3F-A6ED-4819-9900-EEF48EB53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Бесконечно много.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4C9A3613-5E28-4AE1-83C7-44A3456B0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69987" name="Text Box 3">
            <a:extLst>
              <a:ext uri="{FF2B5EF4-FFF2-40B4-BE49-F238E27FC236}">
                <a16:creationId xmlns:a16="http://schemas.microsoft.com/office/drawing/2014/main" id="{9BDA531D-4761-4975-A725-17692A552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можно провести окружностей, касающихся данной прямой в данной точке? </a:t>
            </a:r>
          </a:p>
        </p:txBody>
      </p:sp>
      <p:sp>
        <p:nvSpPr>
          <p:cNvPr id="169988" name="Text Box 4">
            <a:extLst>
              <a:ext uri="{FF2B5EF4-FFF2-40B4-BE49-F238E27FC236}">
                <a16:creationId xmlns:a16="http://schemas.microsoft.com/office/drawing/2014/main" id="{540AED09-BF2F-447D-9A4C-D5F9065DD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Бесконечно много.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31" name="Text Box 35">
            <a:extLst>
              <a:ext uri="{FF2B5EF4-FFF2-40B4-BE49-F238E27FC236}">
                <a16:creationId xmlns:a16="http://schemas.microsoft.com/office/drawing/2014/main" id="{1BE1CC43-14C4-4FEA-A9AA-3FABB371D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4755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а</a:t>
            </a:r>
            <a:r>
              <a:rPr lang="en-US" altLang="ru-RU" sz="2800" dirty="0"/>
              <a:t>) </a:t>
            </a:r>
            <a:r>
              <a:rPr lang="ru-RU" altLang="ru-RU" sz="2800" dirty="0"/>
              <a:t>не иметь общих точек;</a:t>
            </a:r>
          </a:p>
        </p:txBody>
      </p:sp>
      <p:sp>
        <p:nvSpPr>
          <p:cNvPr id="55333" name="Text Box 37">
            <a:extLst>
              <a:ext uri="{FF2B5EF4-FFF2-40B4-BE49-F238E27FC236}">
                <a16:creationId xmlns:a16="http://schemas.microsoft.com/office/drawing/2014/main" id="{ED8828D6-D579-4E35-B927-6E4081631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3344"/>
            <a:ext cx="8305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б</a:t>
            </a:r>
            <a:r>
              <a:rPr lang="en-US" altLang="ru-RU" sz="2800"/>
              <a:t>) </a:t>
            </a:r>
            <a:r>
              <a:rPr lang="ru-RU" altLang="ru-RU" sz="2800"/>
              <a:t>иметь только одну общую точку. В этом случае  прямая называется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касательной </a:t>
            </a:r>
            <a:r>
              <a:rPr lang="ru-RU" altLang="ru-RU" sz="2800"/>
              <a:t>к окружности. Общая точка называется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точкой касания</a:t>
            </a:r>
            <a:r>
              <a:rPr lang="ru-RU" altLang="ru-RU" sz="2800"/>
              <a:t>;</a:t>
            </a:r>
          </a:p>
        </p:txBody>
      </p:sp>
      <p:sp>
        <p:nvSpPr>
          <p:cNvPr id="55334" name="Text Box 38">
            <a:extLst>
              <a:ext uri="{FF2B5EF4-FFF2-40B4-BE49-F238E27FC236}">
                <a16:creationId xmlns:a16="http://schemas.microsoft.com/office/drawing/2014/main" id="{498871F2-45AF-4877-8E78-37F262675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02544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в</a:t>
            </a:r>
            <a:r>
              <a:rPr lang="en-US" altLang="ru-RU" sz="2800"/>
              <a:t>) </a:t>
            </a:r>
            <a:r>
              <a:rPr lang="ru-RU" altLang="ru-RU" sz="2800"/>
              <a:t>иметь две общие точки. В этом случае говорят, что прямая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пересекает </a:t>
            </a:r>
            <a:r>
              <a:rPr lang="ru-RU" altLang="ru-RU" sz="2800"/>
              <a:t>окружность.</a:t>
            </a:r>
          </a:p>
        </p:txBody>
      </p:sp>
      <p:pic>
        <p:nvPicPr>
          <p:cNvPr id="55337" name="Picture 41">
            <a:extLst>
              <a:ext uri="{FF2B5EF4-FFF2-40B4-BE49-F238E27FC236}">
                <a16:creationId xmlns:a16="http://schemas.microsoft.com/office/drawing/2014/main" id="{770ADBBF-0F6D-45B0-AC7C-241552166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" y="2999953"/>
            <a:ext cx="7727950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338" name="Text Box 42">
            <a:extLst>
              <a:ext uri="{FF2B5EF4-FFF2-40B4-BE49-F238E27FC236}">
                <a16:creationId xmlns:a16="http://schemas.microsoft.com/office/drawing/2014/main" id="{44BCA60A-D09D-42F4-92E8-580C1D37A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280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Прямая и окружность могут:</a:t>
            </a:r>
          </a:p>
        </p:txBody>
      </p:sp>
    </p:spTree>
    <p:extLst>
      <p:ext uri="{BB962C8B-B14F-4D97-AF65-F5344CB8AC3E}">
        <p14:creationId xmlns:p14="http://schemas.microsoft.com/office/powerpoint/2010/main" val="219740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1" grpId="0" autoUpdateAnimBg="0"/>
      <p:bldP spid="55333" grpId="0" autoUpdateAnimBg="0"/>
      <p:bldP spid="55334" grpId="0" autoUpdateAnimBg="0"/>
      <p:bldP spid="5533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050">
            <a:extLst>
              <a:ext uri="{FF2B5EF4-FFF2-40B4-BE49-F238E27FC236}">
                <a16:creationId xmlns:a16="http://schemas.microsoft.com/office/drawing/2014/main" id="{7A8C3293-1A4B-459E-AEC9-3FB7F79D36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72035" name="Text Box 2051">
            <a:extLst>
              <a:ext uri="{FF2B5EF4-FFF2-40B4-BE49-F238E27FC236}">
                <a16:creationId xmlns:a16="http://schemas.microsoft.com/office/drawing/2014/main" id="{5860D83C-D1C2-4FD9-991D-E8B03FC1D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можно провести окружностей данного радиуса, касающихся данной прямой в данной точке?</a:t>
            </a:r>
          </a:p>
        </p:txBody>
      </p:sp>
      <p:sp>
        <p:nvSpPr>
          <p:cNvPr id="172036" name="Text Box 2052">
            <a:extLst>
              <a:ext uri="{FF2B5EF4-FFF2-40B4-BE49-F238E27FC236}">
                <a16:creationId xmlns:a16="http://schemas.microsoft.com/office/drawing/2014/main" id="{A0C50CBE-162B-4624-B214-8D2EF163A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Две.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7E352693-0671-44C6-AACA-EB7920A44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74083" name="Text Box 3">
            <a:extLst>
              <a:ext uri="{FF2B5EF4-FFF2-40B4-BE49-F238E27FC236}">
                <a16:creationId xmlns:a16="http://schemas.microsoft.com/office/drawing/2014/main" id="{BABBC80F-F185-426D-8C30-A339B048D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прямая иметь с окружностью три общие точки?</a:t>
            </a:r>
          </a:p>
        </p:txBody>
      </p:sp>
      <p:sp>
        <p:nvSpPr>
          <p:cNvPr id="174084" name="Text Box 4">
            <a:extLst>
              <a:ext uri="{FF2B5EF4-FFF2-40B4-BE49-F238E27FC236}">
                <a16:creationId xmlns:a16="http://schemas.microsoft.com/office/drawing/2014/main" id="{D2C63AD4-87FB-43C2-8B3F-AE50E38E7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5AB0047F-4893-4741-9CC4-3D8C5F1B0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83B4C79C-284C-42E8-AB9D-68E0436F6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Каково взаимное расположение прямой и окружности, если радиус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 равен 3 см, а расстояние от центра окружности до прямой равно: а) 4 см; б) 3 см; в) 2 см?</a:t>
            </a:r>
          </a:p>
        </p:txBody>
      </p:sp>
      <p:sp>
        <p:nvSpPr>
          <p:cNvPr id="176132" name="Text Box 4">
            <a:extLst>
              <a:ext uri="{FF2B5EF4-FFF2-40B4-BE49-F238E27FC236}">
                <a16:creationId xmlns:a16="http://schemas.microsoft.com/office/drawing/2014/main" id="{5B4FFE8D-8B23-4390-B5C5-B8F2544D0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601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Не имеют общих точек;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176133" name="Text Box 5">
            <a:extLst>
              <a:ext uri="{FF2B5EF4-FFF2-40B4-BE49-F238E27FC236}">
                <a16:creationId xmlns:a16="http://schemas.microsoft.com/office/drawing/2014/main" id="{9D0F3416-03F1-41E4-B07D-C5CD52160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86200"/>
            <a:ext cx="449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б) касаются;</a:t>
            </a:r>
            <a:endParaRPr lang="ru-RU" altLang="ru-RU"/>
          </a:p>
        </p:txBody>
      </p:sp>
      <p:sp>
        <p:nvSpPr>
          <p:cNvPr id="176134" name="Text Box 6">
            <a:extLst>
              <a:ext uri="{FF2B5EF4-FFF2-40B4-BE49-F238E27FC236}">
                <a16:creationId xmlns:a16="http://schemas.microsoft.com/office/drawing/2014/main" id="{051415F9-1930-462B-9A5A-6334ECCA2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343400"/>
            <a:ext cx="449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в) пересекаются.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0" autoUpdateAnimBg="0"/>
      <p:bldP spid="176133" grpId="0" autoUpdateAnimBg="0"/>
      <p:bldP spid="17613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4B0EBE41-BB02-4F20-999A-03E5F372D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78179" name="Text Box 3">
            <a:extLst>
              <a:ext uri="{FF2B5EF4-FFF2-40B4-BE49-F238E27FC236}">
                <a16:creationId xmlns:a16="http://schemas.microsoft.com/office/drawing/2014/main" id="{D3554F58-98BC-4533-9620-2A2997378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 от центра окружности до прямой меньше радиуса 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cs typeface="Times New Roman" panose="02020603050405020304" pitchFamily="18" charset="0"/>
              </a:rPr>
              <a:t> этой окружности. Найдите наибольшее расстояние от точек данной окружности до прямой. </a:t>
            </a:r>
          </a:p>
        </p:txBody>
      </p:sp>
      <p:grpSp>
        <p:nvGrpSpPr>
          <p:cNvPr id="178183" name="Group 7">
            <a:extLst>
              <a:ext uri="{FF2B5EF4-FFF2-40B4-BE49-F238E27FC236}">
                <a16:creationId xmlns:a16="http://schemas.microsoft.com/office/drawing/2014/main" id="{67DEF4B8-4A59-4BB9-A03E-898C290E41F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95600"/>
            <a:ext cx="8305800" cy="3627438"/>
            <a:chOff x="192" y="1824"/>
            <a:chExt cx="5232" cy="2285"/>
          </a:xfrm>
        </p:grpSpPr>
        <p:sp>
          <p:nvSpPr>
            <p:cNvPr id="178180" name="Text Box 4">
              <a:extLst>
                <a:ext uri="{FF2B5EF4-FFF2-40B4-BE49-F238E27FC236}">
                  <a16:creationId xmlns:a16="http://schemas.microsoft.com/office/drawing/2014/main" id="{D2306BE8-05B6-4CC2-9753-809678890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744"/>
              <a:ext cx="5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en-US" altLang="ru-RU" sz="3200" i="1"/>
                <a:t>R + d</a:t>
              </a:r>
              <a:r>
                <a:rPr lang="ru-RU" altLang="ru-RU" sz="3200"/>
                <a:t>.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78182" name="Picture 6">
              <a:extLst>
                <a:ext uri="{FF2B5EF4-FFF2-40B4-BE49-F238E27FC236}">
                  <a16:creationId xmlns:a16="http://schemas.microsoft.com/office/drawing/2014/main" id="{5E588B09-5024-4E3A-B1B5-31BB413747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824"/>
              <a:ext cx="2578" cy="19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5C0CD635-97D6-424A-BCBC-92EAD4A09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6FAAB7A5-FFDF-4E85-85E8-B4C93851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Определите вид треугольника, изображенного на рисунке, если </a:t>
            </a:r>
            <a:r>
              <a:rPr lang="en-US" altLang="ru-RU" sz="3200" i="1" dirty="0">
                <a:cs typeface="Times New Roman" panose="02020603050405020304" pitchFamily="18" charset="0"/>
              </a:rPr>
              <a:t>MA</a:t>
            </a:r>
            <a:r>
              <a:rPr lang="ru-RU" altLang="ru-RU" sz="3200" dirty="0">
                <a:cs typeface="Times New Roman" panose="02020603050405020304" pitchFamily="18" charset="0"/>
              </a:rPr>
              <a:t> – отрезок касательной, проведенной к данной окружности.  </a:t>
            </a:r>
          </a:p>
        </p:txBody>
      </p:sp>
      <p:sp>
        <p:nvSpPr>
          <p:cNvPr id="180228" name="Text Box 4">
            <a:extLst>
              <a:ext uri="{FF2B5EF4-FFF2-40B4-BE49-F238E27FC236}">
                <a16:creationId xmlns:a16="http://schemas.microsoft.com/office/drawing/2014/main" id="{1A517BC0-C33A-4C97-BABD-F608D8895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Прямоугольный.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180229" name="Picture 5">
            <a:extLst>
              <a:ext uri="{FF2B5EF4-FFF2-40B4-BE49-F238E27FC236}">
                <a16:creationId xmlns:a16="http://schemas.microsoft.com/office/drawing/2014/main" id="{0609BC19-16EE-4C98-963A-5391F025A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95600"/>
            <a:ext cx="2940050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E4DED12C-AC2B-4F59-96C7-4DD4FD6E3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31C0B61B-AE5C-4AFF-8A45-02659F87C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80789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3200" i="1" dirty="0">
                <a:cs typeface="Times New Roman" panose="02020603050405020304" pitchFamily="18" charset="0"/>
              </a:rPr>
              <a:t>MA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MB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MC</a:t>
            </a:r>
            <a:r>
              <a:rPr lang="ru-RU" altLang="ru-RU" sz="3200" dirty="0">
                <a:cs typeface="Times New Roman" panose="02020603050405020304" pitchFamily="18" charset="0"/>
              </a:rPr>
              <a:t> - касательные. </a:t>
            </a:r>
            <a:r>
              <a:rPr lang="ru-RU" altLang="ru-RU" sz="3200" dirty="0"/>
              <a:t>Верно ли, что </a:t>
            </a:r>
            <a:r>
              <a:rPr lang="en-US" altLang="ru-RU" sz="3200" i="1" dirty="0"/>
              <a:t>MA =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MB</a:t>
            </a:r>
            <a:r>
              <a:rPr lang="en-US" altLang="ru-RU" sz="3200" dirty="0">
                <a:cs typeface="Times New Roman" panose="02020603050405020304" pitchFamily="18" charset="0"/>
              </a:rPr>
              <a:t>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2277" name="Text Box 5">
            <a:extLst>
              <a:ext uri="{FF2B5EF4-FFF2-40B4-BE49-F238E27FC236}">
                <a16:creationId xmlns:a16="http://schemas.microsoft.com/office/drawing/2014/main" id="{968251F8-83B5-4D9C-9A2C-410713431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182279" name="Picture 7">
            <a:extLst>
              <a:ext uri="{FF2B5EF4-FFF2-40B4-BE49-F238E27FC236}">
                <a16:creationId xmlns:a16="http://schemas.microsoft.com/office/drawing/2014/main" id="{71B75E4A-FCA4-4361-805A-3C5565B8F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1976438"/>
            <a:ext cx="2874963" cy="290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Text Box 3">
            <a:extLst>
              <a:ext uri="{FF2B5EF4-FFF2-40B4-BE49-F238E27FC236}">
                <a16:creationId xmlns:a16="http://schemas.microsoft.com/office/drawing/2014/main" id="{822340FC-8DC6-464C-AF88-1CE06B24C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33863"/>
            <a:ext cx="8839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2800" dirty="0"/>
              <a:t>	Из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к окружности проведены две касательные,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 </a:t>
            </a:r>
            <a:r>
              <a:rPr lang="ru-RU" altLang="ru-RU" sz="2800" dirty="0"/>
              <a:t>– точки касания. Докажите, что</a:t>
            </a:r>
            <a:r>
              <a:rPr lang="en-US" altLang="ru-RU" sz="2800" dirty="0"/>
              <a:t> </a:t>
            </a:r>
            <a:r>
              <a:rPr lang="ru-RU" altLang="ru-RU" sz="2800" dirty="0"/>
              <a:t>равны углы: а) </a:t>
            </a:r>
            <a:r>
              <a:rPr lang="en-US" altLang="ru-RU" sz="2800" i="1" dirty="0">
                <a:cs typeface="Times New Roman" panose="02020603050405020304" pitchFamily="18" charset="0"/>
              </a:rPr>
              <a:t>OAA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OAA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; б) </a:t>
            </a:r>
            <a:r>
              <a:rPr lang="en-US" altLang="ru-RU" sz="2800" i="1" dirty="0">
                <a:cs typeface="Times New Roman" panose="02020603050405020304" pitchFamily="18" charset="0"/>
              </a:rPr>
              <a:t>AOA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AOA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53608" name="Text Box 8">
            <a:extLst>
              <a:ext uri="{FF2B5EF4-FFF2-40B4-BE49-F238E27FC236}">
                <a16:creationId xmlns:a16="http://schemas.microsoft.com/office/drawing/2014/main" id="{D3EDD248-52B0-48A3-94CD-0AE0F9505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503023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</a:t>
            </a:r>
            <a:r>
              <a:rPr lang="ru-RU" altLang="ru-RU" dirty="0">
                <a:cs typeface="Times New Roman" panose="02020603050405020304" pitchFamily="18" charset="0"/>
              </a:rPr>
              <a:t> следует из равенства треугольников </a:t>
            </a:r>
            <a:r>
              <a:rPr lang="en-US" altLang="ru-RU" i="1" dirty="0">
                <a:cs typeface="Times New Roman" panose="02020603050405020304" pitchFamily="18" charset="0"/>
              </a:rPr>
              <a:t>AOA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AOA</a:t>
            </a:r>
            <a:r>
              <a:rPr lang="en-US" altLang="ru-RU" baseline="-25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84BEC93-9A6A-186A-80AF-1B4DBCA5E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59417C-55A0-D538-1BC9-1A93A162D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782" y="2018858"/>
            <a:ext cx="431643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40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8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0017F831-1C3B-4316-827A-C64225330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84323" name="Text Box 3">
            <a:extLst>
              <a:ext uri="{FF2B5EF4-FFF2-40B4-BE49-F238E27FC236}">
                <a16:creationId xmlns:a16="http://schemas.microsoft.com/office/drawing/2014/main" id="{8AD536F5-2B39-43C3-8F90-97DA580E5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62000"/>
            <a:ext cx="866388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3200" i="1" dirty="0">
                <a:cs typeface="Times New Roman" panose="02020603050405020304" pitchFamily="18" charset="0"/>
              </a:rPr>
              <a:t>MA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MB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MC</a:t>
            </a:r>
            <a:r>
              <a:rPr lang="ru-RU" altLang="ru-RU" sz="3200" dirty="0">
                <a:cs typeface="Times New Roman" panose="02020603050405020304" pitchFamily="18" charset="0"/>
              </a:rPr>
              <a:t> - касательные. </a:t>
            </a:r>
            <a:r>
              <a:rPr lang="ru-RU" altLang="ru-RU" sz="3200" dirty="0"/>
              <a:t>В каком отношении делит точка </a:t>
            </a:r>
            <a:r>
              <a:rPr lang="en-US" altLang="ru-RU" sz="3200" i="1" dirty="0"/>
              <a:t>M </a:t>
            </a:r>
            <a:r>
              <a:rPr lang="ru-RU" altLang="ru-RU" sz="3200" dirty="0"/>
              <a:t>отрезок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en-US" altLang="ru-RU" sz="3200" dirty="0">
                <a:cs typeface="Times New Roman" panose="02020603050405020304" pitchFamily="18" charset="0"/>
              </a:rPr>
              <a:t>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77D9DA2C-2324-44A4-BBAC-1468B5D0C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1:1</a:t>
            </a:r>
            <a:r>
              <a:rPr lang="ru-RU" altLang="ru-RU" sz="3200"/>
              <a:t>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184326" name="Picture 6">
            <a:extLst>
              <a:ext uri="{FF2B5EF4-FFF2-40B4-BE49-F238E27FC236}">
                <a16:creationId xmlns:a16="http://schemas.microsoft.com/office/drawing/2014/main" id="{02179D50-F73D-44CD-909B-BB58A5C1F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958" y="2153247"/>
            <a:ext cx="4292083" cy="2875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86CEB0A-00C9-BEC9-6E90-F1051E34C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831074"/>
            <a:ext cx="3959546" cy="28873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A035D8-A84B-5ECF-B379-AFDBD813D377}"/>
              </a:ext>
            </a:extLst>
          </p:cNvPr>
          <p:cNvSpPr txBox="1"/>
          <p:nvPr/>
        </p:nvSpPr>
        <p:spPr>
          <a:xfrm>
            <a:off x="73721" y="609600"/>
            <a:ext cx="907300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altLang="ru-RU" sz="2800" dirty="0"/>
              <a:t> </a:t>
            </a:r>
            <a:r>
              <a:rPr lang="ru-RU" altLang="ru-RU" dirty="0"/>
              <a:t>Из точки </a:t>
            </a:r>
            <a:r>
              <a:rPr lang="en-US" altLang="ru-RU" i="1" dirty="0"/>
              <a:t>A </a:t>
            </a:r>
            <a:r>
              <a:rPr lang="ru-RU" altLang="ru-RU" dirty="0"/>
              <a:t>к окружности проведены две касательные</a:t>
            </a:r>
            <a:r>
              <a:rPr lang="en-US" altLang="ru-RU" dirty="0"/>
              <a:t>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a</a:t>
            </a:r>
            <a:r>
              <a:rPr lang="en-US" altLang="ru-RU" baseline="-25000" dirty="0"/>
              <a:t>2</a:t>
            </a:r>
            <a:r>
              <a:rPr lang="ru-RU" altLang="ru-RU" dirty="0"/>
              <a:t>. </a:t>
            </a:r>
            <a:r>
              <a:rPr lang="ru-RU" dirty="0"/>
              <a:t>Через точку </a:t>
            </a:r>
            <a:r>
              <a:rPr lang="en-US" i="1" dirty="0"/>
              <a:t>B</a:t>
            </a:r>
            <a:r>
              <a:rPr lang="ru-RU" baseline="-25000" dirty="0"/>
              <a:t>0</a:t>
            </a:r>
            <a:r>
              <a:rPr lang="ru-RU" dirty="0"/>
              <a:t> окружности, расположенную внутри угла </a:t>
            </a:r>
            <a:r>
              <a:rPr lang="en-US" i="1" dirty="0"/>
              <a:t>a</a:t>
            </a:r>
            <a:r>
              <a:rPr lang="ru-RU" baseline="-25000" dirty="0"/>
              <a:t>1</a:t>
            </a:r>
            <a:r>
              <a:rPr lang="en-US" i="1" dirty="0"/>
              <a:t>Aa</a:t>
            </a:r>
            <a:r>
              <a:rPr lang="ru-RU" baseline="-25000" dirty="0"/>
              <a:t>2</a:t>
            </a:r>
            <a:r>
              <a:rPr lang="ru-RU" dirty="0"/>
              <a:t> проведена касательная. </a:t>
            </a:r>
            <a:r>
              <a:rPr lang="en-US" i="1" dirty="0"/>
              <a:t>B</a:t>
            </a:r>
            <a:r>
              <a:rPr lang="ru-RU" baseline="-25000" dirty="0"/>
              <a:t>1</a:t>
            </a:r>
            <a:r>
              <a:rPr lang="ru-RU" dirty="0"/>
              <a:t>, </a:t>
            </a:r>
            <a:r>
              <a:rPr lang="en-US" i="1" dirty="0"/>
              <a:t>B</a:t>
            </a:r>
            <a:r>
              <a:rPr lang="ru-RU" baseline="-25000" dirty="0"/>
              <a:t>2</a:t>
            </a:r>
            <a:r>
              <a:rPr lang="ru-RU" dirty="0"/>
              <a:t> – её точки пересечения с касательными соответственно </a:t>
            </a:r>
            <a:r>
              <a:rPr lang="en-US" i="1" dirty="0"/>
              <a:t>a</a:t>
            </a:r>
            <a:r>
              <a:rPr lang="ru-RU" baseline="-25000" dirty="0"/>
              <a:t>1</a:t>
            </a:r>
            <a:r>
              <a:rPr lang="ru-RU" dirty="0"/>
              <a:t>, </a:t>
            </a:r>
            <a:r>
              <a:rPr lang="en-US" i="1" dirty="0"/>
              <a:t>a</a:t>
            </a:r>
            <a:r>
              <a:rPr lang="ru-RU" baseline="-25000" dirty="0"/>
              <a:t>2</a:t>
            </a:r>
            <a:r>
              <a:rPr lang="ru-RU" dirty="0"/>
              <a:t>. </a:t>
            </a:r>
            <a:r>
              <a:rPr lang="en-US" dirty="0"/>
              <a:t>	</a:t>
            </a:r>
            <a:r>
              <a:rPr lang="ru-RU" dirty="0"/>
              <a:t>Докажите, что п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ериметр треугольника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зависит от положения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599C4E-8A2E-000E-66E7-16D3E5E70B69}"/>
              </a:ext>
            </a:extLst>
          </p:cNvPr>
          <p:cNvSpPr txBox="1"/>
          <p:nvPr/>
        </p:nvSpPr>
        <p:spPr>
          <a:xfrm>
            <a:off x="73721" y="5824434"/>
            <a:ext cx="9073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Доказательство.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Имеет место равенство отрезков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Следовательно, периметр треугольника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равен сумме отрезков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</a:t>
            </a:r>
            <a:r>
              <a:rPr lang="en-US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</a:t>
            </a:r>
            <a:r>
              <a:rPr lang="en-US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которые не зависят от положения точки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D9A5A68-E62C-FFCA-AEAB-E1F61FBED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4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71B5EF06-8295-44DA-B226-172943B2FC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8035C4FE-5C48-4D81-8059-468BAA78B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3200" i="1" dirty="0">
                <a:cs typeface="Times New Roman" panose="02020603050405020304" pitchFamily="18" charset="0"/>
              </a:rPr>
              <a:t>SH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SQ </a:t>
            </a:r>
            <a:r>
              <a:rPr lang="ru-RU" altLang="ru-RU" sz="3200" dirty="0">
                <a:cs typeface="Times New Roman" panose="02020603050405020304" pitchFamily="18" charset="0"/>
              </a:rPr>
              <a:t>- отрезки касательных, сумма которых равна 36 см. Найдите периметр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STU</a:t>
            </a:r>
            <a:r>
              <a:rPr lang="ru-RU" altLang="ru-RU" sz="3200" dirty="0">
                <a:cs typeface="Times New Roman" panose="02020603050405020304" pitchFamily="18" charset="0"/>
              </a:rPr>
              <a:t>, где </a:t>
            </a:r>
            <a:r>
              <a:rPr lang="en-US" altLang="ru-RU" sz="3200" i="1" dirty="0">
                <a:cs typeface="Times New Roman" panose="02020603050405020304" pitchFamily="18" charset="0"/>
              </a:rPr>
              <a:t>TU</a:t>
            </a:r>
            <a:r>
              <a:rPr lang="ru-RU" altLang="ru-RU" sz="3200" dirty="0">
                <a:cs typeface="Times New Roman" panose="02020603050405020304" pitchFamily="18" charset="0"/>
              </a:rPr>
              <a:t> – касательная к данной окружности.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86372" name="Text Box 4">
            <a:extLst>
              <a:ext uri="{FF2B5EF4-FFF2-40B4-BE49-F238E27FC236}">
                <a16:creationId xmlns:a16="http://schemas.microsoft.com/office/drawing/2014/main" id="{FD565EBD-1E99-4DAD-AD1A-4FB77C9F3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36 </a:t>
            </a:r>
            <a:r>
              <a:rPr lang="ru-RU" altLang="ru-RU" sz="3200"/>
              <a:t>см.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186375" name="Picture 7">
            <a:extLst>
              <a:ext uri="{FF2B5EF4-FFF2-40B4-BE49-F238E27FC236}">
                <a16:creationId xmlns:a16="http://schemas.microsoft.com/office/drawing/2014/main" id="{E7543447-8082-4BA7-9370-FD5E18DF6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71800"/>
            <a:ext cx="3408363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38" name="Text Box 42">
            <a:extLst>
              <a:ext uri="{FF2B5EF4-FFF2-40B4-BE49-F238E27FC236}">
                <a16:creationId xmlns:a16="http://schemas.microsoft.com/office/drawing/2014/main" id="{44BCA60A-D09D-42F4-92E8-580C1D37A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0" y="0"/>
            <a:ext cx="9001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Для построения касательной к окружности в программе </a:t>
            </a:r>
            <a:r>
              <a:rPr lang="en-US" altLang="ru-RU" dirty="0"/>
              <a:t>GeoGebra </a:t>
            </a:r>
            <a:r>
              <a:rPr lang="ru-RU" altLang="ru-RU" dirty="0"/>
              <a:t>имеется инструмент «Касательная». Выбрав этот инструмент, и указав последовательно точку и окружность, получим касательные к окружности, проходящие через данную точку.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3F7C50B-BB61-4894-9629-F19D54200D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060848"/>
            <a:ext cx="5831557" cy="439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43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8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3074">
            <a:extLst>
              <a:ext uri="{FF2B5EF4-FFF2-40B4-BE49-F238E27FC236}">
                <a16:creationId xmlns:a16="http://schemas.microsoft.com/office/drawing/2014/main" id="{6F02469A-FC7A-4E6B-A96A-ED0F1E6F0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8419" name="Text Box 3075">
            <a:extLst>
              <a:ext uri="{FF2B5EF4-FFF2-40B4-BE49-F238E27FC236}">
                <a16:creationId xmlns:a16="http://schemas.microsoft.com/office/drawing/2014/main" id="{17819FDE-9527-4098-9113-583977BEE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Сколько можно провести прямых, касающихся двух данных окружностей, изображенных на рисунке?</a:t>
            </a:r>
          </a:p>
        </p:txBody>
      </p:sp>
      <p:pic>
        <p:nvPicPr>
          <p:cNvPr id="188426" name="Picture 3082">
            <a:extLst>
              <a:ext uri="{FF2B5EF4-FFF2-40B4-BE49-F238E27FC236}">
                <a16:creationId xmlns:a16="http://schemas.microsoft.com/office/drawing/2014/main" id="{55925755-0909-457F-81FF-3DBDAF6AF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67000"/>
            <a:ext cx="4510088" cy="207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8428" name="Group 3084">
            <a:extLst>
              <a:ext uri="{FF2B5EF4-FFF2-40B4-BE49-F238E27FC236}">
                <a16:creationId xmlns:a16="http://schemas.microsoft.com/office/drawing/2014/main" id="{CB9BA69C-0856-41CD-B316-62FE095E734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514600"/>
            <a:ext cx="8305800" cy="3017838"/>
            <a:chOff x="336" y="1584"/>
            <a:chExt cx="5232" cy="1901"/>
          </a:xfrm>
        </p:grpSpPr>
        <p:sp>
          <p:nvSpPr>
            <p:cNvPr id="188420" name="Text Box 3076">
              <a:extLst>
                <a:ext uri="{FF2B5EF4-FFF2-40B4-BE49-F238E27FC236}">
                  <a16:creationId xmlns:a16="http://schemas.microsoft.com/office/drawing/2014/main" id="{C67F5731-FD0E-49A9-B8C3-D92E602064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5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4</a:t>
              </a:r>
              <a:r>
                <a:rPr lang="en-US" altLang="ru-RU" sz="3200"/>
                <a:t>.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88427" name="Picture 3083">
              <a:extLst>
                <a:ext uri="{FF2B5EF4-FFF2-40B4-BE49-F238E27FC236}">
                  <a16:creationId xmlns:a16="http://schemas.microsoft.com/office/drawing/2014/main" id="{8615AF45-C3AF-4CE5-B12E-85E0AED109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584"/>
              <a:ext cx="2874" cy="1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026">
            <a:extLst>
              <a:ext uri="{FF2B5EF4-FFF2-40B4-BE49-F238E27FC236}">
                <a16:creationId xmlns:a16="http://schemas.microsoft.com/office/drawing/2014/main" id="{0E0213C9-3408-4CF9-9983-EA23BF18D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96611" name="Text Box 1027">
            <a:extLst>
              <a:ext uri="{FF2B5EF4-FFF2-40B4-BE49-F238E27FC236}">
                <a16:creationId xmlns:a16="http://schemas.microsoft.com/office/drawing/2014/main" id="{FCFE84CB-2DF2-4363-9618-527BD301C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Докажите, что отрезки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 общих внутренних касательных к двум окружностям, равны.</a:t>
            </a:r>
          </a:p>
        </p:txBody>
      </p:sp>
      <p:pic>
        <p:nvPicPr>
          <p:cNvPr id="196612" name="Picture 1028">
            <a:extLst>
              <a:ext uri="{FF2B5EF4-FFF2-40B4-BE49-F238E27FC236}">
                <a16:creationId xmlns:a16="http://schemas.microsoft.com/office/drawing/2014/main" id="{7D0915C2-2115-4078-ADB0-5E4FEA640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14600"/>
            <a:ext cx="3890963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6613" name="Group 1029">
            <a:extLst>
              <a:ext uri="{FF2B5EF4-FFF2-40B4-BE49-F238E27FC236}">
                <a16:creationId xmlns:a16="http://schemas.microsoft.com/office/drawing/2014/main" id="{F4726F28-46FA-4B4C-8737-29D4BAEA686F}"/>
              </a:ext>
            </a:extLst>
          </p:cNvPr>
          <p:cNvGrpSpPr>
            <a:grpSpLocks/>
          </p:cNvGrpSpPr>
          <p:nvPr/>
        </p:nvGrpSpPr>
        <p:grpSpPr bwMode="auto">
          <a:xfrm>
            <a:off x="103188" y="2514600"/>
            <a:ext cx="8736013" cy="4008438"/>
            <a:chOff x="65" y="1584"/>
            <a:chExt cx="5503" cy="2525"/>
          </a:xfrm>
        </p:grpSpPr>
        <p:sp>
          <p:nvSpPr>
            <p:cNvPr id="196614" name="Text Box 1030">
              <a:extLst>
                <a:ext uri="{FF2B5EF4-FFF2-40B4-BE49-F238E27FC236}">
                  <a16:creationId xmlns:a16="http://schemas.microsoft.com/office/drawing/2014/main" id="{91F66931-D62E-4490-A0E7-F33B19A3D8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" y="3120"/>
              <a:ext cx="5503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en-US" altLang="ru-RU" sz="3200" i="1" dirty="0"/>
                <a:t>OA = OC</a:t>
              </a:r>
              <a:r>
                <a:rPr lang="en-US" altLang="ru-RU" sz="3200" dirty="0"/>
                <a:t>, </a:t>
              </a:r>
              <a:r>
                <a:rPr lang="en-US" altLang="ru-RU" sz="3200" i="1" dirty="0"/>
                <a:t>OB = OD</a:t>
              </a:r>
              <a:r>
                <a:rPr lang="en-US" altLang="ru-RU" sz="3200" dirty="0"/>
                <a:t>, </a:t>
              </a:r>
              <a:r>
                <a:rPr lang="ru-RU" altLang="ru-RU" sz="3200" dirty="0"/>
                <a:t>как отрезки касательных, проведенных к окружности из одной точки. Следовательно, </a:t>
              </a:r>
              <a:r>
                <a:rPr lang="en-US" altLang="ru-RU" sz="3200" i="1" dirty="0"/>
                <a:t>AB = CD</a:t>
              </a:r>
              <a:r>
                <a:rPr lang="en-US" altLang="ru-RU" sz="3200" dirty="0"/>
                <a:t>.</a:t>
              </a:r>
              <a:endParaRPr lang="en-US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196615" name="Picture 1031">
              <a:extLst>
                <a:ext uri="{FF2B5EF4-FFF2-40B4-BE49-F238E27FC236}">
                  <a16:creationId xmlns:a16="http://schemas.microsoft.com/office/drawing/2014/main" id="{B13E659F-73D7-47B9-A5E0-0BF784FDF9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584"/>
              <a:ext cx="2451" cy="1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7EBC2AB2-CB94-460F-9E23-BF7C2D0C0E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585488AF-956F-4D7B-82B3-EBF47235C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762000"/>
            <a:ext cx="887990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Докажите, что отрезки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 общих пересекающихся внешних касательных к двум окружностям, равны.</a:t>
            </a:r>
          </a:p>
        </p:txBody>
      </p:sp>
      <p:sp>
        <p:nvSpPr>
          <p:cNvPr id="190470" name="Text Box 6">
            <a:extLst>
              <a:ext uri="{FF2B5EF4-FFF2-40B4-BE49-F238E27FC236}">
                <a16:creationId xmlns:a16="http://schemas.microsoft.com/office/drawing/2014/main" id="{41641625-8410-4B32-9392-B711BDAE5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953000"/>
            <a:ext cx="86596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Решение: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en-US" altLang="ru-RU" sz="3200" i="1" dirty="0"/>
              <a:t>MA = MC</a:t>
            </a:r>
            <a:r>
              <a:rPr lang="en-US" altLang="ru-RU" sz="3200" dirty="0"/>
              <a:t>, </a:t>
            </a:r>
            <a:r>
              <a:rPr lang="en-US" altLang="ru-RU" sz="3200" i="1" dirty="0"/>
              <a:t>MB = MD</a:t>
            </a:r>
            <a:r>
              <a:rPr lang="en-US" altLang="ru-RU" sz="3200" dirty="0"/>
              <a:t>, </a:t>
            </a:r>
            <a:r>
              <a:rPr lang="ru-RU" altLang="ru-RU" sz="3200" dirty="0"/>
              <a:t>как отрезки касательных, проведенных к окружности из одной точки. Следовательно, </a:t>
            </a:r>
            <a:r>
              <a:rPr lang="en-US" altLang="ru-RU" sz="3200" i="1" dirty="0"/>
              <a:t>AB = CD</a:t>
            </a:r>
            <a:r>
              <a:rPr lang="en-US" altLang="ru-RU" sz="3200" dirty="0"/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190472" name="Picture 8">
            <a:extLst>
              <a:ext uri="{FF2B5EF4-FFF2-40B4-BE49-F238E27FC236}">
                <a16:creationId xmlns:a16="http://schemas.microsoft.com/office/drawing/2014/main" id="{554F6AD4-7264-408C-9D77-5E298A0BA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67000"/>
            <a:ext cx="3878263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7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1026">
            <a:extLst>
              <a:ext uri="{FF2B5EF4-FFF2-40B4-BE49-F238E27FC236}">
                <a16:creationId xmlns:a16="http://schemas.microsoft.com/office/drawing/2014/main" id="{72DA1C1A-863C-4F25-AAFD-A388119D6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98659" name="Text Box 1027">
            <a:extLst>
              <a:ext uri="{FF2B5EF4-FFF2-40B4-BE49-F238E27FC236}">
                <a16:creationId xmlns:a16="http://schemas.microsoft.com/office/drawing/2014/main" id="{6DD2DC25-4890-4DDD-A159-2CE94808E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длину отрезка </a:t>
            </a:r>
            <a:r>
              <a:rPr lang="en-US" altLang="ru-RU" sz="3200" i="1" dirty="0"/>
              <a:t>AB </a:t>
            </a:r>
            <a:r>
              <a:rPr lang="ru-RU" altLang="ru-RU" sz="3200" dirty="0"/>
              <a:t>касательной. Стороны клеток равны 1.</a:t>
            </a:r>
          </a:p>
        </p:txBody>
      </p:sp>
      <p:sp>
        <p:nvSpPr>
          <p:cNvPr id="198660" name="Text Box 1028">
            <a:extLst>
              <a:ext uri="{FF2B5EF4-FFF2-40B4-BE49-F238E27FC236}">
                <a16:creationId xmlns:a16="http://schemas.microsoft.com/office/drawing/2014/main" id="{37883C84-DD2F-4F2A-B5FE-CCAABC357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3</a:t>
            </a:r>
            <a:r>
              <a:rPr lang="en-US" altLang="ru-RU" sz="3200"/>
              <a:t>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198663" name="Picture 1031">
            <a:extLst>
              <a:ext uri="{FF2B5EF4-FFF2-40B4-BE49-F238E27FC236}">
                <a16:creationId xmlns:a16="http://schemas.microsoft.com/office/drawing/2014/main" id="{E9A7F91B-D2A8-47D4-B032-C3273831B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2049463"/>
            <a:ext cx="28003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A9575F15-6375-44FC-BE0D-92DE9ABDB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4803" name="Text Box 3">
            <a:extLst>
              <a:ext uri="{FF2B5EF4-FFF2-40B4-BE49-F238E27FC236}">
                <a16:creationId xmlns:a16="http://schemas.microsoft.com/office/drawing/2014/main" id="{C8CDB8CD-446F-4619-B88C-34B3B4B04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длину отрезка </a:t>
            </a:r>
            <a:r>
              <a:rPr lang="en-US" altLang="ru-RU" sz="3200" i="1" dirty="0"/>
              <a:t>AB </a:t>
            </a:r>
            <a:r>
              <a:rPr lang="ru-RU" altLang="ru-RU" sz="3200" dirty="0"/>
              <a:t>касательной. Стороны клеток равны 1.</a:t>
            </a:r>
          </a:p>
        </p:txBody>
      </p:sp>
      <p:sp>
        <p:nvSpPr>
          <p:cNvPr id="204804" name="Text Box 4">
            <a:extLst>
              <a:ext uri="{FF2B5EF4-FFF2-40B4-BE49-F238E27FC236}">
                <a16:creationId xmlns:a16="http://schemas.microsoft.com/office/drawing/2014/main" id="{4CFA4049-8CFE-4D55-A8F7-AA642F582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530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3</a:t>
            </a:r>
            <a:r>
              <a:rPr lang="en-US" altLang="ru-RU" sz="3200"/>
              <a:t>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204807" name="Picture 7">
            <a:extLst>
              <a:ext uri="{FF2B5EF4-FFF2-40B4-BE49-F238E27FC236}">
                <a16:creationId xmlns:a16="http://schemas.microsoft.com/office/drawing/2014/main" id="{697EE0CC-EA51-4A6D-B051-2611DF735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713" y="2049463"/>
            <a:ext cx="2820987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1026">
            <a:extLst>
              <a:ext uri="{FF2B5EF4-FFF2-40B4-BE49-F238E27FC236}">
                <a16:creationId xmlns:a16="http://schemas.microsoft.com/office/drawing/2014/main" id="{B4342784-2D88-4D40-A46E-09FC447CA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0707" name="Text Box 1027">
            <a:extLst>
              <a:ext uri="{FF2B5EF4-FFF2-40B4-BE49-F238E27FC236}">
                <a16:creationId xmlns:a16="http://schemas.microsoft.com/office/drawing/2014/main" id="{E648C6E2-6D77-4E2B-B5F5-90DEC6175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62000"/>
            <a:ext cx="866388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клетчатой бумаге через точку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проведите касательную к данной окружности.</a:t>
            </a:r>
          </a:p>
        </p:txBody>
      </p:sp>
      <p:pic>
        <p:nvPicPr>
          <p:cNvPr id="200713" name="Picture 1033">
            <a:extLst>
              <a:ext uri="{FF2B5EF4-FFF2-40B4-BE49-F238E27FC236}">
                <a16:creationId xmlns:a16="http://schemas.microsoft.com/office/drawing/2014/main" id="{741113DD-2CEA-423A-AC92-8945442B4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2049463"/>
            <a:ext cx="28098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0715" name="Group 1035">
            <a:extLst>
              <a:ext uri="{FF2B5EF4-FFF2-40B4-BE49-F238E27FC236}">
                <a16:creationId xmlns:a16="http://schemas.microsoft.com/office/drawing/2014/main" id="{95851C7D-EA6D-4E10-A267-0DE62F3EB28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057400"/>
            <a:ext cx="8305800" cy="3475038"/>
            <a:chOff x="336" y="1296"/>
            <a:chExt cx="5232" cy="2189"/>
          </a:xfrm>
        </p:grpSpPr>
        <p:sp>
          <p:nvSpPr>
            <p:cNvPr id="200708" name="Text Box 1028">
              <a:extLst>
                <a:ext uri="{FF2B5EF4-FFF2-40B4-BE49-F238E27FC236}">
                  <a16:creationId xmlns:a16="http://schemas.microsoft.com/office/drawing/2014/main" id="{8AA7CB0F-D758-407D-BF84-2A2461C870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5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00714" name="Picture 1034">
              <a:extLst>
                <a:ext uri="{FF2B5EF4-FFF2-40B4-BE49-F238E27FC236}">
                  <a16:creationId xmlns:a16="http://schemas.microsoft.com/office/drawing/2014/main" id="{E1F50FAD-BB3C-4C11-AD87-CBBD452831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296"/>
              <a:ext cx="1770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9EEA862E-AFB6-47CF-ACD8-F380EB74A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6851" name="Text Box 3">
            <a:extLst>
              <a:ext uri="{FF2B5EF4-FFF2-40B4-BE49-F238E27FC236}">
                <a16:creationId xmlns:a16="http://schemas.microsoft.com/office/drawing/2014/main" id="{C740FBC6-96FE-4B29-AFFC-D9AB7F6D3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клетчатой бумаге из точки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проведите касательные к данной окружности.</a:t>
            </a:r>
          </a:p>
        </p:txBody>
      </p:sp>
      <p:pic>
        <p:nvPicPr>
          <p:cNvPr id="206852" name="Picture 4">
            <a:extLst>
              <a:ext uri="{FF2B5EF4-FFF2-40B4-BE49-F238E27FC236}">
                <a16:creationId xmlns:a16="http://schemas.microsoft.com/office/drawing/2014/main" id="{678CF70E-0D6C-494E-9C74-4A2AD30B6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2049463"/>
            <a:ext cx="28003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6853" name="Group 5">
            <a:extLst>
              <a:ext uri="{FF2B5EF4-FFF2-40B4-BE49-F238E27FC236}">
                <a16:creationId xmlns:a16="http://schemas.microsoft.com/office/drawing/2014/main" id="{14F5B32C-E027-4BD5-AC8C-EB4F0024B21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057400"/>
            <a:ext cx="8305800" cy="3475038"/>
            <a:chOff x="336" y="1296"/>
            <a:chExt cx="5232" cy="2189"/>
          </a:xfrm>
        </p:grpSpPr>
        <p:sp>
          <p:nvSpPr>
            <p:cNvPr id="206854" name="Text Box 6">
              <a:extLst>
                <a:ext uri="{FF2B5EF4-FFF2-40B4-BE49-F238E27FC236}">
                  <a16:creationId xmlns:a16="http://schemas.microsoft.com/office/drawing/2014/main" id="{48FC9764-5505-4459-8524-11CD2F2CC3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5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06855" name="Picture 7">
              <a:extLst>
                <a:ext uri="{FF2B5EF4-FFF2-40B4-BE49-F238E27FC236}">
                  <a16:creationId xmlns:a16="http://schemas.microsoft.com/office/drawing/2014/main" id="{4339F306-0750-4F9B-AAD6-690EBF5EB3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296"/>
              <a:ext cx="1764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4E507546-D00E-461E-82DA-F160FB5CA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2755" name="Text Box 3">
            <a:extLst>
              <a:ext uri="{FF2B5EF4-FFF2-40B4-BE49-F238E27FC236}">
                <a16:creationId xmlns:a16="http://schemas.microsoft.com/office/drawing/2014/main" id="{201C6C58-6DA7-4E3B-B66D-25195F403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80789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клетчатой бумаге из точки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проведите касательные к данной окружности.</a:t>
            </a:r>
          </a:p>
        </p:txBody>
      </p:sp>
      <p:pic>
        <p:nvPicPr>
          <p:cNvPr id="202760" name="Picture 8">
            <a:extLst>
              <a:ext uri="{FF2B5EF4-FFF2-40B4-BE49-F238E27FC236}">
                <a16:creationId xmlns:a16="http://schemas.microsoft.com/office/drawing/2014/main" id="{9C5E00CF-3D5E-41E2-8722-4F55C4F50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2049463"/>
            <a:ext cx="3055937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2762" name="Group 10">
            <a:extLst>
              <a:ext uri="{FF2B5EF4-FFF2-40B4-BE49-F238E27FC236}">
                <a16:creationId xmlns:a16="http://schemas.microsoft.com/office/drawing/2014/main" id="{ECF560F5-9DE6-4404-91D8-15E1BADE7B2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057400"/>
            <a:ext cx="8305800" cy="3475038"/>
            <a:chOff x="336" y="1296"/>
            <a:chExt cx="5232" cy="2189"/>
          </a:xfrm>
        </p:grpSpPr>
        <p:sp>
          <p:nvSpPr>
            <p:cNvPr id="202758" name="Text Box 6">
              <a:extLst>
                <a:ext uri="{FF2B5EF4-FFF2-40B4-BE49-F238E27FC236}">
                  <a16:creationId xmlns:a16="http://schemas.microsoft.com/office/drawing/2014/main" id="{7739BF1D-F637-4756-9889-85576E2F47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20"/>
              <a:ext cx="52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02761" name="Picture 9">
              <a:extLst>
                <a:ext uri="{FF2B5EF4-FFF2-40B4-BE49-F238E27FC236}">
                  <a16:creationId xmlns:a16="http://schemas.microsoft.com/office/drawing/2014/main" id="{CDA30B2F-4249-4590-B614-F03921C4F1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96"/>
              <a:ext cx="1925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4E507546-D00E-461E-82DA-F160FB5CA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02755" name="Text Box 3">
            <a:extLst>
              <a:ext uri="{FF2B5EF4-FFF2-40B4-BE49-F238E27FC236}">
                <a16:creationId xmlns:a16="http://schemas.microsoft.com/office/drawing/2014/main" id="{201C6C58-6DA7-4E3B-B66D-25195F403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8078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окружности найдите точку </a:t>
            </a:r>
            <a:r>
              <a:rPr lang="en-US" altLang="ru-RU" sz="3200" i="1" dirty="0"/>
              <a:t>C</a:t>
            </a:r>
            <a:r>
              <a:rPr lang="ru-RU" altLang="ru-RU" sz="3200" dirty="0"/>
              <a:t>, для которой сумма </a:t>
            </a:r>
            <a:r>
              <a:rPr lang="en-US" altLang="ru-RU" sz="3200" i="1" dirty="0"/>
              <a:t>AC + BC </a:t>
            </a:r>
            <a:r>
              <a:rPr lang="ru-RU" altLang="ru-RU" sz="3200" dirty="0"/>
              <a:t>наименьшая.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949A30-29A1-B4A7-F82E-5F99CDFBBC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3379" y="1945697"/>
            <a:ext cx="3034186" cy="3073086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4AC73F11-82DD-57A5-C63E-225EC4D0ECD7}"/>
              </a:ext>
            </a:extLst>
          </p:cNvPr>
          <p:cNvGrpSpPr/>
          <p:nvPr/>
        </p:nvGrpSpPr>
        <p:grpSpPr>
          <a:xfrm>
            <a:off x="0" y="1932032"/>
            <a:ext cx="9112696" cy="4497497"/>
            <a:chOff x="0" y="1932032"/>
            <a:chExt cx="9112696" cy="4497497"/>
          </a:xfrm>
        </p:grpSpPr>
        <p:sp>
          <p:nvSpPr>
            <p:cNvPr id="202758" name="Text Box 6">
              <a:extLst>
                <a:ext uri="{FF2B5EF4-FFF2-40B4-BE49-F238E27FC236}">
                  <a16:creationId xmlns:a16="http://schemas.microsoft.com/office/drawing/2014/main" id="{7739BF1D-F637-4756-9889-85576E2F47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229200"/>
              <a:ext cx="9112696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Ответ. </a:t>
              </a:r>
              <a:r>
                <a:rPr lang="ru-RU" altLang="ru-RU" dirty="0"/>
                <a:t>Искомая точка показана на рисунке. Если </a:t>
              </a:r>
              <a:r>
                <a:rPr lang="en-US" altLang="ru-RU" i="1" dirty="0"/>
                <a:t>D</a:t>
              </a:r>
              <a:r>
                <a:rPr lang="ru-RU" altLang="ru-RU" i="1" dirty="0"/>
                <a:t> –</a:t>
              </a:r>
              <a:r>
                <a:rPr lang="ru-RU" altLang="ru-RU" dirty="0"/>
                <a:t> другая точка окружности, то </a:t>
              </a:r>
              <a:r>
                <a:rPr lang="en-US" altLang="ru-RU" i="1" dirty="0"/>
                <a:t>AD + DB = AD’ + D’D + DB &gt; AD’ + D’B &gt; AC + BC</a:t>
              </a:r>
              <a:r>
                <a:rPr lang="en-US" altLang="ru-RU" dirty="0"/>
                <a:t>.</a:t>
              </a:r>
              <a:endParaRPr lang="en-US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7B84F5F4-3DF5-0428-D9D8-F8FBB49775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73379" y="1932032"/>
              <a:ext cx="3034186" cy="30730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8514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2" name="Text Box 8">
            <a:extLst>
              <a:ext uri="{FF2B5EF4-FFF2-40B4-BE49-F238E27FC236}">
                <a16:creationId xmlns:a16="http://schemas.microsoft.com/office/drawing/2014/main" id="{E828C955-C96A-4FC1-A4C4-29EA2C23E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Если расстояние от центра окружности до прямой больше радиуса окружности, то эти прямая и окружность не имеют общих точек.</a:t>
            </a:r>
          </a:p>
        </p:txBody>
      </p:sp>
      <p:pic>
        <p:nvPicPr>
          <p:cNvPr id="98316" name="Picture 12">
            <a:extLst>
              <a:ext uri="{FF2B5EF4-FFF2-40B4-BE49-F238E27FC236}">
                <a16:creationId xmlns:a16="http://schemas.microsoft.com/office/drawing/2014/main" id="{33E4A7D0-41EC-4DA2-A676-0C3E3F6E2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2822848" cy="2575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17" name="Text Box 13">
            <a:extLst>
              <a:ext uri="{FF2B5EF4-FFF2-40B4-BE49-F238E27FC236}">
                <a16:creationId xmlns:a16="http://schemas.microsoft.com/office/drawing/2014/main" id="{89FF01B5-20C4-47D2-BE36-27E1994B1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88" y="1489820"/>
            <a:ext cx="558011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расстояние от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окружности до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больше радиуса </a:t>
            </a:r>
            <a:r>
              <a:rPr lang="ru-RU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 окружности. Опустим из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 </a:t>
            </a:r>
            <a:r>
              <a:rPr lang="ru-RU" altLang="ru-RU" i="1" dirty="0">
                <a:cs typeface="Times New Roman" panose="02020603050405020304" pitchFamily="18" charset="0"/>
              </a:rPr>
              <a:t>ОА</a:t>
            </a:r>
            <a:r>
              <a:rPr lang="ru-RU" altLang="ru-RU" dirty="0">
                <a:cs typeface="Times New Roman" panose="02020603050405020304" pitchFamily="18" charset="0"/>
              </a:rPr>
              <a:t> на эту прямую. Тогда </a:t>
            </a:r>
            <a:r>
              <a:rPr lang="ru-RU" altLang="ru-RU" i="1" dirty="0">
                <a:cs typeface="Times New Roman" panose="02020603050405020304" pitchFamily="18" charset="0"/>
              </a:rPr>
              <a:t>ОА &gt; R</a:t>
            </a:r>
            <a:r>
              <a:rPr lang="ru-RU" altLang="ru-RU" dirty="0">
                <a:cs typeface="Times New Roman" panose="02020603050405020304" pitchFamily="18" charset="0"/>
              </a:rPr>
              <a:t>. Для любой другой точки </a:t>
            </a:r>
            <a:r>
              <a:rPr lang="ru-RU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на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наклонная </a:t>
            </a:r>
            <a:r>
              <a:rPr lang="ru-RU" altLang="ru-RU" i="1" dirty="0">
                <a:cs typeface="Times New Roman" panose="02020603050405020304" pitchFamily="18" charset="0"/>
              </a:rPr>
              <a:t>ОB</a:t>
            </a:r>
            <a:r>
              <a:rPr lang="ru-RU" altLang="ru-RU" dirty="0">
                <a:cs typeface="Times New Roman" panose="02020603050405020304" pitchFamily="18" charset="0"/>
              </a:rPr>
              <a:t> будет больше перпендикуляра </a:t>
            </a:r>
            <a:r>
              <a:rPr lang="ru-RU" altLang="ru-RU" i="1" dirty="0">
                <a:cs typeface="Times New Roman" panose="02020603050405020304" pitchFamily="18" charset="0"/>
              </a:rPr>
              <a:t>ОА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больше </a:t>
            </a:r>
            <a:r>
              <a:rPr lang="ru-RU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Таким образом, расстояние от любой точки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до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больше </a:t>
            </a:r>
            <a:r>
              <a:rPr lang="ru-RU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Значит, прямая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окружность не имеют общих точек.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>
            <a:extLst>
              <a:ext uri="{FF2B5EF4-FFF2-40B4-BE49-F238E27FC236}">
                <a16:creationId xmlns:a16="http://schemas.microsoft.com/office/drawing/2014/main" id="{D42254D5-804E-41AF-AA0B-0A563564C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Если расстояние от центра окружности до прямой равно радиусу окружности, то эта прямая является касательной к окружности.</a:t>
            </a:r>
          </a:p>
        </p:txBody>
      </p:sp>
      <p:pic>
        <p:nvPicPr>
          <p:cNvPr id="151558" name="Picture 6">
            <a:extLst>
              <a:ext uri="{FF2B5EF4-FFF2-40B4-BE49-F238E27FC236}">
                <a16:creationId xmlns:a16="http://schemas.microsoft.com/office/drawing/2014/main" id="{95104AFC-B3F8-45F1-8359-DF164B080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2895571" cy="26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559" name="Text Box 7">
            <a:extLst>
              <a:ext uri="{FF2B5EF4-FFF2-40B4-BE49-F238E27FC236}">
                <a16:creationId xmlns:a16="http://schemas.microsoft.com/office/drawing/2014/main" id="{A2104819-2DE4-4AAD-B517-BEF4B0F03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1373188"/>
            <a:ext cx="579613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расстояние от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окружности до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равно радиусу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 окружности. Опустим из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 </a:t>
            </a:r>
            <a:r>
              <a:rPr lang="ru-RU" altLang="ru-RU" i="1" dirty="0">
                <a:cs typeface="Times New Roman" panose="02020603050405020304" pitchFamily="18" charset="0"/>
              </a:rPr>
              <a:t>ОА</a:t>
            </a:r>
            <a:r>
              <a:rPr lang="ru-RU" altLang="ru-RU" dirty="0">
                <a:cs typeface="Times New Roman" panose="02020603050405020304" pitchFamily="18" charset="0"/>
              </a:rPr>
              <a:t> на эту прямую. Тогда </a:t>
            </a:r>
            <a:r>
              <a:rPr lang="ru-RU" altLang="ru-RU" i="1" dirty="0">
                <a:cs typeface="Times New Roman" panose="02020603050405020304" pitchFamily="18" charset="0"/>
              </a:rPr>
              <a:t>ОА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Для любой другой точки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на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наклонная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будет больше перпендикуляра </a:t>
            </a:r>
            <a:r>
              <a:rPr lang="ru-RU" altLang="ru-RU" i="1" dirty="0">
                <a:cs typeface="Times New Roman" panose="02020603050405020304" pitchFamily="18" charset="0"/>
              </a:rPr>
              <a:t>ОА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больше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Таким образом, расстояние от любой точки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, отличной от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, до центра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больше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Значит, прямая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окружность имеют одну общую точку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, т.е. прямая касается окружности.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Text Box 3">
            <a:extLst>
              <a:ext uri="{FF2B5EF4-FFF2-40B4-BE49-F238E27FC236}">
                <a16:creationId xmlns:a16="http://schemas.microsoft.com/office/drawing/2014/main" id="{48F284FB-DBDA-4F20-B127-A176C7AEB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4320"/>
            <a:ext cx="8915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Если расстояние от центра окружности до прямой меньше радиуса окружности, то прямая и окружность пересекаются.</a:t>
            </a:r>
          </a:p>
        </p:txBody>
      </p:sp>
      <p:pic>
        <p:nvPicPr>
          <p:cNvPr id="192517" name="Picture 5">
            <a:extLst>
              <a:ext uri="{FF2B5EF4-FFF2-40B4-BE49-F238E27FC236}">
                <a16:creationId xmlns:a16="http://schemas.microsoft.com/office/drawing/2014/main" id="{C52EC4C0-FF01-4BB6-920C-F65A45F97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04" y="2080277"/>
            <a:ext cx="3709392" cy="297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2518" name="Text Box 6">
            <a:extLst>
              <a:ext uri="{FF2B5EF4-FFF2-40B4-BE49-F238E27FC236}">
                <a16:creationId xmlns:a16="http://schemas.microsoft.com/office/drawing/2014/main" id="{C6E4BF76-5BF8-4BDA-8D25-8AB5743A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Доказательство этой теоремы выходит за рамки школьного курса геометрии.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Text Box 3">
            <a:extLst>
              <a:ext uri="{FF2B5EF4-FFF2-40B4-BE49-F238E27FC236}">
                <a16:creationId xmlns:a16="http://schemas.microsoft.com/office/drawing/2014/main" id="{48F284FB-DBDA-4F20-B127-A176C7AEB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15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Касательная к окружности перпендикулярна радиусу этой окружности, проведённому в точку касания.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B53B1C6-E07F-4EF0-BE2A-130D26783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1956647"/>
            <a:ext cx="2736304" cy="2554982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CA62C0FD-7553-4F3E-BEB8-240FA5B13B6A}"/>
              </a:ext>
            </a:extLst>
          </p:cNvPr>
          <p:cNvGrpSpPr/>
          <p:nvPr/>
        </p:nvGrpSpPr>
        <p:grpSpPr>
          <a:xfrm>
            <a:off x="0" y="1737931"/>
            <a:ext cx="9144000" cy="5120069"/>
            <a:chOff x="0" y="1737931"/>
            <a:chExt cx="9144000" cy="5120069"/>
          </a:xfrm>
        </p:grpSpPr>
        <p:sp>
          <p:nvSpPr>
            <p:cNvPr id="192518" name="Text Box 6">
              <a:extLst>
                <a:ext uri="{FF2B5EF4-FFF2-40B4-BE49-F238E27FC236}">
                  <a16:creationId xmlns:a16="http://schemas.microsoft.com/office/drawing/2014/main" id="{C6E4BF76-5BF8-4BDA-8D25-8AB5743AC0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611231"/>
              <a:ext cx="9144000" cy="22467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Действительно. если бы касательная не была перпендикулярна радиусу, то расстояние от центра окружности до этой касательной было бы меньше радиуса. В этом случае прямая имела бы с окружностью две общие точки и не была бы касательной.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8A436736-92BC-4368-8693-B354AA782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90860" y="1737931"/>
              <a:ext cx="2952092" cy="27541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82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Text Box 3">
            <a:extLst>
              <a:ext uri="{FF2B5EF4-FFF2-40B4-BE49-F238E27FC236}">
                <a16:creationId xmlns:a16="http://schemas.microsoft.com/office/drawing/2014/main" id="{822340FC-8DC6-464C-AF88-1CE06B24C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</a:rPr>
              <a:t>	Теорема. </a:t>
            </a:r>
            <a:r>
              <a:rPr lang="ru-RU" altLang="ru-RU" sz="28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трезки касательных, </a:t>
            </a:r>
            <a:r>
              <a:rPr lang="ru-RU" altLang="ru-RU" sz="2800" dirty="0"/>
              <a:t>проведенных к окружности из одной точки, равны.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53607" name="Picture 7">
            <a:extLst>
              <a:ext uri="{FF2B5EF4-FFF2-40B4-BE49-F238E27FC236}">
                <a16:creationId xmlns:a16="http://schemas.microsoft.com/office/drawing/2014/main" id="{48019C10-089C-4288-AA74-3650D438E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24000"/>
            <a:ext cx="39751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08" name="Text Box 8">
            <a:extLst>
              <a:ext uri="{FF2B5EF4-FFF2-40B4-BE49-F238E27FC236}">
                <a16:creationId xmlns:a16="http://schemas.microsoft.com/office/drawing/2014/main" id="{D3EDD248-52B0-48A3-94CD-0AE0F9505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839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Рассмотрим две касательные к окружности с центром в точке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, проведенные из точки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касающиеся окружности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АОВ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АОС</a:t>
            </a:r>
            <a:r>
              <a:rPr lang="ru-RU" altLang="ru-RU" dirty="0">
                <a:cs typeface="Times New Roman" panose="02020603050405020304" pitchFamily="18" charset="0"/>
              </a:rPr>
              <a:t> прямоугольные, </a:t>
            </a:r>
            <a:r>
              <a:rPr lang="ru-RU" altLang="ru-RU" i="1" dirty="0">
                <a:cs typeface="Times New Roman" panose="02020603050405020304" pitchFamily="18" charset="0"/>
              </a:rPr>
              <a:t>ОВ=ОС</a:t>
            </a:r>
            <a:r>
              <a:rPr lang="ru-RU" altLang="ru-RU" dirty="0">
                <a:cs typeface="Times New Roman" panose="02020603050405020304" pitchFamily="18" charset="0"/>
              </a:rPr>
              <a:t> и сторона </a:t>
            </a:r>
            <a:r>
              <a:rPr lang="ru-RU" altLang="ru-RU" i="1" dirty="0">
                <a:cs typeface="Times New Roman" panose="02020603050405020304" pitchFamily="18" charset="0"/>
              </a:rPr>
              <a:t>АО</a:t>
            </a:r>
            <a:r>
              <a:rPr lang="ru-RU" altLang="ru-RU" dirty="0">
                <a:cs typeface="Times New Roman" panose="02020603050405020304" pitchFamily="18" charset="0"/>
              </a:rPr>
              <a:t> общая. По признаку равенства прямоугольных треугольников (по катету и гипотенузе), они равны. Следовательно, </a:t>
            </a:r>
            <a:r>
              <a:rPr lang="ru-RU" altLang="ru-RU" i="1" dirty="0">
                <a:cs typeface="Times New Roman" panose="02020603050405020304" pitchFamily="18" charset="0"/>
              </a:rPr>
              <a:t>АВ=АС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8859D8BB-C3A0-4363-9329-E9CC0D4B0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E3438F78-8B1B-40E7-A2DD-66E29F0E0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</a:t>
            </a:r>
            <a:r>
              <a:rPr lang="ru-RU" altLang="ru-RU" sz="3200" dirty="0"/>
              <a:t>прямая</a:t>
            </a:r>
            <a:r>
              <a:rPr lang="ru-RU" altLang="ru-RU" sz="3200" dirty="0">
                <a:cs typeface="Times New Roman" panose="02020603050405020304" pitchFamily="18" charset="0"/>
              </a:rPr>
              <a:t> называется </a:t>
            </a:r>
            <a:r>
              <a:rPr lang="ru-RU" altLang="ru-RU" sz="3200" dirty="0"/>
              <a:t>касательной к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</a:t>
            </a:r>
            <a:r>
              <a:rPr lang="ru-RU" altLang="ru-RU" sz="3200" dirty="0"/>
              <a:t>и</a:t>
            </a:r>
            <a:r>
              <a:rPr lang="ru-RU" altLang="ru-RU" sz="32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00357" name="Text Box 5">
            <a:extLst>
              <a:ext uri="{FF2B5EF4-FFF2-40B4-BE49-F238E27FC236}">
                <a16:creationId xmlns:a16="http://schemas.microsoft.com/office/drawing/2014/main" id="{98DA63CE-1D10-4CBB-AED5-63753E333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9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Касательной к окружности называется прямая, имеющая с окружностью только одну общую точку.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1751</Words>
  <Application>Microsoft Office PowerPoint</Application>
  <PresentationFormat>Экран (4:3)</PresentationFormat>
  <Paragraphs>185</Paragraphs>
  <Slides>38</Slides>
  <Notes>38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1" baseType="lpstr">
      <vt:lpstr>Arial</vt:lpstr>
      <vt:lpstr>Times New Roman</vt:lpstr>
      <vt:lpstr>Оформление по умолчанию</vt:lpstr>
      <vt:lpstr>17. Взаимное расположение прямой и окружности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60</cp:revision>
  <dcterms:created xsi:type="dcterms:W3CDTF">2008-04-30T05:51:18Z</dcterms:created>
  <dcterms:modified xsi:type="dcterms:W3CDTF">2025-01-11T02:26:42Z</dcterms:modified>
</cp:coreProperties>
</file>